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941" r:id="rId2"/>
    <p:sldId id="942" r:id="rId3"/>
    <p:sldId id="943" r:id="rId4"/>
    <p:sldId id="944" r:id="rId5"/>
    <p:sldId id="945" r:id="rId6"/>
    <p:sldId id="946" r:id="rId7"/>
    <p:sldId id="947" r:id="rId8"/>
    <p:sldId id="948" r:id="rId9"/>
    <p:sldId id="949" r:id="rId10"/>
    <p:sldId id="950" r:id="rId11"/>
    <p:sldId id="951" r:id="rId12"/>
    <p:sldId id="952" r:id="rId13"/>
    <p:sldId id="1337" r:id="rId14"/>
    <p:sldId id="1338" r:id="rId15"/>
    <p:sldId id="264" r:id="rId16"/>
    <p:sldId id="1339" r:id="rId17"/>
    <p:sldId id="1340" r:id="rId18"/>
    <p:sldId id="266" r:id="rId19"/>
    <p:sldId id="267" r:id="rId20"/>
    <p:sldId id="268" r:id="rId21"/>
    <p:sldId id="269" r:id="rId22"/>
    <p:sldId id="270" r:id="rId23"/>
    <p:sldId id="1352" r:id="rId24"/>
    <p:sldId id="1348" r:id="rId25"/>
    <p:sldId id="1349" r:id="rId26"/>
    <p:sldId id="1350" r:id="rId27"/>
    <p:sldId id="1351" r:id="rId28"/>
    <p:sldId id="271" r:id="rId29"/>
    <p:sldId id="1341" r:id="rId30"/>
    <p:sldId id="1342" r:id="rId31"/>
    <p:sldId id="1343" r:id="rId32"/>
    <p:sldId id="1344" r:id="rId33"/>
    <p:sldId id="1345" r:id="rId34"/>
    <p:sldId id="1346" r:id="rId35"/>
    <p:sldId id="259" r:id="rId36"/>
    <p:sldId id="257" r:id="rId37"/>
    <p:sldId id="260" r:id="rId38"/>
    <p:sldId id="1180" r:id="rId39"/>
    <p:sldId id="1181" r:id="rId40"/>
    <p:sldId id="1184" r:id="rId41"/>
    <p:sldId id="261" r:id="rId42"/>
    <p:sldId id="1185" r:id="rId43"/>
    <p:sldId id="262" r:id="rId44"/>
    <p:sldId id="1186" r:id="rId45"/>
    <p:sldId id="263" r:id="rId46"/>
    <p:sldId id="258" r:id="rId47"/>
    <p:sldId id="1347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682FBF-5679-4DB4-87D9-79F40CAF6F44}" v="1" dt="2024-07-17T17:00:55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69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33682FBF-5679-4DB4-87D9-79F40CAF6F44}"/>
    <pc:docChg chg="custSel modSld">
      <pc:chgData name="Lines, Todd" userId="afaf7c3a-e8aa-4568-882a-02ad8f9e19b0" providerId="ADAL" clId="{33682FBF-5679-4DB4-87D9-79F40CAF6F44}" dt="2024-07-17T17:00:59.321" v="1" actId="21"/>
      <pc:docMkLst>
        <pc:docMk/>
      </pc:docMkLst>
      <pc:sldChg chg="delSp modSp mod">
        <pc:chgData name="Lines, Todd" userId="afaf7c3a-e8aa-4568-882a-02ad8f9e19b0" providerId="ADAL" clId="{33682FBF-5679-4DB4-87D9-79F40CAF6F44}" dt="2024-07-17T17:00:59.321" v="1" actId="21"/>
        <pc:sldMkLst>
          <pc:docMk/>
          <pc:sldMk cId="0" sldId="271"/>
        </pc:sldMkLst>
        <pc:picChg chg="del mod">
          <ac:chgData name="Lines, Todd" userId="afaf7c3a-e8aa-4568-882a-02ad8f9e19b0" providerId="ADAL" clId="{33682FBF-5679-4DB4-87D9-79F40CAF6F44}" dt="2024-07-17T17:00:59.321" v="1" actId="21"/>
          <ac:picMkLst>
            <pc:docMk/>
            <pc:sldMk cId="0" sldId="271"/>
            <ac:picMk id="2" creationId="{59505C0B-C80B-9B7A-267E-0A38DCAB759B}"/>
          </ac:picMkLst>
        </pc:picChg>
      </pc:sldChg>
    </pc:docChg>
  </pc:docChgLst>
  <pc:docChgLst>
    <pc:chgData name="Lines, Todd" userId="afaf7c3a-e8aa-4568-882a-02ad8f9e19b0" providerId="ADAL" clId="{0CFAA667-977A-4CF2-BBD0-C53DE0F66CD5}"/>
    <pc:docChg chg="custSel modSld">
      <pc:chgData name="Lines, Todd" userId="afaf7c3a-e8aa-4568-882a-02ad8f9e19b0" providerId="ADAL" clId="{0CFAA667-977A-4CF2-BBD0-C53DE0F66CD5}" dt="2024-04-26T16:33:33.639" v="1" actId="21"/>
      <pc:docMkLst>
        <pc:docMk/>
      </pc:docMkLst>
      <pc:sldChg chg="delSp modSp mod">
        <pc:chgData name="Lines, Todd" userId="afaf7c3a-e8aa-4568-882a-02ad8f9e19b0" providerId="ADAL" clId="{0CFAA667-977A-4CF2-BBD0-C53DE0F66CD5}" dt="2024-04-26T16:33:33.639" v="1" actId="21"/>
        <pc:sldMkLst>
          <pc:docMk/>
          <pc:sldMk cId="0" sldId="271"/>
        </pc:sldMkLst>
        <pc:picChg chg="del mod">
          <ac:chgData name="Lines, Todd" userId="afaf7c3a-e8aa-4568-882a-02ad8f9e19b0" providerId="ADAL" clId="{0CFAA667-977A-4CF2-BBD0-C53DE0F66CD5}" dt="2024-04-26T16:33:33.639" v="1" actId="21"/>
          <ac:picMkLst>
            <pc:docMk/>
            <pc:sldMk cId="0" sldId="271"/>
            <ac:picMk id="2" creationId="{79DB1D27-5ADE-EB1C-F0D6-A3872ADBA224}"/>
          </ac:picMkLst>
        </pc:picChg>
      </pc:sldChg>
    </pc:docChg>
  </pc:docChgLst>
  <pc:docChgLst>
    <pc:chgData name="Lines, Todd" userId="afaf7c3a-e8aa-4568-882a-02ad8f9e19b0" providerId="ADAL" clId="{CC6C504B-52BE-4897-986A-DC927986C5E6}"/>
    <pc:docChg chg="undo custSel addSld delSld modSld sldOrd">
      <pc:chgData name="Lines, Todd" userId="afaf7c3a-e8aa-4568-882a-02ad8f9e19b0" providerId="ADAL" clId="{CC6C504B-52BE-4897-986A-DC927986C5E6}" dt="2023-11-29T22:08:50.682" v="183"/>
      <pc:docMkLst>
        <pc:docMk/>
      </pc:docMkLst>
      <pc:sldChg chg="add">
        <pc:chgData name="Lines, Todd" userId="afaf7c3a-e8aa-4568-882a-02ad8f9e19b0" providerId="ADAL" clId="{CC6C504B-52BE-4897-986A-DC927986C5E6}" dt="2023-11-28T23:25:26.105" v="7"/>
        <pc:sldMkLst>
          <pc:docMk/>
          <pc:sldMk cId="0" sldId="941"/>
        </pc:sldMkLst>
      </pc:sldChg>
      <pc:sldChg chg="add">
        <pc:chgData name="Lines, Todd" userId="afaf7c3a-e8aa-4568-882a-02ad8f9e19b0" providerId="ADAL" clId="{CC6C504B-52BE-4897-986A-DC927986C5E6}" dt="2023-11-28T23:25:26.105" v="7"/>
        <pc:sldMkLst>
          <pc:docMk/>
          <pc:sldMk cId="0" sldId="942"/>
        </pc:sldMkLst>
      </pc:sldChg>
      <pc:sldChg chg="add">
        <pc:chgData name="Lines, Todd" userId="afaf7c3a-e8aa-4568-882a-02ad8f9e19b0" providerId="ADAL" clId="{CC6C504B-52BE-4897-986A-DC927986C5E6}" dt="2023-11-28T23:25:26.105" v="7"/>
        <pc:sldMkLst>
          <pc:docMk/>
          <pc:sldMk cId="0" sldId="943"/>
        </pc:sldMkLst>
      </pc:sldChg>
      <pc:sldChg chg="add">
        <pc:chgData name="Lines, Todd" userId="afaf7c3a-e8aa-4568-882a-02ad8f9e19b0" providerId="ADAL" clId="{CC6C504B-52BE-4897-986A-DC927986C5E6}" dt="2023-11-28T23:25:26.105" v="7"/>
        <pc:sldMkLst>
          <pc:docMk/>
          <pc:sldMk cId="0" sldId="944"/>
        </pc:sldMkLst>
      </pc:sldChg>
      <pc:sldChg chg="add">
        <pc:chgData name="Lines, Todd" userId="afaf7c3a-e8aa-4568-882a-02ad8f9e19b0" providerId="ADAL" clId="{CC6C504B-52BE-4897-986A-DC927986C5E6}" dt="2023-11-28T23:25:26.105" v="7"/>
        <pc:sldMkLst>
          <pc:docMk/>
          <pc:sldMk cId="0" sldId="945"/>
        </pc:sldMkLst>
      </pc:sldChg>
      <pc:sldChg chg="add">
        <pc:chgData name="Lines, Todd" userId="afaf7c3a-e8aa-4568-882a-02ad8f9e19b0" providerId="ADAL" clId="{CC6C504B-52BE-4897-986A-DC927986C5E6}" dt="2023-11-28T23:25:26.105" v="7"/>
        <pc:sldMkLst>
          <pc:docMk/>
          <pc:sldMk cId="0" sldId="946"/>
        </pc:sldMkLst>
      </pc:sldChg>
      <pc:sldChg chg="add">
        <pc:chgData name="Lines, Todd" userId="afaf7c3a-e8aa-4568-882a-02ad8f9e19b0" providerId="ADAL" clId="{CC6C504B-52BE-4897-986A-DC927986C5E6}" dt="2023-11-28T23:25:26.105" v="7"/>
        <pc:sldMkLst>
          <pc:docMk/>
          <pc:sldMk cId="0" sldId="947"/>
        </pc:sldMkLst>
      </pc:sldChg>
      <pc:sldChg chg="add">
        <pc:chgData name="Lines, Todd" userId="afaf7c3a-e8aa-4568-882a-02ad8f9e19b0" providerId="ADAL" clId="{CC6C504B-52BE-4897-986A-DC927986C5E6}" dt="2023-11-28T23:25:26.105" v="7"/>
        <pc:sldMkLst>
          <pc:docMk/>
          <pc:sldMk cId="0" sldId="948"/>
        </pc:sldMkLst>
      </pc:sldChg>
      <pc:sldChg chg="add">
        <pc:chgData name="Lines, Todd" userId="afaf7c3a-e8aa-4568-882a-02ad8f9e19b0" providerId="ADAL" clId="{CC6C504B-52BE-4897-986A-DC927986C5E6}" dt="2023-11-28T23:25:26.105" v="7"/>
        <pc:sldMkLst>
          <pc:docMk/>
          <pc:sldMk cId="0" sldId="949"/>
        </pc:sldMkLst>
      </pc:sldChg>
      <pc:sldChg chg="add">
        <pc:chgData name="Lines, Todd" userId="afaf7c3a-e8aa-4568-882a-02ad8f9e19b0" providerId="ADAL" clId="{CC6C504B-52BE-4897-986A-DC927986C5E6}" dt="2023-11-28T23:25:26.105" v="7"/>
        <pc:sldMkLst>
          <pc:docMk/>
          <pc:sldMk cId="0" sldId="950"/>
        </pc:sldMkLst>
      </pc:sldChg>
      <pc:sldChg chg="add">
        <pc:chgData name="Lines, Todd" userId="afaf7c3a-e8aa-4568-882a-02ad8f9e19b0" providerId="ADAL" clId="{CC6C504B-52BE-4897-986A-DC927986C5E6}" dt="2023-11-28T23:25:26.105" v="7"/>
        <pc:sldMkLst>
          <pc:docMk/>
          <pc:sldMk cId="0" sldId="951"/>
        </pc:sldMkLst>
      </pc:sldChg>
      <pc:sldChg chg="add">
        <pc:chgData name="Lines, Todd" userId="afaf7c3a-e8aa-4568-882a-02ad8f9e19b0" providerId="ADAL" clId="{CC6C504B-52BE-4897-986A-DC927986C5E6}" dt="2023-11-28T23:25:26.105" v="7"/>
        <pc:sldMkLst>
          <pc:docMk/>
          <pc:sldMk cId="0" sldId="952"/>
        </pc:sldMkLst>
      </pc:sldChg>
      <pc:sldChg chg="add ord">
        <pc:chgData name="Lines, Todd" userId="afaf7c3a-e8aa-4568-882a-02ad8f9e19b0" providerId="ADAL" clId="{CC6C504B-52BE-4897-986A-DC927986C5E6}" dt="2023-11-29T22:02:58.801" v="173"/>
        <pc:sldMkLst>
          <pc:docMk/>
          <pc:sldMk cId="0" sldId="1180"/>
        </pc:sldMkLst>
      </pc:sldChg>
      <pc:sldChg chg="add ord">
        <pc:chgData name="Lines, Todd" userId="afaf7c3a-e8aa-4568-882a-02ad8f9e19b0" providerId="ADAL" clId="{CC6C504B-52BE-4897-986A-DC927986C5E6}" dt="2023-11-29T22:02:58.801" v="173"/>
        <pc:sldMkLst>
          <pc:docMk/>
          <pc:sldMk cId="0" sldId="1181"/>
        </pc:sldMkLst>
      </pc:sldChg>
      <pc:sldChg chg="add ord">
        <pc:chgData name="Lines, Todd" userId="afaf7c3a-e8aa-4568-882a-02ad8f9e19b0" providerId="ADAL" clId="{CC6C504B-52BE-4897-986A-DC927986C5E6}" dt="2023-11-29T22:08:28.647" v="177"/>
        <pc:sldMkLst>
          <pc:docMk/>
          <pc:sldMk cId="0" sldId="1184"/>
        </pc:sldMkLst>
      </pc:sldChg>
      <pc:sldChg chg="add ord">
        <pc:chgData name="Lines, Todd" userId="afaf7c3a-e8aa-4568-882a-02ad8f9e19b0" providerId="ADAL" clId="{CC6C504B-52BE-4897-986A-DC927986C5E6}" dt="2023-11-29T22:08:41.305" v="179"/>
        <pc:sldMkLst>
          <pc:docMk/>
          <pc:sldMk cId="0" sldId="1185"/>
        </pc:sldMkLst>
      </pc:sldChg>
      <pc:sldChg chg="add ord">
        <pc:chgData name="Lines, Todd" userId="afaf7c3a-e8aa-4568-882a-02ad8f9e19b0" providerId="ADAL" clId="{CC6C504B-52BE-4897-986A-DC927986C5E6}" dt="2023-11-29T22:08:48.338" v="181"/>
        <pc:sldMkLst>
          <pc:docMk/>
          <pc:sldMk cId="0" sldId="1186"/>
        </pc:sldMkLst>
      </pc:sldChg>
      <pc:sldChg chg="add ord">
        <pc:chgData name="Lines, Todd" userId="afaf7c3a-e8aa-4568-882a-02ad8f9e19b0" providerId="ADAL" clId="{CC6C504B-52BE-4897-986A-DC927986C5E6}" dt="2023-11-28T22:46:07.843" v="3"/>
        <pc:sldMkLst>
          <pc:docMk/>
          <pc:sldMk cId="0" sldId="1337"/>
        </pc:sldMkLst>
      </pc:sldChg>
      <pc:sldChg chg="add ord">
        <pc:chgData name="Lines, Todd" userId="afaf7c3a-e8aa-4568-882a-02ad8f9e19b0" providerId="ADAL" clId="{CC6C504B-52BE-4897-986A-DC927986C5E6}" dt="2023-11-28T22:46:07.843" v="3"/>
        <pc:sldMkLst>
          <pc:docMk/>
          <pc:sldMk cId="0" sldId="1338"/>
        </pc:sldMkLst>
      </pc:sldChg>
      <pc:sldChg chg="add ord">
        <pc:chgData name="Lines, Todd" userId="afaf7c3a-e8aa-4568-882a-02ad8f9e19b0" providerId="ADAL" clId="{CC6C504B-52BE-4897-986A-DC927986C5E6}" dt="2023-11-28T22:46:32.186" v="5"/>
        <pc:sldMkLst>
          <pc:docMk/>
          <pc:sldMk cId="0" sldId="1339"/>
        </pc:sldMkLst>
      </pc:sldChg>
      <pc:sldChg chg="modSp add mod ord">
        <pc:chgData name="Lines, Todd" userId="afaf7c3a-e8aa-4568-882a-02ad8f9e19b0" providerId="ADAL" clId="{CC6C504B-52BE-4897-986A-DC927986C5E6}" dt="2023-11-28T22:48:10.518" v="6" actId="1076"/>
        <pc:sldMkLst>
          <pc:docMk/>
          <pc:sldMk cId="0" sldId="1340"/>
        </pc:sldMkLst>
        <pc:grpChg chg="mod">
          <ac:chgData name="Lines, Todd" userId="afaf7c3a-e8aa-4568-882a-02ad8f9e19b0" providerId="ADAL" clId="{CC6C504B-52BE-4897-986A-DC927986C5E6}" dt="2023-11-28T22:48:10.518" v="6" actId="1076"/>
          <ac:grpSpMkLst>
            <pc:docMk/>
            <pc:sldMk cId="0" sldId="1340"/>
            <ac:grpSpMk id="2" creationId="{00000000-0000-0000-0000-000000000000}"/>
          </ac:grpSpMkLst>
        </pc:grpChg>
      </pc:sldChg>
      <pc:sldChg chg="add ord">
        <pc:chgData name="Lines, Todd" userId="afaf7c3a-e8aa-4568-882a-02ad8f9e19b0" providerId="ADAL" clId="{CC6C504B-52BE-4897-986A-DC927986C5E6}" dt="2023-11-29T21:56:13.003" v="171"/>
        <pc:sldMkLst>
          <pc:docMk/>
          <pc:sldMk cId="0" sldId="1341"/>
        </pc:sldMkLst>
      </pc:sldChg>
      <pc:sldChg chg="add ord">
        <pc:chgData name="Lines, Todd" userId="afaf7c3a-e8aa-4568-882a-02ad8f9e19b0" providerId="ADAL" clId="{CC6C504B-52BE-4897-986A-DC927986C5E6}" dt="2023-11-29T21:56:13.003" v="171"/>
        <pc:sldMkLst>
          <pc:docMk/>
          <pc:sldMk cId="0" sldId="1342"/>
        </pc:sldMkLst>
      </pc:sldChg>
      <pc:sldChg chg="add ord">
        <pc:chgData name="Lines, Todd" userId="afaf7c3a-e8aa-4568-882a-02ad8f9e19b0" providerId="ADAL" clId="{CC6C504B-52BE-4897-986A-DC927986C5E6}" dt="2023-11-29T21:56:13.003" v="171"/>
        <pc:sldMkLst>
          <pc:docMk/>
          <pc:sldMk cId="0" sldId="1343"/>
        </pc:sldMkLst>
      </pc:sldChg>
      <pc:sldChg chg="add ord">
        <pc:chgData name="Lines, Todd" userId="afaf7c3a-e8aa-4568-882a-02ad8f9e19b0" providerId="ADAL" clId="{CC6C504B-52BE-4897-986A-DC927986C5E6}" dt="2023-11-29T21:56:13.003" v="171"/>
        <pc:sldMkLst>
          <pc:docMk/>
          <pc:sldMk cId="0" sldId="1344"/>
        </pc:sldMkLst>
      </pc:sldChg>
      <pc:sldChg chg="add ord">
        <pc:chgData name="Lines, Todd" userId="afaf7c3a-e8aa-4568-882a-02ad8f9e19b0" providerId="ADAL" clId="{CC6C504B-52BE-4897-986A-DC927986C5E6}" dt="2023-11-29T21:56:13.003" v="171"/>
        <pc:sldMkLst>
          <pc:docMk/>
          <pc:sldMk cId="0" sldId="1345"/>
        </pc:sldMkLst>
      </pc:sldChg>
      <pc:sldChg chg="add ord">
        <pc:chgData name="Lines, Todd" userId="afaf7c3a-e8aa-4568-882a-02ad8f9e19b0" providerId="ADAL" clId="{CC6C504B-52BE-4897-986A-DC927986C5E6}" dt="2023-11-29T21:56:13.003" v="171"/>
        <pc:sldMkLst>
          <pc:docMk/>
          <pc:sldMk cId="0" sldId="1346"/>
        </pc:sldMkLst>
      </pc:sldChg>
      <pc:sldChg chg="add ord">
        <pc:chgData name="Lines, Todd" userId="afaf7c3a-e8aa-4568-882a-02ad8f9e19b0" providerId="ADAL" clId="{CC6C504B-52BE-4897-986A-DC927986C5E6}" dt="2023-11-29T22:08:50.682" v="183"/>
        <pc:sldMkLst>
          <pc:docMk/>
          <pc:sldMk cId="126478996" sldId="1347"/>
        </pc:sldMkLst>
      </pc:sldChg>
      <pc:sldChg chg="addSp modSp new del mod modClrScheme chgLayout">
        <pc:chgData name="Lines, Todd" userId="afaf7c3a-e8aa-4568-882a-02ad8f9e19b0" providerId="ADAL" clId="{CC6C504B-52BE-4897-986A-DC927986C5E6}" dt="2023-11-29T18:55:46.583" v="13" actId="2696"/>
        <pc:sldMkLst>
          <pc:docMk/>
          <pc:sldMk cId="1218910058" sldId="1347"/>
        </pc:sldMkLst>
        <pc:spChg chg="add mod">
          <ac:chgData name="Lines, Todd" userId="afaf7c3a-e8aa-4568-882a-02ad8f9e19b0" providerId="ADAL" clId="{CC6C504B-52BE-4897-986A-DC927986C5E6}" dt="2023-11-28T23:30:56.808" v="12" actId="20577"/>
          <ac:spMkLst>
            <pc:docMk/>
            <pc:sldMk cId="1218910058" sldId="1347"/>
            <ac:spMk id="2" creationId="{C0029892-151D-6609-6ACB-A273A0D32C2A}"/>
          </ac:spMkLst>
        </pc:spChg>
        <pc:spChg chg="add mod">
          <ac:chgData name="Lines, Todd" userId="afaf7c3a-e8aa-4568-882a-02ad8f9e19b0" providerId="ADAL" clId="{CC6C504B-52BE-4897-986A-DC927986C5E6}" dt="2023-11-28T23:30:54.133" v="9" actId="700"/>
          <ac:spMkLst>
            <pc:docMk/>
            <pc:sldMk cId="1218910058" sldId="1347"/>
            <ac:spMk id="3" creationId="{8BFDF816-2064-3EE5-04CF-35F3303A365F}"/>
          </ac:spMkLst>
        </pc:spChg>
      </pc:sldChg>
      <pc:sldChg chg="addSp modSp new mod">
        <pc:chgData name="Lines, Todd" userId="afaf7c3a-e8aa-4568-882a-02ad8f9e19b0" providerId="ADAL" clId="{CC6C504B-52BE-4897-986A-DC927986C5E6}" dt="2023-11-29T21:41:51.989" v="18" actId="1076"/>
        <pc:sldMkLst>
          <pc:docMk/>
          <pc:sldMk cId="1216320793" sldId="1348"/>
        </pc:sldMkLst>
        <pc:picChg chg="add mod">
          <ac:chgData name="Lines, Todd" userId="afaf7c3a-e8aa-4568-882a-02ad8f9e19b0" providerId="ADAL" clId="{CC6C504B-52BE-4897-986A-DC927986C5E6}" dt="2023-11-29T21:41:51.989" v="18" actId="1076"/>
          <ac:picMkLst>
            <pc:docMk/>
            <pc:sldMk cId="1216320793" sldId="1348"/>
            <ac:picMk id="3" creationId="{5047D928-ADEF-7323-6586-6B1FED994A3C}"/>
          </ac:picMkLst>
        </pc:picChg>
      </pc:sldChg>
      <pc:sldChg chg="addSp modSp new mod">
        <pc:chgData name="Lines, Todd" userId="afaf7c3a-e8aa-4568-882a-02ad8f9e19b0" providerId="ADAL" clId="{CC6C504B-52BE-4897-986A-DC927986C5E6}" dt="2023-11-29T21:42:09.249" v="22" actId="1076"/>
        <pc:sldMkLst>
          <pc:docMk/>
          <pc:sldMk cId="511602455" sldId="1349"/>
        </pc:sldMkLst>
        <pc:picChg chg="add mod">
          <ac:chgData name="Lines, Todd" userId="afaf7c3a-e8aa-4568-882a-02ad8f9e19b0" providerId="ADAL" clId="{CC6C504B-52BE-4897-986A-DC927986C5E6}" dt="2023-11-29T21:42:09.249" v="22" actId="1076"/>
          <ac:picMkLst>
            <pc:docMk/>
            <pc:sldMk cId="511602455" sldId="1349"/>
            <ac:picMk id="3" creationId="{090CE6D2-286A-F6D1-F3CF-8C9E00D1F775}"/>
          </ac:picMkLst>
        </pc:picChg>
      </pc:sldChg>
      <pc:sldChg chg="addSp modSp new mod">
        <pc:chgData name="Lines, Todd" userId="afaf7c3a-e8aa-4568-882a-02ad8f9e19b0" providerId="ADAL" clId="{CC6C504B-52BE-4897-986A-DC927986C5E6}" dt="2023-11-29T21:42:23.510" v="26" actId="1076"/>
        <pc:sldMkLst>
          <pc:docMk/>
          <pc:sldMk cId="1521629698" sldId="1350"/>
        </pc:sldMkLst>
        <pc:picChg chg="add mod">
          <ac:chgData name="Lines, Todd" userId="afaf7c3a-e8aa-4568-882a-02ad8f9e19b0" providerId="ADAL" clId="{CC6C504B-52BE-4897-986A-DC927986C5E6}" dt="2023-11-29T21:42:23.510" v="26" actId="1076"/>
          <ac:picMkLst>
            <pc:docMk/>
            <pc:sldMk cId="1521629698" sldId="1350"/>
            <ac:picMk id="3" creationId="{7F0DFD65-3BAF-D1BB-0F1A-E1E37EF2F10A}"/>
          </ac:picMkLst>
        </pc:picChg>
      </pc:sldChg>
      <pc:sldChg chg="addSp modSp new mod">
        <pc:chgData name="Lines, Todd" userId="afaf7c3a-e8aa-4568-882a-02ad8f9e19b0" providerId="ADAL" clId="{CC6C504B-52BE-4897-986A-DC927986C5E6}" dt="2023-11-29T21:43:49.173" v="48" actId="14100"/>
        <pc:sldMkLst>
          <pc:docMk/>
          <pc:sldMk cId="2612896955" sldId="1351"/>
        </pc:sldMkLst>
        <pc:picChg chg="add mod">
          <ac:chgData name="Lines, Todd" userId="afaf7c3a-e8aa-4568-882a-02ad8f9e19b0" providerId="ADAL" clId="{CC6C504B-52BE-4897-986A-DC927986C5E6}" dt="2023-11-29T21:43:09.525" v="41" actId="1076"/>
          <ac:picMkLst>
            <pc:docMk/>
            <pc:sldMk cId="2612896955" sldId="1351"/>
            <ac:picMk id="2" creationId="{FD53976F-5ADF-4D2F-823B-8333BDBF9D09}"/>
          </ac:picMkLst>
        </pc:picChg>
        <pc:picChg chg="add mod">
          <ac:chgData name="Lines, Todd" userId="afaf7c3a-e8aa-4568-882a-02ad8f9e19b0" providerId="ADAL" clId="{CC6C504B-52BE-4897-986A-DC927986C5E6}" dt="2023-11-29T21:43:11.939" v="42" actId="1076"/>
          <ac:picMkLst>
            <pc:docMk/>
            <pc:sldMk cId="2612896955" sldId="1351"/>
            <ac:picMk id="3" creationId="{02CFE72B-2E61-5E2A-F2BB-72660CDC507E}"/>
          </ac:picMkLst>
        </pc:picChg>
        <pc:picChg chg="add mod">
          <ac:chgData name="Lines, Todd" userId="afaf7c3a-e8aa-4568-882a-02ad8f9e19b0" providerId="ADAL" clId="{CC6C504B-52BE-4897-986A-DC927986C5E6}" dt="2023-11-29T21:43:49.173" v="48" actId="14100"/>
          <ac:picMkLst>
            <pc:docMk/>
            <pc:sldMk cId="2612896955" sldId="1351"/>
            <ac:picMk id="4" creationId="{5C381099-8335-A480-6611-623D95A1FD27}"/>
          </ac:picMkLst>
        </pc:picChg>
      </pc:sldChg>
      <pc:sldChg chg="addSp modSp new mod modClrScheme chgLayout">
        <pc:chgData name="Lines, Todd" userId="afaf7c3a-e8aa-4568-882a-02ad8f9e19b0" providerId="ADAL" clId="{CC6C504B-52BE-4897-986A-DC927986C5E6}" dt="2023-11-29T21:48:20.001" v="169" actId="1076"/>
        <pc:sldMkLst>
          <pc:docMk/>
          <pc:sldMk cId="1843194644" sldId="1352"/>
        </pc:sldMkLst>
        <pc:spChg chg="add mod">
          <ac:chgData name="Lines, Todd" userId="afaf7c3a-e8aa-4568-882a-02ad8f9e19b0" providerId="ADAL" clId="{CC6C504B-52BE-4897-986A-DC927986C5E6}" dt="2023-11-29T21:44:59.344" v="58" actId="20577"/>
          <ac:spMkLst>
            <pc:docMk/>
            <pc:sldMk cId="1843194644" sldId="1352"/>
            <ac:spMk id="2" creationId="{EA24EE75-7B1E-DA74-0072-FE76195F8798}"/>
          </ac:spMkLst>
        </pc:spChg>
        <pc:spChg chg="add mod">
          <ac:chgData name="Lines, Todd" userId="afaf7c3a-e8aa-4568-882a-02ad8f9e19b0" providerId="ADAL" clId="{CC6C504B-52BE-4897-986A-DC927986C5E6}" dt="2023-11-29T21:48:13.295" v="168" actId="20578"/>
          <ac:spMkLst>
            <pc:docMk/>
            <pc:sldMk cId="1843194644" sldId="1352"/>
            <ac:spMk id="3" creationId="{C9C72099-C2FE-AE57-E98C-C37DD53C5D21}"/>
          </ac:spMkLst>
        </pc:spChg>
        <pc:picChg chg="add mod">
          <ac:chgData name="Lines, Todd" userId="afaf7c3a-e8aa-4568-882a-02ad8f9e19b0" providerId="ADAL" clId="{CC6C504B-52BE-4897-986A-DC927986C5E6}" dt="2023-11-29T21:48:20.001" v="169" actId="1076"/>
          <ac:picMkLst>
            <pc:docMk/>
            <pc:sldMk cId="1843194644" sldId="1352"/>
            <ac:picMk id="4" creationId="{E47DFC2B-44B5-3B17-2BB7-99EB02FB1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03D78-34F5-4D3F-828C-D03ACE6F33F5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83C20-5F2C-43F6-97EA-A57D2E93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50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FC702F-79F9-403A-BECF-07D14CFAAF9D}" type="slidenum">
              <a:rPr lang="en-US"/>
              <a:pPr/>
              <a:t>1</a:t>
            </a:fld>
            <a:endParaRPr lang="en-US"/>
          </a:p>
        </p:txBody>
      </p:sp>
      <p:sp>
        <p:nvSpPr>
          <p:cNvPr id="184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766D7A-0D0B-4F5D-9379-E9C728CCFED3}" type="slidenum">
              <a:rPr lang="en-US"/>
              <a:pPr/>
              <a:t>10</a:t>
            </a:fld>
            <a:endParaRPr lang="en-US"/>
          </a:p>
        </p:txBody>
      </p:sp>
      <p:sp>
        <p:nvSpPr>
          <p:cNvPr id="186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07511-ECC2-423C-A67E-871E39FD4C90}" type="slidenum">
              <a:rPr lang="en-US"/>
              <a:pPr/>
              <a:t>11</a:t>
            </a:fld>
            <a:endParaRPr lang="en-US"/>
          </a:p>
        </p:txBody>
      </p:sp>
      <p:sp>
        <p:nvSpPr>
          <p:cNvPr id="186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r>
              <a:rPr lang="en-US"/>
              <a:t>[CORRECT 5 ANSWER]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9918F-269A-44D1-B685-37CEB498F7D4}" type="slidenum">
              <a:rPr lang="en-US"/>
              <a:pPr/>
              <a:t>12</a:t>
            </a:fld>
            <a:endParaRPr lang="en-US"/>
          </a:p>
        </p:txBody>
      </p:sp>
      <p:sp>
        <p:nvSpPr>
          <p:cNvPr id="187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D9A401-807D-434C-A3BF-BE3DC7E968BA}" type="slidenum">
              <a:rPr lang="en-US"/>
              <a:pPr/>
              <a:t>13</a:t>
            </a:fld>
            <a:endParaRPr lang="en-US"/>
          </a:p>
        </p:txBody>
      </p:sp>
      <p:sp>
        <p:nvSpPr>
          <p:cNvPr id="188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88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C822DD-CC7A-4BC4-A82C-DF78E7347209}" type="slidenum">
              <a:rPr lang="en-US"/>
              <a:pPr/>
              <a:t>14</a:t>
            </a:fld>
            <a:endParaRPr lang="en-US"/>
          </a:p>
        </p:txBody>
      </p:sp>
      <p:sp>
        <p:nvSpPr>
          <p:cNvPr id="188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88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70A1C-546C-47C1-9D39-FBE7F1777F11}" type="slidenum">
              <a:rPr lang="en-US"/>
              <a:pPr/>
              <a:t>16</a:t>
            </a:fld>
            <a:endParaRPr lang="en-US"/>
          </a:p>
        </p:txBody>
      </p:sp>
      <p:sp>
        <p:nvSpPr>
          <p:cNvPr id="187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0C3017-5D1A-4D2E-BF16-D85D164CFC0A}" type="slidenum">
              <a:rPr lang="en-US"/>
              <a:pPr/>
              <a:t>17</a:t>
            </a:fld>
            <a:endParaRPr lang="en-US"/>
          </a:p>
        </p:txBody>
      </p:sp>
      <p:sp>
        <p:nvSpPr>
          <p:cNvPr id="187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7142D-A64B-41E7-8007-1FB5BEAF5C17}" type="slidenum">
              <a:rPr lang="en-US"/>
              <a:pPr/>
              <a:t>29</a:t>
            </a:fld>
            <a:endParaRPr lang="en-US"/>
          </a:p>
        </p:txBody>
      </p:sp>
      <p:sp>
        <p:nvSpPr>
          <p:cNvPr id="246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B31BFD-1CE3-42B4-A522-7F2689B2C164}" type="slidenum">
              <a:rPr lang="en-US"/>
              <a:pPr/>
              <a:t>30</a:t>
            </a:fld>
            <a:endParaRPr lang="en-US"/>
          </a:p>
        </p:txBody>
      </p:sp>
      <p:sp>
        <p:nvSpPr>
          <p:cNvPr id="247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A1F2C9-08A5-41CE-999E-1268342CC9BF}" type="slidenum">
              <a:rPr lang="en-US"/>
              <a:pPr/>
              <a:t>31</a:t>
            </a:fld>
            <a:endParaRPr lang="en-US"/>
          </a:p>
        </p:txBody>
      </p:sp>
      <p:sp>
        <p:nvSpPr>
          <p:cNvPr id="247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BBB446-FE7D-452B-BFFB-068FB05760D3}" type="slidenum">
              <a:rPr lang="en-US"/>
              <a:pPr/>
              <a:t>2</a:t>
            </a:fld>
            <a:endParaRPr lang="en-US"/>
          </a:p>
        </p:txBody>
      </p:sp>
      <p:sp>
        <p:nvSpPr>
          <p:cNvPr id="185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DCE076-FB74-4FB9-8058-023B7AFA2DA6}" type="slidenum">
              <a:rPr lang="en-US"/>
              <a:pPr/>
              <a:t>32</a:t>
            </a:fld>
            <a:endParaRPr lang="en-US"/>
          </a:p>
        </p:txBody>
      </p:sp>
      <p:sp>
        <p:nvSpPr>
          <p:cNvPr id="247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BE3443-4EBF-4DB4-9642-D376F3628886}" type="slidenum">
              <a:rPr lang="en-US"/>
              <a:pPr/>
              <a:t>33</a:t>
            </a:fld>
            <a:endParaRPr lang="en-US"/>
          </a:p>
        </p:txBody>
      </p:sp>
      <p:sp>
        <p:nvSpPr>
          <p:cNvPr id="247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B15B1-A10C-4A84-A06F-D723BABCECF4}" type="slidenum">
              <a:rPr lang="en-US"/>
              <a:pPr/>
              <a:t>34</a:t>
            </a:fld>
            <a:endParaRPr lang="en-US"/>
          </a:p>
        </p:txBody>
      </p:sp>
      <p:sp>
        <p:nvSpPr>
          <p:cNvPr id="248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6DE83-FB80-471C-BE4B-37F8540B1D76}" type="slidenum">
              <a:rPr lang="en-US"/>
              <a:pPr/>
              <a:t>3</a:t>
            </a:fld>
            <a:endParaRPr lang="en-US"/>
          </a:p>
        </p:txBody>
      </p:sp>
      <p:sp>
        <p:nvSpPr>
          <p:cNvPr id="185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5035C6-DE91-4023-8A34-DF74D6BBDB88}" type="slidenum">
              <a:rPr lang="en-US"/>
              <a:pPr/>
              <a:t>4</a:t>
            </a:fld>
            <a:endParaRPr lang="en-US"/>
          </a:p>
        </p:txBody>
      </p:sp>
      <p:sp>
        <p:nvSpPr>
          <p:cNvPr id="185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3E4B1C-6296-44DC-A454-0BA69E7AE228}" type="slidenum">
              <a:rPr lang="en-US"/>
              <a:pPr/>
              <a:t>5</a:t>
            </a:fld>
            <a:endParaRPr lang="en-US"/>
          </a:p>
        </p:txBody>
      </p:sp>
      <p:sp>
        <p:nvSpPr>
          <p:cNvPr id="185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91FF75-78D3-49F5-BAC1-C60D002131B0}" type="slidenum">
              <a:rPr lang="en-US"/>
              <a:pPr/>
              <a:t>6</a:t>
            </a:fld>
            <a:endParaRPr lang="en-US"/>
          </a:p>
        </p:txBody>
      </p:sp>
      <p:sp>
        <p:nvSpPr>
          <p:cNvPr id="185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25CB45-8D7E-4F27-BC8F-FE81EFD4061E}" type="slidenum">
              <a:rPr lang="en-US"/>
              <a:pPr/>
              <a:t>7</a:t>
            </a:fld>
            <a:endParaRPr lang="en-US"/>
          </a:p>
        </p:txBody>
      </p:sp>
      <p:sp>
        <p:nvSpPr>
          <p:cNvPr id="186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38CAB-08B3-4443-8F2B-3D435A4C289F}" type="slidenum">
              <a:rPr lang="en-US"/>
              <a:pPr/>
              <a:t>8</a:t>
            </a:fld>
            <a:endParaRPr lang="en-US"/>
          </a:p>
        </p:txBody>
      </p:sp>
      <p:sp>
        <p:nvSpPr>
          <p:cNvPr id="186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AAECB4-ADA3-4D11-A3D3-7A122649CDCD}" type="slidenum">
              <a:rPr lang="en-US"/>
              <a:pPr/>
              <a:t>9</a:t>
            </a:fld>
            <a:endParaRPr lang="en-US"/>
          </a:p>
        </p:txBody>
      </p:sp>
      <p:sp>
        <p:nvSpPr>
          <p:cNvPr id="186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r>
              <a:rPr lang="en-US"/>
              <a:t>[CORRECT 5 ANSWER]</a:t>
            </a:r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B0727-1E05-4108-8B73-959B4D71E592}" type="datetimeFigureOut">
              <a:rPr lang="en-US" smtClean="0"/>
              <a:pPr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84463" y="3248025"/>
            <a:ext cx="4181475" cy="3397250"/>
            <a:chOff x="3003" y="404"/>
            <a:chExt cx="2654" cy="214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 rot="-5400000">
              <a:off x="4939" y="1626"/>
              <a:ext cx="194" cy="719"/>
              <a:chOff x="2403" y="1778"/>
              <a:chExt cx="194" cy="719"/>
            </a:xfrm>
          </p:grpSpPr>
          <p:sp>
            <p:nvSpPr>
              <p:cNvPr id="1847301" name="Arc 5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302" name="Arc 6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7303" name="Rectangle 7"/>
            <p:cNvSpPr>
              <a:spLocks noChangeArrowheads="1"/>
            </p:cNvSpPr>
            <p:nvPr/>
          </p:nvSpPr>
          <p:spPr bwMode="auto">
            <a:xfrm>
              <a:off x="3284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04" name="Text Box 8"/>
            <p:cNvSpPr txBox="1">
              <a:spLocks noChangeArrowheads="1"/>
            </p:cNvSpPr>
            <p:nvPr/>
          </p:nvSpPr>
          <p:spPr bwMode="auto">
            <a:xfrm>
              <a:off x="3272" y="1461"/>
              <a:ext cx="26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47305" name="Text Box 9"/>
            <p:cNvSpPr txBox="1">
              <a:spLocks noChangeArrowheads="1"/>
            </p:cNvSpPr>
            <p:nvPr/>
          </p:nvSpPr>
          <p:spPr bwMode="auto">
            <a:xfrm>
              <a:off x="3285" y="93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47306" name="Rectangle 10"/>
            <p:cNvSpPr>
              <a:spLocks noChangeArrowheads="1"/>
            </p:cNvSpPr>
            <p:nvPr/>
          </p:nvSpPr>
          <p:spPr bwMode="auto">
            <a:xfrm>
              <a:off x="4916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07" name="Text Box 11"/>
            <p:cNvSpPr txBox="1">
              <a:spLocks noChangeArrowheads="1"/>
            </p:cNvSpPr>
            <p:nvPr/>
          </p:nvSpPr>
          <p:spPr bwMode="auto">
            <a:xfrm>
              <a:off x="4904" y="1461"/>
              <a:ext cx="26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47308" name="Text Box 12"/>
            <p:cNvSpPr txBox="1">
              <a:spLocks noChangeArrowheads="1"/>
            </p:cNvSpPr>
            <p:nvPr/>
          </p:nvSpPr>
          <p:spPr bwMode="auto">
            <a:xfrm>
              <a:off x="4917" y="93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47309" name="Line 13"/>
            <p:cNvSpPr>
              <a:spLocks noChangeShapeType="1"/>
            </p:cNvSpPr>
            <p:nvPr/>
          </p:nvSpPr>
          <p:spPr bwMode="auto">
            <a:xfrm>
              <a:off x="5036" y="1700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10" name="Line 14"/>
            <p:cNvSpPr>
              <a:spLocks noChangeShapeType="1"/>
            </p:cNvSpPr>
            <p:nvPr/>
          </p:nvSpPr>
          <p:spPr bwMode="auto">
            <a:xfrm>
              <a:off x="5036" y="20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11" name="Freeform 15"/>
            <p:cNvSpPr>
              <a:spLocks/>
            </p:cNvSpPr>
            <p:nvPr/>
          </p:nvSpPr>
          <p:spPr bwMode="auto">
            <a:xfrm>
              <a:off x="3200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12" name="Freeform 16"/>
            <p:cNvSpPr>
              <a:spLocks/>
            </p:cNvSpPr>
            <p:nvPr/>
          </p:nvSpPr>
          <p:spPr bwMode="auto">
            <a:xfrm>
              <a:off x="4831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13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5482" y="1800"/>
              <a:ext cx="175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1</a:t>
              </a:r>
            </a:p>
          </p:txBody>
        </p:sp>
        <p:sp>
          <p:nvSpPr>
            <p:cNvPr id="1847314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3957" y="1800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47315" name="Line 19"/>
            <p:cNvSpPr>
              <a:spLocks noChangeShapeType="1"/>
            </p:cNvSpPr>
            <p:nvPr/>
          </p:nvSpPr>
          <p:spPr bwMode="auto">
            <a:xfrm>
              <a:off x="3412" y="216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3003" y="1868"/>
              <a:ext cx="770" cy="292"/>
              <a:chOff x="2591" y="1867"/>
              <a:chExt cx="770" cy="292"/>
            </a:xfrm>
          </p:grpSpPr>
          <p:sp>
            <p:nvSpPr>
              <p:cNvPr id="1847317" name="Arc 21"/>
              <p:cNvSpPr>
                <a:spLocks/>
              </p:cNvSpPr>
              <p:nvPr/>
            </p:nvSpPr>
            <p:spPr bwMode="gray">
              <a:xfrm rot="365812" flipH="1">
                <a:off x="2644" y="1879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318" name="Arc 22"/>
              <p:cNvSpPr>
                <a:spLocks/>
              </p:cNvSpPr>
              <p:nvPr/>
            </p:nvSpPr>
            <p:spPr bwMode="auto">
              <a:xfrm flipH="1" flipV="1">
                <a:off x="2636" y="2055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319" name="Arc 23"/>
              <p:cNvSpPr>
                <a:spLocks/>
              </p:cNvSpPr>
              <p:nvPr/>
            </p:nvSpPr>
            <p:spPr bwMode="auto">
              <a:xfrm flipH="1" flipV="1">
                <a:off x="2615" y="1941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320" name="Arc 24"/>
              <p:cNvSpPr>
                <a:spLocks/>
              </p:cNvSpPr>
              <p:nvPr/>
            </p:nvSpPr>
            <p:spPr bwMode="gray">
              <a:xfrm rot="21058410" flipH="1">
                <a:off x="2591" y="1867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7321" name="Line 25"/>
            <p:cNvSpPr>
              <a:spLocks noChangeShapeType="1"/>
            </p:cNvSpPr>
            <p:nvPr/>
          </p:nvSpPr>
          <p:spPr bwMode="auto">
            <a:xfrm>
              <a:off x="3402" y="1718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7322" name="Rectangle 26"/>
          <p:cNvSpPr>
            <a:spLocks noChangeArrowheads="1"/>
          </p:cNvSpPr>
          <p:nvPr/>
        </p:nvSpPr>
        <p:spPr bwMode="auto">
          <a:xfrm>
            <a:off x="6376988" y="881063"/>
            <a:ext cx="2767012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&gt;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&lt;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  0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4)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= 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7324" name="Rectangle 28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223.44.12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47323" name="Rectangle 27"/>
          <p:cNvSpPr>
            <a:spLocks noGrp="1" noChangeArrowheads="1"/>
          </p:cNvSpPr>
          <p:nvPr>
            <p:ph idx="1"/>
          </p:nvPr>
        </p:nvSpPr>
        <p:spPr>
          <a:xfrm>
            <a:off x="0" y="765175"/>
            <a:ext cx="5732463" cy="256698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Wire #1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one-turn loop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and a bar magnet is dropped through. 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Wire #2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="1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two-turn loop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and the same magnet is dropped through.  Compare the magnitude of the 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voltages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in these two cases.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730" name="AutoShape 2"/>
          <p:cNvSpPr>
            <a:spLocks noChangeArrowheads="1"/>
          </p:cNvSpPr>
          <p:nvPr/>
        </p:nvSpPr>
        <p:spPr bwMode="auto">
          <a:xfrm>
            <a:off x="0" y="3338513"/>
            <a:ext cx="5668963" cy="31734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65731" name="Rectangle 3"/>
          <p:cNvSpPr>
            <a:spLocks noChangeArrowheads="1"/>
          </p:cNvSpPr>
          <p:nvPr/>
        </p:nvSpPr>
        <p:spPr bwMode="auto">
          <a:xfrm>
            <a:off x="0" y="3390900"/>
            <a:ext cx="56261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The magnetic flux is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into the page</a:t>
            </a:r>
            <a:r>
              <a:rPr lang="en-US" sz="2000" b="1">
                <a:solidFill>
                  <a:schemeClr val="bg2"/>
                </a:solidFill>
              </a:rPr>
              <a:t> on the right side of the wire and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decreasing</a:t>
            </a:r>
            <a:r>
              <a:rPr lang="en-US" sz="2000" b="1">
                <a:solidFill>
                  <a:schemeClr val="bg2"/>
                </a:solidFill>
              </a:rPr>
              <a:t> due to the fact that the loop is being pulled away.  By Lenz’s Law, the induced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 will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oppose this decrease</a:t>
            </a:r>
            <a:r>
              <a:rPr lang="en-US" sz="2000" b="1">
                <a:solidFill>
                  <a:schemeClr val="bg2"/>
                </a:solidFill>
              </a:rPr>
              <a:t>.  Thus, the new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 points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into the page,</a:t>
            </a:r>
            <a:r>
              <a:rPr lang="en-US" sz="2000" b="1">
                <a:solidFill>
                  <a:schemeClr val="bg2"/>
                </a:solidFill>
              </a:rPr>
              <a:t> which requires an induced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clockwise</a:t>
            </a:r>
            <a:r>
              <a:rPr lang="en-US" sz="2000" b="1">
                <a:solidFill>
                  <a:schemeClr val="bg2"/>
                </a:solidFill>
              </a:rPr>
              <a:t> current to produce such a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field.</a:t>
            </a:r>
          </a:p>
        </p:txBody>
      </p:sp>
      <p:sp>
        <p:nvSpPr>
          <p:cNvPr id="1865733" name="Oval 5"/>
          <p:cNvSpPr>
            <a:spLocks noChangeArrowheads="1"/>
          </p:cNvSpPr>
          <p:nvPr/>
        </p:nvSpPr>
        <p:spPr bwMode="auto">
          <a:xfrm>
            <a:off x="5176838" y="1031875"/>
            <a:ext cx="2320925" cy="5397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102350" y="3113088"/>
            <a:ext cx="3041650" cy="3468687"/>
            <a:chOff x="3744" y="1885"/>
            <a:chExt cx="1916" cy="2185"/>
          </a:xfrm>
          <a:solidFill>
            <a:schemeClr val="bg1"/>
          </a:solidFill>
        </p:grpSpPr>
        <p:sp>
          <p:nvSpPr>
            <p:cNvPr id="1865735" name="Rectangle 7"/>
            <p:cNvSpPr>
              <a:spLocks noChangeArrowheads="1"/>
            </p:cNvSpPr>
            <p:nvPr/>
          </p:nvSpPr>
          <p:spPr bwMode="auto">
            <a:xfrm>
              <a:off x="3744" y="1885"/>
              <a:ext cx="1916" cy="2185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4055" y="1920"/>
              <a:ext cx="1528" cy="2149"/>
              <a:chOff x="3509" y="1920"/>
              <a:chExt cx="1528" cy="2149"/>
            </a:xfrm>
            <a:grpFill/>
          </p:grpSpPr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3594" y="1920"/>
                <a:ext cx="0" cy="1968"/>
                <a:chOff x="2832" y="1872"/>
                <a:chExt cx="0" cy="1968"/>
              </a:xfrm>
              <a:grpFill/>
            </p:grpSpPr>
            <p:sp>
              <p:nvSpPr>
                <p:cNvPr id="1865738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832" y="3120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5739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32" y="2448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574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832" y="3456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5741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832" y="2784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5742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32" y="2112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5743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832" y="1872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65744" name="Text Box 16"/>
              <p:cNvSpPr txBox="1">
                <a:spLocks noChangeArrowheads="1"/>
              </p:cNvSpPr>
              <p:nvPr/>
            </p:nvSpPr>
            <p:spPr bwMode="auto">
              <a:xfrm>
                <a:off x="3509" y="3756"/>
                <a:ext cx="191" cy="31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11000"/>
                  </a:lnSpc>
                </a:pPr>
                <a:r>
                  <a:rPr lang="en-US" b="1">
                    <a:solidFill>
                      <a:schemeClr val="hlink"/>
                    </a:solidFill>
                    <a:latin typeface="Times New Roman" pitchFamily="18" charset="0"/>
                  </a:rPr>
                  <a:t>I</a:t>
                </a:r>
                <a:endParaRPr lang="en-US" sz="2000" b="1"/>
              </a:p>
            </p:txBody>
          </p:sp>
          <p:sp>
            <p:nvSpPr>
              <p:cNvPr id="1865745" name="Rectangle 17"/>
              <p:cNvSpPr>
                <a:spLocks noChangeArrowheads="1"/>
              </p:cNvSpPr>
              <p:nvPr/>
            </p:nvSpPr>
            <p:spPr bwMode="auto">
              <a:xfrm>
                <a:off x="4052" y="2341"/>
                <a:ext cx="459" cy="881"/>
              </a:xfrm>
              <a:prstGeom prst="rect">
                <a:avLst/>
              </a:prstGeom>
              <a:grp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46" name="Line 18"/>
              <p:cNvSpPr>
                <a:spLocks noChangeShapeType="1"/>
              </p:cNvSpPr>
              <p:nvPr/>
            </p:nvSpPr>
            <p:spPr bwMode="auto">
              <a:xfrm>
                <a:off x="4555" y="2800"/>
                <a:ext cx="482" cy="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9"/>
            <p:cNvGrpSpPr>
              <a:grpSpLocks/>
            </p:cNvGrpSpPr>
            <p:nvPr/>
          </p:nvGrpSpPr>
          <p:grpSpPr bwMode="auto">
            <a:xfrm rot="-5400000">
              <a:off x="3547" y="2728"/>
              <a:ext cx="1651" cy="218"/>
              <a:chOff x="3381" y="1812"/>
              <a:chExt cx="1651" cy="218"/>
            </a:xfrm>
            <a:grpFill/>
          </p:grpSpPr>
          <p:grpSp>
            <p:nvGrpSpPr>
              <p:cNvPr id="6" name="Group 20"/>
              <p:cNvGrpSpPr>
                <a:grpSpLocks/>
              </p:cNvGrpSpPr>
              <p:nvPr/>
            </p:nvGrpSpPr>
            <p:grpSpPr bwMode="auto">
              <a:xfrm>
                <a:off x="3381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5749" name="Oval 21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" name="Group 22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5751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5752" name="Line 2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25"/>
              <p:cNvGrpSpPr>
                <a:grpSpLocks/>
              </p:cNvGrpSpPr>
              <p:nvPr/>
            </p:nvGrpSpPr>
            <p:grpSpPr bwMode="auto">
              <a:xfrm flipH="1">
                <a:off x="3864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5754" name="Oval 26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" name="Group 27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575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5757" name="Line 2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" name="Group 30"/>
              <p:cNvGrpSpPr>
                <a:grpSpLocks/>
              </p:cNvGrpSpPr>
              <p:nvPr/>
            </p:nvGrpSpPr>
            <p:grpSpPr bwMode="auto">
              <a:xfrm>
                <a:off x="4348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5759" name="Oval 31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1" name="Group 32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5761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5762" name="Line 3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5"/>
              <p:cNvGrpSpPr>
                <a:grpSpLocks/>
              </p:cNvGrpSpPr>
              <p:nvPr/>
            </p:nvGrpSpPr>
            <p:grpSpPr bwMode="auto">
              <a:xfrm flipH="1">
                <a:off x="4832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5764" name="Oval 36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" name="Group 37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576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5767" name="Line 3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4" name="Group 40"/>
            <p:cNvGrpSpPr>
              <a:grpSpLocks/>
            </p:cNvGrpSpPr>
            <p:nvPr/>
          </p:nvGrpSpPr>
          <p:grpSpPr bwMode="auto">
            <a:xfrm>
              <a:off x="3754" y="2018"/>
              <a:ext cx="218" cy="1656"/>
              <a:chOff x="3508" y="1263"/>
              <a:chExt cx="218" cy="1656"/>
            </a:xfrm>
            <a:grpFill/>
          </p:grpSpPr>
          <p:sp>
            <p:nvSpPr>
              <p:cNvPr id="1865769" name="Oval 41"/>
              <p:cNvSpPr>
                <a:spLocks noChangeArrowheads="1"/>
              </p:cNvSpPr>
              <p:nvPr/>
            </p:nvSpPr>
            <p:spPr bwMode="auto">
              <a:xfrm rot="-5400000">
                <a:off x="3517" y="1740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0" name="Oval 42"/>
              <p:cNvSpPr>
                <a:spLocks noChangeArrowheads="1"/>
              </p:cNvSpPr>
              <p:nvPr/>
            </p:nvSpPr>
            <p:spPr bwMode="auto">
              <a:xfrm rot="-5400000">
                <a:off x="3587" y="1815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1" name="Oval 43"/>
              <p:cNvSpPr>
                <a:spLocks noChangeArrowheads="1"/>
              </p:cNvSpPr>
              <p:nvPr/>
            </p:nvSpPr>
            <p:spPr bwMode="auto">
              <a:xfrm rot="16200000" flipH="1">
                <a:off x="3517" y="2225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2" name="Oval 44"/>
              <p:cNvSpPr>
                <a:spLocks noChangeArrowheads="1"/>
              </p:cNvSpPr>
              <p:nvPr/>
            </p:nvSpPr>
            <p:spPr bwMode="auto">
              <a:xfrm rot="16200000" flipH="1">
                <a:off x="3587" y="2300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3" name="Oval 45"/>
              <p:cNvSpPr>
                <a:spLocks noChangeArrowheads="1"/>
              </p:cNvSpPr>
              <p:nvPr/>
            </p:nvSpPr>
            <p:spPr bwMode="auto">
              <a:xfrm rot="16200000" flipH="1">
                <a:off x="3517" y="2710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4" name="Oval 46"/>
              <p:cNvSpPr>
                <a:spLocks noChangeArrowheads="1"/>
              </p:cNvSpPr>
              <p:nvPr/>
            </p:nvSpPr>
            <p:spPr bwMode="auto">
              <a:xfrm rot="16200000" flipH="1">
                <a:off x="3587" y="2785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5" name="Oval 47"/>
              <p:cNvSpPr>
                <a:spLocks noChangeArrowheads="1"/>
              </p:cNvSpPr>
              <p:nvPr/>
            </p:nvSpPr>
            <p:spPr bwMode="auto">
              <a:xfrm rot="16200000" flipH="1">
                <a:off x="3517" y="1254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6" name="Oval 48"/>
              <p:cNvSpPr>
                <a:spLocks noChangeArrowheads="1"/>
              </p:cNvSpPr>
              <p:nvPr/>
            </p:nvSpPr>
            <p:spPr bwMode="auto">
              <a:xfrm rot="16200000" flipH="1">
                <a:off x="3587" y="1329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65777" name="Rectangle 4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223.44.16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65779" name="Rectangle 51"/>
          <p:cNvSpPr>
            <a:spLocks noGrp="1" noChangeArrowheads="1"/>
          </p:cNvSpPr>
          <p:nvPr>
            <p:ph idx="1"/>
          </p:nvPr>
        </p:nvSpPr>
        <p:spPr>
          <a:xfrm>
            <a:off x="0" y="890588"/>
            <a:ext cx="4632325" cy="17287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A wire loop is being pulled away from a current-carrying wire.  What is the direction of the induced current in the loop?</a:t>
            </a:r>
            <a:endParaRPr lang="en-US" sz="1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65778" name="Rectangle 50"/>
          <p:cNvSpPr>
            <a:spLocks noChangeArrowheads="1"/>
          </p:cNvSpPr>
          <p:nvPr/>
        </p:nvSpPr>
        <p:spPr bwMode="auto">
          <a:xfrm>
            <a:off x="5380038" y="1130300"/>
            <a:ext cx="3763962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793" name="Rectangle 17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223.44.17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67779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925513"/>
            <a:ext cx="4579937" cy="1919287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50000"/>
              </a:lnSpc>
              <a:buFont typeface="Monotype Sorts" pitchFamily="2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induced current if the wire loop moves in the direction of the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blue arrow 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67780" name="Rectangle 4"/>
          <p:cNvSpPr>
            <a:spLocks noChangeArrowheads="1"/>
          </p:cNvSpPr>
          <p:nvPr/>
        </p:nvSpPr>
        <p:spPr bwMode="auto">
          <a:xfrm>
            <a:off x="5080000" y="1052513"/>
            <a:ext cx="3763963" cy="140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330575" y="2968625"/>
            <a:ext cx="2471738" cy="3724275"/>
            <a:chOff x="1953" y="1855"/>
            <a:chExt cx="1557" cy="2346"/>
          </a:xfrm>
          <a:solidFill>
            <a:schemeClr val="bg1"/>
          </a:solidFill>
        </p:grpSpPr>
        <p:sp>
          <p:nvSpPr>
            <p:cNvPr id="1867782" name="Rectangle 6"/>
            <p:cNvSpPr>
              <a:spLocks noChangeArrowheads="1"/>
            </p:cNvSpPr>
            <p:nvPr/>
          </p:nvSpPr>
          <p:spPr bwMode="auto">
            <a:xfrm>
              <a:off x="1953" y="1855"/>
              <a:ext cx="1557" cy="2346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205" y="1952"/>
              <a:ext cx="0" cy="2142"/>
              <a:chOff x="2832" y="1872"/>
              <a:chExt cx="0" cy="1968"/>
            </a:xfrm>
            <a:grpFill/>
          </p:grpSpPr>
          <p:sp>
            <p:nvSpPr>
              <p:cNvPr id="1867784" name="Line 8"/>
              <p:cNvSpPr>
                <a:spLocks noChangeShapeType="1"/>
              </p:cNvSpPr>
              <p:nvPr/>
            </p:nvSpPr>
            <p:spPr bwMode="auto">
              <a:xfrm flipV="1">
                <a:off x="2832" y="3120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85" name="Line 9"/>
              <p:cNvSpPr>
                <a:spLocks noChangeShapeType="1"/>
              </p:cNvSpPr>
              <p:nvPr/>
            </p:nvSpPr>
            <p:spPr bwMode="auto">
              <a:xfrm flipV="1">
                <a:off x="2832" y="2448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86" name="Line 10"/>
              <p:cNvSpPr>
                <a:spLocks noChangeShapeType="1"/>
              </p:cNvSpPr>
              <p:nvPr/>
            </p:nvSpPr>
            <p:spPr bwMode="auto">
              <a:xfrm flipV="1">
                <a:off x="2832" y="3456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87" name="Line 11"/>
              <p:cNvSpPr>
                <a:spLocks noChangeShapeType="1"/>
              </p:cNvSpPr>
              <p:nvPr/>
            </p:nvSpPr>
            <p:spPr bwMode="auto">
              <a:xfrm flipV="1">
                <a:off x="2832" y="2784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88" name="Line 12"/>
              <p:cNvSpPr>
                <a:spLocks noChangeShapeType="1"/>
              </p:cNvSpPr>
              <p:nvPr/>
            </p:nvSpPr>
            <p:spPr bwMode="auto">
              <a:xfrm flipV="1">
                <a:off x="2832" y="2112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89" name="Line 13"/>
              <p:cNvSpPr>
                <a:spLocks noChangeShapeType="1"/>
              </p:cNvSpPr>
              <p:nvPr/>
            </p:nvSpPr>
            <p:spPr bwMode="auto">
              <a:xfrm flipV="1">
                <a:off x="2832" y="1872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67790" name="Rectangle 14"/>
            <p:cNvSpPr>
              <a:spLocks noChangeArrowheads="1"/>
            </p:cNvSpPr>
            <p:nvPr/>
          </p:nvSpPr>
          <p:spPr bwMode="auto">
            <a:xfrm>
              <a:off x="2663" y="2410"/>
              <a:ext cx="459" cy="959"/>
            </a:xfrm>
            <a:prstGeom prst="rect">
              <a:avLst/>
            </a:prstGeom>
            <a:grp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7791" name="Line 15"/>
            <p:cNvSpPr>
              <a:spLocks noChangeShapeType="1"/>
            </p:cNvSpPr>
            <p:nvPr/>
          </p:nvSpPr>
          <p:spPr bwMode="auto">
            <a:xfrm rot="5400000" flipV="1">
              <a:off x="2635" y="3677"/>
              <a:ext cx="524" cy="0"/>
            </a:xfrm>
            <a:prstGeom prst="line">
              <a:avLst/>
            </a:prstGeom>
            <a:grp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7792" name="Text Box 16"/>
            <p:cNvSpPr txBox="1">
              <a:spLocks noChangeArrowheads="1"/>
            </p:cNvSpPr>
            <p:nvPr/>
          </p:nvSpPr>
          <p:spPr bwMode="auto">
            <a:xfrm>
              <a:off x="2114" y="3886"/>
              <a:ext cx="191" cy="3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11000"/>
                </a:lnSpc>
              </a:pPr>
              <a:r>
                <a:rPr lang="en-US" b="1">
                  <a:solidFill>
                    <a:schemeClr val="hlink"/>
                  </a:solidFill>
                  <a:latin typeface="Times New Roman" pitchFamily="18" charset="0"/>
                </a:rPr>
                <a:t>I</a:t>
              </a:r>
              <a:endParaRPr lang="en-US" sz="2000" b="1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826" name="AutoShape 2"/>
          <p:cNvSpPr>
            <a:spLocks noChangeArrowheads="1"/>
          </p:cNvSpPr>
          <p:nvPr/>
        </p:nvSpPr>
        <p:spPr bwMode="auto">
          <a:xfrm>
            <a:off x="195263" y="3581400"/>
            <a:ext cx="5113337" cy="21764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69827" name="Rectangle 3"/>
          <p:cNvSpPr>
            <a:spLocks noChangeArrowheads="1"/>
          </p:cNvSpPr>
          <p:nvPr/>
        </p:nvSpPr>
        <p:spPr bwMode="auto">
          <a:xfrm>
            <a:off x="231775" y="3548063"/>
            <a:ext cx="4956175" cy="209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60000"/>
              </a:lnSpc>
              <a:spcBef>
                <a:spcPct val="50000"/>
              </a:spcBef>
            </a:pPr>
            <a:r>
              <a:rPr lang="en-US" sz="2200" b="1">
                <a:solidFill>
                  <a:schemeClr val="bg2"/>
                </a:solidFill>
              </a:rPr>
              <a:t>	</a:t>
            </a:r>
            <a:r>
              <a:rPr lang="en-US" sz="2000" b="1">
                <a:solidFill>
                  <a:schemeClr val="bg2"/>
                </a:solidFill>
              </a:rPr>
              <a:t>The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magnetic flux through the loop is not changing</a:t>
            </a:r>
            <a:r>
              <a:rPr lang="en-US" sz="2000" b="1">
                <a:solidFill>
                  <a:schemeClr val="bg2"/>
                </a:solidFill>
              </a:rPr>
              <a:t> as it moves parallel to the wire.  Therefore, there is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 induced current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869829" name="Oval 5"/>
          <p:cNvSpPr>
            <a:spLocks noChangeArrowheads="1"/>
          </p:cNvSpPr>
          <p:nvPr/>
        </p:nvSpPr>
        <p:spPr bwMode="auto">
          <a:xfrm>
            <a:off x="4806950" y="1949450"/>
            <a:ext cx="3702050" cy="6096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137275" y="3127375"/>
            <a:ext cx="2543175" cy="3584575"/>
            <a:chOff x="3812" y="1958"/>
            <a:chExt cx="1602" cy="2258"/>
          </a:xfrm>
          <a:solidFill>
            <a:schemeClr val="bg1"/>
          </a:solidFill>
        </p:grpSpPr>
        <p:sp>
          <p:nvSpPr>
            <p:cNvPr id="1869831" name="Rectangle 7"/>
            <p:cNvSpPr>
              <a:spLocks noChangeArrowheads="1"/>
            </p:cNvSpPr>
            <p:nvPr/>
          </p:nvSpPr>
          <p:spPr bwMode="auto">
            <a:xfrm>
              <a:off x="3812" y="1958"/>
              <a:ext cx="1602" cy="2258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4219" y="2029"/>
              <a:ext cx="0" cy="2072"/>
              <a:chOff x="2832" y="1872"/>
              <a:chExt cx="0" cy="1968"/>
            </a:xfrm>
            <a:grpFill/>
          </p:grpSpPr>
          <p:sp>
            <p:nvSpPr>
              <p:cNvPr id="1869833" name="Line 9"/>
              <p:cNvSpPr>
                <a:spLocks noChangeShapeType="1"/>
              </p:cNvSpPr>
              <p:nvPr/>
            </p:nvSpPr>
            <p:spPr bwMode="auto">
              <a:xfrm flipV="1">
                <a:off x="2832" y="3120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34" name="Line 10"/>
              <p:cNvSpPr>
                <a:spLocks noChangeShapeType="1"/>
              </p:cNvSpPr>
              <p:nvPr/>
            </p:nvSpPr>
            <p:spPr bwMode="auto">
              <a:xfrm flipV="1">
                <a:off x="2832" y="2448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35" name="Line 11"/>
              <p:cNvSpPr>
                <a:spLocks noChangeShapeType="1"/>
              </p:cNvSpPr>
              <p:nvPr/>
            </p:nvSpPr>
            <p:spPr bwMode="auto">
              <a:xfrm flipV="1">
                <a:off x="2832" y="3456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36" name="Line 12"/>
              <p:cNvSpPr>
                <a:spLocks noChangeShapeType="1"/>
              </p:cNvSpPr>
              <p:nvPr/>
            </p:nvSpPr>
            <p:spPr bwMode="auto">
              <a:xfrm flipV="1">
                <a:off x="2832" y="2784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37" name="Line 13"/>
              <p:cNvSpPr>
                <a:spLocks noChangeShapeType="1"/>
              </p:cNvSpPr>
              <p:nvPr/>
            </p:nvSpPr>
            <p:spPr bwMode="auto">
              <a:xfrm flipV="1">
                <a:off x="2832" y="2112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38" name="Line 14"/>
              <p:cNvSpPr>
                <a:spLocks noChangeShapeType="1"/>
              </p:cNvSpPr>
              <p:nvPr/>
            </p:nvSpPr>
            <p:spPr bwMode="auto">
              <a:xfrm flipV="1">
                <a:off x="2832" y="1872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69839" name="Text Box 15"/>
            <p:cNvSpPr txBox="1">
              <a:spLocks noChangeArrowheads="1"/>
            </p:cNvSpPr>
            <p:nvPr/>
          </p:nvSpPr>
          <p:spPr bwMode="auto">
            <a:xfrm>
              <a:off x="4122" y="3892"/>
              <a:ext cx="191" cy="3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11000"/>
                </a:lnSpc>
              </a:pPr>
              <a:r>
                <a:rPr lang="en-US" b="1">
                  <a:solidFill>
                    <a:schemeClr val="hlink"/>
                  </a:solidFill>
                  <a:latin typeface="Times New Roman" pitchFamily="18" charset="0"/>
                </a:rPr>
                <a:t>I</a:t>
              </a:r>
              <a:endParaRPr lang="en-US" sz="2000" b="1"/>
            </a:p>
          </p:txBody>
        </p:sp>
        <p:sp>
          <p:nvSpPr>
            <p:cNvPr id="1869840" name="Rectangle 16"/>
            <p:cNvSpPr>
              <a:spLocks noChangeArrowheads="1"/>
            </p:cNvSpPr>
            <p:nvPr/>
          </p:nvSpPr>
          <p:spPr bwMode="auto">
            <a:xfrm>
              <a:off x="4655" y="2472"/>
              <a:ext cx="436" cy="928"/>
            </a:xfrm>
            <a:prstGeom prst="rect">
              <a:avLst/>
            </a:prstGeom>
            <a:grp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9841" name="Line 17"/>
            <p:cNvSpPr>
              <a:spLocks noChangeShapeType="1"/>
            </p:cNvSpPr>
            <p:nvPr/>
          </p:nvSpPr>
          <p:spPr bwMode="auto">
            <a:xfrm rot="5400000" flipV="1">
              <a:off x="4623" y="3687"/>
              <a:ext cx="508" cy="0"/>
            </a:xfrm>
            <a:prstGeom prst="line">
              <a:avLst/>
            </a:prstGeom>
            <a:grp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 rot="-5400000">
              <a:off x="3570" y="2858"/>
              <a:ext cx="1738" cy="208"/>
              <a:chOff x="3381" y="1812"/>
              <a:chExt cx="1651" cy="218"/>
            </a:xfrm>
            <a:grpFill/>
          </p:grpSpPr>
          <p:grpSp>
            <p:nvGrpSpPr>
              <p:cNvPr id="5" name="Group 19"/>
              <p:cNvGrpSpPr>
                <a:grpSpLocks/>
              </p:cNvGrpSpPr>
              <p:nvPr/>
            </p:nvGrpSpPr>
            <p:grpSpPr bwMode="auto">
              <a:xfrm>
                <a:off x="3381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9844" name="Oval 20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" name="Group 21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9846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9847" name="Line 2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" name="Group 24"/>
              <p:cNvGrpSpPr>
                <a:grpSpLocks/>
              </p:cNvGrpSpPr>
              <p:nvPr/>
            </p:nvGrpSpPr>
            <p:grpSpPr bwMode="auto">
              <a:xfrm flipH="1">
                <a:off x="3864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9849" name="Oval 25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" name="Group 26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9851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9852" name="Line 2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" name="Group 29"/>
              <p:cNvGrpSpPr>
                <a:grpSpLocks/>
              </p:cNvGrpSpPr>
              <p:nvPr/>
            </p:nvGrpSpPr>
            <p:grpSpPr bwMode="auto">
              <a:xfrm>
                <a:off x="4348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9854" name="Oval 30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31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9856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9857" name="Line 3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1" name="Group 34"/>
              <p:cNvGrpSpPr>
                <a:grpSpLocks/>
              </p:cNvGrpSpPr>
              <p:nvPr/>
            </p:nvGrpSpPr>
            <p:grpSpPr bwMode="auto">
              <a:xfrm flipH="1">
                <a:off x="4832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9859" name="Oval 35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2" name="Group 36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986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9862" name="Line 3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3" name="Group 39"/>
            <p:cNvGrpSpPr>
              <a:grpSpLocks/>
            </p:cNvGrpSpPr>
            <p:nvPr/>
          </p:nvGrpSpPr>
          <p:grpSpPr bwMode="auto">
            <a:xfrm>
              <a:off x="3850" y="2100"/>
              <a:ext cx="207" cy="1744"/>
              <a:chOff x="3508" y="1263"/>
              <a:chExt cx="218" cy="1656"/>
            </a:xfrm>
            <a:grpFill/>
          </p:grpSpPr>
          <p:sp>
            <p:nvSpPr>
              <p:cNvPr id="1869864" name="Oval 40"/>
              <p:cNvSpPr>
                <a:spLocks noChangeArrowheads="1"/>
              </p:cNvSpPr>
              <p:nvPr/>
            </p:nvSpPr>
            <p:spPr bwMode="auto">
              <a:xfrm rot="-5400000">
                <a:off x="3517" y="1740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65" name="Oval 41"/>
              <p:cNvSpPr>
                <a:spLocks noChangeArrowheads="1"/>
              </p:cNvSpPr>
              <p:nvPr/>
            </p:nvSpPr>
            <p:spPr bwMode="auto">
              <a:xfrm rot="-5400000">
                <a:off x="3587" y="1815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66" name="Oval 42"/>
              <p:cNvSpPr>
                <a:spLocks noChangeArrowheads="1"/>
              </p:cNvSpPr>
              <p:nvPr/>
            </p:nvSpPr>
            <p:spPr bwMode="auto">
              <a:xfrm rot="16200000" flipH="1">
                <a:off x="3517" y="2225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67" name="Oval 43"/>
              <p:cNvSpPr>
                <a:spLocks noChangeArrowheads="1"/>
              </p:cNvSpPr>
              <p:nvPr/>
            </p:nvSpPr>
            <p:spPr bwMode="auto">
              <a:xfrm rot="16200000" flipH="1">
                <a:off x="3587" y="2300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68" name="Oval 44"/>
              <p:cNvSpPr>
                <a:spLocks noChangeArrowheads="1"/>
              </p:cNvSpPr>
              <p:nvPr/>
            </p:nvSpPr>
            <p:spPr bwMode="auto">
              <a:xfrm rot="16200000" flipH="1">
                <a:off x="3517" y="2710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69" name="Oval 45"/>
              <p:cNvSpPr>
                <a:spLocks noChangeArrowheads="1"/>
              </p:cNvSpPr>
              <p:nvPr/>
            </p:nvSpPr>
            <p:spPr bwMode="auto">
              <a:xfrm rot="16200000" flipH="1">
                <a:off x="3587" y="2785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70" name="Oval 46"/>
              <p:cNvSpPr>
                <a:spLocks noChangeArrowheads="1"/>
              </p:cNvSpPr>
              <p:nvPr/>
            </p:nvSpPr>
            <p:spPr bwMode="auto">
              <a:xfrm rot="16200000" flipH="1">
                <a:off x="3517" y="1254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71" name="Oval 47"/>
              <p:cNvSpPr>
                <a:spLocks noChangeArrowheads="1"/>
              </p:cNvSpPr>
              <p:nvPr/>
            </p:nvSpPr>
            <p:spPr bwMode="auto">
              <a:xfrm rot="16200000" flipH="1">
                <a:off x="3587" y="1329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69872" name="Rectangle 48"/>
          <p:cNvSpPr>
            <a:spLocks noChangeArrowheads="1"/>
          </p:cNvSpPr>
          <p:nvPr/>
        </p:nvSpPr>
        <p:spPr bwMode="auto">
          <a:xfrm>
            <a:off x="5080000" y="1052513"/>
            <a:ext cx="3763963" cy="140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</p:txBody>
      </p:sp>
      <p:sp>
        <p:nvSpPr>
          <p:cNvPr id="1869874" name="Rectangle 50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223.44.17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69873" name="Rectangle 49"/>
          <p:cNvSpPr>
            <a:spLocks noGrp="1" noChangeArrowheads="1"/>
          </p:cNvSpPr>
          <p:nvPr>
            <p:ph idx="1"/>
          </p:nvPr>
        </p:nvSpPr>
        <p:spPr>
          <a:xfrm>
            <a:off x="214313" y="925513"/>
            <a:ext cx="4579937" cy="19192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5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induced current if the wire loop moves in the direction of the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yellow arrow 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endParaRPr lang="en-US" sz="24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083" name="Rectangle 1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223.45.1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80067" name="Rectangle 3"/>
          <p:cNvSpPr>
            <a:spLocks noGrp="1" noChangeArrowheads="1"/>
          </p:cNvSpPr>
          <p:nvPr>
            <p:ph idx="1"/>
          </p:nvPr>
        </p:nvSpPr>
        <p:spPr>
          <a:xfrm>
            <a:off x="0" y="933450"/>
            <a:ext cx="3851275" cy="1738313"/>
          </a:xfrm>
          <a:noFill/>
          <a:ln/>
        </p:spPr>
        <p:txBody>
          <a:bodyPr/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	A wire loop is in a uniform magnetic field. Current flows in the wire loop, as shown.  What does the loop do?</a:t>
            </a:r>
          </a:p>
        </p:txBody>
      </p:sp>
      <p:sp>
        <p:nvSpPr>
          <p:cNvPr id="1880068" name="Rectangle 4"/>
          <p:cNvSpPr>
            <a:spLocks noChangeArrowheads="1"/>
          </p:cNvSpPr>
          <p:nvPr/>
        </p:nvSpPr>
        <p:spPr bwMode="auto">
          <a:xfrm>
            <a:off x="5016500" y="914400"/>
            <a:ext cx="4127500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(1)   moves to the right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(2)   moves up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(3)   remains motionless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(4)   rotates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(5)   moves out of the page</a:t>
            </a:r>
          </a:p>
        </p:txBody>
      </p:sp>
      <p:sp>
        <p:nvSpPr>
          <p:cNvPr id="1880072" name="Line 8"/>
          <p:cNvSpPr>
            <a:spLocks noChangeShapeType="1"/>
          </p:cNvSpPr>
          <p:nvPr/>
        </p:nvSpPr>
        <p:spPr bwMode="auto">
          <a:xfrm>
            <a:off x="2835275" y="3733801"/>
            <a:ext cx="296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0073" name="Line 9"/>
          <p:cNvSpPr>
            <a:spLocks noChangeShapeType="1"/>
          </p:cNvSpPr>
          <p:nvPr/>
        </p:nvSpPr>
        <p:spPr bwMode="auto">
          <a:xfrm>
            <a:off x="2835275" y="4191001"/>
            <a:ext cx="296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0074" name="Line 10"/>
          <p:cNvSpPr>
            <a:spLocks noChangeShapeType="1"/>
          </p:cNvSpPr>
          <p:nvPr/>
        </p:nvSpPr>
        <p:spPr bwMode="auto">
          <a:xfrm>
            <a:off x="2835275" y="4648201"/>
            <a:ext cx="296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0075" name="Line 11"/>
          <p:cNvSpPr>
            <a:spLocks noChangeShapeType="1"/>
          </p:cNvSpPr>
          <p:nvPr/>
        </p:nvSpPr>
        <p:spPr bwMode="auto">
          <a:xfrm>
            <a:off x="2835275" y="5105401"/>
            <a:ext cx="296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0076" name="Line 12"/>
          <p:cNvSpPr>
            <a:spLocks noChangeShapeType="1"/>
          </p:cNvSpPr>
          <p:nvPr/>
        </p:nvSpPr>
        <p:spPr bwMode="auto">
          <a:xfrm>
            <a:off x="2835275" y="5562601"/>
            <a:ext cx="296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0077" name="Line 13"/>
          <p:cNvSpPr>
            <a:spLocks noChangeShapeType="1"/>
          </p:cNvSpPr>
          <p:nvPr/>
        </p:nvSpPr>
        <p:spPr bwMode="auto">
          <a:xfrm>
            <a:off x="2835275" y="6019801"/>
            <a:ext cx="296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0078" name="Rectangle 14"/>
          <p:cNvSpPr>
            <a:spLocks noChangeArrowheads="1"/>
          </p:cNvSpPr>
          <p:nvPr/>
        </p:nvSpPr>
        <p:spPr bwMode="auto">
          <a:xfrm>
            <a:off x="3063875" y="4419601"/>
            <a:ext cx="1981200" cy="9906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0079" name="Line 15"/>
          <p:cNvSpPr>
            <a:spLocks noChangeShapeType="1"/>
          </p:cNvSpPr>
          <p:nvPr/>
        </p:nvSpPr>
        <p:spPr bwMode="auto">
          <a:xfrm flipH="1">
            <a:off x="3673475" y="4419601"/>
            <a:ext cx="22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0080" name="Line 16"/>
          <p:cNvSpPr>
            <a:spLocks noChangeShapeType="1"/>
          </p:cNvSpPr>
          <p:nvPr/>
        </p:nvSpPr>
        <p:spPr bwMode="auto">
          <a:xfrm rot="5400000">
            <a:off x="2949575" y="4914901"/>
            <a:ext cx="22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0081" name="Line 17"/>
          <p:cNvSpPr>
            <a:spLocks noChangeShapeType="1"/>
          </p:cNvSpPr>
          <p:nvPr/>
        </p:nvSpPr>
        <p:spPr bwMode="auto">
          <a:xfrm rot="16200000">
            <a:off x="4930775" y="4914901"/>
            <a:ext cx="22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0082" name="Line 18"/>
          <p:cNvSpPr>
            <a:spLocks noChangeShapeType="1"/>
          </p:cNvSpPr>
          <p:nvPr/>
        </p:nvSpPr>
        <p:spPr bwMode="auto">
          <a:xfrm>
            <a:off x="4054475" y="5410201"/>
            <a:ext cx="22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114" name="AutoShape 2"/>
          <p:cNvSpPr>
            <a:spLocks noChangeArrowheads="1"/>
          </p:cNvSpPr>
          <p:nvPr/>
        </p:nvSpPr>
        <p:spPr bwMode="auto">
          <a:xfrm>
            <a:off x="0" y="3465513"/>
            <a:ext cx="5341938" cy="2789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82115" name="Rectangle 3"/>
          <p:cNvSpPr>
            <a:spLocks noChangeArrowheads="1"/>
          </p:cNvSpPr>
          <p:nvPr/>
        </p:nvSpPr>
        <p:spPr bwMode="auto">
          <a:xfrm>
            <a:off x="0" y="3513138"/>
            <a:ext cx="53022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There is no magnetic force on the top and bottom legs, since they are parallel to the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field.   However, the magnetic force on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right side</a:t>
            </a:r>
            <a:r>
              <a:rPr lang="en-US" sz="2000" b="1">
                <a:solidFill>
                  <a:schemeClr val="bg2"/>
                </a:solidFill>
              </a:rPr>
              <a:t> is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into the page</a:t>
            </a:r>
            <a:r>
              <a:rPr lang="en-US" sz="2000" b="1">
                <a:solidFill>
                  <a:schemeClr val="bg2"/>
                </a:solidFill>
              </a:rPr>
              <a:t>, and the magnetic force on the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left side</a:t>
            </a:r>
            <a:r>
              <a:rPr lang="en-US" sz="2000" b="1">
                <a:solidFill>
                  <a:schemeClr val="bg2"/>
                </a:solidFill>
              </a:rPr>
              <a:t> is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out of the page</a:t>
            </a:r>
            <a:r>
              <a:rPr lang="en-US" sz="2000" b="1">
                <a:solidFill>
                  <a:schemeClr val="bg2"/>
                </a:solidFill>
              </a:rPr>
              <a:t>.   Therefore, the entire loop will tend to rotate.</a:t>
            </a:r>
          </a:p>
        </p:txBody>
      </p:sp>
      <p:sp>
        <p:nvSpPr>
          <p:cNvPr id="1882117" name="Oval 5"/>
          <p:cNvSpPr>
            <a:spLocks noChangeArrowheads="1"/>
          </p:cNvSpPr>
          <p:nvPr/>
        </p:nvSpPr>
        <p:spPr bwMode="auto">
          <a:xfrm>
            <a:off x="4579938" y="2147888"/>
            <a:ext cx="2625725" cy="47942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82135" name="Rectangle 23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223.45.1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82118" name="Rectangle 6"/>
          <p:cNvSpPr>
            <a:spLocks noGrp="1" noChangeArrowheads="1"/>
          </p:cNvSpPr>
          <p:nvPr>
            <p:ph idx="1"/>
          </p:nvPr>
        </p:nvSpPr>
        <p:spPr>
          <a:xfrm>
            <a:off x="0" y="933450"/>
            <a:ext cx="3851275" cy="1738313"/>
          </a:xfrm>
          <a:noFill/>
          <a:ln/>
        </p:spPr>
        <p:txBody>
          <a:bodyPr/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	A wire loop is in a uniform magnetic field. Current flows in the wire loop, as shown.  What does the loop do?</a:t>
            </a:r>
          </a:p>
        </p:txBody>
      </p:sp>
      <p:sp>
        <p:nvSpPr>
          <p:cNvPr id="1882119" name="Rectangle 7"/>
          <p:cNvSpPr>
            <a:spLocks noChangeArrowheads="1"/>
          </p:cNvSpPr>
          <p:nvPr/>
        </p:nvSpPr>
        <p:spPr bwMode="auto">
          <a:xfrm>
            <a:off x="5016500" y="914400"/>
            <a:ext cx="4127500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(1)   moves to the right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(2)   moves up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(3)   remains motionless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(4)   rotates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(5)   moves out of the page</a:t>
            </a:r>
          </a:p>
        </p:txBody>
      </p:sp>
      <p:sp>
        <p:nvSpPr>
          <p:cNvPr id="1882134" name="Rectangle 22"/>
          <p:cNvSpPr>
            <a:spLocks noChangeArrowheads="1"/>
          </p:cNvSpPr>
          <p:nvPr/>
        </p:nvSpPr>
        <p:spPr bwMode="auto">
          <a:xfrm>
            <a:off x="280988" y="6354763"/>
            <a:ext cx="4729162" cy="503237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11000"/>
              </a:lnSpc>
            </a:pP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This is how a motor works !!</a:t>
            </a:r>
            <a:r>
              <a:rPr lang="en-US" b="1"/>
              <a:t>   </a:t>
            </a: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5674009" y="3610971"/>
            <a:ext cx="296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5674009" y="4068171"/>
            <a:ext cx="296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5674009" y="4525371"/>
            <a:ext cx="296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5674009" y="4982571"/>
            <a:ext cx="296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>
            <a:off x="5674009" y="5439771"/>
            <a:ext cx="296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>
            <a:off x="5674009" y="5896971"/>
            <a:ext cx="296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5902609" y="4296771"/>
            <a:ext cx="1981200" cy="9906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 flipH="1">
            <a:off x="6512209" y="4296771"/>
            <a:ext cx="22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 rot="5400000">
            <a:off x="5788309" y="4792071"/>
            <a:ext cx="22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 rot="16200000">
            <a:off x="7769509" y="4792071"/>
            <a:ext cx="22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8"/>
          <p:cNvSpPr>
            <a:spLocks noChangeShapeType="1"/>
          </p:cNvSpPr>
          <p:nvPr/>
        </p:nvSpPr>
        <p:spPr bwMode="auto">
          <a:xfrm>
            <a:off x="6893209" y="5287371"/>
            <a:ext cx="22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8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2134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9861" y="4900552"/>
            <a:ext cx="733546" cy="1192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Wave 12"/>
          <p:cNvSpPr/>
          <p:nvPr/>
        </p:nvSpPr>
        <p:spPr>
          <a:xfrm rot="4375344" flipH="1" flipV="1">
            <a:off x="3699160" y="3639682"/>
            <a:ext cx="621503" cy="259739"/>
          </a:xfrm>
          <a:prstGeom prst="wave">
            <a:avLst>
              <a:gd name="adj1" fmla="val 20000"/>
              <a:gd name="adj2" fmla="val 3286"/>
            </a:avLst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1840" y="1809751"/>
            <a:ext cx="1615440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Cube 20"/>
          <p:cNvSpPr/>
          <p:nvPr/>
        </p:nvSpPr>
        <p:spPr>
          <a:xfrm>
            <a:off x="1227481" y="4493273"/>
            <a:ext cx="5246255" cy="445354"/>
          </a:xfrm>
          <a:prstGeom prst="cube">
            <a:avLst>
              <a:gd name="adj" fmla="val 6768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Cube 8"/>
          <p:cNvSpPr/>
          <p:nvPr/>
        </p:nvSpPr>
        <p:spPr>
          <a:xfrm>
            <a:off x="1227480" y="2136189"/>
            <a:ext cx="1075321" cy="2666362"/>
          </a:xfrm>
          <a:prstGeom prst="cube">
            <a:avLst>
              <a:gd name="adj" fmla="val 3207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N</a:t>
            </a:r>
          </a:p>
        </p:txBody>
      </p:sp>
      <p:sp>
        <p:nvSpPr>
          <p:cNvPr id="11" name="Cube 10"/>
          <p:cNvSpPr/>
          <p:nvPr/>
        </p:nvSpPr>
        <p:spPr>
          <a:xfrm>
            <a:off x="5304280" y="2155157"/>
            <a:ext cx="1169455" cy="2666362"/>
          </a:xfrm>
          <a:prstGeom prst="cube">
            <a:avLst>
              <a:gd name="adj" fmla="val 2768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S</a:t>
            </a:r>
          </a:p>
        </p:txBody>
      </p:sp>
      <p:sp>
        <p:nvSpPr>
          <p:cNvPr id="19" name="Freeform 18"/>
          <p:cNvSpPr/>
          <p:nvPr/>
        </p:nvSpPr>
        <p:spPr>
          <a:xfrm>
            <a:off x="202850" y="1234440"/>
            <a:ext cx="4065939" cy="5109210"/>
          </a:xfrm>
          <a:custGeom>
            <a:avLst/>
            <a:gdLst>
              <a:gd name="connsiteX0" fmla="*/ 5611319 w 5611319"/>
              <a:gd name="connsiteY0" fmla="*/ 62459 h 6268387"/>
              <a:gd name="connsiteX1" fmla="*/ 3692578 w 5611319"/>
              <a:gd name="connsiteY1" fmla="*/ 77449 h 6268387"/>
              <a:gd name="connsiteX2" fmla="*/ 1114269 w 5611319"/>
              <a:gd name="connsiteY2" fmla="*/ 527154 h 6268387"/>
              <a:gd name="connsiteX3" fmla="*/ 634584 w 5611319"/>
              <a:gd name="connsiteY3" fmla="*/ 1591455 h 6268387"/>
              <a:gd name="connsiteX4" fmla="*/ 634584 w 5611319"/>
              <a:gd name="connsiteY4" fmla="*/ 5578839 h 6268387"/>
              <a:gd name="connsiteX5" fmla="*/ 4442086 w 5611319"/>
              <a:gd name="connsiteY5" fmla="*/ 5728741 h 626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1319" h="6268387">
                <a:moveTo>
                  <a:pt x="5611319" y="62459"/>
                </a:moveTo>
                <a:cubicBezTo>
                  <a:pt x="5026702" y="31229"/>
                  <a:pt x="4442086" y="0"/>
                  <a:pt x="3692578" y="77449"/>
                </a:cubicBezTo>
                <a:cubicBezTo>
                  <a:pt x="2943070" y="154898"/>
                  <a:pt x="1623935" y="274820"/>
                  <a:pt x="1114269" y="527154"/>
                </a:cubicBezTo>
                <a:cubicBezTo>
                  <a:pt x="604603" y="779488"/>
                  <a:pt x="714532" y="749508"/>
                  <a:pt x="634584" y="1591455"/>
                </a:cubicBezTo>
                <a:cubicBezTo>
                  <a:pt x="554637" y="2433403"/>
                  <a:pt x="0" y="4889291"/>
                  <a:pt x="634584" y="5578839"/>
                </a:cubicBezTo>
                <a:cubicBezTo>
                  <a:pt x="1269168" y="6268387"/>
                  <a:pt x="2855627" y="5998564"/>
                  <a:pt x="4442086" y="5728741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7" name="Straight Arrow Connector 16"/>
          <p:cNvCxnSpPr>
            <a:stCxn id="20" idx="2"/>
          </p:cNvCxnSpPr>
          <p:nvPr/>
        </p:nvCxnSpPr>
        <p:spPr>
          <a:xfrm flipH="1">
            <a:off x="4940490" y="1590458"/>
            <a:ext cx="480929" cy="770605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61810" y="1190348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Slip rings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98672" y="1686525"/>
            <a:ext cx="1013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Brushes</a:t>
            </a:r>
          </a:p>
        </p:txBody>
      </p:sp>
      <p:sp>
        <p:nvSpPr>
          <p:cNvPr id="39" name="Freeform 38"/>
          <p:cNvSpPr/>
          <p:nvPr/>
        </p:nvSpPr>
        <p:spPr>
          <a:xfrm rot="18329381" flipV="1">
            <a:off x="3176012" y="1451398"/>
            <a:ext cx="881837" cy="478178"/>
          </a:xfrm>
          <a:custGeom>
            <a:avLst/>
            <a:gdLst>
              <a:gd name="connsiteX0" fmla="*/ 0 w 1289154"/>
              <a:gd name="connsiteY0" fmla="*/ 329783 h 329783"/>
              <a:gd name="connsiteX1" fmla="*/ 599607 w 1289154"/>
              <a:gd name="connsiteY1" fmla="*/ 269823 h 329783"/>
              <a:gd name="connsiteX2" fmla="*/ 1289154 w 1289154"/>
              <a:gd name="connsiteY2" fmla="*/ 0 h 32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9154" h="329783">
                <a:moveTo>
                  <a:pt x="0" y="329783"/>
                </a:moveTo>
                <a:cubicBezTo>
                  <a:pt x="192374" y="327285"/>
                  <a:pt x="384748" y="324787"/>
                  <a:pt x="599607" y="269823"/>
                </a:cubicBezTo>
                <a:cubicBezTo>
                  <a:pt x="814466" y="214859"/>
                  <a:pt x="1051810" y="107429"/>
                  <a:pt x="1289154" y="0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Freeform 39"/>
          <p:cNvSpPr/>
          <p:nvPr/>
        </p:nvSpPr>
        <p:spPr>
          <a:xfrm>
            <a:off x="2904090" y="1951630"/>
            <a:ext cx="981199" cy="1855622"/>
          </a:xfrm>
          <a:custGeom>
            <a:avLst/>
            <a:gdLst>
              <a:gd name="connsiteX0" fmla="*/ 409731 w 1653915"/>
              <a:gd name="connsiteY0" fmla="*/ 0 h 2550827"/>
              <a:gd name="connsiteX1" fmla="*/ 544643 w 1653915"/>
              <a:gd name="connsiteY1" fmla="*/ 284813 h 2550827"/>
              <a:gd name="connsiteX2" fmla="*/ 274820 w 1653915"/>
              <a:gd name="connsiteY2" fmla="*/ 1244184 h 2550827"/>
              <a:gd name="connsiteX3" fmla="*/ 229849 w 1653915"/>
              <a:gd name="connsiteY3" fmla="*/ 2338466 h 2550827"/>
              <a:gd name="connsiteX4" fmla="*/ 1653915 w 1653915"/>
              <a:gd name="connsiteY4" fmla="*/ 2518348 h 255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3915" h="2550827">
                <a:moveTo>
                  <a:pt x="409731" y="0"/>
                </a:moveTo>
                <a:cubicBezTo>
                  <a:pt x="488429" y="38724"/>
                  <a:pt x="567128" y="77449"/>
                  <a:pt x="544643" y="284813"/>
                </a:cubicBezTo>
                <a:cubicBezTo>
                  <a:pt x="522158" y="492177"/>
                  <a:pt x="327286" y="901909"/>
                  <a:pt x="274820" y="1244184"/>
                </a:cubicBezTo>
                <a:cubicBezTo>
                  <a:pt x="222354" y="1586460"/>
                  <a:pt x="0" y="2126105"/>
                  <a:pt x="229849" y="2338466"/>
                </a:cubicBezTo>
                <a:cubicBezTo>
                  <a:pt x="459698" y="2550827"/>
                  <a:pt x="1056806" y="2534587"/>
                  <a:pt x="1653915" y="2518348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2343151" y="1695450"/>
            <a:ext cx="1533524" cy="17145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152775" y="3524250"/>
            <a:ext cx="1247775" cy="140691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4043363" y="2019270"/>
            <a:ext cx="107092" cy="92899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886200" y="1695450"/>
            <a:ext cx="176214" cy="392907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238625" y="3305175"/>
            <a:ext cx="161925" cy="257175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205288" y="3227993"/>
            <a:ext cx="107092" cy="92899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2352676" y="3381376"/>
            <a:ext cx="828674" cy="1514474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Wave 11"/>
          <p:cNvSpPr/>
          <p:nvPr/>
        </p:nvSpPr>
        <p:spPr>
          <a:xfrm rot="4375344" flipH="1" flipV="1">
            <a:off x="3998275" y="1445317"/>
            <a:ext cx="621503" cy="259739"/>
          </a:xfrm>
          <a:prstGeom prst="wave">
            <a:avLst>
              <a:gd name="adj1" fmla="val 20000"/>
              <a:gd name="adj2" fmla="val 3286"/>
            </a:avLst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2836545" y="2600325"/>
            <a:ext cx="1325880" cy="150495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4714875" y="1693545"/>
            <a:ext cx="209550" cy="24955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4391025" y="2236470"/>
            <a:ext cx="76200" cy="9715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98"/>
          <p:cNvSpPr/>
          <p:nvPr/>
        </p:nvSpPr>
        <p:spPr>
          <a:xfrm>
            <a:off x="3552825" y="4019550"/>
            <a:ext cx="1428750" cy="2184400"/>
          </a:xfrm>
          <a:custGeom>
            <a:avLst/>
            <a:gdLst>
              <a:gd name="connsiteX0" fmla="*/ 571500 w 1428750"/>
              <a:gd name="connsiteY0" fmla="*/ 0 h 2184400"/>
              <a:gd name="connsiteX1" fmla="*/ 1362075 w 1428750"/>
              <a:gd name="connsiteY1" fmla="*/ 342900 h 2184400"/>
              <a:gd name="connsiteX2" fmla="*/ 971550 w 1428750"/>
              <a:gd name="connsiteY2" fmla="*/ 676275 h 2184400"/>
              <a:gd name="connsiteX3" fmla="*/ 971550 w 1428750"/>
              <a:gd name="connsiteY3" fmla="*/ 1019175 h 2184400"/>
              <a:gd name="connsiteX4" fmla="*/ 857250 w 1428750"/>
              <a:gd name="connsiteY4" fmla="*/ 2009775 h 2184400"/>
              <a:gd name="connsiteX5" fmla="*/ 0 w 1428750"/>
              <a:gd name="connsiteY5" fmla="*/ 2066925 h 218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28750" h="2184400">
                <a:moveTo>
                  <a:pt x="571500" y="0"/>
                </a:moveTo>
                <a:cubicBezTo>
                  <a:pt x="933450" y="115094"/>
                  <a:pt x="1295400" y="230188"/>
                  <a:pt x="1362075" y="342900"/>
                </a:cubicBezTo>
                <a:cubicBezTo>
                  <a:pt x="1428750" y="455613"/>
                  <a:pt x="1036637" y="563563"/>
                  <a:pt x="971550" y="676275"/>
                </a:cubicBezTo>
                <a:cubicBezTo>
                  <a:pt x="906463" y="788987"/>
                  <a:pt x="990600" y="796925"/>
                  <a:pt x="971550" y="1019175"/>
                </a:cubicBezTo>
                <a:cubicBezTo>
                  <a:pt x="952500" y="1241425"/>
                  <a:pt x="1019175" y="1835150"/>
                  <a:pt x="857250" y="2009775"/>
                </a:cubicBezTo>
                <a:cubicBezTo>
                  <a:pt x="695325" y="2184400"/>
                  <a:pt x="0" y="2066925"/>
                  <a:pt x="0" y="2066925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4490113" y="1592733"/>
            <a:ext cx="933582" cy="836568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5970" name="Picture 2" descr="FG21_014"/>
          <p:cNvPicPr>
            <a:picLocks noChangeAspect="1" noChangeArrowheads="1"/>
          </p:cNvPicPr>
          <p:nvPr/>
        </p:nvPicPr>
        <p:blipFill>
          <a:blip r:embed="rId3" cstate="print">
            <a:lum bright="-36000" contrast="66000"/>
          </a:blip>
          <a:srcRect l="28506" t="27428" r="23370" b="31972"/>
          <a:stretch>
            <a:fillRect/>
          </a:stretch>
        </p:blipFill>
        <p:spPr bwMode="auto">
          <a:xfrm>
            <a:off x="2636838" y="3914775"/>
            <a:ext cx="3884612" cy="2184400"/>
          </a:xfrm>
          <a:prstGeom prst="rect">
            <a:avLst/>
          </a:prstGeom>
          <a:noFill/>
        </p:spPr>
      </p:pic>
      <p:sp>
        <p:nvSpPr>
          <p:cNvPr id="1875974" name="Rectangle 6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223.45.2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75972" name="Rectangle 4"/>
          <p:cNvSpPr>
            <a:spLocks noGrp="1" noChangeArrowheads="1"/>
          </p:cNvSpPr>
          <p:nvPr>
            <p:ph idx="1"/>
          </p:nvPr>
        </p:nvSpPr>
        <p:spPr>
          <a:xfrm>
            <a:off x="0" y="836613"/>
            <a:ext cx="4233863" cy="25050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A generator has a coil of wire rotating in a magnetic field.   If the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rotation rate increases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how is the 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maximum output voltage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of the generator affected?</a:t>
            </a:r>
          </a:p>
        </p:txBody>
      </p:sp>
      <p:sp>
        <p:nvSpPr>
          <p:cNvPr id="1875973" name="Rectangle 5"/>
          <p:cNvSpPr>
            <a:spLocks noChangeArrowheads="1"/>
          </p:cNvSpPr>
          <p:nvPr/>
        </p:nvSpPr>
        <p:spPr bwMode="auto">
          <a:xfrm>
            <a:off x="5380038" y="1154113"/>
            <a:ext cx="3763962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increases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decreases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stays the same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4)   varies sinusoidally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8018" name="Picture 2" descr="FG21_014"/>
          <p:cNvPicPr>
            <a:picLocks noChangeAspect="1" noChangeArrowheads="1"/>
          </p:cNvPicPr>
          <p:nvPr/>
        </p:nvPicPr>
        <p:blipFill>
          <a:blip r:embed="rId3" cstate="print">
            <a:lum bright="-36000" contrast="66000"/>
          </a:blip>
          <a:srcRect l="28506" t="27428" r="23370" b="31972"/>
          <a:stretch>
            <a:fillRect/>
          </a:stretch>
        </p:blipFill>
        <p:spPr bwMode="auto">
          <a:xfrm>
            <a:off x="5259388" y="4484688"/>
            <a:ext cx="3884612" cy="2184400"/>
          </a:xfrm>
          <a:prstGeom prst="rect">
            <a:avLst/>
          </a:prstGeom>
          <a:noFill/>
        </p:spPr>
      </p:pic>
      <p:sp>
        <p:nvSpPr>
          <p:cNvPr id="1878019" name="AutoShape 3"/>
          <p:cNvSpPr>
            <a:spLocks noChangeArrowheads="1"/>
          </p:cNvSpPr>
          <p:nvPr/>
        </p:nvSpPr>
        <p:spPr bwMode="auto">
          <a:xfrm>
            <a:off x="0" y="3756025"/>
            <a:ext cx="5094288" cy="24574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78020" name="Rectangle 4"/>
          <p:cNvSpPr>
            <a:spLocks noChangeArrowheads="1"/>
          </p:cNvSpPr>
          <p:nvPr/>
        </p:nvSpPr>
        <p:spPr bwMode="auto">
          <a:xfrm>
            <a:off x="0" y="3851275"/>
            <a:ext cx="48387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The maximum voltage is the leading term that multiplies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sin(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w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sz="2000" b="1">
                <a:solidFill>
                  <a:schemeClr val="bg2"/>
                </a:solidFill>
              </a:rPr>
              <a:t> and is given by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e</a:t>
            </a:r>
            <a:r>
              <a:rPr lang="en-US" sz="20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0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NBA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w</a:t>
            </a:r>
            <a:r>
              <a:rPr lang="en-US" sz="2000" b="1">
                <a:solidFill>
                  <a:schemeClr val="bg2"/>
                </a:solidFill>
              </a:rPr>
              <a:t>.   Therefore,  if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w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increases</a:t>
            </a:r>
            <a:r>
              <a:rPr lang="en-US" sz="2000" b="1">
                <a:solidFill>
                  <a:schemeClr val="bg2"/>
                </a:solidFill>
              </a:rPr>
              <a:t>, then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e</a:t>
            </a:r>
            <a:r>
              <a:rPr lang="en-US" sz="20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0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must increase</a:t>
            </a:r>
            <a:r>
              <a:rPr lang="en-US" sz="2000" b="1">
                <a:solidFill>
                  <a:schemeClr val="bg2"/>
                </a:solidFill>
              </a:rPr>
              <a:t> as well.</a:t>
            </a:r>
          </a:p>
        </p:txBody>
      </p:sp>
      <p:sp>
        <p:nvSpPr>
          <p:cNvPr id="1878022" name="Oval 6"/>
          <p:cNvSpPr>
            <a:spLocks noChangeArrowheads="1"/>
          </p:cNvSpPr>
          <p:nvPr/>
        </p:nvSpPr>
        <p:spPr bwMode="auto">
          <a:xfrm>
            <a:off x="5043488" y="1084263"/>
            <a:ext cx="2846387" cy="500062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789612" y="3611005"/>
            <a:ext cx="2100263" cy="1390650"/>
            <a:chOff x="3580" y="2283"/>
            <a:chExt cx="1323" cy="876"/>
          </a:xfrm>
        </p:grpSpPr>
        <p:sp>
          <p:nvSpPr>
            <p:cNvPr id="1878028" name="Rectangle 12"/>
            <p:cNvSpPr>
              <a:spLocks noChangeArrowheads="1"/>
            </p:cNvSpPr>
            <p:nvPr/>
          </p:nvSpPr>
          <p:spPr bwMode="auto">
            <a:xfrm>
              <a:off x="4277" y="2283"/>
              <a:ext cx="626" cy="3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8029" name="Line 13"/>
            <p:cNvSpPr>
              <a:spLocks noChangeShapeType="1"/>
            </p:cNvSpPr>
            <p:nvPr/>
          </p:nvSpPr>
          <p:spPr bwMode="auto">
            <a:xfrm flipH="1">
              <a:off x="3580" y="2612"/>
              <a:ext cx="785" cy="54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78032" name="Rectangle 16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223.45.2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78030" name="Rectangle 14"/>
          <p:cNvSpPr>
            <a:spLocks noGrp="1" noChangeArrowheads="1"/>
          </p:cNvSpPr>
          <p:nvPr>
            <p:ph idx="1"/>
          </p:nvPr>
        </p:nvSpPr>
        <p:spPr>
          <a:xfrm>
            <a:off x="0" y="836613"/>
            <a:ext cx="4233863" cy="25050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A generator has a coil of wire rotating in a magnetic field.   If the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rotation rate increases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how is the 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maximum output voltage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of the generator affected?</a:t>
            </a:r>
          </a:p>
        </p:txBody>
      </p:sp>
      <p:sp>
        <p:nvSpPr>
          <p:cNvPr id="1878031" name="Rectangle 15"/>
          <p:cNvSpPr>
            <a:spLocks noChangeArrowheads="1"/>
          </p:cNvSpPr>
          <p:nvPr/>
        </p:nvSpPr>
        <p:spPr bwMode="auto">
          <a:xfrm>
            <a:off x="5380038" y="1154113"/>
            <a:ext cx="3763962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increases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decreases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stays the same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4)   varies sinusoidally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6214075" y="3643952"/>
          <a:ext cx="2943573" cy="719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86000" imgH="558720" progId="Equation.3">
                  <p:embed/>
                </p:oleObj>
              </mc:Choice>
              <mc:Fallback>
                <p:oleObj name="Equation" r:id="rId6" imgW="2286000" imgH="558720" progId="Equation.3">
                  <p:embed/>
                  <p:pic>
                    <p:nvPicPr>
                      <p:cNvPr id="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4075" y="3643952"/>
                        <a:ext cx="2943573" cy="7195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>
            <a:off x="4372681" y="1360740"/>
            <a:ext cx="0" cy="478098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067863" y="2525853"/>
            <a:ext cx="2609636" cy="239049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67863" y="2786999"/>
            <a:ext cx="478433" cy="4419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20092" y="2927616"/>
            <a:ext cx="195723" cy="180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86054" y="4112817"/>
            <a:ext cx="478433" cy="4419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4" idx="5"/>
            <a:endCxn id="6" idx="1"/>
          </p:cNvCxnSpPr>
          <p:nvPr/>
        </p:nvCxnSpPr>
        <p:spPr>
          <a:xfrm>
            <a:off x="3476231" y="3164217"/>
            <a:ext cx="1879888" cy="101332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7"/>
          <p:cNvGrpSpPr/>
          <p:nvPr/>
        </p:nvGrpSpPr>
        <p:grpSpPr>
          <a:xfrm rot="18907136">
            <a:off x="5363425" y="4196462"/>
            <a:ext cx="317917" cy="282030"/>
            <a:chOff x="5505450" y="1573530"/>
            <a:chExt cx="304800" cy="304800"/>
          </a:xfrm>
        </p:grpSpPr>
        <p:sp>
          <p:nvSpPr>
            <p:cNvPr id="9" name="Rectangle 8"/>
            <p:cNvSpPr/>
            <p:nvPr/>
          </p:nvSpPr>
          <p:spPr>
            <a:xfrm>
              <a:off x="5505450" y="1687830"/>
              <a:ext cx="3048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5505450" y="1687830"/>
              <a:ext cx="3048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2444634" y="1471225"/>
            <a:ext cx="3994007" cy="4436134"/>
            <a:chOff x="1135" y="1760"/>
            <a:chExt cx="1241" cy="864"/>
          </a:xfrm>
        </p:grpSpPr>
        <p:sp>
          <p:nvSpPr>
            <p:cNvPr id="12" name="Line 24"/>
            <p:cNvSpPr>
              <a:spLocks noChangeShapeType="1"/>
            </p:cNvSpPr>
            <p:nvPr/>
          </p:nvSpPr>
          <p:spPr bwMode="auto">
            <a:xfrm>
              <a:off x="1160" y="1760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25"/>
            <p:cNvSpPr>
              <a:spLocks noChangeShapeType="1"/>
            </p:cNvSpPr>
            <p:nvPr/>
          </p:nvSpPr>
          <p:spPr bwMode="auto">
            <a:xfrm>
              <a:off x="1160" y="1856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26"/>
            <p:cNvSpPr>
              <a:spLocks noChangeShapeType="1"/>
            </p:cNvSpPr>
            <p:nvPr/>
          </p:nvSpPr>
          <p:spPr bwMode="auto">
            <a:xfrm>
              <a:off x="1160" y="1952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27"/>
            <p:cNvSpPr>
              <a:spLocks noChangeShapeType="1"/>
            </p:cNvSpPr>
            <p:nvPr/>
          </p:nvSpPr>
          <p:spPr bwMode="auto">
            <a:xfrm>
              <a:off x="1160" y="2048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28"/>
            <p:cNvSpPr>
              <a:spLocks noChangeShapeType="1"/>
            </p:cNvSpPr>
            <p:nvPr/>
          </p:nvSpPr>
          <p:spPr bwMode="auto">
            <a:xfrm>
              <a:off x="1160" y="2144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29"/>
            <p:cNvSpPr>
              <a:spLocks noChangeShapeType="1"/>
            </p:cNvSpPr>
            <p:nvPr/>
          </p:nvSpPr>
          <p:spPr bwMode="auto">
            <a:xfrm>
              <a:off x="1160" y="2240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30"/>
            <p:cNvSpPr>
              <a:spLocks noChangeShapeType="1"/>
            </p:cNvSpPr>
            <p:nvPr/>
          </p:nvSpPr>
          <p:spPr bwMode="auto">
            <a:xfrm>
              <a:off x="1135" y="2331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>
              <a:off x="1160" y="2432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32"/>
            <p:cNvSpPr>
              <a:spLocks noChangeShapeType="1"/>
            </p:cNvSpPr>
            <p:nvPr/>
          </p:nvSpPr>
          <p:spPr bwMode="auto">
            <a:xfrm>
              <a:off x="1160" y="2528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>
              <a:off x="1160" y="2624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4155212" y="4012376"/>
            <a:ext cx="1022107" cy="62273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4332812" y="4470218"/>
            <a:ext cx="716424" cy="48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a/2</a:t>
            </a:r>
          </a:p>
        </p:txBody>
      </p:sp>
      <p:sp>
        <p:nvSpPr>
          <p:cNvPr id="27" name="Text Box 35"/>
          <p:cNvSpPr txBox="1">
            <a:spLocks noChangeArrowheads="1"/>
          </p:cNvSpPr>
          <p:nvPr/>
        </p:nvSpPr>
        <p:spPr bwMode="auto">
          <a:xfrm>
            <a:off x="5764487" y="2927651"/>
            <a:ext cx="581466" cy="770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32" name="Arc 31"/>
          <p:cNvSpPr/>
          <p:nvPr/>
        </p:nvSpPr>
        <p:spPr>
          <a:xfrm rot="5987002">
            <a:off x="4068224" y="3349466"/>
            <a:ext cx="630663" cy="622732"/>
          </a:xfrm>
          <a:prstGeom prst="arc">
            <a:avLst>
              <a:gd name="adj1" fmla="val 17830031"/>
              <a:gd name="adj2" fmla="val 12429504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4590151" y="1103076"/>
            <a:ext cx="0" cy="517577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738587" y="1650913"/>
            <a:ext cx="3502553" cy="379855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 46"/>
          <p:cNvSpPr/>
          <p:nvPr/>
        </p:nvSpPr>
        <p:spPr>
          <a:xfrm>
            <a:off x="4042664" y="3354327"/>
            <a:ext cx="756386" cy="583811"/>
          </a:xfrm>
          <a:prstGeom prst="arc">
            <a:avLst>
              <a:gd name="adj1" fmla="val 19368087"/>
              <a:gd name="adj2" fmla="val 236932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742247" y="3347113"/>
            <a:ext cx="435071" cy="48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sym typeface="Symbol"/>
              </a:rPr>
              <a:t>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4437874" y="2663104"/>
            <a:ext cx="874703" cy="9757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285693" y="3590525"/>
            <a:ext cx="195723" cy="180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 Box 35"/>
          <p:cNvSpPr txBox="1">
            <a:spLocks noChangeArrowheads="1"/>
          </p:cNvSpPr>
          <p:nvPr/>
        </p:nvSpPr>
        <p:spPr bwMode="auto">
          <a:xfrm>
            <a:off x="4901100" y="2901592"/>
            <a:ext cx="4219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04901"/>
            <a:ext cx="8107192" cy="5378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346" name="AutoShape 2"/>
          <p:cNvSpPr>
            <a:spLocks noChangeArrowheads="1"/>
          </p:cNvSpPr>
          <p:nvPr/>
        </p:nvSpPr>
        <p:spPr bwMode="auto">
          <a:xfrm>
            <a:off x="0" y="3529013"/>
            <a:ext cx="4786313" cy="22923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49347" name="Rectangle 3"/>
          <p:cNvSpPr>
            <a:spLocks noChangeArrowheads="1"/>
          </p:cNvSpPr>
          <p:nvPr/>
        </p:nvSpPr>
        <p:spPr bwMode="auto">
          <a:xfrm>
            <a:off x="0" y="3803650"/>
            <a:ext cx="461168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Faraday’s law: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endParaRPr lang="en-US" sz="1000" b="1">
              <a:solidFill>
                <a:schemeClr val="bg2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depends on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sz="2000" b="1">
                <a:solidFill>
                  <a:schemeClr val="bg2"/>
                </a:solidFill>
              </a:rPr>
              <a:t>  (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number of loops</a:t>
            </a:r>
            <a:r>
              <a:rPr lang="en-US" sz="2000" b="1">
                <a:solidFill>
                  <a:schemeClr val="bg2"/>
                </a:solidFill>
              </a:rPr>
              <a:t>) so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emf is twice as large in the wire with 2 loops</a:t>
            </a:r>
            <a:r>
              <a:rPr lang="en-US" sz="2000" b="1">
                <a:solidFill>
                  <a:schemeClr val="bg2"/>
                </a:solidFill>
              </a:rPr>
              <a:t>. 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65675" y="3238500"/>
            <a:ext cx="4181475" cy="3397250"/>
            <a:chOff x="3003" y="404"/>
            <a:chExt cx="2654" cy="214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 rot="-5400000">
              <a:off x="4939" y="1626"/>
              <a:ext cx="194" cy="719"/>
              <a:chOff x="2403" y="1778"/>
              <a:chExt cx="194" cy="719"/>
            </a:xfrm>
          </p:grpSpPr>
          <p:sp>
            <p:nvSpPr>
              <p:cNvPr id="1849351" name="Arc 7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52" name="Arc 8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9353" name="Rectangle 9"/>
            <p:cNvSpPr>
              <a:spLocks noChangeArrowheads="1"/>
            </p:cNvSpPr>
            <p:nvPr/>
          </p:nvSpPr>
          <p:spPr bwMode="auto">
            <a:xfrm>
              <a:off x="3284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54" name="Text Box 10"/>
            <p:cNvSpPr txBox="1">
              <a:spLocks noChangeArrowheads="1"/>
            </p:cNvSpPr>
            <p:nvPr/>
          </p:nvSpPr>
          <p:spPr bwMode="auto">
            <a:xfrm>
              <a:off x="3272" y="1461"/>
              <a:ext cx="266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49355" name="Text Box 11"/>
            <p:cNvSpPr txBox="1">
              <a:spLocks noChangeArrowheads="1"/>
            </p:cNvSpPr>
            <p:nvPr/>
          </p:nvSpPr>
          <p:spPr bwMode="auto">
            <a:xfrm>
              <a:off x="3285" y="932"/>
              <a:ext cx="240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49356" name="Rectangle 12"/>
            <p:cNvSpPr>
              <a:spLocks noChangeArrowheads="1"/>
            </p:cNvSpPr>
            <p:nvPr/>
          </p:nvSpPr>
          <p:spPr bwMode="auto">
            <a:xfrm>
              <a:off x="4916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57" name="Text Box 13"/>
            <p:cNvSpPr txBox="1">
              <a:spLocks noChangeArrowheads="1"/>
            </p:cNvSpPr>
            <p:nvPr/>
          </p:nvSpPr>
          <p:spPr bwMode="auto">
            <a:xfrm>
              <a:off x="4904" y="1461"/>
              <a:ext cx="266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49358" name="Text Box 14"/>
            <p:cNvSpPr txBox="1">
              <a:spLocks noChangeArrowheads="1"/>
            </p:cNvSpPr>
            <p:nvPr/>
          </p:nvSpPr>
          <p:spPr bwMode="auto">
            <a:xfrm>
              <a:off x="4917" y="932"/>
              <a:ext cx="240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49359" name="Line 15"/>
            <p:cNvSpPr>
              <a:spLocks noChangeShapeType="1"/>
            </p:cNvSpPr>
            <p:nvPr/>
          </p:nvSpPr>
          <p:spPr bwMode="auto">
            <a:xfrm>
              <a:off x="5036" y="1700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60" name="Line 16"/>
            <p:cNvSpPr>
              <a:spLocks noChangeShapeType="1"/>
            </p:cNvSpPr>
            <p:nvPr/>
          </p:nvSpPr>
          <p:spPr bwMode="auto">
            <a:xfrm>
              <a:off x="5036" y="20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61" name="Freeform 17"/>
            <p:cNvSpPr>
              <a:spLocks/>
            </p:cNvSpPr>
            <p:nvPr/>
          </p:nvSpPr>
          <p:spPr bwMode="auto">
            <a:xfrm>
              <a:off x="3200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362" name="Freeform 18"/>
            <p:cNvSpPr>
              <a:spLocks/>
            </p:cNvSpPr>
            <p:nvPr/>
          </p:nvSpPr>
          <p:spPr bwMode="auto">
            <a:xfrm>
              <a:off x="4831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363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5482" y="1800"/>
              <a:ext cx="175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1</a:t>
              </a:r>
            </a:p>
          </p:txBody>
        </p:sp>
        <p:sp>
          <p:nvSpPr>
            <p:cNvPr id="1849364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3957" y="1800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49365" name="Line 21"/>
            <p:cNvSpPr>
              <a:spLocks noChangeShapeType="1"/>
            </p:cNvSpPr>
            <p:nvPr/>
          </p:nvSpPr>
          <p:spPr bwMode="auto">
            <a:xfrm>
              <a:off x="3412" y="216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3003" y="1868"/>
              <a:ext cx="770" cy="292"/>
              <a:chOff x="2591" y="1867"/>
              <a:chExt cx="770" cy="292"/>
            </a:xfrm>
          </p:grpSpPr>
          <p:sp>
            <p:nvSpPr>
              <p:cNvPr id="1849367" name="Arc 23"/>
              <p:cNvSpPr>
                <a:spLocks/>
              </p:cNvSpPr>
              <p:nvPr/>
            </p:nvSpPr>
            <p:spPr bwMode="gray">
              <a:xfrm rot="365812" flipH="1">
                <a:off x="2644" y="1879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68" name="Arc 24"/>
              <p:cNvSpPr>
                <a:spLocks/>
              </p:cNvSpPr>
              <p:nvPr/>
            </p:nvSpPr>
            <p:spPr bwMode="auto">
              <a:xfrm flipH="1" flipV="1">
                <a:off x="2636" y="2055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69" name="Arc 25"/>
              <p:cNvSpPr>
                <a:spLocks/>
              </p:cNvSpPr>
              <p:nvPr/>
            </p:nvSpPr>
            <p:spPr bwMode="auto">
              <a:xfrm flipH="1" flipV="1">
                <a:off x="2615" y="1941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70" name="Arc 26"/>
              <p:cNvSpPr>
                <a:spLocks/>
              </p:cNvSpPr>
              <p:nvPr/>
            </p:nvSpPr>
            <p:spPr bwMode="gray">
              <a:xfrm rot="21058410" flipH="1">
                <a:off x="2591" y="1867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9371" name="Line 27"/>
            <p:cNvSpPr>
              <a:spLocks noChangeShapeType="1"/>
            </p:cNvSpPr>
            <p:nvPr/>
          </p:nvSpPr>
          <p:spPr bwMode="auto">
            <a:xfrm>
              <a:off x="3402" y="1718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9372" name="Oval 28"/>
          <p:cNvSpPr>
            <a:spLocks noChangeArrowheads="1"/>
          </p:cNvSpPr>
          <p:nvPr/>
        </p:nvSpPr>
        <p:spPr bwMode="auto">
          <a:xfrm>
            <a:off x="6049963" y="1320800"/>
            <a:ext cx="2601912" cy="49053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9374" name="Rectangle 30"/>
          <p:cNvSpPr>
            <a:spLocks noChangeArrowheads="1"/>
          </p:cNvSpPr>
          <p:nvPr/>
        </p:nvSpPr>
        <p:spPr bwMode="auto">
          <a:xfrm>
            <a:off x="2430463" y="3652839"/>
            <a:ext cx="2030412" cy="808037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9376" name="Rectangle 32"/>
          <p:cNvSpPr>
            <a:spLocks noChangeArrowheads="1"/>
          </p:cNvSpPr>
          <p:nvPr/>
        </p:nvSpPr>
        <p:spPr bwMode="auto">
          <a:xfrm>
            <a:off x="6376988" y="881063"/>
            <a:ext cx="2767012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&gt;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&lt;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  0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4)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= 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9378" name="Rectangle 34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223.44.12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49377" name="Rectangle 33"/>
          <p:cNvSpPr>
            <a:spLocks noGrp="1" noChangeArrowheads="1"/>
          </p:cNvSpPr>
          <p:nvPr>
            <p:ph idx="1"/>
          </p:nvPr>
        </p:nvSpPr>
        <p:spPr>
          <a:xfrm>
            <a:off x="0" y="765175"/>
            <a:ext cx="5732463" cy="256698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Wire #1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one-turn loop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and a bar magnet is dropped through.  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Wire #2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="1" i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two-turn loop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and the same magnet is dropped through.  Compare the magnitude of the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voltages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in these two cases. </a:t>
            </a: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35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2604542" y="3705809"/>
          <a:ext cx="1626264" cy="688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79280" imgH="457200" progId="Equation.3">
                  <p:embed/>
                </p:oleObj>
              </mc:Choice>
              <mc:Fallback>
                <p:oleObj name="Equation" r:id="rId5" imgW="1079280" imgH="457200" progId="Equation.3">
                  <p:embed/>
                  <p:pic>
                    <p:nvPicPr>
                      <p:cNvPr id="36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4542" y="3705809"/>
                        <a:ext cx="1626264" cy="6887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3835"/>
            <a:ext cx="8869680" cy="588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181100"/>
            <a:ext cx="7620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File:Water turb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71" y="354476"/>
            <a:ext cx="5952980" cy="620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4EE75-7B1E-DA74-0072-FE76195F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C72099-C2FE-AE57-E98C-C37DD53C5D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is the average value for the voltage generated by our generator?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0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C72099-C2FE-AE57-E98C-C37DD53C5D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47DFC2B-44B5-3B17-2BB7-99EB02FB1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831" y="3686474"/>
            <a:ext cx="3505986" cy="133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94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47D928-ADEF-7323-6586-6B1FED994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18" y="2007910"/>
            <a:ext cx="6305746" cy="239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20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0CE6D2-286A-F6D1-F3CF-8C9E00D1F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478" y="2450969"/>
            <a:ext cx="595884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02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0DFD65-3BAF-D1BB-0F1A-E1E37EF2F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790" y="2476278"/>
            <a:ext cx="5768419" cy="219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29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53976F-5ADF-4D2F-823B-8333BDBF9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28" y="633339"/>
            <a:ext cx="4467520" cy="169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CFE72B-2E61-5E2A-F2BB-72660CDC5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622" y="2384469"/>
            <a:ext cx="4751111" cy="18074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381099-8335-A480-6611-623D95A1F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619" y="4243487"/>
            <a:ext cx="5207658" cy="198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96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16480" y="1264920"/>
            <a:ext cx="3169920" cy="32461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10840" y="1874520"/>
            <a:ext cx="1965960" cy="2072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0520" y="2484120"/>
            <a:ext cx="64008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81000" y="2763520"/>
            <a:ext cx="518160" cy="162560"/>
          </a:xfrm>
          <a:custGeom>
            <a:avLst/>
            <a:gdLst>
              <a:gd name="connsiteX0" fmla="*/ 0 w 594360"/>
              <a:gd name="connsiteY0" fmla="*/ 116840 h 187960"/>
              <a:gd name="connsiteX1" fmla="*/ 182880 w 594360"/>
              <a:gd name="connsiteY1" fmla="*/ 10160 h 187960"/>
              <a:gd name="connsiteX2" fmla="*/ 441960 w 594360"/>
              <a:gd name="connsiteY2" fmla="*/ 177800 h 187960"/>
              <a:gd name="connsiteX3" fmla="*/ 594360 w 594360"/>
              <a:gd name="connsiteY3" fmla="*/ 71120 h 187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360" h="187960">
                <a:moveTo>
                  <a:pt x="0" y="116840"/>
                </a:moveTo>
                <a:cubicBezTo>
                  <a:pt x="54610" y="58420"/>
                  <a:pt x="109220" y="0"/>
                  <a:pt x="182880" y="10160"/>
                </a:cubicBezTo>
                <a:cubicBezTo>
                  <a:pt x="256540" y="20320"/>
                  <a:pt x="373380" y="167640"/>
                  <a:pt x="441960" y="177800"/>
                </a:cubicBezTo>
                <a:cubicBezTo>
                  <a:pt x="510540" y="187960"/>
                  <a:pt x="594360" y="71120"/>
                  <a:pt x="594360" y="7112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014220" y="2179320"/>
            <a:ext cx="1330960" cy="731520"/>
          </a:xfrm>
          <a:custGeom>
            <a:avLst/>
            <a:gdLst>
              <a:gd name="connsiteX0" fmla="*/ 302260 w 1330960"/>
              <a:gd name="connsiteY0" fmla="*/ 30480 h 579120"/>
              <a:gd name="connsiteX1" fmla="*/ 149860 w 1330960"/>
              <a:gd name="connsiteY1" fmla="*/ 76200 h 579120"/>
              <a:gd name="connsiteX2" fmla="*/ 1201420 w 1330960"/>
              <a:gd name="connsiteY2" fmla="*/ 487680 h 579120"/>
              <a:gd name="connsiteX3" fmla="*/ 927100 w 1330960"/>
              <a:gd name="connsiteY3" fmla="*/ 57912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579120">
                <a:moveTo>
                  <a:pt x="302260" y="30480"/>
                </a:moveTo>
                <a:cubicBezTo>
                  <a:pt x="151130" y="15240"/>
                  <a:pt x="0" y="0"/>
                  <a:pt x="149860" y="76200"/>
                </a:cubicBezTo>
                <a:cubicBezTo>
                  <a:pt x="299720" y="152400"/>
                  <a:pt x="1071880" y="403860"/>
                  <a:pt x="1201420" y="487680"/>
                </a:cubicBezTo>
                <a:cubicBezTo>
                  <a:pt x="1330960" y="571500"/>
                  <a:pt x="1129030" y="575310"/>
                  <a:pt x="927100" y="579120"/>
                </a:cubicBezTo>
              </a:path>
            </a:pathLst>
          </a:cu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953260" y="2910840"/>
            <a:ext cx="1330960" cy="731520"/>
          </a:xfrm>
          <a:custGeom>
            <a:avLst/>
            <a:gdLst>
              <a:gd name="connsiteX0" fmla="*/ 302260 w 1330960"/>
              <a:gd name="connsiteY0" fmla="*/ 30480 h 579120"/>
              <a:gd name="connsiteX1" fmla="*/ 149860 w 1330960"/>
              <a:gd name="connsiteY1" fmla="*/ 76200 h 579120"/>
              <a:gd name="connsiteX2" fmla="*/ 1201420 w 1330960"/>
              <a:gd name="connsiteY2" fmla="*/ 487680 h 579120"/>
              <a:gd name="connsiteX3" fmla="*/ 927100 w 1330960"/>
              <a:gd name="connsiteY3" fmla="*/ 57912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579120">
                <a:moveTo>
                  <a:pt x="302260" y="30480"/>
                </a:moveTo>
                <a:cubicBezTo>
                  <a:pt x="151130" y="15240"/>
                  <a:pt x="0" y="0"/>
                  <a:pt x="149860" y="76200"/>
                </a:cubicBezTo>
                <a:cubicBezTo>
                  <a:pt x="299720" y="152400"/>
                  <a:pt x="1071880" y="403860"/>
                  <a:pt x="1201420" y="487680"/>
                </a:cubicBezTo>
                <a:cubicBezTo>
                  <a:pt x="1330960" y="571500"/>
                  <a:pt x="1129030" y="575310"/>
                  <a:pt x="927100" y="579120"/>
                </a:cubicBezTo>
              </a:path>
            </a:pathLst>
          </a:cu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endCxn id="7" idx="4"/>
          </p:cNvCxnSpPr>
          <p:nvPr/>
        </p:nvCxnSpPr>
        <p:spPr>
          <a:xfrm rot="10800000">
            <a:off x="670560" y="3169920"/>
            <a:ext cx="1600200" cy="457200"/>
          </a:xfrm>
          <a:prstGeom prst="bentConnector2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4"/>
          <p:cNvCxnSpPr>
            <a:endCxn id="7" idx="0"/>
          </p:cNvCxnSpPr>
          <p:nvPr/>
        </p:nvCxnSpPr>
        <p:spPr>
          <a:xfrm rot="10800000" flipV="1">
            <a:off x="670560" y="2011680"/>
            <a:ext cx="1859280" cy="472440"/>
          </a:xfrm>
          <a:prstGeom prst="bentConnector2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2499360" y="2011680"/>
            <a:ext cx="838200" cy="259080"/>
          </a:xfrm>
          <a:custGeom>
            <a:avLst/>
            <a:gdLst>
              <a:gd name="connsiteX0" fmla="*/ 335280 w 635000"/>
              <a:gd name="connsiteY0" fmla="*/ 198120 h 198120"/>
              <a:gd name="connsiteX1" fmla="*/ 579120 w 635000"/>
              <a:gd name="connsiteY1" fmla="*/ 121920 h 198120"/>
              <a:gd name="connsiteX2" fmla="*/ 0 w 635000"/>
              <a:gd name="connsiteY2" fmla="*/ 0 h 19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198120">
                <a:moveTo>
                  <a:pt x="335280" y="198120"/>
                </a:moveTo>
                <a:cubicBezTo>
                  <a:pt x="485140" y="176530"/>
                  <a:pt x="635000" y="154940"/>
                  <a:pt x="579120" y="121920"/>
                </a:cubicBezTo>
                <a:cubicBezTo>
                  <a:pt x="523240" y="88900"/>
                  <a:pt x="99060" y="22860"/>
                  <a:pt x="0" y="0"/>
                </a:cubicBezTo>
              </a:path>
            </a:pathLst>
          </a:cu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flipH="1">
            <a:off x="4513580" y="2148840"/>
            <a:ext cx="1330960" cy="411480"/>
          </a:xfrm>
          <a:custGeom>
            <a:avLst/>
            <a:gdLst>
              <a:gd name="connsiteX0" fmla="*/ 302260 w 1330960"/>
              <a:gd name="connsiteY0" fmla="*/ 30480 h 579120"/>
              <a:gd name="connsiteX1" fmla="*/ 149860 w 1330960"/>
              <a:gd name="connsiteY1" fmla="*/ 76200 h 579120"/>
              <a:gd name="connsiteX2" fmla="*/ 1201420 w 1330960"/>
              <a:gd name="connsiteY2" fmla="*/ 487680 h 579120"/>
              <a:gd name="connsiteX3" fmla="*/ 927100 w 1330960"/>
              <a:gd name="connsiteY3" fmla="*/ 57912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579120">
                <a:moveTo>
                  <a:pt x="302260" y="30480"/>
                </a:moveTo>
                <a:cubicBezTo>
                  <a:pt x="151130" y="15240"/>
                  <a:pt x="0" y="0"/>
                  <a:pt x="149860" y="76200"/>
                </a:cubicBezTo>
                <a:cubicBezTo>
                  <a:pt x="299720" y="152400"/>
                  <a:pt x="1071880" y="403860"/>
                  <a:pt x="1201420" y="487680"/>
                </a:cubicBezTo>
                <a:cubicBezTo>
                  <a:pt x="1330960" y="571500"/>
                  <a:pt x="1129030" y="575310"/>
                  <a:pt x="927100" y="579120"/>
                </a:cubicBezTo>
              </a:path>
            </a:pathLst>
          </a:cu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 flipH="1">
            <a:off x="4498340" y="2606040"/>
            <a:ext cx="1330960" cy="411480"/>
          </a:xfrm>
          <a:custGeom>
            <a:avLst/>
            <a:gdLst>
              <a:gd name="connsiteX0" fmla="*/ 302260 w 1330960"/>
              <a:gd name="connsiteY0" fmla="*/ 30480 h 579120"/>
              <a:gd name="connsiteX1" fmla="*/ 149860 w 1330960"/>
              <a:gd name="connsiteY1" fmla="*/ 76200 h 579120"/>
              <a:gd name="connsiteX2" fmla="*/ 1201420 w 1330960"/>
              <a:gd name="connsiteY2" fmla="*/ 487680 h 579120"/>
              <a:gd name="connsiteX3" fmla="*/ 927100 w 1330960"/>
              <a:gd name="connsiteY3" fmla="*/ 57912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579120">
                <a:moveTo>
                  <a:pt x="302260" y="30480"/>
                </a:moveTo>
                <a:cubicBezTo>
                  <a:pt x="151130" y="15240"/>
                  <a:pt x="0" y="0"/>
                  <a:pt x="149860" y="76200"/>
                </a:cubicBezTo>
                <a:cubicBezTo>
                  <a:pt x="299720" y="152400"/>
                  <a:pt x="1071880" y="403860"/>
                  <a:pt x="1201420" y="487680"/>
                </a:cubicBezTo>
                <a:cubicBezTo>
                  <a:pt x="1330960" y="571500"/>
                  <a:pt x="1129030" y="575310"/>
                  <a:pt x="927100" y="579120"/>
                </a:cubicBezTo>
              </a:path>
            </a:pathLst>
          </a:cu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 flipH="1">
            <a:off x="4483100" y="3048000"/>
            <a:ext cx="1330960" cy="411480"/>
          </a:xfrm>
          <a:custGeom>
            <a:avLst/>
            <a:gdLst>
              <a:gd name="connsiteX0" fmla="*/ 302260 w 1330960"/>
              <a:gd name="connsiteY0" fmla="*/ 30480 h 579120"/>
              <a:gd name="connsiteX1" fmla="*/ 149860 w 1330960"/>
              <a:gd name="connsiteY1" fmla="*/ 76200 h 579120"/>
              <a:gd name="connsiteX2" fmla="*/ 1201420 w 1330960"/>
              <a:gd name="connsiteY2" fmla="*/ 487680 h 579120"/>
              <a:gd name="connsiteX3" fmla="*/ 927100 w 1330960"/>
              <a:gd name="connsiteY3" fmla="*/ 57912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579120">
                <a:moveTo>
                  <a:pt x="302260" y="30480"/>
                </a:moveTo>
                <a:cubicBezTo>
                  <a:pt x="151130" y="15240"/>
                  <a:pt x="0" y="0"/>
                  <a:pt x="149860" y="76200"/>
                </a:cubicBezTo>
                <a:cubicBezTo>
                  <a:pt x="299720" y="152400"/>
                  <a:pt x="1071880" y="403860"/>
                  <a:pt x="1201420" y="487680"/>
                </a:cubicBezTo>
                <a:cubicBezTo>
                  <a:pt x="1330960" y="571500"/>
                  <a:pt x="1129030" y="575310"/>
                  <a:pt x="927100" y="579120"/>
                </a:cubicBezTo>
              </a:path>
            </a:pathLst>
          </a:cu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 flipH="1">
            <a:off x="4467860" y="3459480"/>
            <a:ext cx="1330960" cy="411480"/>
          </a:xfrm>
          <a:custGeom>
            <a:avLst/>
            <a:gdLst>
              <a:gd name="connsiteX0" fmla="*/ 302260 w 1330960"/>
              <a:gd name="connsiteY0" fmla="*/ 30480 h 579120"/>
              <a:gd name="connsiteX1" fmla="*/ 149860 w 1330960"/>
              <a:gd name="connsiteY1" fmla="*/ 76200 h 579120"/>
              <a:gd name="connsiteX2" fmla="*/ 1201420 w 1330960"/>
              <a:gd name="connsiteY2" fmla="*/ 487680 h 579120"/>
              <a:gd name="connsiteX3" fmla="*/ 927100 w 1330960"/>
              <a:gd name="connsiteY3" fmla="*/ 57912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579120">
                <a:moveTo>
                  <a:pt x="302260" y="30480"/>
                </a:moveTo>
                <a:cubicBezTo>
                  <a:pt x="151130" y="15240"/>
                  <a:pt x="0" y="0"/>
                  <a:pt x="149860" y="76200"/>
                </a:cubicBezTo>
                <a:cubicBezTo>
                  <a:pt x="299720" y="152400"/>
                  <a:pt x="1071880" y="403860"/>
                  <a:pt x="1201420" y="487680"/>
                </a:cubicBezTo>
                <a:cubicBezTo>
                  <a:pt x="1330960" y="571500"/>
                  <a:pt x="1129030" y="575310"/>
                  <a:pt x="927100" y="579120"/>
                </a:cubicBezTo>
              </a:path>
            </a:pathLst>
          </a:cu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4541520" y="1889760"/>
            <a:ext cx="944880" cy="243840"/>
          </a:xfrm>
          <a:custGeom>
            <a:avLst/>
            <a:gdLst>
              <a:gd name="connsiteX0" fmla="*/ 944880 w 944880"/>
              <a:gd name="connsiteY0" fmla="*/ 0 h 243840"/>
              <a:gd name="connsiteX1" fmla="*/ 106680 w 944880"/>
              <a:gd name="connsiteY1" fmla="*/ 106680 h 243840"/>
              <a:gd name="connsiteX2" fmla="*/ 304800 w 944880"/>
              <a:gd name="connsiteY2" fmla="*/ 24384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243840">
                <a:moveTo>
                  <a:pt x="944880" y="0"/>
                </a:moveTo>
                <a:cubicBezTo>
                  <a:pt x="579120" y="33020"/>
                  <a:pt x="213360" y="66040"/>
                  <a:pt x="106680" y="106680"/>
                </a:cubicBezTo>
                <a:cubicBezTo>
                  <a:pt x="0" y="147320"/>
                  <a:pt x="276860" y="223520"/>
                  <a:pt x="304800" y="243840"/>
                </a:cubicBezTo>
              </a:path>
            </a:pathLst>
          </a:cu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217920" y="1752600"/>
            <a:ext cx="304800" cy="2743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284720" y="1767840"/>
            <a:ext cx="304800" cy="2743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39" idx="0"/>
            <a:endCxn id="40" idx="2"/>
          </p:cNvCxnSpPr>
          <p:nvPr/>
        </p:nvCxnSpPr>
        <p:spPr>
          <a:xfrm>
            <a:off x="5486400" y="1889760"/>
            <a:ext cx="73152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492240" y="1432560"/>
            <a:ext cx="777240" cy="36576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8180961" y="2557402"/>
            <a:ext cx="733546" cy="1192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0" name="Elbow Connector 49"/>
          <p:cNvCxnSpPr>
            <a:stCxn id="41" idx="6"/>
            <a:endCxn id="49" idx="2"/>
          </p:cNvCxnSpPr>
          <p:nvPr/>
        </p:nvCxnSpPr>
        <p:spPr>
          <a:xfrm>
            <a:off x="7589520" y="1905000"/>
            <a:ext cx="361949" cy="1248668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flipV="1">
            <a:off x="5501640" y="3291840"/>
            <a:ext cx="2682240" cy="563880"/>
          </a:xfrm>
          <a:prstGeom prst="bentConnector3">
            <a:avLst>
              <a:gd name="adj1" fmla="val 97727"/>
            </a:avLst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392680" y="3794760"/>
            <a:ext cx="538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</a:t>
            </a:r>
            <a:r>
              <a:rPr lang="en-US" sz="2800" baseline="-2500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907280" y="3794760"/>
            <a:ext cx="538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</a:t>
            </a:r>
            <a:r>
              <a:rPr lang="en-US" sz="2800" baseline="-25000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37560" y="1341120"/>
            <a:ext cx="1146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Iron Core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011680" y="670560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/>
              </a:rPr>
              <a:t></a:t>
            </a:r>
            <a:r>
              <a:rPr lang="en-US" sz="2400" dirty="0"/>
              <a:t>V</a:t>
            </a:r>
            <a:r>
              <a:rPr lang="en-US" sz="2400" baseline="-25000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88280" y="670560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/>
              </a:rPr>
              <a:t></a:t>
            </a:r>
            <a:r>
              <a:rPr lang="en-US" sz="2400" dirty="0"/>
              <a:t>V</a:t>
            </a:r>
            <a:r>
              <a:rPr lang="en-US" sz="2400" baseline="-25000" dirty="0"/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28600" y="3870960"/>
            <a:ext cx="1591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Alternating </a:t>
            </a:r>
          </a:p>
          <a:p>
            <a:r>
              <a:rPr lang="en-US" dirty="0"/>
              <a:t>Current Source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07480" y="2194560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458200" y="3627120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443163" y="4121150"/>
            <a:ext cx="4132262" cy="1460500"/>
            <a:chOff x="1487" y="2490"/>
            <a:chExt cx="2603" cy="920"/>
          </a:xfrm>
        </p:grpSpPr>
        <p:sp>
          <p:nvSpPr>
            <p:cNvPr id="2468868" name="AutoShape 4"/>
            <p:cNvSpPr>
              <a:spLocks noChangeArrowheads="1"/>
            </p:cNvSpPr>
            <p:nvPr/>
          </p:nvSpPr>
          <p:spPr bwMode="auto">
            <a:xfrm>
              <a:off x="2083" y="2629"/>
              <a:ext cx="534" cy="668"/>
            </a:xfrm>
            <a:prstGeom prst="roundRect">
              <a:avLst>
                <a:gd name="adj" fmla="val 16667"/>
              </a:avLst>
            </a:prstGeom>
            <a:solidFill>
              <a:srgbClr val="969696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869" name="AutoShape 5"/>
            <p:cNvSpPr>
              <a:spLocks noChangeArrowheads="1"/>
            </p:cNvSpPr>
            <p:nvPr/>
          </p:nvSpPr>
          <p:spPr bwMode="auto">
            <a:xfrm>
              <a:off x="2189" y="2763"/>
              <a:ext cx="320" cy="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 flipH="1">
              <a:off x="2473" y="2832"/>
              <a:ext cx="186" cy="263"/>
              <a:chOff x="1296" y="2736"/>
              <a:chExt cx="458" cy="515"/>
            </a:xfrm>
          </p:grpSpPr>
          <p:sp>
            <p:nvSpPr>
              <p:cNvPr id="2468871" name="Arc 7"/>
              <p:cNvSpPr>
                <a:spLocks/>
              </p:cNvSpPr>
              <p:nvPr/>
            </p:nvSpPr>
            <p:spPr bwMode="auto">
              <a:xfrm rot="-5400000">
                <a:off x="1420" y="3055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74"/>
                  <a:gd name="T1" fmla="*/ 0 h 21600"/>
                  <a:gd name="T2" fmla="*/ 15674 w 15674"/>
                  <a:gd name="T3" fmla="*/ 6737 h 21600"/>
                  <a:gd name="T4" fmla="*/ 0 w 1567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74" h="21600" fill="none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</a:path>
                  <a:path w="15674" h="21600" stroke="0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72" name="Arc 8"/>
              <p:cNvSpPr>
                <a:spLocks/>
              </p:cNvSpPr>
              <p:nvPr/>
            </p:nvSpPr>
            <p:spPr bwMode="auto">
              <a:xfrm rot="16200000" flipH="1">
                <a:off x="1405" y="3008"/>
                <a:ext cx="101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73" name="Arc 9"/>
              <p:cNvSpPr>
                <a:spLocks/>
              </p:cNvSpPr>
              <p:nvPr/>
            </p:nvSpPr>
            <p:spPr bwMode="auto">
              <a:xfrm rot="10800000" flipH="1">
                <a:off x="1615" y="3151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871"/>
                  <a:gd name="T2" fmla="*/ 9757 w 21600"/>
                  <a:gd name="T3" fmla="*/ 40871 h 40871"/>
                  <a:gd name="T4" fmla="*/ 0 w 21600"/>
                  <a:gd name="T5" fmla="*/ 21600 h 40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87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</a:path>
                  <a:path w="21600" h="4087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74" name="Arc 10"/>
              <p:cNvSpPr>
                <a:spLocks/>
              </p:cNvSpPr>
              <p:nvPr/>
            </p:nvSpPr>
            <p:spPr bwMode="auto">
              <a:xfrm rot="-5400000">
                <a:off x="1420" y="2671"/>
                <a:ext cx="73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557"/>
                  <a:gd name="T1" fmla="*/ 0 h 21600"/>
                  <a:gd name="T2" fmla="*/ 15557 w 15557"/>
                  <a:gd name="T3" fmla="*/ 6616 h 21600"/>
                  <a:gd name="T4" fmla="*/ 0 w 1555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557" h="21600" fill="none" extrusionOk="0">
                    <a:moveTo>
                      <a:pt x="-1" y="0"/>
                    </a:moveTo>
                    <a:cubicBezTo>
                      <a:pt x="5869" y="0"/>
                      <a:pt x="11485" y="2388"/>
                      <a:pt x="15557" y="6615"/>
                    </a:cubicBezTo>
                  </a:path>
                  <a:path w="15557" h="21600" stroke="0" extrusionOk="0">
                    <a:moveTo>
                      <a:pt x="-1" y="0"/>
                    </a:moveTo>
                    <a:cubicBezTo>
                      <a:pt x="5869" y="0"/>
                      <a:pt x="11485" y="2388"/>
                      <a:pt x="15557" y="66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75" name="Arc 11"/>
              <p:cNvSpPr>
                <a:spLocks/>
              </p:cNvSpPr>
              <p:nvPr/>
            </p:nvSpPr>
            <p:spPr bwMode="auto">
              <a:xfrm rot="16200000" flipH="1">
                <a:off x="1406" y="2626"/>
                <a:ext cx="100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76" name="Arc 12"/>
              <p:cNvSpPr>
                <a:spLocks/>
              </p:cNvSpPr>
              <p:nvPr/>
            </p:nvSpPr>
            <p:spPr bwMode="auto">
              <a:xfrm rot="10800000" flipH="1">
                <a:off x="1615" y="2770"/>
                <a:ext cx="137" cy="6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978"/>
                  <a:gd name="T2" fmla="*/ 9543 w 21600"/>
                  <a:gd name="T3" fmla="*/ 40978 h 40978"/>
                  <a:gd name="T4" fmla="*/ 0 w 21600"/>
                  <a:gd name="T5" fmla="*/ 21600 h 40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97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28"/>
                      <a:pt x="16924" y="37342"/>
                      <a:pt x="9542" y="40977"/>
                    </a:cubicBezTo>
                  </a:path>
                  <a:path w="21600" h="4097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28"/>
                      <a:pt x="16924" y="37342"/>
                      <a:pt x="9542" y="4097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77" name="Arc 13"/>
              <p:cNvSpPr>
                <a:spLocks/>
              </p:cNvSpPr>
              <p:nvPr/>
            </p:nvSpPr>
            <p:spPr bwMode="auto">
              <a:xfrm rot="-5400000">
                <a:off x="1421" y="2800"/>
                <a:ext cx="74" cy="32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6005"/>
                  <a:gd name="T1" fmla="*/ 0 h 21600"/>
                  <a:gd name="T2" fmla="*/ 16005 w 16005"/>
                  <a:gd name="T3" fmla="*/ 7095 h 21600"/>
                  <a:gd name="T4" fmla="*/ 0 w 1600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005" h="21600" fill="none" extrusionOk="0">
                    <a:moveTo>
                      <a:pt x="-1" y="0"/>
                    </a:moveTo>
                    <a:cubicBezTo>
                      <a:pt x="6097" y="0"/>
                      <a:pt x="11910" y="2576"/>
                      <a:pt x="16005" y="7094"/>
                    </a:cubicBezTo>
                  </a:path>
                  <a:path w="16005" h="21600" stroke="0" extrusionOk="0">
                    <a:moveTo>
                      <a:pt x="-1" y="0"/>
                    </a:moveTo>
                    <a:cubicBezTo>
                      <a:pt x="6097" y="0"/>
                      <a:pt x="11910" y="2576"/>
                      <a:pt x="16005" y="70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78" name="Arc 14"/>
              <p:cNvSpPr>
                <a:spLocks/>
              </p:cNvSpPr>
              <p:nvPr/>
            </p:nvSpPr>
            <p:spPr bwMode="auto">
              <a:xfrm rot="16200000" flipH="1">
                <a:off x="1406" y="2757"/>
                <a:ext cx="102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79" name="Arc 15"/>
              <p:cNvSpPr>
                <a:spLocks/>
              </p:cNvSpPr>
              <p:nvPr/>
            </p:nvSpPr>
            <p:spPr bwMode="auto">
              <a:xfrm rot="10800000" flipH="1">
                <a:off x="1616" y="2901"/>
                <a:ext cx="138" cy="6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596"/>
                  <a:gd name="T2" fmla="*/ 10281 w 21600"/>
                  <a:gd name="T3" fmla="*/ 40596 h 40596"/>
                  <a:gd name="T4" fmla="*/ 0 w 21600"/>
                  <a:gd name="T5" fmla="*/ 21600 h 40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596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</a:path>
                  <a:path w="21600" h="40596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80" name="Arc 16"/>
              <p:cNvSpPr>
                <a:spLocks/>
              </p:cNvSpPr>
              <p:nvPr/>
            </p:nvSpPr>
            <p:spPr bwMode="auto">
              <a:xfrm rot="-5400000">
                <a:off x="1420" y="2931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837"/>
                  <a:gd name="T1" fmla="*/ 0 h 21600"/>
                  <a:gd name="T2" fmla="*/ 15837 w 15837"/>
                  <a:gd name="T3" fmla="*/ 6912 h 21600"/>
                  <a:gd name="T4" fmla="*/ 0 w 1583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837" h="21600" fill="none" extrusionOk="0">
                    <a:moveTo>
                      <a:pt x="-1" y="0"/>
                    </a:moveTo>
                    <a:cubicBezTo>
                      <a:pt x="6010" y="0"/>
                      <a:pt x="11749" y="2504"/>
                      <a:pt x="15837" y="6911"/>
                    </a:cubicBezTo>
                  </a:path>
                  <a:path w="15837" h="21600" stroke="0" extrusionOk="0">
                    <a:moveTo>
                      <a:pt x="-1" y="0"/>
                    </a:moveTo>
                    <a:cubicBezTo>
                      <a:pt x="6010" y="0"/>
                      <a:pt x="11749" y="2504"/>
                      <a:pt x="15837" y="691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81" name="Arc 17"/>
              <p:cNvSpPr>
                <a:spLocks/>
              </p:cNvSpPr>
              <p:nvPr/>
            </p:nvSpPr>
            <p:spPr bwMode="auto">
              <a:xfrm rot="16200000" flipH="1">
                <a:off x="1405" y="2886"/>
                <a:ext cx="102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82" name="Arc 18"/>
              <p:cNvSpPr>
                <a:spLocks/>
              </p:cNvSpPr>
              <p:nvPr/>
            </p:nvSpPr>
            <p:spPr bwMode="auto">
              <a:xfrm rot="10800000" flipH="1">
                <a:off x="1615" y="3029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1032"/>
                  <a:gd name="T2" fmla="*/ 9431 w 21600"/>
                  <a:gd name="T3" fmla="*/ 41032 h 41032"/>
                  <a:gd name="T4" fmla="*/ 0 w 21600"/>
                  <a:gd name="T5" fmla="*/ 21600 h 4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1032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73"/>
                      <a:pt x="16874" y="37419"/>
                      <a:pt x="9431" y="41032"/>
                    </a:cubicBezTo>
                  </a:path>
                  <a:path w="21600" h="41032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73"/>
                      <a:pt x="16874" y="37419"/>
                      <a:pt x="9431" y="4103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9"/>
            <p:cNvGrpSpPr>
              <a:grpSpLocks/>
            </p:cNvGrpSpPr>
            <p:nvPr/>
          </p:nvGrpSpPr>
          <p:grpSpPr bwMode="auto">
            <a:xfrm rot="10800000" flipV="1">
              <a:off x="2038" y="2895"/>
              <a:ext cx="187" cy="135"/>
              <a:chOff x="2371" y="2926"/>
              <a:chExt cx="458" cy="265"/>
            </a:xfrm>
          </p:grpSpPr>
          <p:sp>
            <p:nvSpPr>
              <p:cNvPr id="2468884" name="Arc 20"/>
              <p:cNvSpPr>
                <a:spLocks/>
              </p:cNvSpPr>
              <p:nvPr/>
            </p:nvSpPr>
            <p:spPr bwMode="auto">
              <a:xfrm rot="5400000" flipH="1">
                <a:off x="2631" y="2864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74"/>
                  <a:gd name="T1" fmla="*/ 0 h 21600"/>
                  <a:gd name="T2" fmla="*/ 15674 w 15674"/>
                  <a:gd name="T3" fmla="*/ 6737 h 21600"/>
                  <a:gd name="T4" fmla="*/ 0 w 1567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74" h="21600" fill="none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</a:path>
                  <a:path w="15674" h="21600" stroke="0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85" name="Arc 21"/>
              <p:cNvSpPr>
                <a:spLocks/>
              </p:cNvSpPr>
              <p:nvPr/>
            </p:nvSpPr>
            <p:spPr bwMode="auto">
              <a:xfrm rot="5400000">
                <a:off x="2619" y="2817"/>
                <a:ext cx="101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86" name="Arc 22"/>
              <p:cNvSpPr>
                <a:spLocks/>
              </p:cNvSpPr>
              <p:nvPr/>
            </p:nvSpPr>
            <p:spPr bwMode="auto">
              <a:xfrm rot="10800000">
                <a:off x="2373" y="2960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871"/>
                  <a:gd name="T2" fmla="*/ 9757 w 21600"/>
                  <a:gd name="T3" fmla="*/ 40871 h 40871"/>
                  <a:gd name="T4" fmla="*/ 0 w 21600"/>
                  <a:gd name="T5" fmla="*/ 21600 h 40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87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</a:path>
                  <a:path w="21600" h="4087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87" name="Arc 23"/>
              <p:cNvSpPr>
                <a:spLocks/>
              </p:cNvSpPr>
              <p:nvPr/>
            </p:nvSpPr>
            <p:spPr bwMode="auto">
              <a:xfrm rot="5400000" flipH="1">
                <a:off x="2630" y="2994"/>
                <a:ext cx="74" cy="32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35"/>
                  <a:gd name="T1" fmla="*/ 0 h 21600"/>
                  <a:gd name="T2" fmla="*/ 15635 w 15635"/>
                  <a:gd name="T3" fmla="*/ 6697 h 21600"/>
                  <a:gd name="T4" fmla="*/ 0 w 1563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35" h="21600" fill="none" extrusionOk="0">
                    <a:moveTo>
                      <a:pt x="-1" y="0"/>
                    </a:moveTo>
                    <a:cubicBezTo>
                      <a:pt x="5908" y="0"/>
                      <a:pt x="11558" y="2420"/>
                      <a:pt x="15635" y="6696"/>
                    </a:cubicBezTo>
                  </a:path>
                  <a:path w="15635" h="21600" stroke="0" extrusionOk="0">
                    <a:moveTo>
                      <a:pt x="-1" y="0"/>
                    </a:moveTo>
                    <a:cubicBezTo>
                      <a:pt x="5908" y="0"/>
                      <a:pt x="11558" y="2420"/>
                      <a:pt x="15635" y="66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88" name="Arc 24"/>
              <p:cNvSpPr>
                <a:spLocks/>
              </p:cNvSpPr>
              <p:nvPr/>
            </p:nvSpPr>
            <p:spPr bwMode="auto">
              <a:xfrm rot="5400000">
                <a:off x="2618" y="2950"/>
                <a:ext cx="100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89" name="Arc 25"/>
              <p:cNvSpPr>
                <a:spLocks/>
              </p:cNvSpPr>
              <p:nvPr/>
            </p:nvSpPr>
            <p:spPr bwMode="auto">
              <a:xfrm rot="10800000">
                <a:off x="2371" y="3091"/>
                <a:ext cx="138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596"/>
                  <a:gd name="T2" fmla="*/ 10281 w 21600"/>
                  <a:gd name="T3" fmla="*/ 40596 h 40596"/>
                  <a:gd name="T4" fmla="*/ 0 w 21600"/>
                  <a:gd name="T5" fmla="*/ 21600 h 40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596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</a:path>
                  <a:path w="21600" h="40596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68890" name="Line 26"/>
            <p:cNvSpPr>
              <a:spLocks noChangeShapeType="1"/>
            </p:cNvSpPr>
            <p:nvPr/>
          </p:nvSpPr>
          <p:spPr bwMode="auto">
            <a:xfrm>
              <a:off x="2656" y="283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 rot="16200000" flipV="1">
              <a:off x="1664" y="3001"/>
              <a:ext cx="123" cy="90"/>
              <a:chOff x="2377" y="3303"/>
              <a:chExt cx="364" cy="333"/>
            </a:xfrm>
          </p:grpSpPr>
          <p:sp>
            <p:nvSpPr>
              <p:cNvPr id="2468892" name="Arc 28"/>
              <p:cNvSpPr>
                <a:spLocks/>
              </p:cNvSpPr>
              <p:nvPr/>
            </p:nvSpPr>
            <p:spPr bwMode="auto">
              <a:xfrm>
                <a:off x="2377" y="3303"/>
                <a:ext cx="362" cy="18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0 h 21600"/>
                  <a:gd name="T2" fmla="*/ 43200 w 43200"/>
                  <a:gd name="T3" fmla="*/ 21600 h 21600"/>
                  <a:gd name="T4" fmla="*/ 21600 w 432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0" fill="none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B2B2B2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93" name="Line 29"/>
              <p:cNvSpPr>
                <a:spLocks noChangeShapeType="1"/>
              </p:cNvSpPr>
              <p:nvPr/>
            </p:nvSpPr>
            <p:spPr bwMode="auto">
              <a:xfrm>
                <a:off x="2378" y="3485"/>
                <a:ext cx="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94" name="Rectangle 30"/>
              <p:cNvSpPr>
                <a:spLocks noChangeArrowheads="1"/>
              </p:cNvSpPr>
              <p:nvPr/>
            </p:nvSpPr>
            <p:spPr bwMode="auto">
              <a:xfrm>
                <a:off x="2445" y="3488"/>
                <a:ext cx="47" cy="148"/>
              </a:xfrm>
              <a:prstGeom prst="rect">
                <a:avLst/>
              </a:prstGeom>
              <a:solidFill>
                <a:srgbClr val="777777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95" name="Rectangle 31"/>
              <p:cNvSpPr>
                <a:spLocks noChangeArrowheads="1"/>
              </p:cNvSpPr>
              <p:nvPr/>
            </p:nvSpPr>
            <p:spPr bwMode="auto">
              <a:xfrm>
                <a:off x="2599" y="3487"/>
                <a:ext cx="47" cy="148"/>
              </a:xfrm>
              <a:prstGeom prst="rect">
                <a:avLst/>
              </a:prstGeom>
              <a:solidFill>
                <a:srgbClr val="777777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68896" name="Freeform 32"/>
            <p:cNvSpPr>
              <a:spLocks/>
            </p:cNvSpPr>
            <p:nvPr/>
          </p:nvSpPr>
          <p:spPr bwMode="auto">
            <a:xfrm>
              <a:off x="1771" y="3029"/>
              <a:ext cx="267" cy="64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115" y="60"/>
                </a:cxn>
                <a:cxn ang="0">
                  <a:pos x="139" y="68"/>
                </a:cxn>
                <a:cxn ang="0">
                  <a:pos x="245" y="60"/>
                </a:cxn>
                <a:cxn ang="0">
                  <a:pos x="306" y="46"/>
                </a:cxn>
                <a:cxn ang="0">
                  <a:pos x="400" y="36"/>
                </a:cxn>
                <a:cxn ang="0">
                  <a:pos x="506" y="26"/>
                </a:cxn>
                <a:cxn ang="0">
                  <a:pos x="656" y="0"/>
                </a:cxn>
              </a:cxnLst>
              <a:rect l="0" t="0" r="r" b="b"/>
              <a:pathLst>
                <a:path w="656" h="69">
                  <a:moveTo>
                    <a:pt x="0" y="36"/>
                  </a:moveTo>
                  <a:cubicBezTo>
                    <a:pt x="83" y="46"/>
                    <a:pt x="44" y="38"/>
                    <a:pt x="115" y="60"/>
                  </a:cubicBezTo>
                  <a:cubicBezTo>
                    <a:pt x="123" y="63"/>
                    <a:pt x="139" y="68"/>
                    <a:pt x="139" y="68"/>
                  </a:cubicBezTo>
                  <a:cubicBezTo>
                    <a:pt x="175" y="66"/>
                    <a:pt x="211" y="69"/>
                    <a:pt x="245" y="60"/>
                  </a:cubicBezTo>
                  <a:cubicBezTo>
                    <a:pt x="256" y="58"/>
                    <a:pt x="297" y="53"/>
                    <a:pt x="306" y="46"/>
                  </a:cubicBezTo>
                  <a:cubicBezTo>
                    <a:pt x="322" y="35"/>
                    <a:pt x="362" y="42"/>
                    <a:pt x="400" y="36"/>
                  </a:cubicBezTo>
                  <a:cubicBezTo>
                    <a:pt x="438" y="40"/>
                    <a:pt x="468" y="38"/>
                    <a:pt x="506" y="26"/>
                  </a:cubicBezTo>
                  <a:cubicBezTo>
                    <a:pt x="582" y="18"/>
                    <a:pt x="625" y="5"/>
                    <a:pt x="656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897" name="Freeform 33"/>
            <p:cNvSpPr>
              <a:spLocks/>
            </p:cNvSpPr>
            <p:nvPr/>
          </p:nvSpPr>
          <p:spPr bwMode="auto">
            <a:xfrm>
              <a:off x="1768" y="2896"/>
              <a:ext cx="270" cy="141"/>
            </a:xfrm>
            <a:custGeom>
              <a:avLst/>
              <a:gdLst/>
              <a:ahLst/>
              <a:cxnLst>
                <a:cxn ang="0">
                  <a:pos x="0" y="265"/>
                </a:cxn>
                <a:cxn ang="0">
                  <a:pos x="72" y="278"/>
                </a:cxn>
                <a:cxn ang="0">
                  <a:pos x="102" y="285"/>
                </a:cxn>
                <a:cxn ang="0">
                  <a:pos x="210" y="278"/>
                </a:cxn>
                <a:cxn ang="0">
                  <a:pos x="273" y="236"/>
                </a:cxn>
                <a:cxn ang="0">
                  <a:pos x="339" y="210"/>
                </a:cxn>
                <a:cxn ang="0">
                  <a:pos x="396" y="170"/>
                </a:cxn>
                <a:cxn ang="0">
                  <a:pos x="402" y="157"/>
                </a:cxn>
                <a:cxn ang="0">
                  <a:pos x="429" y="141"/>
                </a:cxn>
                <a:cxn ang="0">
                  <a:pos x="474" y="66"/>
                </a:cxn>
                <a:cxn ang="0">
                  <a:pos x="510" y="46"/>
                </a:cxn>
                <a:cxn ang="0">
                  <a:pos x="519" y="43"/>
                </a:cxn>
                <a:cxn ang="0">
                  <a:pos x="555" y="13"/>
                </a:cxn>
                <a:cxn ang="0">
                  <a:pos x="579" y="0"/>
                </a:cxn>
              </a:cxnLst>
              <a:rect l="0" t="0" r="r" b="b"/>
              <a:pathLst>
                <a:path w="579" h="285">
                  <a:moveTo>
                    <a:pt x="0" y="265"/>
                  </a:moveTo>
                  <a:cubicBezTo>
                    <a:pt x="66" y="270"/>
                    <a:pt x="37" y="270"/>
                    <a:pt x="72" y="278"/>
                  </a:cubicBezTo>
                  <a:cubicBezTo>
                    <a:pt x="82" y="281"/>
                    <a:pt x="102" y="285"/>
                    <a:pt x="102" y="285"/>
                  </a:cubicBezTo>
                  <a:cubicBezTo>
                    <a:pt x="122" y="284"/>
                    <a:pt x="181" y="283"/>
                    <a:pt x="210" y="278"/>
                  </a:cubicBezTo>
                  <a:cubicBezTo>
                    <a:pt x="235" y="274"/>
                    <a:pt x="249" y="244"/>
                    <a:pt x="273" y="236"/>
                  </a:cubicBezTo>
                  <a:cubicBezTo>
                    <a:pt x="296" y="228"/>
                    <a:pt x="316" y="214"/>
                    <a:pt x="339" y="210"/>
                  </a:cubicBezTo>
                  <a:cubicBezTo>
                    <a:pt x="352" y="201"/>
                    <a:pt x="389" y="185"/>
                    <a:pt x="396" y="170"/>
                  </a:cubicBezTo>
                  <a:cubicBezTo>
                    <a:pt x="398" y="166"/>
                    <a:pt x="399" y="161"/>
                    <a:pt x="402" y="157"/>
                  </a:cubicBezTo>
                  <a:cubicBezTo>
                    <a:pt x="409" y="150"/>
                    <a:pt x="429" y="141"/>
                    <a:pt x="429" y="141"/>
                  </a:cubicBezTo>
                  <a:cubicBezTo>
                    <a:pt x="444" y="116"/>
                    <a:pt x="453" y="85"/>
                    <a:pt x="474" y="66"/>
                  </a:cubicBezTo>
                  <a:cubicBezTo>
                    <a:pt x="488" y="51"/>
                    <a:pt x="493" y="52"/>
                    <a:pt x="510" y="46"/>
                  </a:cubicBezTo>
                  <a:cubicBezTo>
                    <a:pt x="513" y="45"/>
                    <a:pt x="519" y="43"/>
                    <a:pt x="519" y="43"/>
                  </a:cubicBezTo>
                  <a:cubicBezTo>
                    <a:pt x="529" y="32"/>
                    <a:pt x="542" y="17"/>
                    <a:pt x="555" y="13"/>
                  </a:cubicBezTo>
                  <a:cubicBezTo>
                    <a:pt x="576" y="5"/>
                    <a:pt x="569" y="11"/>
                    <a:pt x="579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898" name="Line 34"/>
            <p:cNvSpPr>
              <a:spLocks noChangeShapeType="1"/>
            </p:cNvSpPr>
            <p:nvPr/>
          </p:nvSpPr>
          <p:spPr bwMode="auto">
            <a:xfrm>
              <a:off x="2656" y="309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899" name="AutoShape 35"/>
            <p:cNvSpPr>
              <a:spLocks noChangeArrowheads="1"/>
            </p:cNvSpPr>
            <p:nvPr/>
          </p:nvSpPr>
          <p:spPr bwMode="auto">
            <a:xfrm flipH="1">
              <a:off x="3105" y="2629"/>
              <a:ext cx="533" cy="668"/>
            </a:xfrm>
            <a:prstGeom prst="roundRect">
              <a:avLst>
                <a:gd name="adj" fmla="val 16667"/>
              </a:avLst>
            </a:prstGeom>
            <a:solidFill>
              <a:srgbClr val="969696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900" name="AutoShape 36"/>
            <p:cNvSpPr>
              <a:spLocks noChangeArrowheads="1"/>
            </p:cNvSpPr>
            <p:nvPr/>
          </p:nvSpPr>
          <p:spPr bwMode="auto">
            <a:xfrm flipH="1">
              <a:off x="3213" y="2763"/>
              <a:ext cx="319" cy="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062" y="2832"/>
              <a:ext cx="187" cy="263"/>
              <a:chOff x="1296" y="2736"/>
              <a:chExt cx="458" cy="515"/>
            </a:xfrm>
          </p:grpSpPr>
          <p:sp>
            <p:nvSpPr>
              <p:cNvPr id="2468902" name="Arc 38"/>
              <p:cNvSpPr>
                <a:spLocks/>
              </p:cNvSpPr>
              <p:nvPr/>
            </p:nvSpPr>
            <p:spPr bwMode="auto">
              <a:xfrm rot="-5400000">
                <a:off x="1420" y="3055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74"/>
                  <a:gd name="T1" fmla="*/ 0 h 21600"/>
                  <a:gd name="T2" fmla="*/ 15674 w 15674"/>
                  <a:gd name="T3" fmla="*/ 6737 h 21600"/>
                  <a:gd name="T4" fmla="*/ 0 w 1567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74" h="21600" fill="none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</a:path>
                  <a:path w="15674" h="21600" stroke="0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903" name="Arc 39"/>
              <p:cNvSpPr>
                <a:spLocks/>
              </p:cNvSpPr>
              <p:nvPr/>
            </p:nvSpPr>
            <p:spPr bwMode="auto">
              <a:xfrm rot="16200000" flipH="1">
                <a:off x="1405" y="3008"/>
                <a:ext cx="101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904" name="Arc 40"/>
              <p:cNvSpPr>
                <a:spLocks/>
              </p:cNvSpPr>
              <p:nvPr/>
            </p:nvSpPr>
            <p:spPr bwMode="auto">
              <a:xfrm rot="10800000" flipH="1">
                <a:off x="1615" y="3151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871"/>
                  <a:gd name="T2" fmla="*/ 9757 w 21600"/>
                  <a:gd name="T3" fmla="*/ 40871 h 40871"/>
                  <a:gd name="T4" fmla="*/ 0 w 21600"/>
                  <a:gd name="T5" fmla="*/ 21600 h 40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87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</a:path>
                  <a:path w="21600" h="4087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905" name="Arc 41"/>
              <p:cNvSpPr>
                <a:spLocks/>
              </p:cNvSpPr>
              <p:nvPr/>
            </p:nvSpPr>
            <p:spPr bwMode="auto">
              <a:xfrm rot="-5400000">
                <a:off x="1420" y="2671"/>
                <a:ext cx="73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557"/>
                  <a:gd name="T1" fmla="*/ 0 h 21600"/>
                  <a:gd name="T2" fmla="*/ 15557 w 15557"/>
                  <a:gd name="T3" fmla="*/ 6616 h 21600"/>
                  <a:gd name="T4" fmla="*/ 0 w 1555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557" h="21600" fill="none" extrusionOk="0">
                    <a:moveTo>
                      <a:pt x="-1" y="0"/>
                    </a:moveTo>
                    <a:cubicBezTo>
                      <a:pt x="5869" y="0"/>
                      <a:pt x="11485" y="2388"/>
                      <a:pt x="15557" y="6615"/>
                    </a:cubicBezTo>
                  </a:path>
                  <a:path w="15557" h="21600" stroke="0" extrusionOk="0">
                    <a:moveTo>
                      <a:pt x="-1" y="0"/>
                    </a:moveTo>
                    <a:cubicBezTo>
                      <a:pt x="5869" y="0"/>
                      <a:pt x="11485" y="2388"/>
                      <a:pt x="15557" y="66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906" name="Arc 42"/>
              <p:cNvSpPr>
                <a:spLocks/>
              </p:cNvSpPr>
              <p:nvPr/>
            </p:nvSpPr>
            <p:spPr bwMode="auto">
              <a:xfrm rot="16200000" flipH="1">
                <a:off x="1406" y="2626"/>
                <a:ext cx="100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907" name="Arc 43"/>
              <p:cNvSpPr>
                <a:spLocks/>
              </p:cNvSpPr>
              <p:nvPr/>
            </p:nvSpPr>
            <p:spPr bwMode="auto">
              <a:xfrm rot="10800000" flipH="1">
                <a:off x="1615" y="2770"/>
                <a:ext cx="137" cy="6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978"/>
                  <a:gd name="T2" fmla="*/ 9543 w 21600"/>
                  <a:gd name="T3" fmla="*/ 40978 h 40978"/>
                  <a:gd name="T4" fmla="*/ 0 w 21600"/>
                  <a:gd name="T5" fmla="*/ 21600 h 40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97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28"/>
                      <a:pt x="16924" y="37342"/>
                      <a:pt x="9542" y="40977"/>
                    </a:cubicBezTo>
                  </a:path>
                  <a:path w="21600" h="4097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28"/>
                      <a:pt x="16924" y="37342"/>
                      <a:pt x="9542" y="4097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908" name="Arc 44"/>
              <p:cNvSpPr>
                <a:spLocks/>
              </p:cNvSpPr>
              <p:nvPr/>
            </p:nvSpPr>
            <p:spPr bwMode="auto">
              <a:xfrm rot="-5400000">
                <a:off x="1421" y="2800"/>
                <a:ext cx="74" cy="32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6005"/>
                  <a:gd name="T1" fmla="*/ 0 h 21600"/>
                  <a:gd name="T2" fmla="*/ 16005 w 16005"/>
                  <a:gd name="T3" fmla="*/ 7095 h 21600"/>
                  <a:gd name="T4" fmla="*/ 0 w 1600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005" h="21600" fill="none" extrusionOk="0">
                    <a:moveTo>
                      <a:pt x="-1" y="0"/>
                    </a:moveTo>
                    <a:cubicBezTo>
                      <a:pt x="6097" y="0"/>
                      <a:pt x="11910" y="2576"/>
                      <a:pt x="16005" y="7094"/>
                    </a:cubicBezTo>
                  </a:path>
                  <a:path w="16005" h="21600" stroke="0" extrusionOk="0">
                    <a:moveTo>
                      <a:pt x="-1" y="0"/>
                    </a:moveTo>
                    <a:cubicBezTo>
                      <a:pt x="6097" y="0"/>
                      <a:pt x="11910" y="2576"/>
                      <a:pt x="16005" y="70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909" name="Arc 45"/>
              <p:cNvSpPr>
                <a:spLocks/>
              </p:cNvSpPr>
              <p:nvPr/>
            </p:nvSpPr>
            <p:spPr bwMode="auto">
              <a:xfrm rot="16200000" flipH="1">
                <a:off x="1406" y="2757"/>
                <a:ext cx="102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910" name="Arc 46"/>
              <p:cNvSpPr>
                <a:spLocks/>
              </p:cNvSpPr>
              <p:nvPr/>
            </p:nvSpPr>
            <p:spPr bwMode="auto">
              <a:xfrm rot="10800000" flipH="1">
                <a:off x="1616" y="2901"/>
                <a:ext cx="138" cy="6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596"/>
                  <a:gd name="T2" fmla="*/ 10281 w 21600"/>
                  <a:gd name="T3" fmla="*/ 40596 h 40596"/>
                  <a:gd name="T4" fmla="*/ 0 w 21600"/>
                  <a:gd name="T5" fmla="*/ 21600 h 40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596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</a:path>
                  <a:path w="21600" h="40596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911" name="Arc 47"/>
              <p:cNvSpPr>
                <a:spLocks/>
              </p:cNvSpPr>
              <p:nvPr/>
            </p:nvSpPr>
            <p:spPr bwMode="auto">
              <a:xfrm rot="-5400000">
                <a:off x="1420" y="2931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837"/>
                  <a:gd name="T1" fmla="*/ 0 h 21600"/>
                  <a:gd name="T2" fmla="*/ 15837 w 15837"/>
                  <a:gd name="T3" fmla="*/ 6912 h 21600"/>
                  <a:gd name="T4" fmla="*/ 0 w 1583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837" h="21600" fill="none" extrusionOk="0">
                    <a:moveTo>
                      <a:pt x="-1" y="0"/>
                    </a:moveTo>
                    <a:cubicBezTo>
                      <a:pt x="6010" y="0"/>
                      <a:pt x="11749" y="2504"/>
                      <a:pt x="15837" y="6911"/>
                    </a:cubicBezTo>
                  </a:path>
                  <a:path w="15837" h="21600" stroke="0" extrusionOk="0">
                    <a:moveTo>
                      <a:pt x="-1" y="0"/>
                    </a:moveTo>
                    <a:cubicBezTo>
                      <a:pt x="6010" y="0"/>
                      <a:pt x="11749" y="2504"/>
                      <a:pt x="15837" y="691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912" name="Arc 48"/>
              <p:cNvSpPr>
                <a:spLocks/>
              </p:cNvSpPr>
              <p:nvPr/>
            </p:nvSpPr>
            <p:spPr bwMode="auto">
              <a:xfrm rot="16200000" flipH="1">
                <a:off x="1405" y="2886"/>
                <a:ext cx="102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913" name="Arc 49"/>
              <p:cNvSpPr>
                <a:spLocks/>
              </p:cNvSpPr>
              <p:nvPr/>
            </p:nvSpPr>
            <p:spPr bwMode="auto">
              <a:xfrm rot="10800000" flipH="1">
                <a:off x="1615" y="3029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1032"/>
                  <a:gd name="T2" fmla="*/ 9431 w 21600"/>
                  <a:gd name="T3" fmla="*/ 41032 h 41032"/>
                  <a:gd name="T4" fmla="*/ 0 w 21600"/>
                  <a:gd name="T5" fmla="*/ 21600 h 4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1032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73"/>
                      <a:pt x="16874" y="37419"/>
                      <a:pt x="9431" y="41032"/>
                    </a:cubicBezTo>
                  </a:path>
                  <a:path w="21600" h="41032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73"/>
                      <a:pt x="16874" y="37419"/>
                      <a:pt x="9431" y="4103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50"/>
            <p:cNvGrpSpPr>
              <a:grpSpLocks/>
            </p:cNvGrpSpPr>
            <p:nvPr/>
          </p:nvGrpSpPr>
          <p:grpSpPr bwMode="auto">
            <a:xfrm rot="10800000" flipH="1" flipV="1">
              <a:off x="3496" y="2895"/>
              <a:ext cx="187" cy="135"/>
              <a:chOff x="2371" y="2926"/>
              <a:chExt cx="458" cy="265"/>
            </a:xfrm>
          </p:grpSpPr>
          <p:sp>
            <p:nvSpPr>
              <p:cNvPr id="2468915" name="Arc 51"/>
              <p:cNvSpPr>
                <a:spLocks/>
              </p:cNvSpPr>
              <p:nvPr/>
            </p:nvSpPr>
            <p:spPr bwMode="auto">
              <a:xfrm rot="5400000" flipH="1">
                <a:off x="2631" y="2864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74"/>
                  <a:gd name="T1" fmla="*/ 0 h 21600"/>
                  <a:gd name="T2" fmla="*/ 15674 w 15674"/>
                  <a:gd name="T3" fmla="*/ 6737 h 21600"/>
                  <a:gd name="T4" fmla="*/ 0 w 1567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74" h="21600" fill="none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</a:path>
                  <a:path w="15674" h="21600" stroke="0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916" name="Arc 52"/>
              <p:cNvSpPr>
                <a:spLocks/>
              </p:cNvSpPr>
              <p:nvPr/>
            </p:nvSpPr>
            <p:spPr bwMode="auto">
              <a:xfrm rot="5400000">
                <a:off x="2619" y="2817"/>
                <a:ext cx="101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917" name="Arc 53"/>
              <p:cNvSpPr>
                <a:spLocks/>
              </p:cNvSpPr>
              <p:nvPr/>
            </p:nvSpPr>
            <p:spPr bwMode="auto">
              <a:xfrm rot="10800000">
                <a:off x="2373" y="2960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871"/>
                  <a:gd name="T2" fmla="*/ 9757 w 21600"/>
                  <a:gd name="T3" fmla="*/ 40871 h 40871"/>
                  <a:gd name="T4" fmla="*/ 0 w 21600"/>
                  <a:gd name="T5" fmla="*/ 21600 h 40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87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</a:path>
                  <a:path w="21600" h="4087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918" name="Arc 54"/>
              <p:cNvSpPr>
                <a:spLocks/>
              </p:cNvSpPr>
              <p:nvPr/>
            </p:nvSpPr>
            <p:spPr bwMode="auto">
              <a:xfrm rot="5400000" flipH="1">
                <a:off x="2630" y="2994"/>
                <a:ext cx="74" cy="32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35"/>
                  <a:gd name="T1" fmla="*/ 0 h 21600"/>
                  <a:gd name="T2" fmla="*/ 15635 w 15635"/>
                  <a:gd name="T3" fmla="*/ 6697 h 21600"/>
                  <a:gd name="T4" fmla="*/ 0 w 1563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35" h="21600" fill="none" extrusionOk="0">
                    <a:moveTo>
                      <a:pt x="-1" y="0"/>
                    </a:moveTo>
                    <a:cubicBezTo>
                      <a:pt x="5908" y="0"/>
                      <a:pt x="11558" y="2420"/>
                      <a:pt x="15635" y="6696"/>
                    </a:cubicBezTo>
                  </a:path>
                  <a:path w="15635" h="21600" stroke="0" extrusionOk="0">
                    <a:moveTo>
                      <a:pt x="-1" y="0"/>
                    </a:moveTo>
                    <a:cubicBezTo>
                      <a:pt x="5908" y="0"/>
                      <a:pt x="11558" y="2420"/>
                      <a:pt x="15635" y="66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919" name="Arc 55"/>
              <p:cNvSpPr>
                <a:spLocks/>
              </p:cNvSpPr>
              <p:nvPr/>
            </p:nvSpPr>
            <p:spPr bwMode="auto">
              <a:xfrm rot="5400000">
                <a:off x="2618" y="2950"/>
                <a:ext cx="100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920" name="Arc 56"/>
              <p:cNvSpPr>
                <a:spLocks/>
              </p:cNvSpPr>
              <p:nvPr/>
            </p:nvSpPr>
            <p:spPr bwMode="auto">
              <a:xfrm rot="10800000">
                <a:off x="2371" y="3091"/>
                <a:ext cx="138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596"/>
                  <a:gd name="T2" fmla="*/ 10281 w 21600"/>
                  <a:gd name="T3" fmla="*/ 40596 h 40596"/>
                  <a:gd name="T4" fmla="*/ 0 w 21600"/>
                  <a:gd name="T5" fmla="*/ 21600 h 40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596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</a:path>
                  <a:path w="21600" h="40596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68921" name="Line 57"/>
            <p:cNvSpPr>
              <a:spLocks noChangeShapeType="1"/>
            </p:cNvSpPr>
            <p:nvPr/>
          </p:nvSpPr>
          <p:spPr bwMode="auto">
            <a:xfrm flipH="1">
              <a:off x="2820" y="283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922" name="Line 58"/>
            <p:cNvSpPr>
              <a:spLocks noChangeShapeType="1"/>
            </p:cNvSpPr>
            <p:nvPr/>
          </p:nvSpPr>
          <p:spPr bwMode="auto">
            <a:xfrm flipH="1">
              <a:off x="2820" y="309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923" name="Line 59"/>
            <p:cNvSpPr>
              <a:spLocks noChangeShapeType="1"/>
            </p:cNvSpPr>
            <p:nvPr/>
          </p:nvSpPr>
          <p:spPr bwMode="auto">
            <a:xfrm>
              <a:off x="3680" y="2901"/>
              <a:ext cx="2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924" name="Freeform 60"/>
            <p:cNvSpPr>
              <a:spLocks/>
            </p:cNvSpPr>
            <p:nvPr/>
          </p:nvSpPr>
          <p:spPr bwMode="auto">
            <a:xfrm>
              <a:off x="3680" y="2952"/>
              <a:ext cx="294" cy="73"/>
            </a:xfrm>
            <a:custGeom>
              <a:avLst/>
              <a:gdLst/>
              <a:ahLst/>
              <a:cxnLst>
                <a:cxn ang="0">
                  <a:pos x="0" y="78"/>
                </a:cxn>
                <a:cxn ang="0">
                  <a:pos x="390" y="78"/>
                </a:cxn>
                <a:cxn ang="0">
                  <a:pos x="390" y="0"/>
                </a:cxn>
              </a:cxnLst>
              <a:rect l="0" t="0" r="r" b="b"/>
              <a:pathLst>
                <a:path w="390" h="78">
                  <a:moveTo>
                    <a:pt x="0" y="78"/>
                  </a:moveTo>
                  <a:lnTo>
                    <a:pt x="390" y="78"/>
                  </a:lnTo>
                  <a:lnTo>
                    <a:pt x="39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925" name="Text Box 61"/>
            <p:cNvSpPr txBox="1">
              <a:spLocks noChangeArrowheads="1"/>
            </p:cNvSpPr>
            <p:nvPr/>
          </p:nvSpPr>
          <p:spPr bwMode="auto">
            <a:xfrm>
              <a:off x="1487" y="3160"/>
              <a:ext cx="587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120 V</a:t>
              </a:r>
            </a:p>
          </p:txBody>
        </p:sp>
        <p:grpSp>
          <p:nvGrpSpPr>
            <p:cNvPr id="8" name="Group 62"/>
            <p:cNvGrpSpPr>
              <a:grpSpLocks/>
            </p:cNvGrpSpPr>
            <p:nvPr/>
          </p:nvGrpSpPr>
          <p:grpSpPr bwMode="auto">
            <a:xfrm>
              <a:off x="3859" y="2490"/>
              <a:ext cx="231" cy="478"/>
              <a:chOff x="4218" y="2269"/>
              <a:chExt cx="764" cy="1262"/>
            </a:xfrm>
          </p:grpSpPr>
          <p:sp>
            <p:nvSpPr>
              <p:cNvPr id="2468927" name="Freeform 63"/>
              <p:cNvSpPr>
                <a:spLocks/>
              </p:cNvSpPr>
              <p:nvPr/>
            </p:nvSpPr>
            <p:spPr bwMode="auto">
              <a:xfrm>
                <a:off x="4218" y="2269"/>
                <a:ext cx="764" cy="959"/>
              </a:xfrm>
              <a:custGeom>
                <a:avLst/>
                <a:gdLst/>
                <a:ahLst/>
                <a:cxnLst>
                  <a:cxn ang="0">
                    <a:pos x="444" y="433"/>
                  </a:cxn>
                  <a:cxn ang="0">
                    <a:pos x="468" y="396"/>
                  </a:cxn>
                  <a:cxn ang="0">
                    <a:pos x="497" y="351"/>
                  </a:cxn>
                  <a:cxn ang="0">
                    <a:pos x="516" y="314"/>
                  </a:cxn>
                  <a:cxn ang="0">
                    <a:pos x="525" y="267"/>
                  </a:cxn>
                  <a:cxn ang="0">
                    <a:pos x="525" y="227"/>
                  </a:cxn>
                  <a:cxn ang="0">
                    <a:pos x="516" y="170"/>
                  </a:cxn>
                  <a:cxn ang="0">
                    <a:pos x="494" y="125"/>
                  </a:cxn>
                  <a:cxn ang="0">
                    <a:pos x="458" y="78"/>
                  </a:cxn>
                  <a:cxn ang="0">
                    <a:pos x="410" y="44"/>
                  </a:cxn>
                  <a:cxn ang="0">
                    <a:pos x="368" y="23"/>
                  </a:cxn>
                  <a:cxn ang="0">
                    <a:pos x="321" y="7"/>
                  </a:cxn>
                  <a:cxn ang="0">
                    <a:pos x="255" y="0"/>
                  </a:cxn>
                  <a:cxn ang="0">
                    <a:pos x="194" y="7"/>
                  </a:cxn>
                  <a:cxn ang="0">
                    <a:pos x="155" y="20"/>
                  </a:cxn>
                  <a:cxn ang="0">
                    <a:pos x="113" y="42"/>
                  </a:cxn>
                  <a:cxn ang="0">
                    <a:pos x="81" y="65"/>
                  </a:cxn>
                  <a:cxn ang="0">
                    <a:pos x="53" y="98"/>
                  </a:cxn>
                  <a:cxn ang="0">
                    <a:pos x="33" y="123"/>
                  </a:cxn>
                  <a:cxn ang="0">
                    <a:pos x="17" y="155"/>
                  </a:cxn>
                  <a:cxn ang="0">
                    <a:pos x="7" y="188"/>
                  </a:cxn>
                  <a:cxn ang="0">
                    <a:pos x="0" y="228"/>
                  </a:cxn>
                  <a:cxn ang="0">
                    <a:pos x="2" y="270"/>
                  </a:cxn>
                  <a:cxn ang="0">
                    <a:pos x="15" y="309"/>
                  </a:cxn>
                  <a:cxn ang="0">
                    <a:pos x="33" y="353"/>
                  </a:cxn>
                  <a:cxn ang="0">
                    <a:pos x="63" y="401"/>
                  </a:cxn>
                  <a:cxn ang="0">
                    <a:pos x="78" y="433"/>
                  </a:cxn>
                  <a:cxn ang="0">
                    <a:pos x="94" y="472"/>
                  </a:cxn>
                  <a:cxn ang="0">
                    <a:pos x="110" y="519"/>
                  </a:cxn>
                  <a:cxn ang="0">
                    <a:pos x="121" y="559"/>
                  </a:cxn>
                  <a:cxn ang="0">
                    <a:pos x="128" y="603"/>
                  </a:cxn>
                  <a:cxn ang="0">
                    <a:pos x="128" y="658"/>
                  </a:cxn>
                  <a:cxn ang="0">
                    <a:pos x="375" y="658"/>
                  </a:cxn>
                  <a:cxn ang="0">
                    <a:pos x="375" y="614"/>
                  </a:cxn>
                  <a:cxn ang="0">
                    <a:pos x="389" y="556"/>
                  </a:cxn>
                  <a:cxn ang="0">
                    <a:pos x="404" y="514"/>
                  </a:cxn>
                  <a:cxn ang="0">
                    <a:pos x="423" y="470"/>
                  </a:cxn>
                  <a:cxn ang="0">
                    <a:pos x="444" y="433"/>
                  </a:cxn>
                </a:cxnLst>
                <a:rect l="0" t="0" r="r" b="b"/>
                <a:pathLst>
                  <a:path w="525" h="658">
                    <a:moveTo>
                      <a:pt x="444" y="433"/>
                    </a:moveTo>
                    <a:lnTo>
                      <a:pt x="468" y="396"/>
                    </a:lnTo>
                    <a:lnTo>
                      <a:pt x="497" y="351"/>
                    </a:lnTo>
                    <a:lnTo>
                      <a:pt x="516" y="314"/>
                    </a:lnTo>
                    <a:lnTo>
                      <a:pt x="525" y="267"/>
                    </a:lnTo>
                    <a:lnTo>
                      <a:pt x="525" y="227"/>
                    </a:lnTo>
                    <a:lnTo>
                      <a:pt x="516" y="170"/>
                    </a:lnTo>
                    <a:lnTo>
                      <a:pt x="494" y="125"/>
                    </a:lnTo>
                    <a:lnTo>
                      <a:pt x="458" y="78"/>
                    </a:lnTo>
                    <a:lnTo>
                      <a:pt x="410" y="44"/>
                    </a:lnTo>
                    <a:lnTo>
                      <a:pt x="368" y="23"/>
                    </a:lnTo>
                    <a:lnTo>
                      <a:pt x="321" y="7"/>
                    </a:lnTo>
                    <a:lnTo>
                      <a:pt x="255" y="0"/>
                    </a:lnTo>
                    <a:lnTo>
                      <a:pt x="194" y="7"/>
                    </a:lnTo>
                    <a:lnTo>
                      <a:pt x="155" y="20"/>
                    </a:lnTo>
                    <a:lnTo>
                      <a:pt x="113" y="42"/>
                    </a:lnTo>
                    <a:lnTo>
                      <a:pt x="81" y="65"/>
                    </a:lnTo>
                    <a:lnTo>
                      <a:pt x="53" y="98"/>
                    </a:lnTo>
                    <a:lnTo>
                      <a:pt x="33" y="123"/>
                    </a:lnTo>
                    <a:lnTo>
                      <a:pt x="17" y="155"/>
                    </a:lnTo>
                    <a:lnTo>
                      <a:pt x="7" y="188"/>
                    </a:lnTo>
                    <a:lnTo>
                      <a:pt x="0" y="228"/>
                    </a:lnTo>
                    <a:lnTo>
                      <a:pt x="2" y="270"/>
                    </a:lnTo>
                    <a:lnTo>
                      <a:pt x="15" y="309"/>
                    </a:lnTo>
                    <a:lnTo>
                      <a:pt x="33" y="353"/>
                    </a:lnTo>
                    <a:lnTo>
                      <a:pt x="63" y="401"/>
                    </a:lnTo>
                    <a:lnTo>
                      <a:pt x="78" y="433"/>
                    </a:lnTo>
                    <a:lnTo>
                      <a:pt x="94" y="472"/>
                    </a:lnTo>
                    <a:lnTo>
                      <a:pt x="110" y="519"/>
                    </a:lnTo>
                    <a:lnTo>
                      <a:pt x="121" y="559"/>
                    </a:lnTo>
                    <a:lnTo>
                      <a:pt x="128" y="603"/>
                    </a:lnTo>
                    <a:lnTo>
                      <a:pt x="128" y="658"/>
                    </a:lnTo>
                    <a:lnTo>
                      <a:pt x="375" y="658"/>
                    </a:lnTo>
                    <a:lnTo>
                      <a:pt x="375" y="614"/>
                    </a:lnTo>
                    <a:lnTo>
                      <a:pt x="389" y="556"/>
                    </a:lnTo>
                    <a:lnTo>
                      <a:pt x="404" y="514"/>
                    </a:lnTo>
                    <a:lnTo>
                      <a:pt x="423" y="470"/>
                    </a:lnTo>
                    <a:lnTo>
                      <a:pt x="444" y="433"/>
                    </a:lnTo>
                    <a:close/>
                  </a:path>
                </a:pathLst>
              </a:custGeom>
              <a:solidFill>
                <a:schemeClr val="tx1"/>
              </a:solidFill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" name="Group 64"/>
              <p:cNvGrpSpPr>
                <a:grpSpLocks/>
              </p:cNvGrpSpPr>
              <p:nvPr/>
            </p:nvGrpSpPr>
            <p:grpSpPr bwMode="auto">
              <a:xfrm>
                <a:off x="4421" y="2579"/>
                <a:ext cx="321" cy="644"/>
                <a:chOff x="1728" y="3207"/>
                <a:chExt cx="198" cy="291"/>
              </a:xfrm>
            </p:grpSpPr>
            <p:grpSp>
              <p:nvGrpSpPr>
                <p:cNvPr id="10" name="Group 65"/>
                <p:cNvGrpSpPr>
                  <a:grpSpLocks/>
                </p:cNvGrpSpPr>
                <p:nvPr/>
              </p:nvGrpSpPr>
              <p:grpSpPr bwMode="auto">
                <a:xfrm flipV="1">
                  <a:off x="1728" y="3207"/>
                  <a:ext cx="198" cy="106"/>
                  <a:chOff x="300" y="3653"/>
                  <a:chExt cx="284" cy="152"/>
                </a:xfrm>
              </p:grpSpPr>
              <p:grpSp>
                <p:nvGrpSpPr>
                  <p:cNvPr id="11" name="Group 66"/>
                  <p:cNvGrpSpPr>
                    <a:grpSpLocks/>
                  </p:cNvGrpSpPr>
                  <p:nvPr/>
                </p:nvGrpSpPr>
                <p:grpSpPr bwMode="auto">
                  <a:xfrm flipH="1">
                    <a:off x="489" y="3653"/>
                    <a:ext cx="95" cy="152"/>
                    <a:chOff x="1680" y="2160"/>
                    <a:chExt cx="244" cy="390"/>
                  </a:xfrm>
                </p:grpSpPr>
                <p:grpSp>
                  <p:nvGrpSpPr>
                    <p:cNvPr id="12" name="Group 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36" y="2160"/>
                      <a:ext cx="188" cy="272"/>
                      <a:chOff x="1736" y="2160"/>
                      <a:chExt cx="188" cy="272"/>
                    </a:xfrm>
                  </p:grpSpPr>
                  <p:sp>
                    <p:nvSpPr>
                      <p:cNvPr id="2468932" name="Arc 68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1736" y="2160"/>
                        <a:ext cx="188" cy="272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68933" name="Arc 69"/>
                      <p:cNvSpPr>
                        <a:spLocks/>
                      </p:cNvSpPr>
                      <p:nvPr/>
                    </p:nvSpPr>
                    <p:spPr bwMode="gray">
                      <a:xfrm flipH="1">
                        <a:off x="1736" y="2202"/>
                        <a:ext cx="188" cy="230"/>
                      </a:xfrm>
                      <a:custGeom>
                        <a:avLst/>
                        <a:gdLst>
                          <a:gd name="G0" fmla="+- 0 0 0"/>
                          <a:gd name="G1" fmla="+- 18247 0 0"/>
                          <a:gd name="G2" fmla="+- 21600 0 0"/>
                          <a:gd name="T0" fmla="*/ 11559 w 21600"/>
                          <a:gd name="T1" fmla="*/ 0 h 18247"/>
                          <a:gd name="T2" fmla="*/ 21600 w 21600"/>
                          <a:gd name="T3" fmla="*/ 18247 h 18247"/>
                          <a:gd name="T4" fmla="*/ 0 w 21600"/>
                          <a:gd name="T5" fmla="*/ 18247 h 1824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18247" fill="none" extrusionOk="0">
                            <a:moveTo>
                              <a:pt x="11558" y="0"/>
                            </a:moveTo>
                            <a:cubicBezTo>
                              <a:pt x="17810" y="3960"/>
                              <a:pt x="21600" y="10846"/>
                              <a:pt x="21600" y="18247"/>
                            </a:cubicBezTo>
                          </a:path>
                          <a:path w="21600" h="18247" stroke="0" extrusionOk="0">
                            <a:moveTo>
                              <a:pt x="11558" y="0"/>
                            </a:moveTo>
                            <a:cubicBezTo>
                              <a:pt x="17810" y="3960"/>
                              <a:pt x="21600" y="10846"/>
                              <a:pt x="21600" y="18247"/>
                            </a:cubicBezTo>
                            <a:lnTo>
                              <a:pt x="0" y="18247"/>
                            </a:lnTo>
                            <a:close/>
                          </a:path>
                        </a:pathLst>
                      </a:custGeom>
                      <a:no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468934" name="Arc 70"/>
                    <p:cNvSpPr>
                      <a:spLocks/>
                    </p:cNvSpPr>
                    <p:nvPr/>
                  </p:nvSpPr>
                  <p:spPr bwMode="auto">
                    <a:xfrm>
                      <a:off x="1680" y="2160"/>
                      <a:ext cx="188" cy="272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3" name="Group 7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37" y="2427"/>
                      <a:ext cx="131" cy="123"/>
                      <a:chOff x="1792" y="2463"/>
                      <a:chExt cx="124" cy="123"/>
                    </a:xfrm>
                  </p:grpSpPr>
                  <p:sp>
                    <p:nvSpPr>
                      <p:cNvPr id="2468936" name="Arc 72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792" y="2463"/>
                        <a:ext cx="123" cy="124"/>
                      </a:xfrm>
                      <a:custGeom>
                        <a:avLst/>
                        <a:gdLst>
                          <a:gd name="G0" fmla="+- 939 0 0"/>
                          <a:gd name="G1" fmla="+- 21600 0 0"/>
                          <a:gd name="G2" fmla="+- 21600 0 0"/>
                          <a:gd name="T0" fmla="*/ 939 w 22539"/>
                          <a:gd name="T1" fmla="*/ 0 h 43200"/>
                          <a:gd name="T2" fmla="*/ 0 w 22539"/>
                          <a:gd name="T3" fmla="*/ 43180 h 43200"/>
                          <a:gd name="T4" fmla="*/ 939 w 22539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539" h="43200" fill="none" extrusionOk="0">
                            <a:moveTo>
                              <a:pt x="938" y="0"/>
                            </a:moveTo>
                            <a:cubicBezTo>
                              <a:pt x="12868" y="0"/>
                              <a:pt x="22539" y="9670"/>
                              <a:pt x="22539" y="21600"/>
                            </a:cubicBezTo>
                            <a:cubicBezTo>
                              <a:pt x="22539" y="33529"/>
                              <a:pt x="12868" y="43200"/>
                              <a:pt x="939" y="43200"/>
                            </a:cubicBezTo>
                            <a:cubicBezTo>
                              <a:pt x="625" y="43200"/>
                              <a:pt x="312" y="43193"/>
                              <a:pt x="0" y="43179"/>
                            </a:cubicBezTo>
                          </a:path>
                          <a:path w="22539" h="43200" stroke="0" extrusionOk="0">
                            <a:moveTo>
                              <a:pt x="938" y="0"/>
                            </a:moveTo>
                            <a:cubicBezTo>
                              <a:pt x="12868" y="0"/>
                              <a:pt x="22539" y="9670"/>
                              <a:pt x="22539" y="21600"/>
                            </a:cubicBezTo>
                            <a:cubicBezTo>
                              <a:pt x="22539" y="33529"/>
                              <a:pt x="12868" y="43200"/>
                              <a:pt x="939" y="43200"/>
                            </a:cubicBezTo>
                            <a:cubicBezTo>
                              <a:pt x="625" y="43200"/>
                              <a:pt x="312" y="43193"/>
                              <a:pt x="0" y="43179"/>
                            </a:cubicBezTo>
                            <a:lnTo>
                              <a:pt x="939" y="21600"/>
                            </a:lnTo>
                            <a:close/>
                          </a:path>
                        </a:pathLst>
                      </a:custGeom>
                      <a:no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68937" name="Arc 73"/>
                      <p:cNvSpPr>
                        <a:spLocks/>
                      </p:cNvSpPr>
                      <p:nvPr/>
                    </p:nvSpPr>
                    <p:spPr bwMode="gray">
                      <a:xfrm rot="5400000">
                        <a:off x="1765" y="2491"/>
                        <a:ext cx="117" cy="62"/>
                      </a:xfrm>
                      <a:custGeom>
                        <a:avLst/>
                        <a:gdLst>
                          <a:gd name="G0" fmla="+- 939 0 0"/>
                          <a:gd name="G1" fmla="+- 0 0 0"/>
                          <a:gd name="G2" fmla="+- 21600 0 0"/>
                          <a:gd name="T0" fmla="*/ 21494 w 21494"/>
                          <a:gd name="T1" fmla="*/ 6636 h 21600"/>
                          <a:gd name="T2" fmla="*/ 0 w 21494"/>
                          <a:gd name="T3" fmla="*/ 21580 h 21600"/>
                          <a:gd name="T4" fmla="*/ 939 w 21494"/>
                          <a:gd name="T5" fmla="*/ 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494" h="21600" fill="none" extrusionOk="0">
                            <a:moveTo>
                              <a:pt x="21494" y="6636"/>
                            </a:moveTo>
                            <a:cubicBezTo>
                              <a:pt x="18614" y="15555"/>
                              <a:pt x="10311" y="21599"/>
                              <a:pt x="939" y="21600"/>
                            </a:cubicBezTo>
                            <a:cubicBezTo>
                              <a:pt x="625" y="21600"/>
                              <a:pt x="312" y="21593"/>
                              <a:pt x="0" y="21579"/>
                            </a:cubicBezTo>
                          </a:path>
                          <a:path w="21494" h="21600" stroke="0" extrusionOk="0">
                            <a:moveTo>
                              <a:pt x="21494" y="6636"/>
                            </a:moveTo>
                            <a:cubicBezTo>
                              <a:pt x="18614" y="15555"/>
                              <a:pt x="10311" y="21599"/>
                              <a:pt x="939" y="21600"/>
                            </a:cubicBezTo>
                            <a:cubicBezTo>
                              <a:pt x="625" y="21600"/>
                              <a:pt x="312" y="21593"/>
                              <a:pt x="0" y="21579"/>
                            </a:cubicBezTo>
                            <a:lnTo>
                              <a:pt x="939" y="0"/>
                            </a:lnTo>
                            <a:close/>
                          </a:path>
                        </a:pathLst>
                      </a:custGeom>
                      <a:no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4" name="Group 74"/>
                  <p:cNvGrpSpPr>
                    <a:grpSpLocks/>
                  </p:cNvGrpSpPr>
                  <p:nvPr/>
                </p:nvGrpSpPr>
                <p:grpSpPr bwMode="auto">
                  <a:xfrm flipH="1">
                    <a:off x="394" y="3653"/>
                    <a:ext cx="96" cy="152"/>
                    <a:chOff x="1680" y="2160"/>
                    <a:chExt cx="244" cy="390"/>
                  </a:xfrm>
                </p:grpSpPr>
                <p:grpSp>
                  <p:nvGrpSpPr>
                    <p:cNvPr id="15" name="Group 7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36" y="2160"/>
                      <a:ext cx="188" cy="272"/>
                      <a:chOff x="1736" y="2160"/>
                      <a:chExt cx="188" cy="272"/>
                    </a:xfrm>
                  </p:grpSpPr>
                  <p:sp>
                    <p:nvSpPr>
                      <p:cNvPr id="2468940" name="Arc 76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1736" y="2160"/>
                        <a:ext cx="188" cy="272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68941" name="Arc 77"/>
                      <p:cNvSpPr>
                        <a:spLocks/>
                      </p:cNvSpPr>
                      <p:nvPr/>
                    </p:nvSpPr>
                    <p:spPr bwMode="gray">
                      <a:xfrm flipH="1">
                        <a:off x="1736" y="2202"/>
                        <a:ext cx="188" cy="230"/>
                      </a:xfrm>
                      <a:custGeom>
                        <a:avLst/>
                        <a:gdLst>
                          <a:gd name="G0" fmla="+- 0 0 0"/>
                          <a:gd name="G1" fmla="+- 18247 0 0"/>
                          <a:gd name="G2" fmla="+- 21600 0 0"/>
                          <a:gd name="T0" fmla="*/ 11559 w 21600"/>
                          <a:gd name="T1" fmla="*/ 0 h 18247"/>
                          <a:gd name="T2" fmla="*/ 21600 w 21600"/>
                          <a:gd name="T3" fmla="*/ 18247 h 18247"/>
                          <a:gd name="T4" fmla="*/ 0 w 21600"/>
                          <a:gd name="T5" fmla="*/ 18247 h 1824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18247" fill="none" extrusionOk="0">
                            <a:moveTo>
                              <a:pt x="11558" y="0"/>
                            </a:moveTo>
                            <a:cubicBezTo>
                              <a:pt x="17810" y="3960"/>
                              <a:pt x="21600" y="10846"/>
                              <a:pt x="21600" y="18247"/>
                            </a:cubicBezTo>
                          </a:path>
                          <a:path w="21600" h="18247" stroke="0" extrusionOk="0">
                            <a:moveTo>
                              <a:pt x="11558" y="0"/>
                            </a:moveTo>
                            <a:cubicBezTo>
                              <a:pt x="17810" y="3960"/>
                              <a:pt x="21600" y="10846"/>
                              <a:pt x="21600" y="18247"/>
                            </a:cubicBezTo>
                            <a:lnTo>
                              <a:pt x="0" y="18247"/>
                            </a:lnTo>
                            <a:close/>
                          </a:path>
                        </a:pathLst>
                      </a:custGeom>
                      <a:no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468942" name="Arc 78"/>
                    <p:cNvSpPr>
                      <a:spLocks/>
                    </p:cNvSpPr>
                    <p:nvPr/>
                  </p:nvSpPr>
                  <p:spPr bwMode="auto">
                    <a:xfrm>
                      <a:off x="1680" y="2160"/>
                      <a:ext cx="188" cy="272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" name="Group 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37" y="2427"/>
                      <a:ext cx="131" cy="123"/>
                      <a:chOff x="1792" y="2463"/>
                      <a:chExt cx="124" cy="123"/>
                    </a:xfrm>
                  </p:grpSpPr>
                  <p:sp>
                    <p:nvSpPr>
                      <p:cNvPr id="2468944" name="Arc 80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792" y="2463"/>
                        <a:ext cx="123" cy="124"/>
                      </a:xfrm>
                      <a:custGeom>
                        <a:avLst/>
                        <a:gdLst>
                          <a:gd name="G0" fmla="+- 939 0 0"/>
                          <a:gd name="G1" fmla="+- 21600 0 0"/>
                          <a:gd name="G2" fmla="+- 21600 0 0"/>
                          <a:gd name="T0" fmla="*/ 939 w 22539"/>
                          <a:gd name="T1" fmla="*/ 0 h 43200"/>
                          <a:gd name="T2" fmla="*/ 0 w 22539"/>
                          <a:gd name="T3" fmla="*/ 43180 h 43200"/>
                          <a:gd name="T4" fmla="*/ 939 w 22539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539" h="43200" fill="none" extrusionOk="0">
                            <a:moveTo>
                              <a:pt x="938" y="0"/>
                            </a:moveTo>
                            <a:cubicBezTo>
                              <a:pt x="12868" y="0"/>
                              <a:pt x="22539" y="9670"/>
                              <a:pt x="22539" y="21600"/>
                            </a:cubicBezTo>
                            <a:cubicBezTo>
                              <a:pt x="22539" y="33529"/>
                              <a:pt x="12868" y="43200"/>
                              <a:pt x="939" y="43200"/>
                            </a:cubicBezTo>
                            <a:cubicBezTo>
                              <a:pt x="625" y="43200"/>
                              <a:pt x="312" y="43193"/>
                              <a:pt x="0" y="43179"/>
                            </a:cubicBezTo>
                          </a:path>
                          <a:path w="22539" h="43200" stroke="0" extrusionOk="0">
                            <a:moveTo>
                              <a:pt x="938" y="0"/>
                            </a:moveTo>
                            <a:cubicBezTo>
                              <a:pt x="12868" y="0"/>
                              <a:pt x="22539" y="9670"/>
                              <a:pt x="22539" y="21600"/>
                            </a:cubicBezTo>
                            <a:cubicBezTo>
                              <a:pt x="22539" y="33529"/>
                              <a:pt x="12868" y="43200"/>
                              <a:pt x="939" y="43200"/>
                            </a:cubicBezTo>
                            <a:cubicBezTo>
                              <a:pt x="625" y="43200"/>
                              <a:pt x="312" y="43193"/>
                              <a:pt x="0" y="43179"/>
                            </a:cubicBezTo>
                            <a:lnTo>
                              <a:pt x="939" y="21600"/>
                            </a:lnTo>
                            <a:close/>
                          </a:path>
                        </a:pathLst>
                      </a:custGeom>
                      <a:no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68945" name="Arc 81"/>
                      <p:cNvSpPr>
                        <a:spLocks/>
                      </p:cNvSpPr>
                      <p:nvPr/>
                    </p:nvSpPr>
                    <p:spPr bwMode="gray">
                      <a:xfrm rot="5400000">
                        <a:off x="1765" y="2491"/>
                        <a:ext cx="117" cy="62"/>
                      </a:xfrm>
                      <a:custGeom>
                        <a:avLst/>
                        <a:gdLst>
                          <a:gd name="G0" fmla="+- 939 0 0"/>
                          <a:gd name="G1" fmla="+- 0 0 0"/>
                          <a:gd name="G2" fmla="+- 21600 0 0"/>
                          <a:gd name="T0" fmla="*/ 21494 w 21494"/>
                          <a:gd name="T1" fmla="*/ 6636 h 21600"/>
                          <a:gd name="T2" fmla="*/ 0 w 21494"/>
                          <a:gd name="T3" fmla="*/ 21580 h 21600"/>
                          <a:gd name="T4" fmla="*/ 939 w 21494"/>
                          <a:gd name="T5" fmla="*/ 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494" h="21600" fill="none" extrusionOk="0">
                            <a:moveTo>
                              <a:pt x="21494" y="6636"/>
                            </a:moveTo>
                            <a:cubicBezTo>
                              <a:pt x="18614" y="15555"/>
                              <a:pt x="10311" y="21599"/>
                              <a:pt x="939" y="21600"/>
                            </a:cubicBezTo>
                            <a:cubicBezTo>
                              <a:pt x="625" y="21600"/>
                              <a:pt x="312" y="21593"/>
                              <a:pt x="0" y="21579"/>
                            </a:cubicBezTo>
                          </a:path>
                          <a:path w="21494" h="21600" stroke="0" extrusionOk="0">
                            <a:moveTo>
                              <a:pt x="21494" y="6636"/>
                            </a:moveTo>
                            <a:cubicBezTo>
                              <a:pt x="18614" y="15555"/>
                              <a:pt x="10311" y="21599"/>
                              <a:pt x="939" y="21600"/>
                            </a:cubicBezTo>
                            <a:cubicBezTo>
                              <a:pt x="625" y="21600"/>
                              <a:pt x="312" y="21593"/>
                              <a:pt x="0" y="21579"/>
                            </a:cubicBezTo>
                            <a:lnTo>
                              <a:pt x="939" y="0"/>
                            </a:lnTo>
                            <a:close/>
                          </a:path>
                        </a:pathLst>
                      </a:custGeom>
                      <a:no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7" name="Group 82"/>
                  <p:cNvGrpSpPr>
                    <a:grpSpLocks/>
                  </p:cNvGrpSpPr>
                  <p:nvPr/>
                </p:nvGrpSpPr>
                <p:grpSpPr bwMode="auto">
                  <a:xfrm flipH="1">
                    <a:off x="300" y="3653"/>
                    <a:ext cx="95" cy="152"/>
                    <a:chOff x="1680" y="2160"/>
                    <a:chExt cx="244" cy="390"/>
                  </a:xfrm>
                </p:grpSpPr>
                <p:grpSp>
                  <p:nvGrpSpPr>
                    <p:cNvPr id="18" name="Group 8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36" y="2160"/>
                      <a:ext cx="188" cy="272"/>
                      <a:chOff x="1736" y="2160"/>
                      <a:chExt cx="188" cy="272"/>
                    </a:xfrm>
                  </p:grpSpPr>
                  <p:sp>
                    <p:nvSpPr>
                      <p:cNvPr id="2468948" name="Arc 84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1736" y="2160"/>
                        <a:ext cx="188" cy="272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68949" name="Arc 85"/>
                      <p:cNvSpPr>
                        <a:spLocks/>
                      </p:cNvSpPr>
                      <p:nvPr/>
                    </p:nvSpPr>
                    <p:spPr bwMode="gray">
                      <a:xfrm flipH="1">
                        <a:off x="1736" y="2202"/>
                        <a:ext cx="188" cy="230"/>
                      </a:xfrm>
                      <a:custGeom>
                        <a:avLst/>
                        <a:gdLst>
                          <a:gd name="G0" fmla="+- 0 0 0"/>
                          <a:gd name="G1" fmla="+- 18247 0 0"/>
                          <a:gd name="G2" fmla="+- 21600 0 0"/>
                          <a:gd name="T0" fmla="*/ 11559 w 21600"/>
                          <a:gd name="T1" fmla="*/ 0 h 18247"/>
                          <a:gd name="T2" fmla="*/ 21600 w 21600"/>
                          <a:gd name="T3" fmla="*/ 18247 h 18247"/>
                          <a:gd name="T4" fmla="*/ 0 w 21600"/>
                          <a:gd name="T5" fmla="*/ 18247 h 1824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18247" fill="none" extrusionOk="0">
                            <a:moveTo>
                              <a:pt x="11558" y="0"/>
                            </a:moveTo>
                            <a:cubicBezTo>
                              <a:pt x="17810" y="3960"/>
                              <a:pt x="21600" y="10846"/>
                              <a:pt x="21600" y="18247"/>
                            </a:cubicBezTo>
                          </a:path>
                          <a:path w="21600" h="18247" stroke="0" extrusionOk="0">
                            <a:moveTo>
                              <a:pt x="11558" y="0"/>
                            </a:moveTo>
                            <a:cubicBezTo>
                              <a:pt x="17810" y="3960"/>
                              <a:pt x="21600" y="10846"/>
                              <a:pt x="21600" y="18247"/>
                            </a:cubicBezTo>
                            <a:lnTo>
                              <a:pt x="0" y="18247"/>
                            </a:lnTo>
                            <a:close/>
                          </a:path>
                        </a:pathLst>
                      </a:custGeom>
                      <a:no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468950" name="Arc 86"/>
                    <p:cNvSpPr>
                      <a:spLocks/>
                    </p:cNvSpPr>
                    <p:nvPr/>
                  </p:nvSpPr>
                  <p:spPr bwMode="auto">
                    <a:xfrm>
                      <a:off x="1680" y="2160"/>
                      <a:ext cx="188" cy="272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9" name="Group 8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37" y="2427"/>
                      <a:ext cx="131" cy="123"/>
                      <a:chOff x="1792" y="2463"/>
                      <a:chExt cx="124" cy="123"/>
                    </a:xfrm>
                  </p:grpSpPr>
                  <p:sp>
                    <p:nvSpPr>
                      <p:cNvPr id="2468952" name="Arc 88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792" y="2463"/>
                        <a:ext cx="123" cy="124"/>
                      </a:xfrm>
                      <a:custGeom>
                        <a:avLst/>
                        <a:gdLst>
                          <a:gd name="G0" fmla="+- 939 0 0"/>
                          <a:gd name="G1" fmla="+- 21600 0 0"/>
                          <a:gd name="G2" fmla="+- 21600 0 0"/>
                          <a:gd name="T0" fmla="*/ 939 w 22539"/>
                          <a:gd name="T1" fmla="*/ 0 h 43200"/>
                          <a:gd name="T2" fmla="*/ 0 w 22539"/>
                          <a:gd name="T3" fmla="*/ 43180 h 43200"/>
                          <a:gd name="T4" fmla="*/ 939 w 22539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539" h="43200" fill="none" extrusionOk="0">
                            <a:moveTo>
                              <a:pt x="938" y="0"/>
                            </a:moveTo>
                            <a:cubicBezTo>
                              <a:pt x="12868" y="0"/>
                              <a:pt x="22539" y="9670"/>
                              <a:pt x="22539" y="21600"/>
                            </a:cubicBezTo>
                            <a:cubicBezTo>
                              <a:pt x="22539" y="33529"/>
                              <a:pt x="12868" y="43200"/>
                              <a:pt x="939" y="43200"/>
                            </a:cubicBezTo>
                            <a:cubicBezTo>
                              <a:pt x="625" y="43200"/>
                              <a:pt x="312" y="43193"/>
                              <a:pt x="0" y="43179"/>
                            </a:cubicBezTo>
                          </a:path>
                          <a:path w="22539" h="43200" stroke="0" extrusionOk="0">
                            <a:moveTo>
                              <a:pt x="938" y="0"/>
                            </a:moveTo>
                            <a:cubicBezTo>
                              <a:pt x="12868" y="0"/>
                              <a:pt x="22539" y="9670"/>
                              <a:pt x="22539" y="21600"/>
                            </a:cubicBezTo>
                            <a:cubicBezTo>
                              <a:pt x="22539" y="33529"/>
                              <a:pt x="12868" y="43200"/>
                              <a:pt x="939" y="43200"/>
                            </a:cubicBezTo>
                            <a:cubicBezTo>
                              <a:pt x="625" y="43200"/>
                              <a:pt x="312" y="43193"/>
                              <a:pt x="0" y="43179"/>
                            </a:cubicBezTo>
                            <a:lnTo>
                              <a:pt x="939" y="21600"/>
                            </a:lnTo>
                            <a:close/>
                          </a:path>
                        </a:pathLst>
                      </a:custGeom>
                      <a:no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68953" name="Arc 89"/>
                      <p:cNvSpPr>
                        <a:spLocks/>
                      </p:cNvSpPr>
                      <p:nvPr/>
                    </p:nvSpPr>
                    <p:spPr bwMode="gray">
                      <a:xfrm rot="5400000">
                        <a:off x="1765" y="2491"/>
                        <a:ext cx="117" cy="62"/>
                      </a:xfrm>
                      <a:custGeom>
                        <a:avLst/>
                        <a:gdLst>
                          <a:gd name="G0" fmla="+- 939 0 0"/>
                          <a:gd name="G1" fmla="+- 0 0 0"/>
                          <a:gd name="G2" fmla="+- 21600 0 0"/>
                          <a:gd name="T0" fmla="*/ 21494 w 21494"/>
                          <a:gd name="T1" fmla="*/ 6636 h 21600"/>
                          <a:gd name="T2" fmla="*/ 0 w 21494"/>
                          <a:gd name="T3" fmla="*/ 21580 h 21600"/>
                          <a:gd name="T4" fmla="*/ 939 w 21494"/>
                          <a:gd name="T5" fmla="*/ 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494" h="21600" fill="none" extrusionOk="0">
                            <a:moveTo>
                              <a:pt x="21494" y="6636"/>
                            </a:moveTo>
                            <a:cubicBezTo>
                              <a:pt x="18614" y="15555"/>
                              <a:pt x="10311" y="21599"/>
                              <a:pt x="939" y="21600"/>
                            </a:cubicBezTo>
                            <a:cubicBezTo>
                              <a:pt x="625" y="21600"/>
                              <a:pt x="312" y="21593"/>
                              <a:pt x="0" y="21579"/>
                            </a:cubicBezTo>
                          </a:path>
                          <a:path w="21494" h="21600" stroke="0" extrusionOk="0">
                            <a:moveTo>
                              <a:pt x="21494" y="6636"/>
                            </a:moveTo>
                            <a:cubicBezTo>
                              <a:pt x="18614" y="15555"/>
                              <a:pt x="10311" y="21599"/>
                              <a:pt x="939" y="21600"/>
                            </a:cubicBezTo>
                            <a:cubicBezTo>
                              <a:pt x="625" y="21600"/>
                              <a:pt x="312" y="21593"/>
                              <a:pt x="0" y="21579"/>
                            </a:cubicBezTo>
                            <a:lnTo>
                              <a:pt x="939" y="0"/>
                            </a:lnTo>
                            <a:close/>
                          </a:path>
                        </a:pathLst>
                      </a:custGeom>
                      <a:no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2468954" name="Line 90"/>
                <p:cNvSpPr>
                  <a:spLocks noChangeShapeType="1"/>
                </p:cNvSpPr>
                <p:nvPr/>
              </p:nvSpPr>
              <p:spPr bwMode="auto">
                <a:xfrm>
                  <a:off x="1728" y="3318"/>
                  <a:ext cx="24" cy="180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8955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1896" y="3312"/>
                  <a:ext cx="24" cy="180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92"/>
              <p:cNvGrpSpPr>
                <a:grpSpLocks/>
              </p:cNvGrpSpPr>
              <p:nvPr/>
            </p:nvGrpSpPr>
            <p:grpSpPr bwMode="auto">
              <a:xfrm>
                <a:off x="4406" y="3208"/>
                <a:ext cx="360" cy="323"/>
                <a:chOff x="3782" y="3562"/>
                <a:chExt cx="165" cy="148"/>
              </a:xfrm>
            </p:grpSpPr>
            <p:sp>
              <p:nvSpPr>
                <p:cNvPr id="2468957" name="Oval 93"/>
                <p:cNvSpPr>
                  <a:spLocks noChangeArrowheads="1"/>
                </p:cNvSpPr>
                <p:nvPr/>
              </p:nvSpPr>
              <p:spPr bwMode="auto">
                <a:xfrm rot="10800000" flipV="1">
                  <a:off x="3811" y="3689"/>
                  <a:ext cx="109" cy="21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8958" name="Freeform 94"/>
                <p:cNvSpPr>
                  <a:spLocks/>
                </p:cNvSpPr>
                <p:nvPr/>
              </p:nvSpPr>
              <p:spPr bwMode="auto">
                <a:xfrm rot="10800000" flipV="1">
                  <a:off x="3782" y="3562"/>
                  <a:ext cx="165" cy="4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05"/>
                    </a:cxn>
                    <a:cxn ang="0">
                      <a:pos x="93" y="105"/>
                    </a:cxn>
                    <a:cxn ang="0">
                      <a:pos x="426" y="35"/>
                    </a:cxn>
                    <a:cxn ang="0">
                      <a:pos x="426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26" h="105">
                      <a:moveTo>
                        <a:pt x="0" y="0"/>
                      </a:moveTo>
                      <a:lnTo>
                        <a:pt x="0" y="105"/>
                      </a:lnTo>
                      <a:lnTo>
                        <a:pt x="93" y="105"/>
                      </a:lnTo>
                      <a:lnTo>
                        <a:pt x="426" y="35"/>
                      </a:lnTo>
                      <a:lnTo>
                        <a:pt x="42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905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8959" name="Freeform 95"/>
                <p:cNvSpPr>
                  <a:spLocks/>
                </p:cNvSpPr>
                <p:nvPr/>
              </p:nvSpPr>
              <p:spPr bwMode="auto">
                <a:xfrm rot="10800000" flipV="1">
                  <a:off x="3782" y="3577"/>
                  <a:ext cx="165" cy="53"/>
                </a:xfrm>
                <a:custGeom>
                  <a:avLst/>
                  <a:gdLst/>
                  <a:ahLst/>
                  <a:cxnLst>
                    <a:cxn ang="0">
                      <a:pos x="93" y="70"/>
                    </a:cxn>
                    <a:cxn ang="0">
                      <a:pos x="0" y="70"/>
                    </a:cxn>
                    <a:cxn ang="0">
                      <a:pos x="0" y="139"/>
                    </a:cxn>
                    <a:cxn ang="0">
                      <a:pos x="93" y="139"/>
                    </a:cxn>
                    <a:cxn ang="0">
                      <a:pos x="426" y="70"/>
                    </a:cxn>
                    <a:cxn ang="0">
                      <a:pos x="426" y="0"/>
                    </a:cxn>
                    <a:cxn ang="0">
                      <a:pos x="93" y="70"/>
                    </a:cxn>
                  </a:cxnLst>
                  <a:rect l="0" t="0" r="r" b="b"/>
                  <a:pathLst>
                    <a:path w="426" h="139">
                      <a:moveTo>
                        <a:pt x="93" y="70"/>
                      </a:moveTo>
                      <a:lnTo>
                        <a:pt x="0" y="70"/>
                      </a:lnTo>
                      <a:lnTo>
                        <a:pt x="0" y="139"/>
                      </a:lnTo>
                      <a:lnTo>
                        <a:pt x="93" y="139"/>
                      </a:lnTo>
                      <a:lnTo>
                        <a:pt x="426" y="70"/>
                      </a:lnTo>
                      <a:lnTo>
                        <a:pt x="426" y="0"/>
                      </a:lnTo>
                      <a:lnTo>
                        <a:pt x="93" y="7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 w="1905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8960" name="Freeform 96"/>
                <p:cNvSpPr>
                  <a:spLocks/>
                </p:cNvSpPr>
                <p:nvPr/>
              </p:nvSpPr>
              <p:spPr bwMode="auto">
                <a:xfrm rot="10800000" flipV="1">
                  <a:off x="3782" y="3603"/>
                  <a:ext cx="165" cy="54"/>
                </a:xfrm>
                <a:custGeom>
                  <a:avLst/>
                  <a:gdLst/>
                  <a:ahLst/>
                  <a:cxnLst>
                    <a:cxn ang="0">
                      <a:pos x="93" y="69"/>
                    </a:cxn>
                    <a:cxn ang="0">
                      <a:pos x="0" y="69"/>
                    </a:cxn>
                    <a:cxn ang="0">
                      <a:pos x="0" y="139"/>
                    </a:cxn>
                    <a:cxn ang="0">
                      <a:pos x="93" y="139"/>
                    </a:cxn>
                    <a:cxn ang="0">
                      <a:pos x="426" y="69"/>
                    </a:cxn>
                    <a:cxn ang="0">
                      <a:pos x="426" y="0"/>
                    </a:cxn>
                    <a:cxn ang="0">
                      <a:pos x="93" y="69"/>
                    </a:cxn>
                  </a:cxnLst>
                  <a:rect l="0" t="0" r="r" b="b"/>
                  <a:pathLst>
                    <a:path w="426" h="139">
                      <a:moveTo>
                        <a:pt x="93" y="69"/>
                      </a:moveTo>
                      <a:lnTo>
                        <a:pt x="0" y="69"/>
                      </a:lnTo>
                      <a:lnTo>
                        <a:pt x="0" y="139"/>
                      </a:lnTo>
                      <a:lnTo>
                        <a:pt x="93" y="139"/>
                      </a:lnTo>
                      <a:lnTo>
                        <a:pt x="426" y="69"/>
                      </a:lnTo>
                      <a:lnTo>
                        <a:pt x="426" y="0"/>
                      </a:lnTo>
                      <a:lnTo>
                        <a:pt x="93" y="6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905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8961" name="Freeform 97"/>
                <p:cNvSpPr>
                  <a:spLocks/>
                </p:cNvSpPr>
                <p:nvPr/>
              </p:nvSpPr>
              <p:spPr bwMode="auto">
                <a:xfrm rot="10800000" flipV="1">
                  <a:off x="3782" y="3630"/>
                  <a:ext cx="165" cy="55"/>
                </a:xfrm>
                <a:custGeom>
                  <a:avLst/>
                  <a:gdLst/>
                  <a:ahLst/>
                  <a:cxnLst>
                    <a:cxn ang="0">
                      <a:pos x="93" y="70"/>
                    </a:cxn>
                    <a:cxn ang="0">
                      <a:pos x="82" y="71"/>
                    </a:cxn>
                    <a:cxn ang="0">
                      <a:pos x="0" y="70"/>
                    </a:cxn>
                    <a:cxn ang="0">
                      <a:pos x="0" y="140"/>
                    </a:cxn>
                    <a:cxn ang="0">
                      <a:pos x="93" y="140"/>
                    </a:cxn>
                    <a:cxn ang="0">
                      <a:pos x="426" y="70"/>
                    </a:cxn>
                    <a:cxn ang="0">
                      <a:pos x="426" y="0"/>
                    </a:cxn>
                    <a:cxn ang="0">
                      <a:pos x="93" y="70"/>
                    </a:cxn>
                  </a:cxnLst>
                  <a:rect l="0" t="0" r="r" b="b"/>
                  <a:pathLst>
                    <a:path w="426" h="140">
                      <a:moveTo>
                        <a:pt x="93" y="70"/>
                      </a:moveTo>
                      <a:lnTo>
                        <a:pt x="82" y="71"/>
                      </a:lnTo>
                      <a:lnTo>
                        <a:pt x="0" y="70"/>
                      </a:lnTo>
                      <a:lnTo>
                        <a:pt x="0" y="140"/>
                      </a:lnTo>
                      <a:lnTo>
                        <a:pt x="93" y="140"/>
                      </a:lnTo>
                      <a:lnTo>
                        <a:pt x="426" y="70"/>
                      </a:lnTo>
                      <a:lnTo>
                        <a:pt x="426" y="0"/>
                      </a:lnTo>
                      <a:lnTo>
                        <a:pt x="93" y="7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 w="1905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8962" name="Freeform 98"/>
                <p:cNvSpPr>
                  <a:spLocks/>
                </p:cNvSpPr>
                <p:nvPr/>
              </p:nvSpPr>
              <p:spPr bwMode="auto">
                <a:xfrm rot="10800000" flipV="1">
                  <a:off x="3782" y="3657"/>
                  <a:ext cx="165" cy="40"/>
                </a:xfrm>
                <a:custGeom>
                  <a:avLst/>
                  <a:gdLst/>
                  <a:ahLst/>
                  <a:cxnLst>
                    <a:cxn ang="0">
                      <a:pos x="93" y="70"/>
                    </a:cxn>
                    <a:cxn ang="0">
                      <a:pos x="0" y="70"/>
                    </a:cxn>
                    <a:cxn ang="0">
                      <a:pos x="46" y="105"/>
                    </a:cxn>
                    <a:cxn ang="0">
                      <a:pos x="378" y="105"/>
                    </a:cxn>
                    <a:cxn ang="0">
                      <a:pos x="426" y="70"/>
                    </a:cxn>
                    <a:cxn ang="0">
                      <a:pos x="426" y="0"/>
                    </a:cxn>
                    <a:cxn ang="0">
                      <a:pos x="93" y="70"/>
                    </a:cxn>
                  </a:cxnLst>
                  <a:rect l="0" t="0" r="r" b="b"/>
                  <a:pathLst>
                    <a:path w="426" h="105">
                      <a:moveTo>
                        <a:pt x="93" y="70"/>
                      </a:moveTo>
                      <a:lnTo>
                        <a:pt x="0" y="70"/>
                      </a:lnTo>
                      <a:lnTo>
                        <a:pt x="46" y="105"/>
                      </a:lnTo>
                      <a:lnTo>
                        <a:pt x="378" y="105"/>
                      </a:lnTo>
                      <a:lnTo>
                        <a:pt x="426" y="70"/>
                      </a:lnTo>
                      <a:lnTo>
                        <a:pt x="426" y="0"/>
                      </a:lnTo>
                      <a:lnTo>
                        <a:pt x="93" y="7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905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468965" name="Rectangle 101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i="1" dirty="0"/>
              <a:t>Question 223.45.3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2468963" name="Rectangle 99"/>
          <p:cNvSpPr>
            <a:spLocks noGrp="1" noChangeArrowheads="1"/>
          </p:cNvSpPr>
          <p:nvPr>
            <p:ph idx="1"/>
          </p:nvPr>
        </p:nvSpPr>
        <p:spPr>
          <a:xfrm>
            <a:off x="279400" y="1244600"/>
            <a:ext cx="3676650" cy="1130300"/>
          </a:xfrm>
          <a:noFill/>
          <a:ln/>
        </p:spPr>
        <p:txBody>
          <a:bodyPr>
            <a:normAutofit fontScale="85000" lnSpcReduction="1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b="1" dirty="0"/>
              <a:t>	What is the voltage across the </a:t>
            </a:r>
            <a:r>
              <a:rPr lang="en-US" b="1" dirty="0" err="1"/>
              <a:t>lightbulb</a:t>
            </a:r>
            <a:r>
              <a:rPr lang="en-US" b="1" dirty="0"/>
              <a:t>? </a:t>
            </a:r>
          </a:p>
        </p:txBody>
      </p:sp>
      <p:sp>
        <p:nvSpPr>
          <p:cNvPr id="2468964" name="Rectangle 100"/>
          <p:cNvSpPr>
            <a:spLocks noChangeArrowheads="1"/>
          </p:cNvSpPr>
          <p:nvPr/>
        </p:nvSpPr>
        <p:spPr bwMode="auto">
          <a:xfrm>
            <a:off x="5398329" y="1315486"/>
            <a:ext cx="2614613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30 V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60 V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120 V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4)   240 V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5)   480 V</a:t>
            </a:r>
          </a:p>
        </p:txBody>
      </p:sp>
      <p:grpSp>
        <p:nvGrpSpPr>
          <p:cNvPr id="101" name="Group 65"/>
          <p:cNvGrpSpPr>
            <a:grpSpLocks/>
          </p:cNvGrpSpPr>
          <p:nvPr/>
        </p:nvGrpSpPr>
        <p:grpSpPr bwMode="auto">
          <a:xfrm>
            <a:off x="6207923" y="4120543"/>
            <a:ext cx="366713" cy="758825"/>
            <a:chOff x="4218" y="2269"/>
            <a:chExt cx="764" cy="1262"/>
          </a:xfrm>
          <a:solidFill>
            <a:srgbClr val="FFFF00"/>
          </a:solidFill>
        </p:grpSpPr>
        <p:sp>
          <p:nvSpPr>
            <p:cNvPr id="102" name="Freeform 66"/>
            <p:cNvSpPr>
              <a:spLocks/>
            </p:cNvSpPr>
            <p:nvPr/>
          </p:nvSpPr>
          <p:spPr bwMode="auto">
            <a:xfrm>
              <a:off x="4218" y="2269"/>
              <a:ext cx="764" cy="959"/>
            </a:xfrm>
            <a:custGeom>
              <a:avLst/>
              <a:gdLst/>
              <a:ahLst/>
              <a:cxnLst>
                <a:cxn ang="0">
                  <a:pos x="444" y="433"/>
                </a:cxn>
                <a:cxn ang="0">
                  <a:pos x="468" y="396"/>
                </a:cxn>
                <a:cxn ang="0">
                  <a:pos x="497" y="351"/>
                </a:cxn>
                <a:cxn ang="0">
                  <a:pos x="516" y="314"/>
                </a:cxn>
                <a:cxn ang="0">
                  <a:pos x="525" y="267"/>
                </a:cxn>
                <a:cxn ang="0">
                  <a:pos x="525" y="227"/>
                </a:cxn>
                <a:cxn ang="0">
                  <a:pos x="516" y="170"/>
                </a:cxn>
                <a:cxn ang="0">
                  <a:pos x="494" y="125"/>
                </a:cxn>
                <a:cxn ang="0">
                  <a:pos x="458" y="78"/>
                </a:cxn>
                <a:cxn ang="0">
                  <a:pos x="410" y="44"/>
                </a:cxn>
                <a:cxn ang="0">
                  <a:pos x="368" y="23"/>
                </a:cxn>
                <a:cxn ang="0">
                  <a:pos x="321" y="7"/>
                </a:cxn>
                <a:cxn ang="0">
                  <a:pos x="255" y="0"/>
                </a:cxn>
                <a:cxn ang="0">
                  <a:pos x="194" y="7"/>
                </a:cxn>
                <a:cxn ang="0">
                  <a:pos x="155" y="20"/>
                </a:cxn>
                <a:cxn ang="0">
                  <a:pos x="113" y="42"/>
                </a:cxn>
                <a:cxn ang="0">
                  <a:pos x="81" y="65"/>
                </a:cxn>
                <a:cxn ang="0">
                  <a:pos x="53" y="98"/>
                </a:cxn>
                <a:cxn ang="0">
                  <a:pos x="33" y="123"/>
                </a:cxn>
                <a:cxn ang="0">
                  <a:pos x="17" y="155"/>
                </a:cxn>
                <a:cxn ang="0">
                  <a:pos x="7" y="188"/>
                </a:cxn>
                <a:cxn ang="0">
                  <a:pos x="0" y="228"/>
                </a:cxn>
                <a:cxn ang="0">
                  <a:pos x="2" y="270"/>
                </a:cxn>
                <a:cxn ang="0">
                  <a:pos x="15" y="309"/>
                </a:cxn>
                <a:cxn ang="0">
                  <a:pos x="33" y="353"/>
                </a:cxn>
                <a:cxn ang="0">
                  <a:pos x="63" y="401"/>
                </a:cxn>
                <a:cxn ang="0">
                  <a:pos x="78" y="433"/>
                </a:cxn>
                <a:cxn ang="0">
                  <a:pos x="94" y="472"/>
                </a:cxn>
                <a:cxn ang="0">
                  <a:pos x="110" y="519"/>
                </a:cxn>
                <a:cxn ang="0">
                  <a:pos x="121" y="559"/>
                </a:cxn>
                <a:cxn ang="0">
                  <a:pos x="128" y="603"/>
                </a:cxn>
                <a:cxn ang="0">
                  <a:pos x="128" y="658"/>
                </a:cxn>
                <a:cxn ang="0">
                  <a:pos x="375" y="658"/>
                </a:cxn>
                <a:cxn ang="0">
                  <a:pos x="375" y="614"/>
                </a:cxn>
                <a:cxn ang="0">
                  <a:pos x="389" y="556"/>
                </a:cxn>
                <a:cxn ang="0">
                  <a:pos x="404" y="514"/>
                </a:cxn>
                <a:cxn ang="0">
                  <a:pos x="423" y="470"/>
                </a:cxn>
                <a:cxn ang="0">
                  <a:pos x="444" y="433"/>
                </a:cxn>
              </a:cxnLst>
              <a:rect l="0" t="0" r="r" b="b"/>
              <a:pathLst>
                <a:path w="525" h="658">
                  <a:moveTo>
                    <a:pt x="444" y="433"/>
                  </a:moveTo>
                  <a:lnTo>
                    <a:pt x="468" y="396"/>
                  </a:lnTo>
                  <a:lnTo>
                    <a:pt x="497" y="351"/>
                  </a:lnTo>
                  <a:lnTo>
                    <a:pt x="516" y="314"/>
                  </a:lnTo>
                  <a:lnTo>
                    <a:pt x="525" y="267"/>
                  </a:lnTo>
                  <a:lnTo>
                    <a:pt x="525" y="227"/>
                  </a:lnTo>
                  <a:lnTo>
                    <a:pt x="516" y="170"/>
                  </a:lnTo>
                  <a:lnTo>
                    <a:pt x="494" y="125"/>
                  </a:lnTo>
                  <a:lnTo>
                    <a:pt x="458" y="78"/>
                  </a:lnTo>
                  <a:lnTo>
                    <a:pt x="410" y="44"/>
                  </a:lnTo>
                  <a:lnTo>
                    <a:pt x="368" y="23"/>
                  </a:lnTo>
                  <a:lnTo>
                    <a:pt x="321" y="7"/>
                  </a:lnTo>
                  <a:lnTo>
                    <a:pt x="255" y="0"/>
                  </a:lnTo>
                  <a:lnTo>
                    <a:pt x="194" y="7"/>
                  </a:lnTo>
                  <a:lnTo>
                    <a:pt x="155" y="20"/>
                  </a:lnTo>
                  <a:lnTo>
                    <a:pt x="113" y="42"/>
                  </a:lnTo>
                  <a:lnTo>
                    <a:pt x="81" y="65"/>
                  </a:lnTo>
                  <a:lnTo>
                    <a:pt x="53" y="98"/>
                  </a:lnTo>
                  <a:lnTo>
                    <a:pt x="33" y="123"/>
                  </a:lnTo>
                  <a:lnTo>
                    <a:pt x="17" y="155"/>
                  </a:lnTo>
                  <a:lnTo>
                    <a:pt x="7" y="188"/>
                  </a:lnTo>
                  <a:lnTo>
                    <a:pt x="0" y="228"/>
                  </a:lnTo>
                  <a:lnTo>
                    <a:pt x="2" y="270"/>
                  </a:lnTo>
                  <a:lnTo>
                    <a:pt x="15" y="309"/>
                  </a:lnTo>
                  <a:lnTo>
                    <a:pt x="33" y="353"/>
                  </a:lnTo>
                  <a:lnTo>
                    <a:pt x="63" y="401"/>
                  </a:lnTo>
                  <a:lnTo>
                    <a:pt x="78" y="433"/>
                  </a:lnTo>
                  <a:lnTo>
                    <a:pt x="94" y="472"/>
                  </a:lnTo>
                  <a:lnTo>
                    <a:pt x="110" y="519"/>
                  </a:lnTo>
                  <a:lnTo>
                    <a:pt x="121" y="559"/>
                  </a:lnTo>
                  <a:lnTo>
                    <a:pt x="128" y="603"/>
                  </a:lnTo>
                  <a:lnTo>
                    <a:pt x="128" y="658"/>
                  </a:lnTo>
                  <a:lnTo>
                    <a:pt x="375" y="658"/>
                  </a:lnTo>
                  <a:lnTo>
                    <a:pt x="375" y="614"/>
                  </a:lnTo>
                  <a:lnTo>
                    <a:pt x="389" y="556"/>
                  </a:lnTo>
                  <a:lnTo>
                    <a:pt x="404" y="514"/>
                  </a:lnTo>
                  <a:lnTo>
                    <a:pt x="423" y="470"/>
                  </a:lnTo>
                  <a:lnTo>
                    <a:pt x="444" y="433"/>
                  </a:lnTo>
                  <a:close/>
                </a:path>
              </a:pathLst>
            </a:custGeom>
            <a:grpFill/>
            <a:ln w="19050" cmpd="sng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" name="Group 67"/>
            <p:cNvGrpSpPr>
              <a:grpSpLocks/>
            </p:cNvGrpSpPr>
            <p:nvPr/>
          </p:nvGrpSpPr>
          <p:grpSpPr bwMode="auto">
            <a:xfrm>
              <a:off x="4421" y="2579"/>
              <a:ext cx="321" cy="644"/>
              <a:chOff x="1728" y="3207"/>
              <a:chExt cx="198" cy="291"/>
            </a:xfrm>
            <a:grpFill/>
          </p:grpSpPr>
          <p:grpSp>
            <p:nvGrpSpPr>
              <p:cNvPr id="111" name="Group 68"/>
              <p:cNvGrpSpPr>
                <a:grpSpLocks/>
              </p:cNvGrpSpPr>
              <p:nvPr/>
            </p:nvGrpSpPr>
            <p:grpSpPr bwMode="auto">
              <a:xfrm flipV="1">
                <a:off x="1728" y="3207"/>
                <a:ext cx="198" cy="106"/>
                <a:chOff x="300" y="3653"/>
                <a:chExt cx="284" cy="152"/>
              </a:xfrm>
              <a:grpFill/>
            </p:grpSpPr>
            <p:grpSp>
              <p:nvGrpSpPr>
                <p:cNvPr id="114" name="Group 69"/>
                <p:cNvGrpSpPr>
                  <a:grpSpLocks/>
                </p:cNvGrpSpPr>
                <p:nvPr/>
              </p:nvGrpSpPr>
              <p:grpSpPr bwMode="auto">
                <a:xfrm flipH="1">
                  <a:off x="489" y="3653"/>
                  <a:ext cx="95" cy="152"/>
                  <a:chOff x="1680" y="2160"/>
                  <a:chExt cx="244" cy="390"/>
                </a:xfrm>
                <a:grpFill/>
              </p:grpSpPr>
              <p:grpSp>
                <p:nvGrpSpPr>
                  <p:cNvPr id="131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1736" y="2160"/>
                    <a:ext cx="188" cy="272"/>
                    <a:chOff x="1736" y="2160"/>
                    <a:chExt cx="188" cy="272"/>
                  </a:xfrm>
                  <a:grpFill/>
                </p:grpSpPr>
                <p:sp>
                  <p:nvSpPr>
                    <p:cNvPr id="136" name="Arc 71"/>
                    <p:cNvSpPr>
                      <a:spLocks/>
                    </p:cNvSpPr>
                    <p:nvPr/>
                  </p:nvSpPr>
                  <p:spPr bwMode="auto">
                    <a:xfrm flipH="1">
                      <a:off x="1736" y="2160"/>
                      <a:ext cx="188" cy="272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7" name="Arc 72"/>
                    <p:cNvSpPr>
                      <a:spLocks/>
                    </p:cNvSpPr>
                    <p:nvPr/>
                  </p:nvSpPr>
                  <p:spPr bwMode="gray">
                    <a:xfrm flipH="1">
                      <a:off x="1736" y="2202"/>
                      <a:ext cx="188" cy="230"/>
                    </a:xfrm>
                    <a:custGeom>
                      <a:avLst/>
                      <a:gdLst>
                        <a:gd name="G0" fmla="+- 0 0 0"/>
                        <a:gd name="G1" fmla="+- 18247 0 0"/>
                        <a:gd name="G2" fmla="+- 21600 0 0"/>
                        <a:gd name="T0" fmla="*/ 11559 w 21600"/>
                        <a:gd name="T1" fmla="*/ 0 h 18247"/>
                        <a:gd name="T2" fmla="*/ 21600 w 21600"/>
                        <a:gd name="T3" fmla="*/ 18247 h 18247"/>
                        <a:gd name="T4" fmla="*/ 0 w 21600"/>
                        <a:gd name="T5" fmla="*/ 18247 h 182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18247" fill="none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</a:path>
                        <a:path w="21600" h="18247" stroke="0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  <a:lnTo>
                            <a:pt x="0" y="18247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32" name="Arc 73"/>
                  <p:cNvSpPr>
                    <a:spLocks/>
                  </p:cNvSpPr>
                  <p:nvPr/>
                </p:nvSpPr>
                <p:spPr bwMode="auto">
                  <a:xfrm>
                    <a:off x="1680" y="2160"/>
                    <a:ext cx="188" cy="27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33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1737" y="2427"/>
                    <a:ext cx="131" cy="123"/>
                    <a:chOff x="1792" y="2463"/>
                    <a:chExt cx="124" cy="123"/>
                  </a:xfrm>
                  <a:grpFill/>
                </p:grpSpPr>
                <p:sp>
                  <p:nvSpPr>
                    <p:cNvPr id="134" name="Arc 75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792" y="2463"/>
                      <a:ext cx="123" cy="124"/>
                    </a:xfrm>
                    <a:custGeom>
                      <a:avLst/>
                      <a:gdLst>
                        <a:gd name="G0" fmla="+- 939 0 0"/>
                        <a:gd name="G1" fmla="+- 21600 0 0"/>
                        <a:gd name="G2" fmla="+- 21600 0 0"/>
                        <a:gd name="T0" fmla="*/ 939 w 22539"/>
                        <a:gd name="T1" fmla="*/ 0 h 43200"/>
                        <a:gd name="T2" fmla="*/ 0 w 22539"/>
                        <a:gd name="T3" fmla="*/ 43180 h 43200"/>
                        <a:gd name="T4" fmla="*/ 939 w 22539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539" h="43200" fill="none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</a:path>
                        <a:path w="22539" h="43200" stroke="0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  <a:lnTo>
                            <a:pt x="939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5" name="Arc 76"/>
                    <p:cNvSpPr>
                      <a:spLocks/>
                    </p:cNvSpPr>
                    <p:nvPr/>
                  </p:nvSpPr>
                  <p:spPr bwMode="gray">
                    <a:xfrm rot="5400000">
                      <a:off x="1765" y="2491"/>
                      <a:ext cx="117" cy="62"/>
                    </a:xfrm>
                    <a:custGeom>
                      <a:avLst/>
                      <a:gdLst>
                        <a:gd name="G0" fmla="+- 939 0 0"/>
                        <a:gd name="G1" fmla="+- 0 0 0"/>
                        <a:gd name="G2" fmla="+- 21600 0 0"/>
                        <a:gd name="T0" fmla="*/ 21494 w 21494"/>
                        <a:gd name="T1" fmla="*/ 6636 h 21600"/>
                        <a:gd name="T2" fmla="*/ 0 w 21494"/>
                        <a:gd name="T3" fmla="*/ 21580 h 21600"/>
                        <a:gd name="T4" fmla="*/ 939 w 21494"/>
                        <a:gd name="T5" fmla="*/ 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494" h="21600" fill="none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</a:path>
                        <a:path w="21494" h="21600" stroke="0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  <a:lnTo>
                            <a:pt x="939" y="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15" name="Group 77"/>
                <p:cNvGrpSpPr>
                  <a:grpSpLocks/>
                </p:cNvGrpSpPr>
                <p:nvPr/>
              </p:nvGrpSpPr>
              <p:grpSpPr bwMode="auto">
                <a:xfrm flipH="1">
                  <a:off x="394" y="3653"/>
                  <a:ext cx="96" cy="152"/>
                  <a:chOff x="1680" y="2160"/>
                  <a:chExt cx="244" cy="390"/>
                </a:xfrm>
                <a:grpFill/>
              </p:grpSpPr>
              <p:grpSp>
                <p:nvGrpSpPr>
                  <p:cNvPr id="124" name="Group 78"/>
                  <p:cNvGrpSpPr>
                    <a:grpSpLocks/>
                  </p:cNvGrpSpPr>
                  <p:nvPr/>
                </p:nvGrpSpPr>
                <p:grpSpPr bwMode="auto">
                  <a:xfrm>
                    <a:off x="1736" y="2160"/>
                    <a:ext cx="188" cy="272"/>
                    <a:chOff x="1736" y="2160"/>
                    <a:chExt cx="188" cy="272"/>
                  </a:xfrm>
                  <a:grpFill/>
                </p:grpSpPr>
                <p:sp>
                  <p:nvSpPr>
                    <p:cNvPr id="129" name="Arc 79"/>
                    <p:cNvSpPr>
                      <a:spLocks/>
                    </p:cNvSpPr>
                    <p:nvPr/>
                  </p:nvSpPr>
                  <p:spPr bwMode="auto">
                    <a:xfrm flipH="1">
                      <a:off x="1736" y="2160"/>
                      <a:ext cx="188" cy="272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0" name="Arc 80"/>
                    <p:cNvSpPr>
                      <a:spLocks/>
                    </p:cNvSpPr>
                    <p:nvPr/>
                  </p:nvSpPr>
                  <p:spPr bwMode="gray">
                    <a:xfrm flipH="1">
                      <a:off x="1736" y="2202"/>
                      <a:ext cx="188" cy="230"/>
                    </a:xfrm>
                    <a:custGeom>
                      <a:avLst/>
                      <a:gdLst>
                        <a:gd name="G0" fmla="+- 0 0 0"/>
                        <a:gd name="G1" fmla="+- 18247 0 0"/>
                        <a:gd name="G2" fmla="+- 21600 0 0"/>
                        <a:gd name="T0" fmla="*/ 11559 w 21600"/>
                        <a:gd name="T1" fmla="*/ 0 h 18247"/>
                        <a:gd name="T2" fmla="*/ 21600 w 21600"/>
                        <a:gd name="T3" fmla="*/ 18247 h 18247"/>
                        <a:gd name="T4" fmla="*/ 0 w 21600"/>
                        <a:gd name="T5" fmla="*/ 18247 h 182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18247" fill="none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</a:path>
                        <a:path w="21600" h="18247" stroke="0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  <a:lnTo>
                            <a:pt x="0" y="18247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25" name="Arc 81"/>
                  <p:cNvSpPr>
                    <a:spLocks/>
                  </p:cNvSpPr>
                  <p:nvPr/>
                </p:nvSpPr>
                <p:spPr bwMode="auto">
                  <a:xfrm>
                    <a:off x="1680" y="2160"/>
                    <a:ext cx="188" cy="27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26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1737" y="2427"/>
                    <a:ext cx="131" cy="123"/>
                    <a:chOff x="1792" y="2463"/>
                    <a:chExt cx="124" cy="123"/>
                  </a:xfrm>
                  <a:grpFill/>
                </p:grpSpPr>
                <p:sp>
                  <p:nvSpPr>
                    <p:cNvPr id="127" name="Arc 83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792" y="2463"/>
                      <a:ext cx="123" cy="124"/>
                    </a:xfrm>
                    <a:custGeom>
                      <a:avLst/>
                      <a:gdLst>
                        <a:gd name="G0" fmla="+- 939 0 0"/>
                        <a:gd name="G1" fmla="+- 21600 0 0"/>
                        <a:gd name="G2" fmla="+- 21600 0 0"/>
                        <a:gd name="T0" fmla="*/ 939 w 22539"/>
                        <a:gd name="T1" fmla="*/ 0 h 43200"/>
                        <a:gd name="T2" fmla="*/ 0 w 22539"/>
                        <a:gd name="T3" fmla="*/ 43180 h 43200"/>
                        <a:gd name="T4" fmla="*/ 939 w 22539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539" h="43200" fill="none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</a:path>
                        <a:path w="22539" h="43200" stroke="0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  <a:lnTo>
                            <a:pt x="939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8" name="Arc 84"/>
                    <p:cNvSpPr>
                      <a:spLocks/>
                    </p:cNvSpPr>
                    <p:nvPr/>
                  </p:nvSpPr>
                  <p:spPr bwMode="gray">
                    <a:xfrm rot="5400000">
                      <a:off x="1765" y="2491"/>
                      <a:ext cx="117" cy="62"/>
                    </a:xfrm>
                    <a:custGeom>
                      <a:avLst/>
                      <a:gdLst>
                        <a:gd name="G0" fmla="+- 939 0 0"/>
                        <a:gd name="G1" fmla="+- 0 0 0"/>
                        <a:gd name="G2" fmla="+- 21600 0 0"/>
                        <a:gd name="T0" fmla="*/ 21494 w 21494"/>
                        <a:gd name="T1" fmla="*/ 6636 h 21600"/>
                        <a:gd name="T2" fmla="*/ 0 w 21494"/>
                        <a:gd name="T3" fmla="*/ 21580 h 21600"/>
                        <a:gd name="T4" fmla="*/ 939 w 21494"/>
                        <a:gd name="T5" fmla="*/ 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494" h="21600" fill="none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</a:path>
                        <a:path w="21494" h="21600" stroke="0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  <a:lnTo>
                            <a:pt x="939" y="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16" name="Group 85"/>
                <p:cNvGrpSpPr>
                  <a:grpSpLocks/>
                </p:cNvGrpSpPr>
                <p:nvPr/>
              </p:nvGrpSpPr>
              <p:grpSpPr bwMode="auto">
                <a:xfrm flipH="1">
                  <a:off x="300" y="3653"/>
                  <a:ext cx="95" cy="152"/>
                  <a:chOff x="1680" y="2160"/>
                  <a:chExt cx="244" cy="390"/>
                </a:xfrm>
                <a:grpFill/>
              </p:grpSpPr>
              <p:grpSp>
                <p:nvGrpSpPr>
                  <p:cNvPr id="117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1736" y="2160"/>
                    <a:ext cx="188" cy="272"/>
                    <a:chOff x="1736" y="2160"/>
                    <a:chExt cx="188" cy="272"/>
                  </a:xfrm>
                  <a:grpFill/>
                </p:grpSpPr>
                <p:sp>
                  <p:nvSpPr>
                    <p:cNvPr id="122" name="Arc 87"/>
                    <p:cNvSpPr>
                      <a:spLocks/>
                    </p:cNvSpPr>
                    <p:nvPr/>
                  </p:nvSpPr>
                  <p:spPr bwMode="auto">
                    <a:xfrm flipH="1">
                      <a:off x="1736" y="2160"/>
                      <a:ext cx="188" cy="272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" name="Arc 88"/>
                    <p:cNvSpPr>
                      <a:spLocks/>
                    </p:cNvSpPr>
                    <p:nvPr/>
                  </p:nvSpPr>
                  <p:spPr bwMode="gray">
                    <a:xfrm flipH="1">
                      <a:off x="1736" y="2202"/>
                      <a:ext cx="188" cy="230"/>
                    </a:xfrm>
                    <a:custGeom>
                      <a:avLst/>
                      <a:gdLst>
                        <a:gd name="G0" fmla="+- 0 0 0"/>
                        <a:gd name="G1" fmla="+- 18247 0 0"/>
                        <a:gd name="G2" fmla="+- 21600 0 0"/>
                        <a:gd name="T0" fmla="*/ 11559 w 21600"/>
                        <a:gd name="T1" fmla="*/ 0 h 18247"/>
                        <a:gd name="T2" fmla="*/ 21600 w 21600"/>
                        <a:gd name="T3" fmla="*/ 18247 h 18247"/>
                        <a:gd name="T4" fmla="*/ 0 w 21600"/>
                        <a:gd name="T5" fmla="*/ 18247 h 182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18247" fill="none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</a:path>
                        <a:path w="21600" h="18247" stroke="0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  <a:lnTo>
                            <a:pt x="0" y="18247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18" name="Arc 89"/>
                  <p:cNvSpPr>
                    <a:spLocks/>
                  </p:cNvSpPr>
                  <p:nvPr/>
                </p:nvSpPr>
                <p:spPr bwMode="auto">
                  <a:xfrm>
                    <a:off x="1680" y="2160"/>
                    <a:ext cx="188" cy="27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19" name="Group 90"/>
                  <p:cNvGrpSpPr>
                    <a:grpSpLocks/>
                  </p:cNvGrpSpPr>
                  <p:nvPr/>
                </p:nvGrpSpPr>
                <p:grpSpPr bwMode="auto">
                  <a:xfrm>
                    <a:off x="1737" y="2427"/>
                    <a:ext cx="131" cy="123"/>
                    <a:chOff x="1792" y="2463"/>
                    <a:chExt cx="124" cy="123"/>
                  </a:xfrm>
                  <a:grpFill/>
                </p:grpSpPr>
                <p:sp>
                  <p:nvSpPr>
                    <p:cNvPr id="120" name="Arc 91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792" y="2463"/>
                      <a:ext cx="123" cy="124"/>
                    </a:xfrm>
                    <a:custGeom>
                      <a:avLst/>
                      <a:gdLst>
                        <a:gd name="G0" fmla="+- 939 0 0"/>
                        <a:gd name="G1" fmla="+- 21600 0 0"/>
                        <a:gd name="G2" fmla="+- 21600 0 0"/>
                        <a:gd name="T0" fmla="*/ 939 w 22539"/>
                        <a:gd name="T1" fmla="*/ 0 h 43200"/>
                        <a:gd name="T2" fmla="*/ 0 w 22539"/>
                        <a:gd name="T3" fmla="*/ 43180 h 43200"/>
                        <a:gd name="T4" fmla="*/ 939 w 22539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539" h="43200" fill="none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</a:path>
                        <a:path w="22539" h="43200" stroke="0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  <a:lnTo>
                            <a:pt x="939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1" name="Arc 92"/>
                    <p:cNvSpPr>
                      <a:spLocks/>
                    </p:cNvSpPr>
                    <p:nvPr/>
                  </p:nvSpPr>
                  <p:spPr bwMode="gray">
                    <a:xfrm rot="5400000">
                      <a:off x="1765" y="2491"/>
                      <a:ext cx="117" cy="62"/>
                    </a:xfrm>
                    <a:custGeom>
                      <a:avLst/>
                      <a:gdLst>
                        <a:gd name="G0" fmla="+- 939 0 0"/>
                        <a:gd name="G1" fmla="+- 0 0 0"/>
                        <a:gd name="G2" fmla="+- 21600 0 0"/>
                        <a:gd name="T0" fmla="*/ 21494 w 21494"/>
                        <a:gd name="T1" fmla="*/ 6636 h 21600"/>
                        <a:gd name="T2" fmla="*/ 0 w 21494"/>
                        <a:gd name="T3" fmla="*/ 21580 h 21600"/>
                        <a:gd name="T4" fmla="*/ 939 w 21494"/>
                        <a:gd name="T5" fmla="*/ 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494" h="21600" fill="none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</a:path>
                        <a:path w="21494" h="21600" stroke="0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  <a:lnTo>
                            <a:pt x="939" y="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112" name="Line 93"/>
              <p:cNvSpPr>
                <a:spLocks noChangeShapeType="1"/>
              </p:cNvSpPr>
              <p:nvPr/>
            </p:nvSpPr>
            <p:spPr bwMode="auto">
              <a:xfrm>
                <a:off x="1728" y="3318"/>
                <a:ext cx="24" cy="180"/>
              </a:xfrm>
              <a:prstGeom prst="line">
                <a:avLst/>
              </a:prstGeom>
              <a:grp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Line 94"/>
              <p:cNvSpPr>
                <a:spLocks noChangeShapeType="1"/>
              </p:cNvSpPr>
              <p:nvPr/>
            </p:nvSpPr>
            <p:spPr bwMode="auto">
              <a:xfrm flipH="1">
                <a:off x="1896" y="3312"/>
                <a:ext cx="24" cy="180"/>
              </a:xfrm>
              <a:prstGeom prst="line">
                <a:avLst/>
              </a:prstGeom>
              <a:grp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4" name="Group 95"/>
            <p:cNvGrpSpPr>
              <a:grpSpLocks/>
            </p:cNvGrpSpPr>
            <p:nvPr/>
          </p:nvGrpSpPr>
          <p:grpSpPr bwMode="auto">
            <a:xfrm>
              <a:off x="4406" y="3208"/>
              <a:ext cx="360" cy="323"/>
              <a:chOff x="3782" y="3562"/>
              <a:chExt cx="165" cy="148"/>
            </a:xfrm>
            <a:grpFill/>
          </p:grpSpPr>
          <p:sp>
            <p:nvSpPr>
              <p:cNvPr id="105" name="Oval 96"/>
              <p:cNvSpPr>
                <a:spLocks noChangeArrowheads="1"/>
              </p:cNvSpPr>
              <p:nvPr/>
            </p:nvSpPr>
            <p:spPr bwMode="auto">
              <a:xfrm rot="10800000" flipV="1">
                <a:off x="3811" y="3689"/>
                <a:ext cx="109" cy="21"/>
              </a:xfrm>
              <a:prstGeom prst="ellipse">
                <a:avLst/>
              </a:prstGeom>
              <a:grpFill/>
              <a:ln w="190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97"/>
              <p:cNvSpPr>
                <a:spLocks/>
              </p:cNvSpPr>
              <p:nvPr/>
            </p:nvSpPr>
            <p:spPr bwMode="auto">
              <a:xfrm rot="10800000" flipV="1">
                <a:off x="3782" y="3562"/>
                <a:ext cx="165" cy="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05"/>
                  </a:cxn>
                  <a:cxn ang="0">
                    <a:pos x="93" y="105"/>
                  </a:cxn>
                  <a:cxn ang="0">
                    <a:pos x="426" y="35"/>
                  </a:cxn>
                  <a:cxn ang="0">
                    <a:pos x="426" y="0"/>
                  </a:cxn>
                  <a:cxn ang="0">
                    <a:pos x="0" y="0"/>
                  </a:cxn>
                </a:cxnLst>
                <a:rect l="0" t="0" r="r" b="b"/>
                <a:pathLst>
                  <a:path w="426" h="105">
                    <a:moveTo>
                      <a:pt x="0" y="0"/>
                    </a:moveTo>
                    <a:lnTo>
                      <a:pt x="0" y="105"/>
                    </a:lnTo>
                    <a:lnTo>
                      <a:pt x="93" y="105"/>
                    </a:lnTo>
                    <a:lnTo>
                      <a:pt x="426" y="35"/>
                    </a:lnTo>
                    <a:lnTo>
                      <a:pt x="42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9050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98"/>
              <p:cNvSpPr>
                <a:spLocks/>
              </p:cNvSpPr>
              <p:nvPr/>
            </p:nvSpPr>
            <p:spPr bwMode="auto">
              <a:xfrm rot="10800000" flipV="1">
                <a:off x="3782" y="3577"/>
                <a:ext cx="165" cy="53"/>
              </a:xfrm>
              <a:custGeom>
                <a:avLst/>
                <a:gdLst/>
                <a:ahLst/>
                <a:cxnLst>
                  <a:cxn ang="0">
                    <a:pos x="93" y="70"/>
                  </a:cxn>
                  <a:cxn ang="0">
                    <a:pos x="0" y="70"/>
                  </a:cxn>
                  <a:cxn ang="0">
                    <a:pos x="0" y="139"/>
                  </a:cxn>
                  <a:cxn ang="0">
                    <a:pos x="93" y="139"/>
                  </a:cxn>
                  <a:cxn ang="0">
                    <a:pos x="426" y="70"/>
                  </a:cxn>
                  <a:cxn ang="0">
                    <a:pos x="426" y="0"/>
                  </a:cxn>
                  <a:cxn ang="0">
                    <a:pos x="93" y="70"/>
                  </a:cxn>
                </a:cxnLst>
                <a:rect l="0" t="0" r="r" b="b"/>
                <a:pathLst>
                  <a:path w="426" h="139">
                    <a:moveTo>
                      <a:pt x="93" y="70"/>
                    </a:moveTo>
                    <a:lnTo>
                      <a:pt x="0" y="70"/>
                    </a:lnTo>
                    <a:lnTo>
                      <a:pt x="0" y="139"/>
                    </a:lnTo>
                    <a:lnTo>
                      <a:pt x="93" y="139"/>
                    </a:lnTo>
                    <a:lnTo>
                      <a:pt x="426" y="70"/>
                    </a:lnTo>
                    <a:lnTo>
                      <a:pt x="426" y="0"/>
                    </a:lnTo>
                    <a:lnTo>
                      <a:pt x="93" y="70"/>
                    </a:lnTo>
                    <a:close/>
                  </a:path>
                </a:pathLst>
              </a:custGeom>
              <a:grpFill/>
              <a:ln w="19050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99"/>
              <p:cNvSpPr>
                <a:spLocks/>
              </p:cNvSpPr>
              <p:nvPr/>
            </p:nvSpPr>
            <p:spPr bwMode="auto">
              <a:xfrm rot="10800000" flipV="1">
                <a:off x="3782" y="3603"/>
                <a:ext cx="165" cy="54"/>
              </a:xfrm>
              <a:custGeom>
                <a:avLst/>
                <a:gdLst/>
                <a:ahLst/>
                <a:cxnLst>
                  <a:cxn ang="0">
                    <a:pos x="93" y="69"/>
                  </a:cxn>
                  <a:cxn ang="0">
                    <a:pos x="0" y="69"/>
                  </a:cxn>
                  <a:cxn ang="0">
                    <a:pos x="0" y="139"/>
                  </a:cxn>
                  <a:cxn ang="0">
                    <a:pos x="93" y="139"/>
                  </a:cxn>
                  <a:cxn ang="0">
                    <a:pos x="426" y="69"/>
                  </a:cxn>
                  <a:cxn ang="0">
                    <a:pos x="426" y="0"/>
                  </a:cxn>
                  <a:cxn ang="0">
                    <a:pos x="93" y="69"/>
                  </a:cxn>
                </a:cxnLst>
                <a:rect l="0" t="0" r="r" b="b"/>
                <a:pathLst>
                  <a:path w="426" h="139">
                    <a:moveTo>
                      <a:pt x="93" y="69"/>
                    </a:moveTo>
                    <a:lnTo>
                      <a:pt x="0" y="69"/>
                    </a:lnTo>
                    <a:lnTo>
                      <a:pt x="0" y="139"/>
                    </a:lnTo>
                    <a:lnTo>
                      <a:pt x="93" y="139"/>
                    </a:lnTo>
                    <a:lnTo>
                      <a:pt x="426" y="69"/>
                    </a:lnTo>
                    <a:lnTo>
                      <a:pt x="426" y="0"/>
                    </a:lnTo>
                    <a:lnTo>
                      <a:pt x="93" y="69"/>
                    </a:lnTo>
                    <a:close/>
                  </a:path>
                </a:pathLst>
              </a:custGeom>
              <a:grpFill/>
              <a:ln w="19050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100"/>
              <p:cNvSpPr>
                <a:spLocks/>
              </p:cNvSpPr>
              <p:nvPr/>
            </p:nvSpPr>
            <p:spPr bwMode="auto">
              <a:xfrm rot="10800000" flipV="1">
                <a:off x="3782" y="3630"/>
                <a:ext cx="165" cy="55"/>
              </a:xfrm>
              <a:custGeom>
                <a:avLst/>
                <a:gdLst/>
                <a:ahLst/>
                <a:cxnLst>
                  <a:cxn ang="0">
                    <a:pos x="93" y="70"/>
                  </a:cxn>
                  <a:cxn ang="0">
                    <a:pos x="82" y="71"/>
                  </a:cxn>
                  <a:cxn ang="0">
                    <a:pos x="0" y="70"/>
                  </a:cxn>
                  <a:cxn ang="0">
                    <a:pos x="0" y="140"/>
                  </a:cxn>
                  <a:cxn ang="0">
                    <a:pos x="93" y="140"/>
                  </a:cxn>
                  <a:cxn ang="0">
                    <a:pos x="426" y="70"/>
                  </a:cxn>
                  <a:cxn ang="0">
                    <a:pos x="426" y="0"/>
                  </a:cxn>
                  <a:cxn ang="0">
                    <a:pos x="93" y="70"/>
                  </a:cxn>
                </a:cxnLst>
                <a:rect l="0" t="0" r="r" b="b"/>
                <a:pathLst>
                  <a:path w="426" h="140">
                    <a:moveTo>
                      <a:pt x="93" y="70"/>
                    </a:moveTo>
                    <a:lnTo>
                      <a:pt x="82" y="71"/>
                    </a:lnTo>
                    <a:lnTo>
                      <a:pt x="0" y="70"/>
                    </a:lnTo>
                    <a:lnTo>
                      <a:pt x="0" y="140"/>
                    </a:lnTo>
                    <a:lnTo>
                      <a:pt x="93" y="140"/>
                    </a:lnTo>
                    <a:lnTo>
                      <a:pt x="426" y="70"/>
                    </a:lnTo>
                    <a:lnTo>
                      <a:pt x="426" y="0"/>
                    </a:lnTo>
                    <a:lnTo>
                      <a:pt x="93" y="70"/>
                    </a:lnTo>
                    <a:close/>
                  </a:path>
                </a:pathLst>
              </a:custGeom>
              <a:grpFill/>
              <a:ln w="19050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101"/>
              <p:cNvSpPr>
                <a:spLocks/>
              </p:cNvSpPr>
              <p:nvPr/>
            </p:nvSpPr>
            <p:spPr bwMode="auto">
              <a:xfrm rot="10800000" flipV="1">
                <a:off x="3782" y="3657"/>
                <a:ext cx="165" cy="40"/>
              </a:xfrm>
              <a:custGeom>
                <a:avLst/>
                <a:gdLst/>
                <a:ahLst/>
                <a:cxnLst>
                  <a:cxn ang="0">
                    <a:pos x="93" y="70"/>
                  </a:cxn>
                  <a:cxn ang="0">
                    <a:pos x="0" y="70"/>
                  </a:cxn>
                  <a:cxn ang="0">
                    <a:pos x="46" y="105"/>
                  </a:cxn>
                  <a:cxn ang="0">
                    <a:pos x="378" y="105"/>
                  </a:cxn>
                  <a:cxn ang="0">
                    <a:pos x="426" y="70"/>
                  </a:cxn>
                  <a:cxn ang="0">
                    <a:pos x="426" y="0"/>
                  </a:cxn>
                  <a:cxn ang="0">
                    <a:pos x="93" y="70"/>
                  </a:cxn>
                </a:cxnLst>
                <a:rect l="0" t="0" r="r" b="b"/>
                <a:pathLst>
                  <a:path w="426" h="105">
                    <a:moveTo>
                      <a:pt x="93" y="70"/>
                    </a:moveTo>
                    <a:lnTo>
                      <a:pt x="0" y="70"/>
                    </a:lnTo>
                    <a:lnTo>
                      <a:pt x="46" y="105"/>
                    </a:lnTo>
                    <a:lnTo>
                      <a:pt x="378" y="105"/>
                    </a:lnTo>
                    <a:lnTo>
                      <a:pt x="426" y="70"/>
                    </a:lnTo>
                    <a:lnTo>
                      <a:pt x="426" y="0"/>
                    </a:lnTo>
                    <a:lnTo>
                      <a:pt x="93" y="70"/>
                    </a:lnTo>
                    <a:close/>
                  </a:path>
                </a:pathLst>
              </a:custGeom>
              <a:grpFill/>
              <a:ln w="19050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40000" y="3294063"/>
            <a:ext cx="4213225" cy="3397250"/>
            <a:chOff x="3003" y="404"/>
            <a:chExt cx="2654" cy="214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 rot="-5400000">
              <a:off x="4939" y="1626"/>
              <a:ext cx="194" cy="719"/>
              <a:chOff x="2403" y="1778"/>
              <a:chExt cx="194" cy="719"/>
            </a:xfrm>
          </p:grpSpPr>
          <p:sp>
            <p:nvSpPr>
              <p:cNvPr id="1851397" name="Arc 5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398" name="Arc 6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1399" name="Rectangle 7"/>
            <p:cNvSpPr>
              <a:spLocks noChangeArrowheads="1"/>
            </p:cNvSpPr>
            <p:nvPr/>
          </p:nvSpPr>
          <p:spPr bwMode="auto">
            <a:xfrm>
              <a:off x="3284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400" name="Text Box 8"/>
            <p:cNvSpPr txBox="1">
              <a:spLocks noChangeArrowheads="1"/>
            </p:cNvSpPr>
            <p:nvPr/>
          </p:nvSpPr>
          <p:spPr bwMode="auto">
            <a:xfrm>
              <a:off x="3272" y="1461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1401" name="Text Box 9"/>
            <p:cNvSpPr txBox="1">
              <a:spLocks noChangeArrowheads="1"/>
            </p:cNvSpPr>
            <p:nvPr/>
          </p:nvSpPr>
          <p:spPr bwMode="auto">
            <a:xfrm>
              <a:off x="3285" y="932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1402" name="Rectangle 10"/>
            <p:cNvSpPr>
              <a:spLocks noChangeArrowheads="1"/>
            </p:cNvSpPr>
            <p:nvPr/>
          </p:nvSpPr>
          <p:spPr bwMode="auto">
            <a:xfrm>
              <a:off x="4916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403" name="Text Box 11"/>
            <p:cNvSpPr txBox="1">
              <a:spLocks noChangeArrowheads="1"/>
            </p:cNvSpPr>
            <p:nvPr/>
          </p:nvSpPr>
          <p:spPr bwMode="auto">
            <a:xfrm>
              <a:off x="4904" y="1461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1404" name="Text Box 12"/>
            <p:cNvSpPr txBox="1">
              <a:spLocks noChangeArrowheads="1"/>
            </p:cNvSpPr>
            <p:nvPr/>
          </p:nvSpPr>
          <p:spPr bwMode="auto">
            <a:xfrm>
              <a:off x="4917" y="932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1405" name="Line 13"/>
            <p:cNvSpPr>
              <a:spLocks noChangeShapeType="1"/>
            </p:cNvSpPr>
            <p:nvPr/>
          </p:nvSpPr>
          <p:spPr bwMode="auto">
            <a:xfrm>
              <a:off x="5036" y="1700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406" name="Line 14"/>
            <p:cNvSpPr>
              <a:spLocks noChangeShapeType="1"/>
            </p:cNvSpPr>
            <p:nvPr/>
          </p:nvSpPr>
          <p:spPr bwMode="auto">
            <a:xfrm>
              <a:off x="5036" y="20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407" name="Freeform 15"/>
            <p:cNvSpPr>
              <a:spLocks/>
            </p:cNvSpPr>
            <p:nvPr/>
          </p:nvSpPr>
          <p:spPr bwMode="auto">
            <a:xfrm>
              <a:off x="3200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1408" name="Freeform 16"/>
            <p:cNvSpPr>
              <a:spLocks/>
            </p:cNvSpPr>
            <p:nvPr/>
          </p:nvSpPr>
          <p:spPr bwMode="auto">
            <a:xfrm>
              <a:off x="4831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1409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5482" y="1800"/>
              <a:ext cx="175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1</a:t>
              </a:r>
            </a:p>
          </p:txBody>
        </p:sp>
        <p:sp>
          <p:nvSpPr>
            <p:cNvPr id="1851410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3957" y="1800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51411" name="Line 19"/>
            <p:cNvSpPr>
              <a:spLocks noChangeShapeType="1"/>
            </p:cNvSpPr>
            <p:nvPr/>
          </p:nvSpPr>
          <p:spPr bwMode="auto">
            <a:xfrm>
              <a:off x="3412" y="216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3003" y="1868"/>
              <a:ext cx="770" cy="292"/>
              <a:chOff x="2591" y="1867"/>
              <a:chExt cx="770" cy="292"/>
            </a:xfrm>
          </p:grpSpPr>
          <p:sp>
            <p:nvSpPr>
              <p:cNvPr id="1851413" name="Arc 21"/>
              <p:cNvSpPr>
                <a:spLocks/>
              </p:cNvSpPr>
              <p:nvPr/>
            </p:nvSpPr>
            <p:spPr bwMode="gray">
              <a:xfrm rot="365812" flipH="1">
                <a:off x="2644" y="1879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414" name="Arc 22"/>
              <p:cNvSpPr>
                <a:spLocks/>
              </p:cNvSpPr>
              <p:nvPr/>
            </p:nvSpPr>
            <p:spPr bwMode="auto">
              <a:xfrm flipH="1" flipV="1">
                <a:off x="2636" y="2055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415" name="Arc 23"/>
              <p:cNvSpPr>
                <a:spLocks/>
              </p:cNvSpPr>
              <p:nvPr/>
            </p:nvSpPr>
            <p:spPr bwMode="auto">
              <a:xfrm flipH="1" flipV="1">
                <a:off x="2615" y="1941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416" name="Arc 24"/>
              <p:cNvSpPr>
                <a:spLocks/>
              </p:cNvSpPr>
              <p:nvPr/>
            </p:nvSpPr>
            <p:spPr bwMode="gray">
              <a:xfrm rot="21058410" flipH="1">
                <a:off x="2591" y="1867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1417" name="Line 25"/>
            <p:cNvSpPr>
              <a:spLocks noChangeShapeType="1"/>
            </p:cNvSpPr>
            <p:nvPr/>
          </p:nvSpPr>
          <p:spPr bwMode="auto">
            <a:xfrm>
              <a:off x="3402" y="1718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51418" name="Rectangle 26"/>
          <p:cNvSpPr>
            <a:spLocks noChangeArrowheads="1"/>
          </p:cNvSpPr>
          <p:nvPr/>
        </p:nvSpPr>
        <p:spPr bwMode="auto">
          <a:xfrm>
            <a:off x="6376988" y="881063"/>
            <a:ext cx="2452687" cy="18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&gt;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&lt;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  0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4)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= 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51419" name="Rectangle 27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51420" name="Rectangle 28"/>
          <p:cNvSpPr>
            <a:spLocks noGrp="1" noChangeArrowheads="1"/>
          </p:cNvSpPr>
          <p:nvPr>
            <p:ph idx="1"/>
          </p:nvPr>
        </p:nvSpPr>
        <p:spPr>
          <a:xfrm>
            <a:off x="0" y="765175"/>
            <a:ext cx="5732463" cy="256698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Wire #1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one-turn loop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and a bar magnet is dropped through. 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Wire #2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="1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two-turn loop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and the same magnet is dropped through.  Compare the magnitude of the 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currents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in these two cases.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914" name="AutoShape 2"/>
          <p:cNvSpPr>
            <a:spLocks noChangeArrowheads="1"/>
          </p:cNvSpPr>
          <p:nvPr/>
        </p:nvSpPr>
        <p:spPr bwMode="auto">
          <a:xfrm>
            <a:off x="0" y="3484563"/>
            <a:ext cx="4860925" cy="2789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2470915" name="Rectangle 3"/>
          <p:cNvSpPr>
            <a:spLocks noChangeArrowheads="1"/>
          </p:cNvSpPr>
          <p:nvPr/>
        </p:nvSpPr>
        <p:spPr bwMode="auto">
          <a:xfrm>
            <a:off x="0" y="3529013"/>
            <a:ext cx="4906963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The </a:t>
            </a: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first transformer</a:t>
            </a:r>
            <a:r>
              <a:rPr lang="en-US" sz="2000" b="1">
                <a:solidFill>
                  <a:schemeClr val="bg2"/>
                </a:solidFill>
              </a:rPr>
              <a:t> has a </a:t>
            </a: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2:1 ratio</a:t>
            </a:r>
            <a:r>
              <a:rPr lang="en-US" sz="2000" b="1">
                <a:solidFill>
                  <a:schemeClr val="bg2"/>
                </a:solidFill>
              </a:rPr>
              <a:t> of turns, so the </a:t>
            </a: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voltage doubles</a:t>
            </a:r>
            <a:r>
              <a:rPr lang="en-US" sz="2000" b="1">
                <a:solidFill>
                  <a:schemeClr val="bg2"/>
                </a:solidFill>
              </a:rPr>
              <a:t>.  But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second transformer</a:t>
            </a:r>
            <a:r>
              <a:rPr lang="en-US" sz="2000" b="1">
                <a:solidFill>
                  <a:schemeClr val="bg2"/>
                </a:solidFill>
              </a:rPr>
              <a:t> has a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1:2 ratio</a:t>
            </a:r>
            <a:r>
              <a:rPr lang="en-US" sz="2000" b="1">
                <a:solidFill>
                  <a:schemeClr val="bg2"/>
                </a:solidFill>
              </a:rPr>
              <a:t>, so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voltage is halved</a:t>
            </a:r>
            <a:r>
              <a:rPr lang="en-US" sz="2000" b="1">
                <a:solidFill>
                  <a:schemeClr val="bg2"/>
                </a:solidFill>
              </a:rPr>
              <a:t> again.  Therefore, the end result is the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same as the original voltage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470917" name="Oval 5"/>
          <p:cNvSpPr>
            <a:spLocks noChangeArrowheads="1"/>
          </p:cNvSpPr>
          <p:nvPr/>
        </p:nvSpPr>
        <p:spPr bwMode="auto">
          <a:xfrm>
            <a:off x="5060950" y="2313256"/>
            <a:ext cx="2033588" cy="49053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0919" name="AutoShape 7"/>
          <p:cNvSpPr>
            <a:spLocks noChangeArrowheads="1"/>
          </p:cNvSpPr>
          <p:nvPr/>
        </p:nvSpPr>
        <p:spPr bwMode="auto">
          <a:xfrm>
            <a:off x="5807075" y="4454525"/>
            <a:ext cx="847725" cy="1060450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0920" name="AutoShape 8"/>
          <p:cNvSpPr>
            <a:spLocks noChangeArrowheads="1"/>
          </p:cNvSpPr>
          <p:nvPr/>
        </p:nvSpPr>
        <p:spPr bwMode="auto">
          <a:xfrm>
            <a:off x="5975350" y="4667250"/>
            <a:ext cx="508000" cy="635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 flipH="1">
            <a:off x="6426200" y="4776788"/>
            <a:ext cx="295275" cy="417512"/>
            <a:chOff x="1296" y="2736"/>
            <a:chExt cx="458" cy="515"/>
          </a:xfrm>
        </p:grpSpPr>
        <p:sp>
          <p:nvSpPr>
            <p:cNvPr id="2470922" name="Arc 10"/>
            <p:cNvSpPr>
              <a:spLocks/>
            </p:cNvSpPr>
            <p:nvPr/>
          </p:nvSpPr>
          <p:spPr bwMode="auto">
            <a:xfrm rot="-5400000">
              <a:off x="1420" y="3055"/>
              <a:ext cx="74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674"/>
                <a:gd name="T1" fmla="*/ 0 h 21600"/>
                <a:gd name="T2" fmla="*/ 15674 w 15674"/>
                <a:gd name="T3" fmla="*/ 6737 h 21600"/>
                <a:gd name="T4" fmla="*/ 0 w 1567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74" h="21600" fill="none" extrusionOk="0">
                  <a:moveTo>
                    <a:pt x="-1" y="0"/>
                  </a:moveTo>
                  <a:cubicBezTo>
                    <a:pt x="5927" y="0"/>
                    <a:pt x="11594" y="2436"/>
                    <a:pt x="15673" y="6737"/>
                  </a:cubicBezTo>
                </a:path>
                <a:path w="15674" h="21600" stroke="0" extrusionOk="0">
                  <a:moveTo>
                    <a:pt x="-1" y="0"/>
                  </a:moveTo>
                  <a:cubicBezTo>
                    <a:pt x="5927" y="0"/>
                    <a:pt x="11594" y="2436"/>
                    <a:pt x="15673" y="673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23" name="Arc 11"/>
            <p:cNvSpPr>
              <a:spLocks/>
            </p:cNvSpPr>
            <p:nvPr/>
          </p:nvSpPr>
          <p:spPr bwMode="auto">
            <a:xfrm rot="16200000" flipH="1">
              <a:off x="1405" y="3008"/>
              <a:ext cx="101" cy="3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24" name="Arc 12"/>
            <p:cNvSpPr>
              <a:spLocks/>
            </p:cNvSpPr>
            <p:nvPr/>
          </p:nvSpPr>
          <p:spPr bwMode="auto">
            <a:xfrm rot="10800000" flipH="1">
              <a:off x="1615" y="3151"/>
              <a:ext cx="137" cy="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871"/>
                <a:gd name="T2" fmla="*/ 9757 w 21600"/>
                <a:gd name="T3" fmla="*/ 40871 h 40871"/>
                <a:gd name="T4" fmla="*/ 0 w 21600"/>
                <a:gd name="T5" fmla="*/ 21600 h 40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87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742"/>
                    <a:pt x="17021" y="37192"/>
                    <a:pt x="9756" y="40870"/>
                  </a:cubicBezTo>
                </a:path>
                <a:path w="21600" h="4087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742"/>
                    <a:pt x="17021" y="37192"/>
                    <a:pt x="9756" y="4087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25" name="Arc 13"/>
            <p:cNvSpPr>
              <a:spLocks/>
            </p:cNvSpPr>
            <p:nvPr/>
          </p:nvSpPr>
          <p:spPr bwMode="auto">
            <a:xfrm rot="-5400000">
              <a:off x="1420" y="2671"/>
              <a:ext cx="73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557"/>
                <a:gd name="T1" fmla="*/ 0 h 21600"/>
                <a:gd name="T2" fmla="*/ 15557 w 15557"/>
                <a:gd name="T3" fmla="*/ 6616 h 21600"/>
                <a:gd name="T4" fmla="*/ 0 w 1555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557" h="21600" fill="none" extrusionOk="0">
                  <a:moveTo>
                    <a:pt x="-1" y="0"/>
                  </a:moveTo>
                  <a:cubicBezTo>
                    <a:pt x="5869" y="0"/>
                    <a:pt x="11485" y="2388"/>
                    <a:pt x="15557" y="6615"/>
                  </a:cubicBezTo>
                </a:path>
                <a:path w="15557" h="21600" stroke="0" extrusionOk="0">
                  <a:moveTo>
                    <a:pt x="-1" y="0"/>
                  </a:moveTo>
                  <a:cubicBezTo>
                    <a:pt x="5869" y="0"/>
                    <a:pt x="11485" y="2388"/>
                    <a:pt x="15557" y="661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26" name="Arc 14"/>
            <p:cNvSpPr>
              <a:spLocks/>
            </p:cNvSpPr>
            <p:nvPr/>
          </p:nvSpPr>
          <p:spPr bwMode="auto">
            <a:xfrm rot="16200000" flipH="1">
              <a:off x="1406" y="2626"/>
              <a:ext cx="100" cy="3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27" name="Arc 15"/>
            <p:cNvSpPr>
              <a:spLocks/>
            </p:cNvSpPr>
            <p:nvPr/>
          </p:nvSpPr>
          <p:spPr bwMode="auto">
            <a:xfrm rot="10800000" flipH="1">
              <a:off x="1615" y="2770"/>
              <a:ext cx="137" cy="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978"/>
                <a:gd name="T2" fmla="*/ 9543 w 21600"/>
                <a:gd name="T3" fmla="*/ 40978 h 40978"/>
                <a:gd name="T4" fmla="*/ 0 w 21600"/>
                <a:gd name="T5" fmla="*/ 21600 h 40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97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828"/>
                    <a:pt x="16924" y="37342"/>
                    <a:pt x="9542" y="40977"/>
                  </a:cubicBezTo>
                </a:path>
                <a:path w="21600" h="4097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828"/>
                    <a:pt x="16924" y="37342"/>
                    <a:pt x="9542" y="4097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28" name="Arc 16"/>
            <p:cNvSpPr>
              <a:spLocks/>
            </p:cNvSpPr>
            <p:nvPr/>
          </p:nvSpPr>
          <p:spPr bwMode="auto">
            <a:xfrm rot="-5400000">
              <a:off x="1421" y="2800"/>
              <a:ext cx="74" cy="3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6005"/>
                <a:gd name="T1" fmla="*/ 0 h 21600"/>
                <a:gd name="T2" fmla="*/ 16005 w 16005"/>
                <a:gd name="T3" fmla="*/ 7095 h 21600"/>
                <a:gd name="T4" fmla="*/ 0 w 1600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05" h="21600" fill="none" extrusionOk="0">
                  <a:moveTo>
                    <a:pt x="-1" y="0"/>
                  </a:moveTo>
                  <a:cubicBezTo>
                    <a:pt x="6097" y="0"/>
                    <a:pt x="11910" y="2576"/>
                    <a:pt x="16005" y="7094"/>
                  </a:cubicBezTo>
                </a:path>
                <a:path w="16005" h="21600" stroke="0" extrusionOk="0">
                  <a:moveTo>
                    <a:pt x="-1" y="0"/>
                  </a:moveTo>
                  <a:cubicBezTo>
                    <a:pt x="6097" y="0"/>
                    <a:pt x="11910" y="2576"/>
                    <a:pt x="16005" y="709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29" name="Arc 17"/>
            <p:cNvSpPr>
              <a:spLocks/>
            </p:cNvSpPr>
            <p:nvPr/>
          </p:nvSpPr>
          <p:spPr bwMode="auto">
            <a:xfrm rot="16200000" flipH="1">
              <a:off x="1406" y="2757"/>
              <a:ext cx="102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30" name="Arc 18"/>
            <p:cNvSpPr>
              <a:spLocks/>
            </p:cNvSpPr>
            <p:nvPr/>
          </p:nvSpPr>
          <p:spPr bwMode="auto">
            <a:xfrm rot="10800000" flipH="1">
              <a:off x="1616" y="2901"/>
              <a:ext cx="138" cy="6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596"/>
                <a:gd name="T2" fmla="*/ 10281 w 21600"/>
                <a:gd name="T3" fmla="*/ 40596 h 40596"/>
                <a:gd name="T4" fmla="*/ 0 w 21600"/>
                <a:gd name="T5" fmla="*/ 21600 h 40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59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529"/>
                    <a:pt x="17254" y="36821"/>
                    <a:pt x="10281" y="40596"/>
                  </a:cubicBezTo>
                </a:path>
                <a:path w="21600" h="4059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529"/>
                    <a:pt x="17254" y="36821"/>
                    <a:pt x="10281" y="4059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31" name="Arc 19"/>
            <p:cNvSpPr>
              <a:spLocks/>
            </p:cNvSpPr>
            <p:nvPr/>
          </p:nvSpPr>
          <p:spPr bwMode="auto">
            <a:xfrm rot="-5400000">
              <a:off x="1420" y="2931"/>
              <a:ext cx="74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837"/>
                <a:gd name="T1" fmla="*/ 0 h 21600"/>
                <a:gd name="T2" fmla="*/ 15837 w 15837"/>
                <a:gd name="T3" fmla="*/ 6912 h 21600"/>
                <a:gd name="T4" fmla="*/ 0 w 1583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37" h="21600" fill="none" extrusionOk="0">
                  <a:moveTo>
                    <a:pt x="-1" y="0"/>
                  </a:moveTo>
                  <a:cubicBezTo>
                    <a:pt x="6010" y="0"/>
                    <a:pt x="11749" y="2504"/>
                    <a:pt x="15837" y="6911"/>
                  </a:cubicBezTo>
                </a:path>
                <a:path w="15837" h="21600" stroke="0" extrusionOk="0">
                  <a:moveTo>
                    <a:pt x="-1" y="0"/>
                  </a:moveTo>
                  <a:cubicBezTo>
                    <a:pt x="6010" y="0"/>
                    <a:pt x="11749" y="2504"/>
                    <a:pt x="15837" y="691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32" name="Arc 20"/>
            <p:cNvSpPr>
              <a:spLocks/>
            </p:cNvSpPr>
            <p:nvPr/>
          </p:nvSpPr>
          <p:spPr bwMode="auto">
            <a:xfrm rot="16200000" flipH="1">
              <a:off x="1405" y="2886"/>
              <a:ext cx="102" cy="3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33" name="Arc 21"/>
            <p:cNvSpPr>
              <a:spLocks/>
            </p:cNvSpPr>
            <p:nvPr/>
          </p:nvSpPr>
          <p:spPr bwMode="auto">
            <a:xfrm rot="10800000" flipH="1">
              <a:off x="1615" y="3029"/>
              <a:ext cx="137" cy="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1032"/>
                <a:gd name="T2" fmla="*/ 9431 w 21600"/>
                <a:gd name="T3" fmla="*/ 41032 h 41032"/>
                <a:gd name="T4" fmla="*/ 0 w 21600"/>
                <a:gd name="T5" fmla="*/ 21600 h 4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03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873"/>
                    <a:pt x="16874" y="37419"/>
                    <a:pt x="9431" y="41032"/>
                  </a:cubicBezTo>
                </a:path>
                <a:path w="21600" h="4103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873"/>
                    <a:pt x="16874" y="37419"/>
                    <a:pt x="9431" y="4103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 rot="10800000" flipV="1">
            <a:off x="5735638" y="4876800"/>
            <a:ext cx="296863" cy="214312"/>
            <a:chOff x="2371" y="2926"/>
            <a:chExt cx="458" cy="265"/>
          </a:xfrm>
        </p:grpSpPr>
        <p:sp>
          <p:nvSpPr>
            <p:cNvPr id="2470935" name="Arc 23"/>
            <p:cNvSpPr>
              <a:spLocks/>
            </p:cNvSpPr>
            <p:nvPr/>
          </p:nvSpPr>
          <p:spPr bwMode="auto">
            <a:xfrm rot="5400000" flipH="1">
              <a:off x="2631" y="2864"/>
              <a:ext cx="74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674"/>
                <a:gd name="T1" fmla="*/ 0 h 21600"/>
                <a:gd name="T2" fmla="*/ 15674 w 15674"/>
                <a:gd name="T3" fmla="*/ 6737 h 21600"/>
                <a:gd name="T4" fmla="*/ 0 w 1567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74" h="21600" fill="none" extrusionOk="0">
                  <a:moveTo>
                    <a:pt x="-1" y="0"/>
                  </a:moveTo>
                  <a:cubicBezTo>
                    <a:pt x="5927" y="0"/>
                    <a:pt x="11594" y="2436"/>
                    <a:pt x="15673" y="6737"/>
                  </a:cubicBezTo>
                </a:path>
                <a:path w="15674" h="21600" stroke="0" extrusionOk="0">
                  <a:moveTo>
                    <a:pt x="-1" y="0"/>
                  </a:moveTo>
                  <a:cubicBezTo>
                    <a:pt x="5927" y="0"/>
                    <a:pt x="11594" y="2436"/>
                    <a:pt x="15673" y="673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36" name="Arc 24"/>
            <p:cNvSpPr>
              <a:spLocks/>
            </p:cNvSpPr>
            <p:nvPr/>
          </p:nvSpPr>
          <p:spPr bwMode="auto">
            <a:xfrm rot="5400000">
              <a:off x="2619" y="2817"/>
              <a:ext cx="101" cy="3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37" name="Arc 25"/>
            <p:cNvSpPr>
              <a:spLocks/>
            </p:cNvSpPr>
            <p:nvPr/>
          </p:nvSpPr>
          <p:spPr bwMode="auto">
            <a:xfrm rot="10800000">
              <a:off x="2373" y="2960"/>
              <a:ext cx="137" cy="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871"/>
                <a:gd name="T2" fmla="*/ 9757 w 21600"/>
                <a:gd name="T3" fmla="*/ 40871 h 40871"/>
                <a:gd name="T4" fmla="*/ 0 w 21600"/>
                <a:gd name="T5" fmla="*/ 21600 h 40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87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742"/>
                    <a:pt x="17021" y="37192"/>
                    <a:pt x="9756" y="40870"/>
                  </a:cubicBezTo>
                </a:path>
                <a:path w="21600" h="4087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742"/>
                    <a:pt x="17021" y="37192"/>
                    <a:pt x="9756" y="4087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38" name="Arc 26"/>
            <p:cNvSpPr>
              <a:spLocks/>
            </p:cNvSpPr>
            <p:nvPr/>
          </p:nvSpPr>
          <p:spPr bwMode="auto">
            <a:xfrm rot="5400000" flipH="1">
              <a:off x="2630" y="2994"/>
              <a:ext cx="74" cy="3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635"/>
                <a:gd name="T1" fmla="*/ 0 h 21600"/>
                <a:gd name="T2" fmla="*/ 15635 w 15635"/>
                <a:gd name="T3" fmla="*/ 6697 h 21600"/>
                <a:gd name="T4" fmla="*/ 0 w 1563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35" h="21600" fill="none" extrusionOk="0">
                  <a:moveTo>
                    <a:pt x="-1" y="0"/>
                  </a:moveTo>
                  <a:cubicBezTo>
                    <a:pt x="5908" y="0"/>
                    <a:pt x="11558" y="2420"/>
                    <a:pt x="15635" y="6696"/>
                  </a:cubicBezTo>
                </a:path>
                <a:path w="15635" h="21600" stroke="0" extrusionOk="0">
                  <a:moveTo>
                    <a:pt x="-1" y="0"/>
                  </a:moveTo>
                  <a:cubicBezTo>
                    <a:pt x="5908" y="0"/>
                    <a:pt x="11558" y="2420"/>
                    <a:pt x="15635" y="669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39" name="Arc 27"/>
            <p:cNvSpPr>
              <a:spLocks/>
            </p:cNvSpPr>
            <p:nvPr/>
          </p:nvSpPr>
          <p:spPr bwMode="auto">
            <a:xfrm rot="5400000">
              <a:off x="2618" y="2950"/>
              <a:ext cx="100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40" name="Arc 28"/>
            <p:cNvSpPr>
              <a:spLocks/>
            </p:cNvSpPr>
            <p:nvPr/>
          </p:nvSpPr>
          <p:spPr bwMode="auto">
            <a:xfrm rot="10800000">
              <a:off x="2371" y="3091"/>
              <a:ext cx="138" cy="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596"/>
                <a:gd name="T2" fmla="*/ 10281 w 21600"/>
                <a:gd name="T3" fmla="*/ 40596 h 40596"/>
                <a:gd name="T4" fmla="*/ 0 w 21600"/>
                <a:gd name="T5" fmla="*/ 21600 h 40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59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529"/>
                    <a:pt x="17254" y="36821"/>
                    <a:pt x="10281" y="40596"/>
                  </a:cubicBezTo>
                </a:path>
                <a:path w="21600" h="4059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529"/>
                    <a:pt x="17254" y="36821"/>
                    <a:pt x="10281" y="4059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70941" name="Line 29"/>
          <p:cNvSpPr>
            <a:spLocks noChangeShapeType="1"/>
          </p:cNvSpPr>
          <p:nvPr/>
        </p:nvSpPr>
        <p:spPr bwMode="auto">
          <a:xfrm>
            <a:off x="6716713" y="4775200"/>
            <a:ext cx="388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 rot="16200000" flipV="1">
            <a:off x="5141913" y="5045075"/>
            <a:ext cx="195262" cy="142875"/>
            <a:chOff x="2377" y="3303"/>
            <a:chExt cx="364" cy="333"/>
          </a:xfrm>
        </p:grpSpPr>
        <p:sp>
          <p:nvSpPr>
            <p:cNvPr id="2470943" name="Arc 31"/>
            <p:cNvSpPr>
              <a:spLocks/>
            </p:cNvSpPr>
            <p:nvPr/>
          </p:nvSpPr>
          <p:spPr bwMode="auto">
            <a:xfrm>
              <a:off x="2377" y="3303"/>
              <a:ext cx="362" cy="18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600 h 21600"/>
                <a:gd name="T2" fmla="*/ 43200 w 43200"/>
                <a:gd name="T3" fmla="*/ 21600 h 21600"/>
                <a:gd name="T4" fmla="*/ 21600 w 432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2B2B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44" name="Line 32"/>
            <p:cNvSpPr>
              <a:spLocks noChangeShapeType="1"/>
            </p:cNvSpPr>
            <p:nvPr/>
          </p:nvSpPr>
          <p:spPr bwMode="auto">
            <a:xfrm>
              <a:off x="2378" y="3485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45" name="Rectangle 33"/>
            <p:cNvSpPr>
              <a:spLocks noChangeArrowheads="1"/>
            </p:cNvSpPr>
            <p:nvPr/>
          </p:nvSpPr>
          <p:spPr bwMode="auto">
            <a:xfrm>
              <a:off x="2445" y="3488"/>
              <a:ext cx="47" cy="148"/>
            </a:xfrm>
            <a:prstGeom prst="rect">
              <a:avLst/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46" name="Rectangle 34"/>
            <p:cNvSpPr>
              <a:spLocks noChangeArrowheads="1"/>
            </p:cNvSpPr>
            <p:nvPr/>
          </p:nvSpPr>
          <p:spPr bwMode="auto">
            <a:xfrm>
              <a:off x="2599" y="3487"/>
              <a:ext cx="47" cy="148"/>
            </a:xfrm>
            <a:prstGeom prst="rect">
              <a:avLst/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70947" name="Freeform 35"/>
          <p:cNvSpPr>
            <a:spLocks/>
          </p:cNvSpPr>
          <p:nvPr/>
        </p:nvSpPr>
        <p:spPr bwMode="auto">
          <a:xfrm>
            <a:off x="5311775" y="5089525"/>
            <a:ext cx="423863" cy="101600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115" y="60"/>
              </a:cxn>
              <a:cxn ang="0">
                <a:pos x="139" y="68"/>
              </a:cxn>
              <a:cxn ang="0">
                <a:pos x="245" y="60"/>
              </a:cxn>
              <a:cxn ang="0">
                <a:pos x="306" y="46"/>
              </a:cxn>
              <a:cxn ang="0">
                <a:pos x="400" y="36"/>
              </a:cxn>
              <a:cxn ang="0">
                <a:pos x="506" y="26"/>
              </a:cxn>
              <a:cxn ang="0">
                <a:pos x="656" y="0"/>
              </a:cxn>
            </a:cxnLst>
            <a:rect l="0" t="0" r="r" b="b"/>
            <a:pathLst>
              <a:path w="656" h="69">
                <a:moveTo>
                  <a:pt x="0" y="36"/>
                </a:moveTo>
                <a:cubicBezTo>
                  <a:pt x="83" y="46"/>
                  <a:pt x="44" y="38"/>
                  <a:pt x="115" y="60"/>
                </a:cubicBezTo>
                <a:cubicBezTo>
                  <a:pt x="123" y="63"/>
                  <a:pt x="139" y="68"/>
                  <a:pt x="139" y="68"/>
                </a:cubicBezTo>
                <a:cubicBezTo>
                  <a:pt x="175" y="66"/>
                  <a:pt x="211" y="69"/>
                  <a:pt x="245" y="60"/>
                </a:cubicBezTo>
                <a:cubicBezTo>
                  <a:pt x="256" y="58"/>
                  <a:pt x="297" y="53"/>
                  <a:pt x="306" y="46"/>
                </a:cubicBezTo>
                <a:cubicBezTo>
                  <a:pt x="322" y="35"/>
                  <a:pt x="362" y="42"/>
                  <a:pt x="400" y="36"/>
                </a:cubicBezTo>
                <a:cubicBezTo>
                  <a:pt x="438" y="40"/>
                  <a:pt x="468" y="38"/>
                  <a:pt x="506" y="26"/>
                </a:cubicBezTo>
                <a:cubicBezTo>
                  <a:pt x="582" y="18"/>
                  <a:pt x="625" y="5"/>
                  <a:pt x="65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0948" name="Freeform 36"/>
          <p:cNvSpPr>
            <a:spLocks/>
          </p:cNvSpPr>
          <p:nvPr/>
        </p:nvSpPr>
        <p:spPr bwMode="auto">
          <a:xfrm>
            <a:off x="5307013" y="4878388"/>
            <a:ext cx="428625" cy="223837"/>
          </a:xfrm>
          <a:custGeom>
            <a:avLst/>
            <a:gdLst/>
            <a:ahLst/>
            <a:cxnLst>
              <a:cxn ang="0">
                <a:pos x="0" y="265"/>
              </a:cxn>
              <a:cxn ang="0">
                <a:pos x="72" y="278"/>
              </a:cxn>
              <a:cxn ang="0">
                <a:pos x="102" y="285"/>
              </a:cxn>
              <a:cxn ang="0">
                <a:pos x="210" y="278"/>
              </a:cxn>
              <a:cxn ang="0">
                <a:pos x="273" y="236"/>
              </a:cxn>
              <a:cxn ang="0">
                <a:pos x="339" y="210"/>
              </a:cxn>
              <a:cxn ang="0">
                <a:pos x="396" y="170"/>
              </a:cxn>
              <a:cxn ang="0">
                <a:pos x="402" y="157"/>
              </a:cxn>
              <a:cxn ang="0">
                <a:pos x="429" y="141"/>
              </a:cxn>
              <a:cxn ang="0">
                <a:pos x="474" y="66"/>
              </a:cxn>
              <a:cxn ang="0">
                <a:pos x="510" y="46"/>
              </a:cxn>
              <a:cxn ang="0">
                <a:pos x="519" y="43"/>
              </a:cxn>
              <a:cxn ang="0">
                <a:pos x="555" y="13"/>
              </a:cxn>
              <a:cxn ang="0">
                <a:pos x="579" y="0"/>
              </a:cxn>
            </a:cxnLst>
            <a:rect l="0" t="0" r="r" b="b"/>
            <a:pathLst>
              <a:path w="579" h="285">
                <a:moveTo>
                  <a:pt x="0" y="265"/>
                </a:moveTo>
                <a:cubicBezTo>
                  <a:pt x="66" y="270"/>
                  <a:pt x="37" y="270"/>
                  <a:pt x="72" y="278"/>
                </a:cubicBezTo>
                <a:cubicBezTo>
                  <a:pt x="82" y="281"/>
                  <a:pt x="102" y="285"/>
                  <a:pt x="102" y="285"/>
                </a:cubicBezTo>
                <a:cubicBezTo>
                  <a:pt x="122" y="284"/>
                  <a:pt x="181" y="283"/>
                  <a:pt x="210" y="278"/>
                </a:cubicBezTo>
                <a:cubicBezTo>
                  <a:pt x="235" y="274"/>
                  <a:pt x="249" y="244"/>
                  <a:pt x="273" y="236"/>
                </a:cubicBezTo>
                <a:cubicBezTo>
                  <a:pt x="296" y="228"/>
                  <a:pt x="316" y="214"/>
                  <a:pt x="339" y="210"/>
                </a:cubicBezTo>
                <a:cubicBezTo>
                  <a:pt x="352" y="201"/>
                  <a:pt x="389" y="185"/>
                  <a:pt x="396" y="170"/>
                </a:cubicBezTo>
                <a:cubicBezTo>
                  <a:pt x="398" y="166"/>
                  <a:pt x="399" y="161"/>
                  <a:pt x="402" y="157"/>
                </a:cubicBezTo>
                <a:cubicBezTo>
                  <a:pt x="409" y="150"/>
                  <a:pt x="429" y="141"/>
                  <a:pt x="429" y="141"/>
                </a:cubicBezTo>
                <a:cubicBezTo>
                  <a:pt x="444" y="116"/>
                  <a:pt x="453" y="85"/>
                  <a:pt x="474" y="66"/>
                </a:cubicBezTo>
                <a:cubicBezTo>
                  <a:pt x="488" y="51"/>
                  <a:pt x="493" y="52"/>
                  <a:pt x="510" y="46"/>
                </a:cubicBezTo>
                <a:cubicBezTo>
                  <a:pt x="513" y="45"/>
                  <a:pt x="519" y="43"/>
                  <a:pt x="519" y="43"/>
                </a:cubicBezTo>
                <a:cubicBezTo>
                  <a:pt x="529" y="32"/>
                  <a:pt x="542" y="17"/>
                  <a:pt x="555" y="13"/>
                </a:cubicBezTo>
                <a:cubicBezTo>
                  <a:pt x="576" y="5"/>
                  <a:pt x="569" y="11"/>
                  <a:pt x="579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0949" name="Line 37"/>
          <p:cNvSpPr>
            <a:spLocks noChangeShapeType="1"/>
          </p:cNvSpPr>
          <p:nvPr/>
        </p:nvSpPr>
        <p:spPr bwMode="auto">
          <a:xfrm>
            <a:off x="6716713" y="5187950"/>
            <a:ext cx="388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0950" name="AutoShape 38"/>
          <p:cNvSpPr>
            <a:spLocks noChangeArrowheads="1"/>
          </p:cNvSpPr>
          <p:nvPr/>
        </p:nvSpPr>
        <p:spPr bwMode="auto">
          <a:xfrm flipH="1">
            <a:off x="7429500" y="4454525"/>
            <a:ext cx="846138" cy="1060450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0951" name="AutoShape 39"/>
          <p:cNvSpPr>
            <a:spLocks noChangeArrowheads="1"/>
          </p:cNvSpPr>
          <p:nvPr/>
        </p:nvSpPr>
        <p:spPr bwMode="auto">
          <a:xfrm flipH="1">
            <a:off x="7600950" y="4667250"/>
            <a:ext cx="506413" cy="635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7361238" y="4776788"/>
            <a:ext cx="296863" cy="417512"/>
            <a:chOff x="1296" y="2736"/>
            <a:chExt cx="458" cy="515"/>
          </a:xfrm>
        </p:grpSpPr>
        <p:sp>
          <p:nvSpPr>
            <p:cNvPr id="2470953" name="Arc 41"/>
            <p:cNvSpPr>
              <a:spLocks/>
            </p:cNvSpPr>
            <p:nvPr/>
          </p:nvSpPr>
          <p:spPr bwMode="auto">
            <a:xfrm rot="-5400000">
              <a:off x="1420" y="3055"/>
              <a:ext cx="74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674"/>
                <a:gd name="T1" fmla="*/ 0 h 21600"/>
                <a:gd name="T2" fmla="*/ 15674 w 15674"/>
                <a:gd name="T3" fmla="*/ 6737 h 21600"/>
                <a:gd name="T4" fmla="*/ 0 w 1567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74" h="21600" fill="none" extrusionOk="0">
                  <a:moveTo>
                    <a:pt x="-1" y="0"/>
                  </a:moveTo>
                  <a:cubicBezTo>
                    <a:pt x="5927" y="0"/>
                    <a:pt x="11594" y="2436"/>
                    <a:pt x="15673" y="6737"/>
                  </a:cubicBezTo>
                </a:path>
                <a:path w="15674" h="21600" stroke="0" extrusionOk="0">
                  <a:moveTo>
                    <a:pt x="-1" y="0"/>
                  </a:moveTo>
                  <a:cubicBezTo>
                    <a:pt x="5927" y="0"/>
                    <a:pt x="11594" y="2436"/>
                    <a:pt x="15673" y="673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54" name="Arc 42"/>
            <p:cNvSpPr>
              <a:spLocks/>
            </p:cNvSpPr>
            <p:nvPr/>
          </p:nvSpPr>
          <p:spPr bwMode="auto">
            <a:xfrm rot="16200000" flipH="1">
              <a:off x="1405" y="3008"/>
              <a:ext cx="101" cy="3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55" name="Arc 43"/>
            <p:cNvSpPr>
              <a:spLocks/>
            </p:cNvSpPr>
            <p:nvPr/>
          </p:nvSpPr>
          <p:spPr bwMode="auto">
            <a:xfrm rot="10800000" flipH="1">
              <a:off x="1615" y="3151"/>
              <a:ext cx="137" cy="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871"/>
                <a:gd name="T2" fmla="*/ 9757 w 21600"/>
                <a:gd name="T3" fmla="*/ 40871 h 40871"/>
                <a:gd name="T4" fmla="*/ 0 w 21600"/>
                <a:gd name="T5" fmla="*/ 21600 h 40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87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742"/>
                    <a:pt x="17021" y="37192"/>
                    <a:pt x="9756" y="40870"/>
                  </a:cubicBezTo>
                </a:path>
                <a:path w="21600" h="4087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742"/>
                    <a:pt x="17021" y="37192"/>
                    <a:pt x="9756" y="4087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56" name="Arc 44"/>
            <p:cNvSpPr>
              <a:spLocks/>
            </p:cNvSpPr>
            <p:nvPr/>
          </p:nvSpPr>
          <p:spPr bwMode="auto">
            <a:xfrm rot="-5400000">
              <a:off x="1420" y="2671"/>
              <a:ext cx="73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557"/>
                <a:gd name="T1" fmla="*/ 0 h 21600"/>
                <a:gd name="T2" fmla="*/ 15557 w 15557"/>
                <a:gd name="T3" fmla="*/ 6616 h 21600"/>
                <a:gd name="T4" fmla="*/ 0 w 1555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557" h="21600" fill="none" extrusionOk="0">
                  <a:moveTo>
                    <a:pt x="-1" y="0"/>
                  </a:moveTo>
                  <a:cubicBezTo>
                    <a:pt x="5869" y="0"/>
                    <a:pt x="11485" y="2388"/>
                    <a:pt x="15557" y="6615"/>
                  </a:cubicBezTo>
                </a:path>
                <a:path w="15557" h="21600" stroke="0" extrusionOk="0">
                  <a:moveTo>
                    <a:pt x="-1" y="0"/>
                  </a:moveTo>
                  <a:cubicBezTo>
                    <a:pt x="5869" y="0"/>
                    <a:pt x="11485" y="2388"/>
                    <a:pt x="15557" y="661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57" name="Arc 45"/>
            <p:cNvSpPr>
              <a:spLocks/>
            </p:cNvSpPr>
            <p:nvPr/>
          </p:nvSpPr>
          <p:spPr bwMode="auto">
            <a:xfrm rot="16200000" flipH="1">
              <a:off x="1406" y="2626"/>
              <a:ext cx="100" cy="3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58" name="Arc 46"/>
            <p:cNvSpPr>
              <a:spLocks/>
            </p:cNvSpPr>
            <p:nvPr/>
          </p:nvSpPr>
          <p:spPr bwMode="auto">
            <a:xfrm rot="10800000" flipH="1">
              <a:off x="1615" y="2770"/>
              <a:ext cx="137" cy="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978"/>
                <a:gd name="T2" fmla="*/ 9543 w 21600"/>
                <a:gd name="T3" fmla="*/ 40978 h 40978"/>
                <a:gd name="T4" fmla="*/ 0 w 21600"/>
                <a:gd name="T5" fmla="*/ 21600 h 40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97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828"/>
                    <a:pt x="16924" y="37342"/>
                    <a:pt x="9542" y="40977"/>
                  </a:cubicBezTo>
                </a:path>
                <a:path w="21600" h="4097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828"/>
                    <a:pt x="16924" y="37342"/>
                    <a:pt x="9542" y="4097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59" name="Arc 47"/>
            <p:cNvSpPr>
              <a:spLocks/>
            </p:cNvSpPr>
            <p:nvPr/>
          </p:nvSpPr>
          <p:spPr bwMode="auto">
            <a:xfrm rot="-5400000">
              <a:off x="1421" y="2800"/>
              <a:ext cx="74" cy="3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6005"/>
                <a:gd name="T1" fmla="*/ 0 h 21600"/>
                <a:gd name="T2" fmla="*/ 16005 w 16005"/>
                <a:gd name="T3" fmla="*/ 7095 h 21600"/>
                <a:gd name="T4" fmla="*/ 0 w 1600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05" h="21600" fill="none" extrusionOk="0">
                  <a:moveTo>
                    <a:pt x="-1" y="0"/>
                  </a:moveTo>
                  <a:cubicBezTo>
                    <a:pt x="6097" y="0"/>
                    <a:pt x="11910" y="2576"/>
                    <a:pt x="16005" y="7094"/>
                  </a:cubicBezTo>
                </a:path>
                <a:path w="16005" h="21600" stroke="0" extrusionOk="0">
                  <a:moveTo>
                    <a:pt x="-1" y="0"/>
                  </a:moveTo>
                  <a:cubicBezTo>
                    <a:pt x="6097" y="0"/>
                    <a:pt x="11910" y="2576"/>
                    <a:pt x="16005" y="709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60" name="Arc 48"/>
            <p:cNvSpPr>
              <a:spLocks/>
            </p:cNvSpPr>
            <p:nvPr/>
          </p:nvSpPr>
          <p:spPr bwMode="auto">
            <a:xfrm rot="16200000" flipH="1">
              <a:off x="1406" y="2757"/>
              <a:ext cx="102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61" name="Arc 49"/>
            <p:cNvSpPr>
              <a:spLocks/>
            </p:cNvSpPr>
            <p:nvPr/>
          </p:nvSpPr>
          <p:spPr bwMode="auto">
            <a:xfrm rot="10800000" flipH="1">
              <a:off x="1616" y="2901"/>
              <a:ext cx="138" cy="6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596"/>
                <a:gd name="T2" fmla="*/ 10281 w 21600"/>
                <a:gd name="T3" fmla="*/ 40596 h 40596"/>
                <a:gd name="T4" fmla="*/ 0 w 21600"/>
                <a:gd name="T5" fmla="*/ 21600 h 40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59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529"/>
                    <a:pt x="17254" y="36821"/>
                    <a:pt x="10281" y="40596"/>
                  </a:cubicBezTo>
                </a:path>
                <a:path w="21600" h="4059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529"/>
                    <a:pt x="17254" y="36821"/>
                    <a:pt x="10281" y="4059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62" name="Arc 50"/>
            <p:cNvSpPr>
              <a:spLocks/>
            </p:cNvSpPr>
            <p:nvPr/>
          </p:nvSpPr>
          <p:spPr bwMode="auto">
            <a:xfrm rot="-5400000">
              <a:off x="1420" y="2931"/>
              <a:ext cx="74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837"/>
                <a:gd name="T1" fmla="*/ 0 h 21600"/>
                <a:gd name="T2" fmla="*/ 15837 w 15837"/>
                <a:gd name="T3" fmla="*/ 6912 h 21600"/>
                <a:gd name="T4" fmla="*/ 0 w 1583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37" h="21600" fill="none" extrusionOk="0">
                  <a:moveTo>
                    <a:pt x="-1" y="0"/>
                  </a:moveTo>
                  <a:cubicBezTo>
                    <a:pt x="6010" y="0"/>
                    <a:pt x="11749" y="2504"/>
                    <a:pt x="15837" y="6911"/>
                  </a:cubicBezTo>
                </a:path>
                <a:path w="15837" h="21600" stroke="0" extrusionOk="0">
                  <a:moveTo>
                    <a:pt x="-1" y="0"/>
                  </a:moveTo>
                  <a:cubicBezTo>
                    <a:pt x="6010" y="0"/>
                    <a:pt x="11749" y="2504"/>
                    <a:pt x="15837" y="691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63" name="Arc 51"/>
            <p:cNvSpPr>
              <a:spLocks/>
            </p:cNvSpPr>
            <p:nvPr/>
          </p:nvSpPr>
          <p:spPr bwMode="auto">
            <a:xfrm rot="16200000" flipH="1">
              <a:off x="1405" y="2886"/>
              <a:ext cx="102" cy="3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64" name="Arc 52"/>
            <p:cNvSpPr>
              <a:spLocks/>
            </p:cNvSpPr>
            <p:nvPr/>
          </p:nvSpPr>
          <p:spPr bwMode="auto">
            <a:xfrm rot="10800000" flipH="1">
              <a:off x="1615" y="3029"/>
              <a:ext cx="137" cy="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1032"/>
                <a:gd name="T2" fmla="*/ 9431 w 21600"/>
                <a:gd name="T3" fmla="*/ 41032 h 41032"/>
                <a:gd name="T4" fmla="*/ 0 w 21600"/>
                <a:gd name="T5" fmla="*/ 21600 h 4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03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873"/>
                    <a:pt x="16874" y="37419"/>
                    <a:pt x="9431" y="41032"/>
                  </a:cubicBezTo>
                </a:path>
                <a:path w="21600" h="4103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873"/>
                    <a:pt x="16874" y="37419"/>
                    <a:pt x="9431" y="4103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 rot="10800000" flipH="1" flipV="1">
            <a:off x="8050213" y="4876800"/>
            <a:ext cx="296863" cy="214312"/>
            <a:chOff x="2371" y="2926"/>
            <a:chExt cx="458" cy="265"/>
          </a:xfrm>
        </p:grpSpPr>
        <p:sp>
          <p:nvSpPr>
            <p:cNvPr id="2470966" name="Arc 54"/>
            <p:cNvSpPr>
              <a:spLocks/>
            </p:cNvSpPr>
            <p:nvPr/>
          </p:nvSpPr>
          <p:spPr bwMode="auto">
            <a:xfrm rot="5400000" flipH="1">
              <a:off x="2631" y="2864"/>
              <a:ext cx="74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674"/>
                <a:gd name="T1" fmla="*/ 0 h 21600"/>
                <a:gd name="T2" fmla="*/ 15674 w 15674"/>
                <a:gd name="T3" fmla="*/ 6737 h 21600"/>
                <a:gd name="T4" fmla="*/ 0 w 1567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74" h="21600" fill="none" extrusionOk="0">
                  <a:moveTo>
                    <a:pt x="-1" y="0"/>
                  </a:moveTo>
                  <a:cubicBezTo>
                    <a:pt x="5927" y="0"/>
                    <a:pt x="11594" y="2436"/>
                    <a:pt x="15673" y="6737"/>
                  </a:cubicBezTo>
                </a:path>
                <a:path w="15674" h="21600" stroke="0" extrusionOk="0">
                  <a:moveTo>
                    <a:pt x="-1" y="0"/>
                  </a:moveTo>
                  <a:cubicBezTo>
                    <a:pt x="5927" y="0"/>
                    <a:pt x="11594" y="2436"/>
                    <a:pt x="15673" y="673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67" name="Arc 55"/>
            <p:cNvSpPr>
              <a:spLocks/>
            </p:cNvSpPr>
            <p:nvPr/>
          </p:nvSpPr>
          <p:spPr bwMode="auto">
            <a:xfrm rot="5400000">
              <a:off x="2619" y="2817"/>
              <a:ext cx="101" cy="3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68" name="Arc 56"/>
            <p:cNvSpPr>
              <a:spLocks/>
            </p:cNvSpPr>
            <p:nvPr/>
          </p:nvSpPr>
          <p:spPr bwMode="auto">
            <a:xfrm rot="10800000">
              <a:off x="2373" y="2960"/>
              <a:ext cx="137" cy="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871"/>
                <a:gd name="T2" fmla="*/ 9757 w 21600"/>
                <a:gd name="T3" fmla="*/ 40871 h 40871"/>
                <a:gd name="T4" fmla="*/ 0 w 21600"/>
                <a:gd name="T5" fmla="*/ 21600 h 40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87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742"/>
                    <a:pt x="17021" y="37192"/>
                    <a:pt x="9756" y="40870"/>
                  </a:cubicBezTo>
                </a:path>
                <a:path w="21600" h="4087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742"/>
                    <a:pt x="17021" y="37192"/>
                    <a:pt x="9756" y="4087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69" name="Arc 57"/>
            <p:cNvSpPr>
              <a:spLocks/>
            </p:cNvSpPr>
            <p:nvPr/>
          </p:nvSpPr>
          <p:spPr bwMode="auto">
            <a:xfrm rot="5400000" flipH="1">
              <a:off x="2630" y="2994"/>
              <a:ext cx="74" cy="3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635"/>
                <a:gd name="T1" fmla="*/ 0 h 21600"/>
                <a:gd name="T2" fmla="*/ 15635 w 15635"/>
                <a:gd name="T3" fmla="*/ 6697 h 21600"/>
                <a:gd name="T4" fmla="*/ 0 w 1563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35" h="21600" fill="none" extrusionOk="0">
                  <a:moveTo>
                    <a:pt x="-1" y="0"/>
                  </a:moveTo>
                  <a:cubicBezTo>
                    <a:pt x="5908" y="0"/>
                    <a:pt x="11558" y="2420"/>
                    <a:pt x="15635" y="6696"/>
                  </a:cubicBezTo>
                </a:path>
                <a:path w="15635" h="21600" stroke="0" extrusionOk="0">
                  <a:moveTo>
                    <a:pt x="-1" y="0"/>
                  </a:moveTo>
                  <a:cubicBezTo>
                    <a:pt x="5908" y="0"/>
                    <a:pt x="11558" y="2420"/>
                    <a:pt x="15635" y="669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70" name="Arc 58"/>
            <p:cNvSpPr>
              <a:spLocks/>
            </p:cNvSpPr>
            <p:nvPr/>
          </p:nvSpPr>
          <p:spPr bwMode="auto">
            <a:xfrm rot="5400000">
              <a:off x="2618" y="2950"/>
              <a:ext cx="100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71" name="Arc 59"/>
            <p:cNvSpPr>
              <a:spLocks/>
            </p:cNvSpPr>
            <p:nvPr/>
          </p:nvSpPr>
          <p:spPr bwMode="auto">
            <a:xfrm rot="10800000">
              <a:off x="2371" y="3091"/>
              <a:ext cx="138" cy="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596"/>
                <a:gd name="T2" fmla="*/ 10281 w 21600"/>
                <a:gd name="T3" fmla="*/ 40596 h 40596"/>
                <a:gd name="T4" fmla="*/ 0 w 21600"/>
                <a:gd name="T5" fmla="*/ 21600 h 40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59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529"/>
                    <a:pt x="17254" y="36821"/>
                    <a:pt x="10281" y="40596"/>
                  </a:cubicBezTo>
                </a:path>
                <a:path w="21600" h="4059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529"/>
                    <a:pt x="17254" y="36821"/>
                    <a:pt x="10281" y="4059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70972" name="Line 60"/>
          <p:cNvSpPr>
            <a:spLocks noChangeShapeType="1"/>
          </p:cNvSpPr>
          <p:nvPr/>
        </p:nvSpPr>
        <p:spPr bwMode="auto">
          <a:xfrm flipH="1">
            <a:off x="6977063" y="4775200"/>
            <a:ext cx="388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0973" name="Line 61"/>
          <p:cNvSpPr>
            <a:spLocks noChangeShapeType="1"/>
          </p:cNvSpPr>
          <p:nvPr/>
        </p:nvSpPr>
        <p:spPr bwMode="auto">
          <a:xfrm flipH="1">
            <a:off x="6977063" y="5187950"/>
            <a:ext cx="388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0974" name="Line 62"/>
          <p:cNvSpPr>
            <a:spLocks noChangeShapeType="1"/>
          </p:cNvSpPr>
          <p:nvPr/>
        </p:nvSpPr>
        <p:spPr bwMode="auto">
          <a:xfrm>
            <a:off x="8342313" y="4886325"/>
            <a:ext cx="415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0975" name="Freeform 63"/>
          <p:cNvSpPr>
            <a:spLocks/>
          </p:cNvSpPr>
          <p:nvPr/>
        </p:nvSpPr>
        <p:spPr bwMode="auto">
          <a:xfrm>
            <a:off x="8342313" y="4967288"/>
            <a:ext cx="466725" cy="115887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390" y="78"/>
              </a:cxn>
              <a:cxn ang="0">
                <a:pos x="390" y="0"/>
              </a:cxn>
            </a:cxnLst>
            <a:rect l="0" t="0" r="r" b="b"/>
            <a:pathLst>
              <a:path w="390" h="78">
                <a:moveTo>
                  <a:pt x="0" y="78"/>
                </a:moveTo>
                <a:lnTo>
                  <a:pt x="390" y="78"/>
                </a:lnTo>
                <a:lnTo>
                  <a:pt x="39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0976" name="Text Box 64"/>
          <p:cNvSpPr txBox="1">
            <a:spLocks noChangeArrowheads="1"/>
          </p:cNvSpPr>
          <p:nvPr/>
        </p:nvSpPr>
        <p:spPr bwMode="auto">
          <a:xfrm>
            <a:off x="4860925" y="5297488"/>
            <a:ext cx="93186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120 V</a:t>
            </a:r>
          </a:p>
        </p:txBody>
      </p:sp>
      <p:grpSp>
        <p:nvGrpSpPr>
          <p:cNvPr id="7" name="Group 65"/>
          <p:cNvGrpSpPr>
            <a:grpSpLocks/>
          </p:cNvGrpSpPr>
          <p:nvPr/>
        </p:nvGrpSpPr>
        <p:grpSpPr bwMode="auto">
          <a:xfrm>
            <a:off x="8626475" y="4233863"/>
            <a:ext cx="366713" cy="758825"/>
            <a:chOff x="4218" y="2269"/>
            <a:chExt cx="764" cy="1262"/>
          </a:xfrm>
          <a:solidFill>
            <a:srgbClr val="FFFF00"/>
          </a:solidFill>
        </p:grpSpPr>
        <p:sp>
          <p:nvSpPr>
            <p:cNvPr id="2470978" name="Freeform 66"/>
            <p:cNvSpPr>
              <a:spLocks/>
            </p:cNvSpPr>
            <p:nvPr/>
          </p:nvSpPr>
          <p:spPr bwMode="auto">
            <a:xfrm>
              <a:off x="4218" y="2269"/>
              <a:ext cx="764" cy="959"/>
            </a:xfrm>
            <a:custGeom>
              <a:avLst/>
              <a:gdLst/>
              <a:ahLst/>
              <a:cxnLst>
                <a:cxn ang="0">
                  <a:pos x="444" y="433"/>
                </a:cxn>
                <a:cxn ang="0">
                  <a:pos x="468" y="396"/>
                </a:cxn>
                <a:cxn ang="0">
                  <a:pos x="497" y="351"/>
                </a:cxn>
                <a:cxn ang="0">
                  <a:pos x="516" y="314"/>
                </a:cxn>
                <a:cxn ang="0">
                  <a:pos x="525" y="267"/>
                </a:cxn>
                <a:cxn ang="0">
                  <a:pos x="525" y="227"/>
                </a:cxn>
                <a:cxn ang="0">
                  <a:pos x="516" y="170"/>
                </a:cxn>
                <a:cxn ang="0">
                  <a:pos x="494" y="125"/>
                </a:cxn>
                <a:cxn ang="0">
                  <a:pos x="458" y="78"/>
                </a:cxn>
                <a:cxn ang="0">
                  <a:pos x="410" y="44"/>
                </a:cxn>
                <a:cxn ang="0">
                  <a:pos x="368" y="23"/>
                </a:cxn>
                <a:cxn ang="0">
                  <a:pos x="321" y="7"/>
                </a:cxn>
                <a:cxn ang="0">
                  <a:pos x="255" y="0"/>
                </a:cxn>
                <a:cxn ang="0">
                  <a:pos x="194" y="7"/>
                </a:cxn>
                <a:cxn ang="0">
                  <a:pos x="155" y="20"/>
                </a:cxn>
                <a:cxn ang="0">
                  <a:pos x="113" y="42"/>
                </a:cxn>
                <a:cxn ang="0">
                  <a:pos x="81" y="65"/>
                </a:cxn>
                <a:cxn ang="0">
                  <a:pos x="53" y="98"/>
                </a:cxn>
                <a:cxn ang="0">
                  <a:pos x="33" y="123"/>
                </a:cxn>
                <a:cxn ang="0">
                  <a:pos x="17" y="155"/>
                </a:cxn>
                <a:cxn ang="0">
                  <a:pos x="7" y="188"/>
                </a:cxn>
                <a:cxn ang="0">
                  <a:pos x="0" y="228"/>
                </a:cxn>
                <a:cxn ang="0">
                  <a:pos x="2" y="270"/>
                </a:cxn>
                <a:cxn ang="0">
                  <a:pos x="15" y="309"/>
                </a:cxn>
                <a:cxn ang="0">
                  <a:pos x="33" y="353"/>
                </a:cxn>
                <a:cxn ang="0">
                  <a:pos x="63" y="401"/>
                </a:cxn>
                <a:cxn ang="0">
                  <a:pos x="78" y="433"/>
                </a:cxn>
                <a:cxn ang="0">
                  <a:pos x="94" y="472"/>
                </a:cxn>
                <a:cxn ang="0">
                  <a:pos x="110" y="519"/>
                </a:cxn>
                <a:cxn ang="0">
                  <a:pos x="121" y="559"/>
                </a:cxn>
                <a:cxn ang="0">
                  <a:pos x="128" y="603"/>
                </a:cxn>
                <a:cxn ang="0">
                  <a:pos x="128" y="658"/>
                </a:cxn>
                <a:cxn ang="0">
                  <a:pos x="375" y="658"/>
                </a:cxn>
                <a:cxn ang="0">
                  <a:pos x="375" y="614"/>
                </a:cxn>
                <a:cxn ang="0">
                  <a:pos x="389" y="556"/>
                </a:cxn>
                <a:cxn ang="0">
                  <a:pos x="404" y="514"/>
                </a:cxn>
                <a:cxn ang="0">
                  <a:pos x="423" y="470"/>
                </a:cxn>
                <a:cxn ang="0">
                  <a:pos x="444" y="433"/>
                </a:cxn>
              </a:cxnLst>
              <a:rect l="0" t="0" r="r" b="b"/>
              <a:pathLst>
                <a:path w="525" h="658">
                  <a:moveTo>
                    <a:pt x="444" y="433"/>
                  </a:moveTo>
                  <a:lnTo>
                    <a:pt x="468" y="396"/>
                  </a:lnTo>
                  <a:lnTo>
                    <a:pt x="497" y="351"/>
                  </a:lnTo>
                  <a:lnTo>
                    <a:pt x="516" y="314"/>
                  </a:lnTo>
                  <a:lnTo>
                    <a:pt x="525" y="267"/>
                  </a:lnTo>
                  <a:lnTo>
                    <a:pt x="525" y="227"/>
                  </a:lnTo>
                  <a:lnTo>
                    <a:pt x="516" y="170"/>
                  </a:lnTo>
                  <a:lnTo>
                    <a:pt x="494" y="125"/>
                  </a:lnTo>
                  <a:lnTo>
                    <a:pt x="458" y="78"/>
                  </a:lnTo>
                  <a:lnTo>
                    <a:pt x="410" y="44"/>
                  </a:lnTo>
                  <a:lnTo>
                    <a:pt x="368" y="23"/>
                  </a:lnTo>
                  <a:lnTo>
                    <a:pt x="321" y="7"/>
                  </a:lnTo>
                  <a:lnTo>
                    <a:pt x="255" y="0"/>
                  </a:lnTo>
                  <a:lnTo>
                    <a:pt x="194" y="7"/>
                  </a:lnTo>
                  <a:lnTo>
                    <a:pt x="155" y="20"/>
                  </a:lnTo>
                  <a:lnTo>
                    <a:pt x="113" y="42"/>
                  </a:lnTo>
                  <a:lnTo>
                    <a:pt x="81" y="65"/>
                  </a:lnTo>
                  <a:lnTo>
                    <a:pt x="53" y="98"/>
                  </a:lnTo>
                  <a:lnTo>
                    <a:pt x="33" y="123"/>
                  </a:lnTo>
                  <a:lnTo>
                    <a:pt x="17" y="155"/>
                  </a:lnTo>
                  <a:lnTo>
                    <a:pt x="7" y="188"/>
                  </a:lnTo>
                  <a:lnTo>
                    <a:pt x="0" y="228"/>
                  </a:lnTo>
                  <a:lnTo>
                    <a:pt x="2" y="270"/>
                  </a:lnTo>
                  <a:lnTo>
                    <a:pt x="15" y="309"/>
                  </a:lnTo>
                  <a:lnTo>
                    <a:pt x="33" y="353"/>
                  </a:lnTo>
                  <a:lnTo>
                    <a:pt x="63" y="401"/>
                  </a:lnTo>
                  <a:lnTo>
                    <a:pt x="78" y="433"/>
                  </a:lnTo>
                  <a:lnTo>
                    <a:pt x="94" y="472"/>
                  </a:lnTo>
                  <a:lnTo>
                    <a:pt x="110" y="519"/>
                  </a:lnTo>
                  <a:lnTo>
                    <a:pt x="121" y="559"/>
                  </a:lnTo>
                  <a:lnTo>
                    <a:pt x="128" y="603"/>
                  </a:lnTo>
                  <a:lnTo>
                    <a:pt x="128" y="658"/>
                  </a:lnTo>
                  <a:lnTo>
                    <a:pt x="375" y="658"/>
                  </a:lnTo>
                  <a:lnTo>
                    <a:pt x="375" y="614"/>
                  </a:lnTo>
                  <a:lnTo>
                    <a:pt x="389" y="556"/>
                  </a:lnTo>
                  <a:lnTo>
                    <a:pt x="404" y="514"/>
                  </a:lnTo>
                  <a:lnTo>
                    <a:pt x="423" y="470"/>
                  </a:lnTo>
                  <a:lnTo>
                    <a:pt x="444" y="433"/>
                  </a:lnTo>
                  <a:close/>
                </a:path>
              </a:pathLst>
            </a:custGeom>
            <a:grpFill/>
            <a:ln w="19050" cmpd="sng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67"/>
            <p:cNvGrpSpPr>
              <a:grpSpLocks/>
            </p:cNvGrpSpPr>
            <p:nvPr/>
          </p:nvGrpSpPr>
          <p:grpSpPr bwMode="auto">
            <a:xfrm>
              <a:off x="4421" y="2579"/>
              <a:ext cx="321" cy="644"/>
              <a:chOff x="1728" y="3207"/>
              <a:chExt cx="198" cy="291"/>
            </a:xfrm>
            <a:grpFill/>
          </p:grpSpPr>
          <p:grpSp>
            <p:nvGrpSpPr>
              <p:cNvPr id="9" name="Group 68"/>
              <p:cNvGrpSpPr>
                <a:grpSpLocks/>
              </p:cNvGrpSpPr>
              <p:nvPr/>
            </p:nvGrpSpPr>
            <p:grpSpPr bwMode="auto">
              <a:xfrm flipV="1">
                <a:off x="1728" y="3207"/>
                <a:ext cx="198" cy="106"/>
                <a:chOff x="300" y="3653"/>
                <a:chExt cx="284" cy="152"/>
              </a:xfrm>
              <a:grpFill/>
            </p:grpSpPr>
            <p:grpSp>
              <p:nvGrpSpPr>
                <p:cNvPr id="10" name="Group 69"/>
                <p:cNvGrpSpPr>
                  <a:grpSpLocks/>
                </p:cNvGrpSpPr>
                <p:nvPr/>
              </p:nvGrpSpPr>
              <p:grpSpPr bwMode="auto">
                <a:xfrm flipH="1">
                  <a:off x="489" y="3653"/>
                  <a:ext cx="95" cy="152"/>
                  <a:chOff x="1680" y="2160"/>
                  <a:chExt cx="244" cy="390"/>
                </a:xfrm>
                <a:grpFill/>
              </p:grpSpPr>
              <p:grpSp>
                <p:nvGrpSpPr>
                  <p:cNvPr id="11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1736" y="2160"/>
                    <a:ext cx="188" cy="272"/>
                    <a:chOff x="1736" y="2160"/>
                    <a:chExt cx="188" cy="272"/>
                  </a:xfrm>
                  <a:grpFill/>
                </p:grpSpPr>
                <p:sp>
                  <p:nvSpPr>
                    <p:cNvPr id="2470983" name="Arc 71"/>
                    <p:cNvSpPr>
                      <a:spLocks/>
                    </p:cNvSpPr>
                    <p:nvPr/>
                  </p:nvSpPr>
                  <p:spPr bwMode="auto">
                    <a:xfrm flipH="1">
                      <a:off x="1736" y="2160"/>
                      <a:ext cx="188" cy="272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70984" name="Arc 72"/>
                    <p:cNvSpPr>
                      <a:spLocks/>
                    </p:cNvSpPr>
                    <p:nvPr/>
                  </p:nvSpPr>
                  <p:spPr bwMode="gray">
                    <a:xfrm flipH="1">
                      <a:off x="1736" y="2202"/>
                      <a:ext cx="188" cy="230"/>
                    </a:xfrm>
                    <a:custGeom>
                      <a:avLst/>
                      <a:gdLst>
                        <a:gd name="G0" fmla="+- 0 0 0"/>
                        <a:gd name="G1" fmla="+- 18247 0 0"/>
                        <a:gd name="G2" fmla="+- 21600 0 0"/>
                        <a:gd name="T0" fmla="*/ 11559 w 21600"/>
                        <a:gd name="T1" fmla="*/ 0 h 18247"/>
                        <a:gd name="T2" fmla="*/ 21600 w 21600"/>
                        <a:gd name="T3" fmla="*/ 18247 h 18247"/>
                        <a:gd name="T4" fmla="*/ 0 w 21600"/>
                        <a:gd name="T5" fmla="*/ 18247 h 182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18247" fill="none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</a:path>
                        <a:path w="21600" h="18247" stroke="0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  <a:lnTo>
                            <a:pt x="0" y="18247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470985" name="Arc 73"/>
                  <p:cNvSpPr>
                    <a:spLocks/>
                  </p:cNvSpPr>
                  <p:nvPr/>
                </p:nvSpPr>
                <p:spPr bwMode="auto">
                  <a:xfrm>
                    <a:off x="1680" y="2160"/>
                    <a:ext cx="188" cy="27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2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1737" y="2427"/>
                    <a:ext cx="131" cy="123"/>
                    <a:chOff x="1792" y="2463"/>
                    <a:chExt cx="124" cy="123"/>
                  </a:xfrm>
                  <a:grpFill/>
                </p:grpSpPr>
                <p:sp>
                  <p:nvSpPr>
                    <p:cNvPr id="2470987" name="Arc 75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792" y="2463"/>
                      <a:ext cx="123" cy="124"/>
                    </a:xfrm>
                    <a:custGeom>
                      <a:avLst/>
                      <a:gdLst>
                        <a:gd name="G0" fmla="+- 939 0 0"/>
                        <a:gd name="G1" fmla="+- 21600 0 0"/>
                        <a:gd name="G2" fmla="+- 21600 0 0"/>
                        <a:gd name="T0" fmla="*/ 939 w 22539"/>
                        <a:gd name="T1" fmla="*/ 0 h 43200"/>
                        <a:gd name="T2" fmla="*/ 0 w 22539"/>
                        <a:gd name="T3" fmla="*/ 43180 h 43200"/>
                        <a:gd name="T4" fmla="*/ 939 w 22539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539" h="43200" fill="none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</a:path>
                        <a:path w="22539" h="43200" stroke="0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  <a:lnTo>
                            <a:pt x="939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70988" name="Arc 76"/>
                    <p:cNvSpPr>
                      <a:spLocks/>
                    </p:cNvSpPr>
                    <p:nvPr/>
                  </p:nvSpPr>
                  <p:spPr bwMode="gray">
                    <a:xfrm rot="5400000">
                      <a:off x="1765" y="2491"/>
                      <a:ext cx="117" cy="62"/>
                    </a:xfrm>
                    <a:custGeom>
                      <a:avLst/>
                      <a:gdLst>
                        <a:gd name="G0" fmla="+- 939 0 0"/>
                        <a:gd name="G1" fmla="+- 0 0 0"/>
                        <a:gd name="G2" fmla="+- 21600 0 0"/>
                        <a:gd name="T0" fmla="*/ 21494 w 21494"/>
                        <a:gd name="T1" fmla="*/ 6636 h 21600"/>
                        <a:gd name="T2" fmla="*/ 0 w 21494"/>
                        <a:gd name="T3" fmla="*/ 21580 h 21600"/>
                        <a:gd name="T4" fmla="*/ 939 w 21494"/>
                        <a:gd name="T5" fmla="*/ 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494" h="21600" fill="none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</a:path>
                        <a:path w="21494" h="21600" stroke="0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  <a:lnTo>
                            <a:pt x="939" y="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3" name="Group 77"/>
                <p:cNvGrpSpPr>
                  <a:grpSpLocks/>
                </p:cNvGrpSpPr>
                <p:nvPr/>
              </p:nvGrpSpPr>
              <p:grpSpPr bwMode="auto">
                <a:xfrm flipH="1">
                  <a:off x="394" y="3653"/>
                  <a:ext cx="96" cy="152"/>
                  <a:chOff x="1680" y="2160"/>
                  <a:chExt cx="244" cy="390"/>
                </a:xfrm>
                <a:grpFill/>
              </p:grpSpPr>
              <p:grpSp>
                <p:nvGrpSpPr>
                  <p:cNvPr id="14" name="Group 78"/>
                  <p:cNvGrpSpPr>
                    <a:grpSpLocks/>
                  </p:cNvGrpSpPr>
                  <p:nvPr/>
                </p:nvGrpSpPr>
                <p:grpSpPr bwMode="auto">
                  <a:xfrm>
                    <a:off x="1736" y="2160"/>
                    <a:ext cx="188" cy="272"/>
                    <a:chOff x="1736" y="2160"/>
                    <a:chExt cx="188" cy="272"/>
                  </a:xfrm>
                  <a:grpFill/>
                </p:grpSpPr>
                <p:sp>
                  <p:nvSpPr>
                    <p:cNvPr id="2470991" name="Arc 79"/>
                    <p:cNvSpPr>
                      <a:spLocks/>
                    </p:cNvSpPr>
                    <p:nvPr/>
                  </p:nvSpPr>
                  <p:spPr bwMode="auto">
                    <a:xfrm flipH="1">
                      <a:off x="1736" y="2160"/>
                      <a:ext cx="188" cy="272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70992" name="Arc 80"/>
                    <p:cNvSpPr>
                      <a:spLocks/>
                    </p:cNvSpPr>
                    <p:nvPr/>
                  </p:nvSpPr>
                  <p:spPr bwMode="gray">
                    <a:xfrm flipH="1">
                      <a:off x="1736" y="2202"/>
                      <a:ext cx="188" cy="230"/>
                    </a:xfrm>
                    <a:custGeom>
                      <a:avLst/>
                      <a:gdLst>
                        <a:gd name="G0" fmla="+- 0 0 0"/>
                        <a:gd name="G1" fmla="+- 18247 0 0"/>
                        <a:gd name="G2" fmla="+- 21600 0 0"/>
                        <a:gd name="T0" fmla="*/ 11559 w 21600"/>
                        <a:gd name="T1" fmla="*/ 0 h 18247"/>
                        <a:gd name="T2" fmla="*/ 21600 w 21600"/>
                        <a:gd name="T3" fmla="*/ 18247 h 18247"/>
                        <a:gd name="T4" fmla="*/ 0 w 21600"/>
                        <a:gd name="T5" fmla="*/ 18247 h 182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18247" fill="none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</a:path>
                        <a:path w="21600" h="18247" stroke="0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  <a:lnTo>
                            <a:pt x="0" y="18247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470993" name="Arc 81"/>
                  <p:cNvSpPr>
                    <a:spLocks/>
                  </p:cNvSpPr>
                  <p:nvPr/>
                </p:nvSpPr>
                <p:spPr bwMode="auto">
                  <a:xfrm>
                    <a:off x="1680" y="2160"/>
                    <a:ext cx="188" cy="27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5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1737" y="2427"/>
                    <a:ext cx="131" cy="123"/>
                    <a:chOff x="1792" y="2463"/>
                    <a:chExt cx="124" cy="123"/>
                  </a:xfrm>
                  <a:grpFill/>
                </p:grpSpPr>
                <p:sp>
                  <p:nvSpPr>
                    <p:cNvPr id="2470995" name="Arc 83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792" y="2463"/>
                      <a:ext cx="123" cy="124"/>
                    </a:xfrm>
                    <a:custGeom>
                      <a:avLst/>
                      <a:gdLst>
                        <a:gd name="G0" fmla="+- 939 0 0"/>
                        <a:gd name="G1" fmla="+- 21600 0 0"/>
                        <a:gd name="G2" fmla="+- 21600 0 0"/>
                        <a:gd name="T0" fmla="*/ 939 w 22539"/>
                        <a:gd name="T1" fmla="*/ 0 h 43200"/>
                        <a:gd name="T2" fmla="*/ 0 w 22539"/>
                        <a:gd name="T3" fmla="*/ 43180 h 43200"/>
                        <a:gd name="T4" fmla="*/ 939 w 22539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539" h="43200" fill="none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</a:path>
                        <a:path w="22539" h="43200" stroke="0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  <a:lnTo>
                            <a:pt x="939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70996" name="Arc 84"/>
                    <p:cNvSpPr>
                      <a:spLocks/>
                    </p:cNvSpPr>
                    <p:nvPr/>
                  </p:nvSpPr>
                  <p:spPr bwMode="gray">
                    <a:xfrm rot="5400000">
                      <a:off x="1765" y="2491"/>
                      <a:ext cx="117" cy="62"/>
                    </a:xfrm>
                    <a:custGeom>
                      <a:avLst/>
                      <a:gdLst>
                        <a:gd name="G0" fmla="+- 939 0 0"/>
                        <a:gd name="G1" fmla="+- 0 0 0"/>
                        <a:gd name="G2" fmla="+- 21600 0 0"/>
                        <a:gd name="T0" fmla="*/ 21494 w 21494"/>
                        <a:gd name="T1" fmla="*/ 6636 h 21600"/>
                        <a:gd name="T2" fmla="*/ 0 w 21494"/>
                        <a:gd name="T3" fmla="*/ 21580 h 21600"/>
                        <a:gd name="T4" fmla="*/ 939 w 21494"/>
                        <a:gd name="T5" fmla="*/ 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494" h="21600" fill="none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</a:path>
                        <a:path w="21494" h="21600" stroke="0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  <a:lnTo>
                            <a:pt x="939" y="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6" name="Group 85"/>
                <p:cNvGrpSpPr>
                  <a:grpSpLocks/>
                </p:cNvGrpSpPr>
                <p:nvPr/>
              </p:nvGrpSpPr>
              <p:grpSpPr bwMode="auto">
                <a:xfrm flipH="1">
                  <a:off x="300" y="3653"/>
                  <a:ext cx="95" cy="152"/>
                  <a:chOff x="1680" y="2160"/>
                  <a:chExt cx="244" cy="390"/>
                </a:xfrm>
                <a:grpFill/>
              </p:grpSpPr>
              <p:grpSp>
                <p:nvGrpSpPr>
                  <p:cNvPr id="17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1736" y="2160"/>
                    <a:ext cx="188" cy="272"/>
                    <a:chOff x="1736" y="2160"/>
                    <a:chExt cx="188" cy="272"/>
                  </a:xfrm>
                  <a:grpFill/>
                </p:grpSpPr>
                <p:sp>
                  <p:nvSpPr>
                    <p:cNvPr id="2470999" name="Arc 87"/>
                    <p:cNvSpPr>
                      <a:spLocks/>
                    </p:cNvSpPr>
                    <p:nvPr/>
                  </p:nvSpPr>
                  <p:spPr bwMode="auto">
                    <a:xfrm flipH="1">
                      <a:off x="1736" y="2160"/>
                      <a:ext cx="188" cy="272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71000" name="Arc 88"/>
                    <p:cNvSpPr>
                      <a:spLocks/>
                    </p:cNvSpPr>
                    <p:nvPr/>
                  </p:nvSpPr>
                  <p:spPr bwMode="gray">
                    <a:xfrm flipH="1">
                      <a:off x="1736" y="2202"/>
                      <a:ext cx="188" cy="230"/>
                    </a:xfrm>
                    <a:custGeom>
                      <a:avLst/>
                      <a:gdLst>
                        <a:gd name="G0" fmla="+- 0 0 0"/>
                        <a:gd name="G1" fmla="+- 18247 0 0"/>
                        <a:gd name="G2" fmla="+- 21600 0 0"/>
                        <a:gd name="T0" fmla="*/ 11559 w 21600"/>
                        <a:gd name="T1" fmla="*/ 0 h 18247"/>
                        <a:gd name="T2" fmla="*/ 21600 w 21600"/>
                        <a:gd name="T3" fmla="*/ 18247 h 18247"/>
                        <a:gd name="T4" fmla="*/ 0 w 21600"/>
                        <a:gd name="T5" fmla="*/ 18247 h 182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18247" fill="none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</a:path>
                        <a:path w="21600" h="18247" stroke="0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  <a:lnTo>
                            <a:pt x="0" y="18247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471001" name="Arc 89"/>
                  <p:cNvSpPr>
                    <a:spLocks/>
                  </p:cNvSpPr>
                  <p:nvPr/>
                </p:nvSpPr>
                <p:spPr bwMode="auto">
                  <a:xfrm>
                    <a:off x="1680" y="2160"/>
                    <a:ext cx="188" cy="27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8" name="Group 90"/>
                  <p:cNvGrpSpPr>
                    <a:grpSpLocks/>
                  </p:cNvGrpSpPr>
                  <p:nvPr/>
                </p:nvGrpSpPr>
                <p:grpSpPr bwMode="auto">
                  <a:xfrm>
                    <a:off x="1737" y="2427"/>
                    <a:ext cx="131" cy="123"/>
                    <a:chOff x="1792" y="2463"/>
                    <a:chExt cx="124" cy="123"/>
                  </a:xfrm>
                  <a:grpFill/>
                </p:grpSpPr>
                <p:sp>
                  <p:nvSpPr>
                    <p:cNvPr id="2471003" name="Arc 91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792" y="2463"/>
                      <a:ext cx="123" cy="124"/>
                    </a:xfrm>
                    <a:custGeom>
                      <a:avLst/>
                      <a:gdLst>
                        <a:gd name="G0" fmla="+- 939 0 0"/>
                        <a:gd name="G1" fmla="+- 21600 0 0"/>
                        <a:gd name="G2" fmla="+- 21600 0 0"/>
                        <a:gd name="T0" fmla="*/ 939 w 22539"/>
                        <a:gd name="T1" fmla="*/ 0 h 43200"/>
                        <a:gd name="T2" fmla="*/ 0 w 22539"/>
                        <a:gd name="T3" fmla="*/ 43180 h 43200"/>
                        <a:gd name="T4" fmla="*/ 939 w 22539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539" h="43200" fill="none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</a:path>
                        <a:path w="22539" h="43200" stroke="0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  <a:lnTo>
                            <a:pt x="939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71004" name="Arc 92"/>
                    <p:cNvSpPr>
                      <a:spLocks/>
                    </p:cNvSpPr>
                    <p:nvPr/>
                  </p:nvSpPr>
                  <p:spPr bwMode="gray">
                    <a:xfrm rot="5400000">
                      <a:off x="1765" y="2491"/>
                      <a:ext cx="117" cy="62"/>
                    </a:xfrm>
                    <a:custGeom>
                      <a:avLst/>
                      <a:gdLst>
                        <a:gd name="G0" fmla="+- 939 0 0"/>
                        <a:gd name="G1" fmla="+- 0 0 0"/>
                        <a:gd name="G2" fmla="+- 21600 0 0"/>
                        <a:gd name="T0" fmla="*/ 21494 w 21494"/>
                        <a:gd name="T1" fmla="*/ 6636 h 21600"/>
                        <a:gd name="T2" fmla="*/ 0 w 21494"/>
                        <a:gd name="T3" fmla="*/ 21580 h 21600"/>
                        <a:gd name="T4" fmla="*/ 939 w 21494"/>
                        <a:gd name="T5" fmla="*/ 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494" h="21600" fill="none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</a:path>
                        <a:path w="21494" h="21600" stroke="0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  <a:lnTo>
                            <a:pt x="939" y="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2471005" name="Line 93"/>
              <p:cNvSpPr>
                <a:spLocks noChangeShapeType="1"/>
              </p:cNvSpPr>
              <p:nvPr/>
            </p:nvSpPr>
            <p:spPr bwMode="auto">
              <a:xfrm>
                <a:off x="1728" y="3318"/>
                <a:ext cx="24" cy="180"/>
              </a:xfrm>
              <a:prstGeom prst="line">
                <a:avLst/>
              </a:prstGeom>
              <a:grp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1006" name="Line 94"/>
              <p:cNvSpPr>
                <a:spLocks noChangeShapeType="1"/>
              </p:cNvSpPr>
              <p:nvPr/>
            </p:nvSpPr>
            <p:spPr bwMode="auto">
              <a:xfrm flipH="1">
                <a:off x="1896" y="3312"/>
                <a:ext cx="24" cy="180"/>
              </a:xfrm>
              <a:prstGeom prst="line">
                <a:avLst/>
              </a:prstGeom>
              <a:grp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95"/>
            <p:cNvGrpSpPr>
              <a:grpSpLocks/>
            </p:cNvGrpSpPr>
            <p:nvPr/>
          </p:nvGrpSpPr>
          <p:grpSpPr bwMode="auto">
            <a:xfrm>
              <a:off x="4406" y="3208"/>
              <a:ext cx="360" cy="323"/>
              <a:chOff x="3782" y="3562"/>
              <a:chExt cx="165" cy="148"/>
            </a:xfrm>
            <a:grpFill/>
          </p:grpSpPr>
          <p:sp>
            <p:nvSpPr>
              <p:cNvPr id="2471008" name="Oval 96"/>
              <p:cNvSpPr>
                <a:spLocks noChangeArrowheads="1"/>
              </p:cNvSpPr>
              <p:nvPr/>
            </p:nvSpPr>
            <p:spPr bwMode="auto">
              <a:xfrm rot="10800000" flipV="1">
                <a:off x="3811" y="3689"/>
                <a:ext cx="109" cy="21"/>
              </a:xfrm>
              <a:prstGeom prst="ellipse">
                <a:avLst/>
              </a:prstGeom>
              <a:grpFill/>
              <a:ln w="190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009" name="Freeform 97"/>
              <p:cNvSpPr>
                <a:spLocks/>
              </p:cNvSpPr>
              <p:nvPr/>
            </p:nvSpPr>
            <p:spPr bwMode="auto">
              <a:xfrm rot="10800000" flipV="1">
                <a:off x="3782" y="3562"/>
                <a:ext cx="165" cy="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05"/>
                  </a:cxn>
                  <a:cxn ang="0">
                    <a:pos x="93" y="105"/>
                  </a:cxn>
                  <a:cxn ang="0">
                    <a:pos x="426" y="35"/>
                  </a:cxn>
                  <a:cxn ang="0">
                    <a:pos x="426" y="0"/>
                  </a:cxn>
                  <a:cxn ang="0">
                    <a:pos x="0" y="0"/>
                  </a:cxn>
                </a:cxnLst>
                <a:rect l="0" t="0" r="r" b="b"/>
                <a:pathLst>
                  <a:path w="426" h="105">
                    <a:moveTo>
                      <a:pt x="0" y="0"/>
                    </a:moveTo>
                    <a:lnTo>
                      <a:pt x="0" y="105"/>
                    </a:lnTo>
                    <a:lnTo>
                      <a:pt x="93" y="105"/>
                    </a:lnTo>
                    <a:lnTo>
                      <a:pt x="426" y="35"/>
                    </a:lnTo>
                    <a:lnTo>
                      <a:pt x="42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9050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010" name="Freeform 98"/>
              <p:cNvSpPr>
                <a:spLocks/>
              </p:cNvSpPr>
              <p:nvPr/>
            </p:nvSpPr>
            <p:spPr bwMode="auto">
              <a:xfrm rot="10800000" flipV="1">
                <a:off x="3782" y="3577"/>
                <a:ext cx="165" cy="53"/>
              </a:xfrm>
              <a:custGeom>
                <a:avLst/>
                <a:gdLst/>
                <a:ahLst/>
                <a:cxnLst>
                  <a:cxn ang="0">
                    <a:pos x="93" y="70"/>
                  </a:cxn>
                  <a:cxn ang="0">
                    <a:pos x="0" y="70"/>
                  </a:cxn>
                  <a:cxn ang="0">
                    <a:pos x="0" y="139"/>
                  </a:cxn>
                  <a:cxn ang="0">
                    <a:pos x="93" y="139"/>
                  </a:cxn>
                  <a:cxn ang="0">
                    <a:pos x="426" y="70"/>
                  </a:cxn>
                  <a:cxn ang="0">
                    <a:pos x="426" y="0"/>
                  </a:cxn>
                  <a:cxn ang="0">
                    <a:pos x="93" y="70"/>
                  </a:cxn>
                </a:cxnLst>
                <a:rect l="0" t="0" r="r" b="b"/>
                <a:pathLst>
                  <a:path w="426" h="139">
                    <a:moveTo>
                      <a:pt x="93" y="70"/>
                    </a:moveTo>
                    <a:lnTo>
                      <a:pt x="0" y="70"/>
                    </a:lnTo>
                    <a:lnTo>
                      <a:pt x="0" y="139"/>
                    </a:lnTo>
                    <a:lnTo>
                      <a:pt x="93" y="139"/>
                    </a:lnTo>
                    <a:lnTo>
                      <a:pt x="426" y="70"/>
                    </a:lnTo>
                    <a:lnTo>
                      <a:pt x="426" y="0"/>
                    </a:lnTo>
                    <a:lnTo>
                      <a:pt x="93" y="70"/>
                    </a:lnTo>
                    <a:close/>
                  </a:path>
                </a:pathLst>
              </a:custGeom>
              <a:grpFill/>
              <a:ln w="19050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011" name="Freeform 99"/>
              <p:cNvSpPr>
                <a:spLocks/>
              </p:cNvSpPr>
              <p:nvPr/>
            </p:nvSpPr>
            <p:spPr bwMode="auto">
              <a:xfrm rot="10800000" flipV="1">
                <a:off x="3782" y="3603"/>
                <a:ext cx="165" cy="54"/>
              </a:xfrm>
              <a:custGeom>
                <a:avLst/>
                <a:gdLst/>
                <a:ahLst/>
                <a:cxnLst>
                  <a:cxn ang="0">
                    <a:pos x="93" y="69"/>
                  </a:cxn>
                  <a:cxn ang="0">
                    <a:pos x="0" y="69"/>
                  </a:cxn>
                  <a:cxn ang="0">
                    <a:pos x="0" y="139"/>
                  </a:cxn>
                  <a:cxn ang="0">
                    <a:pos x="93" y="139"/>
                  </a:cxn>
                  <a:cxn ang="0">
                    <a:pos x="426" y="69"/>
                  </a:cxn>
                  <a:cxn ang="0">
                    <a:pos x="426" y="0"/>
                  </a:cxn>
                  <a:cxn ang="0">
                    <a:pos x="93" y="69"/>
                  </a:cxn>
                </a:cxnLst>
                <a:rect l="0" t="0" r="r" b="b"/>
                <a:pathLst>
                  <a:path w="426" h="139">
                    <a:moveTo>
                      <a:pt x="93" y="69"/>
                    </a:moveTo>
                    <a:lnTo>
                      <a:pt x="0" y="69"/>
                    </a:lnTo>
                    <a:lnTo>
                      <a:pt x="0" y="139"/>
                    </a:lnTo>
                    <a:lnTo>
                      <a:pt x="93" y="139"/>
                    </a:lnTo>
                    <a:lnTo>
                      <a:pt x="426" y="69"/>
                    </a:lnTo>
                    <a:lnTo>
                      <a:pt x="426" y="0"/>
                    </a:lnTo>
                    <a:lnTo>
                      <a:pt x="93" y="69"/>
                    </a:lnTo>
                    <a:close/>
                  </a:path>
                </a:pathLst>
              </a:custGeom>
              <a:grpFill/>
              <a:ln w="19050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012" name="Freeform 100"/>
              <p:cNvSpPr>
                <a:spLocks/>
              </p:cNvSpPr>
              <p:nvPr/>
            </p:nvSpPr>
            <p:spPr bwMode="auto">
              <a:xfrm rot="10800000" flipV="1">
                <a:off x="3782" y="3630"/>
                <a:ext cx="165" cy="55"/>
              </a:xfrm>
              <a:custGeom>
                <a:avLst/>
                <a:gdLst/>
                <a:ahLst/>
                <a:cxnLst>
                  <a:cxn ang="0">
                    <a:pos x="93" y="70"/>
                  </a:cxn>
                  <a:cxn ang="0">
                    <a:pos x="82" y="71"/>
                  </a:cxn>
                  <a:cxn ang="0">
                    <a:pos x="0" y="70"/>
                  </a:cxn>
                  <a:cxn ang="0">
                    <a:pos x="0" y="140"/>
                  </a:cxn>
                  <a:cxn ang="0">
                    <a:pos x="93" y="140"/>
                  </a:cxn>
                  <a:cxn ang="0">
                    <a:pos x="426" y="70"/>
                  </a:cxn>
                  <a:cxn ang="0">
                    <a:pos x="426" y="0"/>
                  </a:cxn>
                  <a:cxn ang="0">
                    <a:pos x="93" y="70"/>
                  </a:cxn>
                </a:cxnLst>
                <a:rect l="0" t="0" r="r" b="b"/>
                <a:pathLst>
                  <a:path w="426" h="140">
                    <a:moveTo>
                      <a:pt x="93" y="70"/>
                    </a:moveTo>
                    <a:lnTo>
                      <a:pt x="82" y="71"/>
                    </a:lnTo>
                    <a:lnTo>
                      <a:pt x="0" y="70"/>
                    </a:lnTo>
                    <a:lnTo>
                      <a:pt x="0" y="140"/>
                    </a:lnTo>
                    <a:lnTo>
                      <a:pt x="93" y="140"/>
                    </a:lnTo>
                    <a:lnTo>
                      <a:pt x="426" y="70"/>
                    </a:lnTo>
                    <a:lnTo>
                      <a:pt x="426" y="0"/>
                    </a:lnTo>
                    <a:lnTo>
                      <a:pt x="93" y="70"/>
                    </a:lnTo>
                    <a:close/>
                  </a:path>
                </a:pathLst>
              </a:custGeom>
              <a:grpFill/>
              <a:ln w="19050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013" name="Freeform 101"/>
              <p:cNvSpPr>
                <a:spLocks/>
              </p:cNvSpPr>
              <p:nvPr/>
            </p:nvSpPr>
            <p:spPr bwMode="auto">
              <a:xfrm rot="10800000" flipV="1">
                <a:off x="3782" y="3657"/>
                <a:ext cx="165" cy="40"/>
              </a:xfrm>
              <a:custGeom>
                <a:avLst/>
                <a:gdLst/>
                <a:ahLst/>
                <a:cxnLst>
                  <a:cxn ang="0">
                    <a:pos x="93" y="70"/>
                  </a:cxn>
                  <a:cxn ang="0">
                    <a:pos x="0" y="70"/>
                  </a:cxn>
                  <a:cxn ang="0">
                    <a:pos x="46" y="105"/>
                  </a:cxn>
                  <a:cxn ang="0">
                    <a:pos x="378" y="105"/>
                  </a:cxn>
                  <a:cxn ang="0">
                    <a:pos x="426" y="70"/>
                  </a:cxn>
                  <a:cxn ang="0">
                    <a:pos x="426" y="0"/>
                  </a:cxn>
                  <a:cxn ang="0">
                    <a:pos x="93" y="70"/>
                  </a:cxn>
                </a:cxnLst>
                <a:rect l="0" t="0" r="r" b="b"/>
                <a:pathLst>
                  <a:path w="426" h="105">
                    <a:moveTo>
                      <a:pt x="93" y="70"/>
                    </a:moveTo>
                    <a:lnTo>
                      <a:pt x="0" y="70"/>
                    </a:lnTo>
                    <a:lnTo>
                      <a:pt x="46" y="105"/>
                    </a:lnTo>
                    <a:lnTo>
                      <a:pt x="378" y="105"/>
                    </a:lnTo>
                    <a:lnTo>
                      <a:pt x="426" y="70"/>
                    </a:lnTo>
                    <a:lnTo>
                      <a:pt x="426" y="0"/>
                    </a:lnTo>
                    <a:lnTo>
                      <a:pt x="93" y="70"/>
                    </a:lnTo>
                    <a:close/>
                  </a:path>
                </a:pathLst>
              </a:custGeom>
              <a:grpFill/>
              <a:ln w="19050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471014" name="Text Box 102"/>
          <p:cNvSpPr txBox="1">
            <a:spLocks noChangeArrowheads="1"/>
          </p:cNvSpPr>
          <p:nvPr/>
        </p:nvSpPr>
        <p:spPr bwMode="auto">
          <a:xfrm>
            <a:off x="6613525" y="5287963"/>
            <a:ext cx="84772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1000"/>
              </a:lnSpc>
            </a:pPr>
            <a:r>
              <a:rPr 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240 V</a:t>
            </a:r>
          </a:p>
        </p:txBody>
      </p:sp>
      <p:sp>
        <p:nvSpPr>
          <p:cNvPr id="2471015" name="Text Box 103"/>
          <p:cNvSpPr txBox="1">
            <a:spLocks noChangeArrowheads="1"/>
          </p:cNvSpPr>
          <p:nvPr/>
        </p:nvSpPr>
        <p:spPr bwMode="auto">
          <a:xfrm>
            <a:off x="8296275" y="5172075"/>
            <a:ext cx="84772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1000"/>
              </a:lnSpc>
            </a:pPr>
            <a:r>
              <a:rPr 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120 V</a:t>
            </a:r>
          </a:p>
        </p:txBody>
      </p:sp>
      <p:sp>
        <p:nvSpPr>
          <p:cNvPr id="2471018" name="Rectangle 106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223.45.3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2471016" name="Rectangle 104"/>
          <p:cNvSpPr>
            <a:spLocks noGrp="1" noChangeArrowheads="1"/>
          </p:cNvSpPr>
          <p:nvPr>
            <p:ph idx="1"/>
          </p:nvPr>
        </p:nvSpPr>
        <p:spPr>
          <a:xfrm>
            <a:off x="279400" y="1244600"/>
            <a:ext cx="3676650" cy="1130300"/>
          </a:xfrm>
          <a:noFill/>
          <a:ln/>
        </p:spPr>
        <p:txBody>
          <a:bodyPr>
            <a:normAutofit fontScale="85000" lnSpcReduction="1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b="1" dirty="0"/>
              <a:t>	What is the voltage across the </a:t>
            </a:r>
            <a:r>
              <a:rPr lang="en-US" b="1" dirty="0" err="1"/>
              <a:t>lightbulb</a:t>
            </a:r>
            <a:r>
              <a:rPr lang="en-US" b="1" dirty="0"/>
              <a:t>? </a:t>
            </a:r>
          </a:p>
        </p:txBody>
      </p:sp>
      <p:sp>
        <p:nvSpPr>
          <p:cNvPr id="2471017" name="Rectangle 105"/>
          <p:cNvSpPr>
            <a:spLocks noChangeArrowheads="1"/>
          </p:cNvSpPr>
          <p:nvPr/>
        </p:nvSpPr>
        <p:spPr bwMode="auto">
          <a:xfrm>
            <a:off x="5378450" y="1335356"/>
            <a:ext cx="2614613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30 V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60 V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120 V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4)   240 V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5)   480 V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2963" name="Rectangle 3"/>
          <p:cNvSpPr>
            <a:spLocks noChangeArrowheads="1"/>
          </p:cNvSpPr>
          <p:nvPr/>
        </p:nvSpPr>
        <p:spPr bwMode="auto">
          <a:xfrm>
            <a:off x="5411788" y="1529168"/>
            <a:ext cx="2894012" cy="2247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1)   1/4 A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2)   1/2 A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3)   1 A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4)   2 A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5)   5 A</a:t>
            </a:r>
          </a:p>
        </p:txBody>
      </p:sp>
      <p:sp>
        <p:nvSpPr>
          <p:cNvPr id="2472965" name="Rectangle 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223.45.4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2472964" name="Rectangle 4"/>
          <p:cNvSpPr>
            <a:spLocks noGrp="1" noChangeArrowheads="1"/>
          </p:cNvSpPr>
          <p:nvPr>
            <p:ph idx="1"/>
          </p:nvPr>
        </p:nvSpPr>
        <p:spPr>
          <a:xfrm>
            <a:off x="360363" y="1374564"/>
            <a:ext cx="3938587" cy="2087562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50000"/>
              </a:lnSpc>
              <a:buFont typeface="Monotype Sorts" pitchFamily="2" charset="2"/>
              <a:buNone/>
            </a:pPr>
            <a:r>
              <a:rPr lang="en-US" b="1" dirty="0"/>
              <a:t>	Given that the intermediate current is 1 A, what is the current through the </a:t>
            </a:r>
            <a:r>
              <a:rPr lang="en-US" b="1" dirty="0" err="1"/>
              <a:t>lightbulb</a:t>
            </a:r>
            <a:r>
              <a:rPr lang="en-US" b="1" dirty="0"/>
              <a:t>? </a:t>
            </a:r>
          </a:p>
        </p:txBody>
      </p:sp>
      <p:grpSp>
        <p:nvGrpSpPr>
          <p:cNvPr id="2" name="Group 301"/>
          <p:cNvGrpSpPr/>
          <p:nvPr/>
        </p:nvGrpSpPr>
        <p:grpSpPr>
          <a:xfrm>
            <a:off x="4665663" y="4793416"/>
            <a:ext cx="4283075" cy="1484313"/>
            <a:chOff x="4665663" y="4793416"/>
            <a:chExt cx="4283075" cy="1484313"/>
          </a:xfrm>
        </p:grpSpPr>
        <p:sp>
          <p:nvSpPr>
            <p:cNvPr id="204" name="Text Box 10"/>
            <p:cNvSpPr txBox="1">
              <a:spLocks noChangeArrowheads="1"/>
            </p:cNvSpPr>
            <p:nvPr/>
          </p:nvSpPr>
          <p:spPr bwMode="auto">
            <a:xfrm>
              <a:off x="6521451" y="4923591"/>
              <a:ext cx="635000" cy="3968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1 A</a:t>
              </a:r>
            </a:p>
          </p:txBody>
        </p:sp>
        <p:sp>
          <p:nvSpPr>
            <p:cNvPr id="205" name="AutoShape 12"/>
            <p:cNvSpPr>
              <a:spLocks noChangeArrowheads="1"/>
            </p:cNvSpPr>
            <p:nvPr/>
          </p:nvSpPr>
          <p:spPr bwMode="auto">
            <a:xfrm>
              <a:off x="5611813" y="5014079"/>
              <a:ext cx="847725" cy="1060450"/>
            </a:xfrm>
            <a:prstGeom prst="roundRect">
              <a:avLst>
                <a:gd name="adj" fmla="val 16667"/>
              </a:avLst>
            </a:prstGeom>
            <a:solidFill>
              <a:srgbClr val="969696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AutoShape 13"/>
            <p:cNvSpPr>
              <a:spLocks noChangeArrowheads="1"/>
            </p:cNvSpPr>
            <p:nvPr/>
          </p:nvSpPr>
          <p:spPr bwMode="auto">
            <a:xfrm>
              <a:off x="5780088" y="5226804"/>
              <a:ext cx="508000" cy="635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 flipH="1">
              <a:off x="6230938" y="5336341"/>
              <a:ext cx="295275" cy="417513"/>
              <a:chOff x="1296" y="2736"/>
              <a:chExt cx="458" cy="515"/>
            </a:xfrm>
          </p:grpSpPr>
          <p:sp>
            <p:nvSpPr>
              <p:cNvPr id="208" name="Arc 15"/>
              <p:cNvSpPr>
                <a:spLocks/>
              </p:cNvSpPr>
              <p:nvPr/>
            </p:nvSpPr>
            <p:spPr bwMode="auto">
              <a:xfrm rot="-5400000">
                <a:off x="1420" y="3055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74"/>
                  <a:gd name="T1" fmla="*/ 0 h 21600"/>
                  <a:gd name="T2" fmla="*/ 15674 w 15674"/>
                  <a:gd name="T3" fmla="*/ 6737 h 21600"/>
                  <a:gd name="T4" fmla="*/ 0 w 1567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74" h="21600" fill="none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</a:path>
                  <a:path w="15674" h="21600" stroke="0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" name="Arc 16"/>
              <p:cNvSpPr>
                <a:spLocks/>
              </p:cNvSpPr>
              <p:nvPr/>
            </p:nvSpPr>
            <p:spPr bwMode="auto">
              <a:xfrm rot="16200000" flipH="1">
                <a:off x="1405" y="3008"/>
                <a:ext cx="101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" name="Arc 17"/>
              <p:cNvSpPr>
                <a:spLocks/>
              </p:cNvSpPr>
              <p:nvPr/>
            </p:nvSpPr>
            <p:spPr bwMode="auto">
              <a:xfrm rot="10800000" flipH="1">
                <a:off x="1615" y="3151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871"/>
                  <a:gd name="T2" fmla="*/ 9757 w 21600"/>
                  <a:gd name="T3" fmla="*/ 40871 h 40871"/>
                  <a:gd name="T4" fmla="*/ 0 w 21600"/>
                  <a:gd name="T5" fmla="*/ 21600 h 40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87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</a:path>
                  <a:path w="21600" h="4087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Arc 18"/>
              <p:cNvSpPr>
                <a:spLocks/>
              </p:cNvSpPr>
              <p:nvPr/>
            </p:nvSpPr>
            <p:spPr bwMode="auto">
              <a:xfrm rot="-5400000">
                <a:off x="1420" y="2671"/>
                <a:ext cx="73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557"/>
                  <a:gd name="T1" fmla="*/ 0 h 21600"/>
                  <a:gd name="T2" fmla="*/ 15557 w 15557"/>
                  <a:gd name="T3" fmla="*/ 6616 h 21600"/>
                  <a:gd name="T4" fmla="*/ 0 w 1555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557" h="21600" fill="none" extrusionOk="0">
                    <a:moveTo>
                      <a:pt x="-1" y="0"/>
                    </a:moveTo>
                    <a:cubicBezTo>
                      <a:pt x="5869" y="0"/>
                      <a:pt x="11485" y="2388"/>
                      <a:pt x="15557" y="6615"/>
                    </a:cubicBezTo>
                  </a:path>
                  <a:path w="15557" h="21600" stroke="0" extrusionOk="0">
                    <a:moveTo>
                      <a:pt x="-1" y="0"/>
                    </a:moveTo>
                    <a:cubicBezTo>
                      <a:pt x="5869" y="0"/>
                      <a:pt x="11485" y="2388"/>
                      <a:pt x="15557" y="66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Arc 19"/>
              <p:cNvSpPr>
                <a:spLocks/>
              </p:cNvSpPr>
              <p:nvPr/>
            </p:nvSpPr>
            <p:spPr bwMode="auto">
              <a:xfrm rot="16200000" flipH="1">
                <a:off x="1406" y="2626"/>
                <a:ext cx="100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" name="Arc 20"/>
              <p:cNvSpPr>
                <a:spLocks/>
              </p:cNvSpPr>
              <p:nvPr/>
            </p:nvSpPr>
            <p:spPr bwMode="auto">
              <a:xfrm rot="10800000" flipH="1">
                <a:off x="1615" y="2770"/>
                <a:ext cx="137" cy="6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978"/>
                  <a:gd name="T2" fmla="*/ 9543 w 21600"/>
                  <a:gd name="T3" fmla="*/ 40978 h 40978"/>
                  <a:gd name="T4" fmla="*/ 0 w 21600"/>
                  <a:gd name="T5" fmla="*/ 21600 h 40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97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28"/>
                      <a:pt x="16924" y="37342"/>
                      <a:pt x="9542" y="40977"/>
                    </a:cubicBezTo>
                  </a:path>
                  <a:path w="21600" h="4097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28"/>
                      <a:pt x="16924" y="37342"/>
                      <a:pt x="9542" y="4097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" name="Arc 21"/>
              <p:cNvSpPr>
                <a:spLocks/>
              </p:cNvSpPr>
              <p:nvPr/>
            </p:nvSpPr>
            <p:spPr bwMode="auto">
              <a:xfrm rot="-5400000">
                <a:off x="1421" y="2800"/>
                <a:ext cx="74" cy="32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6005"/>
                  <a:gd name="T1" fmla="*/ 0 h 21600"/>
                  <a:gd name="T2" fmla="*/ 16005 w 16005"/>
                  <a:gd name="T3" fmla="*/ 7095 h 21600"/>
                  <a:gd name="T4" fmla="*/ 0 w 1600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005" h="21600" fill="none" extrusionOk="0">
                    <a:moveTo>
                      <a:pt x="-1" y="0"/>
                    </a:moveTo>
                    <a:cubicBezTo>
                      <a:pt x="6097" y="0"/>
                      <a:pt x="11910" y="2576"/>
                      <a:pt x="16005" y="7094"/>
                    </a:cubicBezTo>
                  </a:path>
                  <a:path w="16005" h="21600" stroke="0" extrusionOk="0">
                    <a:moveTo>
                      <a:pt x="-1" y="0"/>
                    </a:moveTo>
                    <a:cubicBezTo>
                      <a:pt x="6097" y="0"/>
                      <a:pt x="11910" y="2576"/>
                      <a:pt x="16005" y="70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" name="Arc 22"/>
              <p:cNvSpPr>
                <a:spLocks/>
              </p:cNvSpPr>
              <p:nvPr/>
            </p:nvSpPr>
            <p:spPr bwMode="auto">
              <a:xfrm rot="16200000" flipH="1">
                <a:off x="1406" y="2757"/>
                <a:ext cx="102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Arc 23"/>
              <p:cNvSpPr>
                <a:spLocks/>
              </p:cNvSpPr>
              <p:nvPr/>
            </p:nvSpPr>
            <p:spPr bwMode="auto">
              <a:xfrm rot="10800000" flipH="1">
                <a:off x="1616" y="2901"/>
                <a:ext cx="138" cy="6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596"/>
                  <a:gd name="T2" fmla="*/ 10281 w 21600"/>
                  <a:gd name="T3" fmla="*/ 40596 h 40596"/>
                  <a:gd name="T4" fmla="*/ 0 w 21600"/>
                  <a:gd name="T5" fmla="*/ 21600 h 40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596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</a:path>
                  <a:path w="21600" h="40596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" name="Arc 24"/>
              <p:cNvSpPr>
                <a:spLocks/>
              </p:cNvSpPr>
              <p:nvPr/>
            </p:nvSpPr>
            <p:spPr bwMode="auto">
              <a:xfrm rot="-5400000">
                <a:off x="1420" y="2931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837"/>
                  <a:gd name="T1" fmla="*/ 0 h 21600"/>
                  <a:gd name="T2" fmla="*/ 15837 w 15837"/>
                  <a:gd name="T3" fmla="*/ 6912 h 21600"/>
                  <a:gd name="T4" fmla="*/ 0 w 1583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837" h="21600" fill="none" extrusionOk="0">
                    <a:moveTo>
                      <a:pt x="-1" y="0"/>
                    </a:moveTo>
                    <a:cubicBezTo>
                      <a:pt x="6010" y="0"/>
                      <a:pt x="11749" y="2504"/>
                      <a:pt x="15837" y="6911"/>
                    </a:cubicBezTo>
                  </a:path>
                  <a:path w="15837" h="21600" stroke="0" extrusionOk="0">
                    <a:moveTo>
                      <a:pt x="-1" y="0"/>
                    </a:moveTo>
                    <a:cubicBezTo>
                      <a:pt x="6010" y="0"/>
                      <a:pt x="11749" y="2504"/>
                      <a:pt x="15837" y="691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Arc 25"/>
              <p:cNvSpPr>
                <a:spLocks/>
              </p:cNvSpPr>
              <p:nvPr/>
            </p:nvSpPr>
            <p:spPr bwMode="auto">
              <a:xfrm rot="16200000" flipH="1">
                <a:off x="1405" y="2886"/>
                <a:ext cx="102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" name="Arc 26"/>
              <p:cNvSpPr>
                <a:spLocks/>
              </p:cNvSpPr>
              <p:nvPr/>
            </p:nvSpPr>
            <p:spPr bwMode="auto">
              <a:xfrm rot="10800000" flipH="1">
                <a:off x="1615" y="3029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1032"/>
                  <a:gd name="T2" fmla="*/ 9431 w 21600"/>
                  <a:gd name="T3" fmla="*/ 41032 h 41032"/>
                  <a:gd name="T4" fmla="*/ 0 w 21600"/>
                  <a:gd name="T5" fmla="*/ 21600 h 4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1032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73"/>
                      <a:pt x="16874" y="37419"/>
                      <a:pt x="9431" y="41032"/>
                    </a:cubicBezTo>
                  </a:path>
                  <a:path w="21600" h="41032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73"/>
                      <a:pt x="16874" y="37419"/>
                      <a:pt x="9431" y="4103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27"/>
            <p:cNvGrpSpPr>
              <a:grpSpLocks/>
            </p:cNvGrpSpPr>
            <p:nvPr/>
          </p:nvGrpSpPr>
          <p:grpSpPr bwMode="auto">
            <a:xfrm rot="10800000" flipV="1">
              <a:off x="5540376" y="5436354"/>
              <a:ext cx="296863" cy="214313"/>
              <a:chOff x="2371" y="2926"/>
              <a:chExt cx="458" cy="265"/>
            </a:xfrm>
          </p:grpSpPr>
          <p:sp>
            <p:nvSpPr>
              <p:cNvPr id="221" name="Arc 28"/>
              <p:cNvSpPr>
                <a:spLocks/>
              </p:cNvSpPr>
              <p:nvPr/>
            </p:nvSpPr>
            <p:spPr bwMode="auto">
              <a:xfrm rot="5400000" flipH="1">
                <a:off x="2631" y="2864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74"/>
                  <a:gd name="T1" fmla="*/ 0 h 21600"/>
                  <a:gd name="T2" fmla="*/ 15674 w 15674"/>
                  <a:gd name="T3" fmla="*/ 6737 h 21600"/>
                  <a:gd name="T4" fmla="*/ 0 w 1567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74" h="21600" fill="none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</a:path>
                  <a:path w="15674" h="21600" stroke="0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Arc 29"/>
              <p:cNvSpPr>
                <a:spLocks/>
              </p:cNvSpPr>
              <p:nvPr/>
            </p:nvSpPr>
            <p:spPr bwMode="auto">
              <a:xfrm rot="5400000">
                <a:off x="2619" y="2817"/>
                <a:ext cx="101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" name="Arc 30"/>
              <p:cNvSpPr>
                <a:spLocks/>
              </p:cNvSpPr>
              <p:nvPr/>
            </p:nvSpPr>
            <p:spPr bwMode="auto">
              <a:xfrm rot="10800000">
                <a:off x="2373" y="2960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871"/>
                  <a:gd name="T2" fmla="*/ 9757 w 21600"/>
                  <a:gd name="T3" fmla="*/ 40871 h 40871"/>
                  <a:gd name="T4" fmla="*/ 0 w 21600"/>
                  <a:gd name="T5" fmla="*/ 21600 h 40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87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</a:path>
                  <a:path w="21600" h="4087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Arc 31"/>
              <p:cNvSpPr>
                <a:spLocks/>
              </p:cNvSpPr>
              <p:nvPr/>
            </p:nvSpPr>
            <p:spPr bwMode="auto">
              <a:xfrm rot="5400000" flipH="1">
                <a:off x="2630" y="2994"/>
                <a:ext cx="74" cy="32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35"/>
                  <a:gd name="T1" fmla="*/ 0 h 21600"/>
                  <a:gd name="T2" fmla="*/ 15635 w 15635"/>
                  <a:gd name="T3" fmla="*/ 6697 h 21600"/>
                  <a:gd name="T4" fmla="*/ 0 w 1563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35" h="21600" fill="none" extrusionOk="0">
                    <a:moveTo>
                      <a:pt x="-1" y="0"/>
                    </a:moveTo>
                    <a:cubicBezTo>
                      <a:pt x="5908" y="0"/>
                      <a:pt x="11558" y="2420"/>
                      <a:pt x="15635" y="6696"/>
                    </a:cubicBezTo>
                  </a:path>
                  <a:path w="15635" h="21600" stroke="0" extrusionOk="0">
                    <a:moveTo>
                      <a:pt x="-1" y="0"/>
                    </a:moveTo>
                    <a:cubicBezTo>
                      <a:pt x="5908" y="0"/>
                      <a:pt x="11558" y="2420"/>
                      <a:pt x="15635" y="66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" name="Arc 32"/>
              <p:cNvSpPr>
                <a:spLocks/>
              </p:cNvSpPr>
              <p:nvPr/>
            </p:nvSpPr>
            <p:spPr bwMode="auto">
              <a:xfrm rot="5400000">
                <a:off x="2618" y="2950"/>
                <a:ext cx="100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" name="Arc 33"/>
              <p:cNvSpPr>
                <a:spLocks/>
              </p:cNvSpPr>
              <p:nvPr/>
            </p:nvSpPr>
            <p:spPr bwMode="auto">
              <a:xfrm rot="10800000">
                <a:off x="2371" y="3091"/>
                <a:ext cx="138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596"/>
                  <a:gd name="T2" fmla="*/ 10281 w 21600"/>
                  <a:gd name="T3" fmla="*/ 40596 h 40596"/>
                  <a:gd name="T4" fmla="*/ 0 w 21600"/>
                  <a:gd name="T5" fmla="*/ 21600 h 40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596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</a:path>
                  <a:path w="21600" h="40596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7" name="Line 34"/>
            <p:cNvSpPr>
              <a:spLocks noChangeShapeType="1"/>
            </p:cNvSpPr>
            <p:nvPr/>
          </p:nvSpPr>
          <p:spPr bwMode="auto">
            <a:xfrm>
              <a:off x="6521451" y="5334754"/>
              <a:ext cx="3889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35"/>
            <p:cNvGrpSpPr>
              <a:grpSpLocks/>
            </p:cNvGrpSpPr>
            <p:nvPr/>
          </p:nvGrpSpPr>
          <p:grpSpPr bwMode="auto">
            <a:xfrm rot="16200000" flipV="1">
              <a:off x="4946650" y="5604629"/>
              <a:ext cx="195263" cy="142875"/>
              <a:chOff x="2377" y="3303"/>
              <a:chExt cx="364" cy="333"/>
            </a:xfrm>
          </p:grpSpPr>
          <p:sp>
            <p:nvSpPr>
              <p:cNvPr id="229" name="Arc 36"/>
              <p:cNvSpPr>
                <a:spLocks/>
              </p:cNvSpPr>
              <p:nvPr/>
            </p:nvSpPr>
            <p:spPr bwMode="auto">
              <a:xfrm>
                <a:off x="2377" y="3303"/>
                <a:ext cx="362" cy="18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0 h 21600"/>
                  <a:gd name="T2" fmla="*/ 43200 w 43200"/>
                  <a:gd name="T3" fmla="*/ 21600 h 21600"/>
                  <a:gd name="T4" fmla="*/ 21600 w 432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0" fill="none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B2B2B2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Line 37"/>
              <p:cNvSpPr>
                <a:spLocks noChangeShapeType="1"/>
              </p:cNvSpPr>
              <p:nvPr/>
            </p:nvSpPr>
            <p:spPr bwMode="auto">
              <a:xfrm>
                <a:off x="2378" y="3485"/>
                <a:ext cx="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" name="Rectangle 38"/>
              <p:cNvSpPr>
                <a:spLocks noChangeArrowheads="1"/>
              </p:cNvSpPr>
              <p:nvPr/>
            </p:nvSpPr>
            <p:spPr bwMode="auto">
              <a:xfrm>
                <a:off x="2445" y="3488"/>
                <a:ext cx="47" cy="148"/>
              </a:xfrm>
              <a:prstGeom prst="rect">
                <a:avLst/>
              </a:prstGeom>
              <a:solidFill>
                <a:srgbClr val="777777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" name="Rectangle 39"/>
              <p:cNvSpPr>
                <a:spLocks noChangeArrowheads="1"/>
              </p:cNvSpPr>
              <p:nvPr/>
            </p:nvSpPr>
            <p:spPr bwMode="auto">
              <a:xfrm>
                <a:off x="2599" y="3487"/>
                <a:ext cx="47" cy="148"/>
              </a:xfrm>
              <a:prstGeom prst="rect">
                <a:avLst/>
              </a:prstGeom>
              <a:solidFill>
                <a:srgbClr val="777777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3" name="Freeform 40"/>
            <p:cNvSpPr>
              <a:spLocks/>
            </p:cNvSpPr>
            <p:nvPr/>
          </p:nvSpPr>
          <p:spPr bwMode="auto">
            <a:xfrm>
              <a:off x="5116513" y="5649079"/>
              <a:ext cx="423863" cy="101600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115" y="60"/>
                </a:cxn>
                <a:cxn ang="0">
                  <a:pos x="139" y="68"/>
                </a:cxn>
                <a:cxn ang="0">
                  <a:pos x="245" y="60"/>
                </a:cxn>
                <a:cxn ang="0">
                  <a:pos x="306" y="46"/>
                </a:cxn>
                <a:cxn ang="0">
                  <a:pos x="400" y="36"/>
                </a:cxn>
                <a:cxn ang="0">
                  <a:pos x="506" y="26"/>
                </a:cxn>
                <a:cxn ang="0">
                  <a:pos x="656" y="0"/>
                </a:cxn>
              </a:cxnLst>
              <a:rect l="0" t="0" r="r" b="b"/>
              <a:pathLst>
                <a:path w="656" h="69">
                  <a:moveTo>
                    <a:pt x="0" y="36"/>
                  </a:moveTo>
                  <a:cubicBezTo>
                    <a:pt x="83" y="46"/>
                    <a:pt x="44" y="38"/>
                    <a:pt x="115" y="60"/>
                  </a:cubicBezTo>
                  <a:cubicBezTo>
                    <a:pt x="123" y="63"/>
                    <a:pt x="139" y="68"/>
                    <a:pt x="139" y="68"/>
                  </a:cubicBezTo>
                  <a:cubicBezTo>
                    <a:pt x="175" y="66"/>
                    <a:pt x="211" y="69"/>
                    <a:pt x="245" y="60"/>
                  </a:cubicBezTo>
                  <a:cubicBezTo>
                    <a:pt x="256" y="58"/>
                    <a:pt x="297" y="53"/>
                    <a:pt x="306" y="46"/>
                  </a:cubicBezTo>
                  <a:cubicBezTo>
                    <a:pt x="322" y="35"/>
                    <a:pt x="362" y="42"/>
                    <a:pt x="400" y="36"/>
                  </a:cubicBezTo>
                  <a:cubicBezTo>
                    <a:pt x="438" y="40"/>
                    <a:pt x="468" y="38"/>
                    <a:pt x="506" y="26"/>
                  </a:cubicBezTo>
                  <a:cubicBezTo>
                    <a:pt x="582" y="18"/>
                    <a:pt x="625" y="5"/>
                    <a:pt x="656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Freeform 41"/>
            <p:cNvSpPr>
              <a:spLocks/>
            </p:cNvSpPr>
            <p:nvPr/>
          </p:nvSpPr>
          <p:spPr bwMode="auto">
            <a:xfrm>
              <a:off x="5111751" y="5437941"/>
              <a:ext cx="428625" cy="223838"/>
            </a:xfrm>
            <a:custGeom>
              <a:avLst/>
              <a:gdLst/>
              <a:ahLst/>
              <a:cxnLst>
                <a:cxn ang="0">
                  <a:pos x="0" y="265"/>
                </a:cxn>
                <a:cxn ang="0">
                  <a:pos x="72" y="278"/>
                </a:cxn>
                <a:cxn ang="0">
                  <a:pos x="102" y="285"/>
                </a:cxn>
                <a:cxn ang="0">
                  <a:pos x="210" y="278"/>
                </a:cxn>
                <a:cxn ang="0">
                  <a:pos x="273" y="236"/>
                </a:cxn>
                <a:cxn ang="0">
                  <a:pos x="339" y="210"/>
                </a:cxn>
                <a:cxn ang="0">
                  <a:pos x="396" y="170"/>
                </a:cxn>
                <a:cxn ang="0">
                  <a:pos x="402" y="157"/>
                </a:cxn>
                <a:cxn ang="0">
                  <a:pos x="429" y="141"/>
                </a:cxn>
                <a:cxn ang="0">
                  <a:pos x="474" y="66"/>
                </a:cxn>
                <a:cxn ang="0">
                  <a:pos x="510" y="46"/>
                </a:cxn>
                <a:cxn ang="0">
                  <a:pos x="519" y="43"/>
                </a:cxn>
                <a:cxn ang="0">
                  <a:pos x="555" y="13"/>
                </a:cxn>
                <a:cxn ang="0">
                  <a:pos x="579" y="0"/>
                </a:cxn>
              </a:cxnLst>
              <a:rect l="0" t="0" r="r" b="b"/>
              <a:pathLst>
                <a:path w="579" h="285">
                  <a:moveTo>
                    <a:pt x="0" y="265"/>
                  </a:moveTo>
                  <a:cubicBezTo>
                    <a:pt x="66" y="270"/>
                    <a:pt x="37" y="270"/>
                    <a:pt x="72" y="278"/>
                  </a:cubicBezTo>
                  <a:cubicBezTo>
                    <a:pt x="82" y="281"/>
                    <a:pt x="102" y="285"/>
                    <a:pt x="102" y="285"/>
                  </a:cubicBezTo>
                  <a:cubicBezTo>
                    <a:pt x="122" y="284"/>
                    <a:pt x="181" y="283"/>
                    <a:pt x="210" y="278"/>
                  </a:cubicBezTo>
                  <a:cubicBezTo>
                    <a:pt x="235" y="274"/>
                    <a:pt x="249" y="244"/>
                    <a:pt x="273" y="236"/>
                  </a:cubicBezTo>
                  <a:cubicBezTo>
                    <a:pt x="296" y="228"/>
                    <a:pt x="316" y="214"/>
                    <a:pt x="339" y="210"/>
                  </a:cubicBezTo>
                  <a:cubicBezTo>
                    <a:pt x="352" y="201"/>
                    <a:pt x="389" y="185"/>
                    <a:pt x="396" y="170"/>
                  </a:cubicBezTo>
                  <a:cubicBezTo>
                    <a:pt x="398" y="166"/>
                    <a:pt x="399" y="161"/>
                    <a:pt x="402" y="157"/>
                  </a:cubicBezTo>
                  <a:cubicBezTo>
                    <a:pt x="409" y="150"/>
                    <a:pt x="429" y="141"/>
                    <a:pt x="429" y="141"/>
                  </a:cubicBezTo>
                  <a:cubicBezTo>
                    <a:pt x="444" y="116"/>
                    <a:pt x="453" y="85"/>
                    <a:pt x="474" y="66"/>
                  </a:cubicBezTo>
                  <a:cubicBezTo>
                    <a:pt x="488" y="51"/>
                    <a:pt x="493" y="52"/>
                    <a:pt x="510" y="46"/>
                  </a:cubicBezTo>
                  <a:cubicBezTo>
                    <a:pt x="513" y="45"/>
                    <a:pt x="519" y="43"/>
                    <a:pt x="519" y="43"/>
                  </a:cubicBezTo>
                  <a:cubicBezTo>
                    <a:pt x="529" y="32"/>
                    <a:pt x="542" y="17"/>
                    <a:pt x="555" y="13"/>
                  </a:cubicBezTo>
                  <a:cubicBezTo>
                    <a:pt x="576" y="5"/>
                    <a:pt x="569" y="11"/>
                    <a:pt x="579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Line 42"/>
            <p:cNvSpPr>
              <a:spLocks noChangeShapeType="1"/>
            </p:cNvSpPr>
            <p:nvPr/>
          </p:nvSpPr>
          <p:spPr bwMode="auto">
            <a:xfrm>
              <a:off x="6521451" y="5747504"/>
              <a:ext cx="3889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AutoShape 43"/>
            <p:cNvSpPr>
              <a:spLocks noChangeArrowheads="1"/>
            </p:cNvSpPr>
            <p:nvPr/>
          </p:nvSpPr>
          <p:spPr bwMode="auto">
            <a:xfrm flipH="1">
              <a:off x="7234238" y="5014079"/>
              <a:ext cx="846138" cy="1060450"/>
            </a:xfrm>
            <a:prstGeom prst="roundRect">
              <a:avLst>
                <a:gd name="adj" fmla="val 16667"/>
              </a:avLst>
            </a:prstGeom>
            <a:solidFill>
              <a:srgbClr val="969696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AutoShape 44"/>
            <p:cNvSpPr>
              <a:spLocks noChangeArrowheads="1"/>
            </p:cNvSpPr>
            <p:nvPr/>
          </p:nvSpPr>
          <p:spPr bwMode="auto">
            <a:xfrm flipH="1">
              <a:off x="7405688" y="5226804"/>
              <a:ext cx="506413" cy="635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5"/>
            <p:cNvGrpSpPr>
              <a:grpSpLocks/>
            </p:cNvGrpSpPr>
            <p:nvPr/>
          </p:nvGrpSpPr>
          <p:grpSpPr bwMode="auto">
            <a:xfrm>
              <a:off x="7165976" y="5336341"/>
              <a:ext cx="296863" cy="417513"/>
              <a:chOff x="1296" y="2736"/>
              <a:chExt cx="458" cy="515"/>
            </a:xfrm>
          </p:grpSpPr>
          <p:sp>
            <p:nvSpPr>
              <p:cNvPr id="239" name="Arc 46"/>
              <p:cNvSpPr>
                <a:spLocks/>
              </p:cNvSpPr>
              <p:nvPr/>
            </p:nvSpPr>
            <p:spPr bwMode="auto">
              <a:xfrm rot="-5400000">
                <a:off x="1420" y="3055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74"/>
                  <a:gd name="T1" fmla="*/ 0 h 21600"/>
                  <a:gd name="T2" fmla="*/ 15674 w 15674"/>
                  <a:gd name="T3" fmla="*/ 6737 h 21600"/>
                  <a:gd name="T4" fmla="*/ 0 w 1567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74" h="21600" fill="none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</a:path>
                  <a:path w="15674" h="21600" stroke="0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" name="Arc 47"/>
              <p:cNvSpPr>
                <a:spLocks/>
              </p:cNvSpPr>
              <p:nvPr/>
            </p:nvSpPr>
            <p:spPr bwMode="auto">
              <a:xfrm rot="16200000" flipH="1">
                <a:off x="1405" y="3008"/>
                <a:ext cx="101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" name="Arc 48"/>
              <p:cNvSpPr>
                <a:spLocks/>
              </p:cNvSpPr>
              <p:nvPr/>
            </p:nvSpPr>
            <p:spPr bwMode="auto">
              <a:xfrm rot="10800000" flipH="1">
                <a:off x="1615" y="3151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871"/>
                  <a:gd name="T2" fmla="*/ 9757 w 21600"/>
                  <a:gd name="T3" fmla="*/ 40871 h 40871"/>
                  <a:gd name="T4" fmla="*/ 0 w 21600"/>
                  <a:gd name="T5" fmla="*/ 21600 h 40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87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</a:path>
                  <a:path w="21600" h="4087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" name="Arc 49"/>
              <p:cNvSpPr>
                <a:spLocks/>
              </p:cNvSpPr>
              <p:nvPr/>
            </p:nvSpPr>
            <p:spPr bwMode="auto">
              <a:xfrm rot="-5400000">
                <a:off x="1420" y="2671"/>
                <a:ext cx="73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557"/>
                  <a:gd name="T1" fmla="*/ 0 h 21600"/>
                  <a:gd name="T2" fmla="*/ 15557 w 15557"/>
                  <a:gd name="T3" fmla="*/ 6616 h 21600"/>
                  <a:gd name="T4" fmla="*/ 0 w 1555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557" h="21600" fill="none" extrusionOk="0">
                    <a:moveTo>
                      <a:pt x="-1" y="0"/>
                    </a:moveTo>
                    <a:cubicBezTo>
                      <a:pt x="5869" y="0"/>
                      <a:pt x="11485" y="2388"/>
                      <a:pt x="15557" y="6615"/>
                    </a:cubicBezTo>
                  </a:path>
                  <a:path w="15557" h="21600" stroke="0" extrusionOk="0">
                    <a:moveTo>
                      <a:pt x="-1" y="0"/>
                    </a:moveTo>
                    <a:cubicBezTo>
                      <a:pt x="5869" y="0"/>
                      <a:pt x="11485" y="2388"/>
                      <a:pt x="15557" y="66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" name="Arc 50"/>
              <p:cNvSpPr>
                <a:spLocks/>
              </p:cNvSpPr>
              <p:nvPr/>
            </p:nvSpPr>
            <p:spPr bwMode="auto">
              <a:xfrm rot="16200000" flipH="1">
                <a:off x="1406" y="2626"/>
                <a:ext cx="100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" name="Arc 51"/>
              <p:cNvSpPr>
                <a:spLocks/>
              </p:cNvSpPr>
              <p:nvPr/>
            </p:nvSpPr>
            <p:spPr bwMode="auto">
              <a:xfrm rot="10800000" flipH="1">
                <a:off x="1615" y="2770"/>
                <a:ext cx="137" cy="6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978"/>
                  <a:gd name="T2" fmla="*/ 9543 w 21600"/>
                  <a:gd name="T3" fmla="*/ 40978 h 40978"/>
                  <a:gd name="T4" fmla="*/ 0 w 21600"/>
                  <a:gd name="T5" fmla="*/ 21600 h 40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97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28"/>
                      <a:pt x="16924" y="37342"/>
                      <a:pt x="9542" y="40977"/>
                    </a:cubicBezTo>
                  </a:path>
                  <a:path w="21600" h="4097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28"/>
                      <a:pt x="16924" y="37342"/>
                      <a:pt x="9542" y="4097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Arc 52"/>
              <p:cNvSpPr>
                <a:spLocks/>
              </p:cNvSpPr>
              <p:nvPr/>
            </p:nvSpPr>
            <p:spPr bwMode="auto">
              <a:xfrm rot="-5400000">
                <a:off x="1421" y="2800"/>
                <a:ext cx="74" cy="32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6005"/>
                  <a:gd name="T1" fmla="*/ 0 h 21600"/>
                  <a:gd name="T2" fmla="*/ 16005 w 16005"/>
                  <a:gd name="T3" fmla="*/ 7095 h 21600"/>
                  <a:gd name="T4" fmla="*/ 0 w 1600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005" h="21600" fill="none" extrusionOk="0">
                    <a:moveTo>
                      <a:pt x="-1" y="0"/>
                    </a:moveTo>
                    <a:cubicBezTo>
                      <a:pt x="6097" y="0"/>
                      <a:pt x="11910" y="2576"/>
                      <a:pt x="16005" y="7094"/>
                    </a:cubicBezTo>
                  </a:path>
                  <a:path w="16005" h="21600" stroke="0" extrusionOk="0">
                    <a:moveTo>
                      <a:pt x="-1" y="0"/>
                    </a:moveTo>
                    <a:cubicBezTo>
                      <a:pt x="6097" y="0"/>
                      <a:pt x="11910" y="2576"/>
                      <a:pt x="16005" y="70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" name="Arc 53"/>
              <p:cNvSpPr>
                <a:spLocks/>
              </p:cNvSpPr>
              <p:nvPr/>
            </p:nvSpPr>
            <p:spPr bwMode="auto">
              <a:xfrm rot="16200000" flipH="1">
                <a:off x="1406" y="2757"/>
                <a:ext cx="102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" name="Arc 54"/>
              <p:cNvSpPr>
                <a:spLocks/>
              </p:cNvSpPr>
              <p:nvPr/>
            </p:nvSpPr>
            <p:spPr bwMode="auto">
              <a:xfrm rot="10800000" flipH="1">
                <a:off x="1616" y="2901"/>
                <a:ext cx="138" cy="6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596"/>
                  <a:gd name="T2" fmla="*/ 10281 w 21600"/>
                  <a:gd name="T3" fmla="*/ 40596 h 40596"/>
                  <a:gd name="T4" fmla="*/ 0 w 21600"/>
                  <a:gd name="T5" fmla="*/ 21600 h 40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596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</a:path>
                  <a:path w="21600" h="40596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" name="Arc 55"/>
              <p:cNvSpPr>
                <a:spLocks/>
              </p:cNvSpPr>
              <p:nvPr/>
            </p:nvSpPr>
            <p:spPr bwMode="auto">
              <a:xfrm rot="-5400000">
                <a:off x="1420" y="2931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837"/>
                  <a:gd name="T1" fmla="*/ 0 h 21600"/>
                  <a:gd name="T2" fmla="*/ 15837 w 15837"/>
                  <a:gd name="T3" fmla="*/ 6912 h 21600"/>
                  <a:gd name="T4" fmla="*/ 0 w 1583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837" h="21600" fill="none" extrusionOk="0">
                    <a:moveTo>
                      <a:pt x="-1" y="0"/>
                    </a:moveTo>
                    <a:cubicBezTo>
                      <a:pt x="6010" y="0"/>
                      <a:pt x="11749" y="2504"/>
                      <a:pt x="15837" y="6911"/>
                    </a:cubicBezTo>
                  </a:path>
                  <a:path w="15837" h="21600" stroke="0" extrusionOk="0">
                    <a:moveTo>
                      <a:pt x="-1" y="0"/>
                    </a:moveTo>
                    <a:cubicBezTo>
                      <a:pt x="6010" y="0"/>
                      <a:pt x="11749" y="2504"/>
                      <a:pt x="15837" y="691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" name="Arc 56"/>
              <p:cNvSpPr>
                <a:spLocks/>
              </p:cNvSpPr>
              <p:nvPr/>
            </p:nvSpPr>
            <p:spPr bwMode="auto">
              <a:xfrm rot="16200000" flipH="1">
                <a:off x="1405" y="2886"/>
                <a:ext cx="102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" name="Arc 57"/>
              <p:cNvSpPr>
                <a:spLocks/>
              </p:cNvSpPr>
              <p:nvPr/>
            </p:nvSpPr>
            <p:spPr bwMode="auto">
              <a:xfrm rot="10800000" flipH="1">
                <a:off x="1615" y="3029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1032"/>
                  <a:gd name="T2" fmla="*/ 9431 w 21600"/>
                  <a:gd name="T3" fmla="*/ 41032 h 41032"/>
                  <a:gd name="T4" fmla="*/ 0 w 21600"/>
                  <a:gd name="T5" fmla="*/ 21600 h 4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1032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73"/>
                      <a:pt x="16874" y="37419"/>
                      <a:pt x="9431" y="41032"/>
                    </a:cubicBezTo>
                  </a:path>
                  <a:path w="21600" h="41032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73"/>
                      <a:pt x="16874" y="37419"/>
                      <a:pt x="9431" y="4103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58"/>
            <p:cNvGrpSpPr>
              <a:grpSpLocks/>
            </p:cNvGrpSpPr>
            <p:nvPr/>
          </p:nvGrpSpPr>
          <p:grpSpPr bwMode="auto">
            <a:xfrm rot="10800000" flipH="1" flipV="1">
              <a:off x="7854951" y="5436354"/>
              <a:ext cx="296863" cy="214313"/>
              <a:chOff x="2371" y="2926"/>
              <a:chExt cx="458" cy="265"/>
            </a:xfrm>
          </p:grpSpPr>
          <p:sp>
            <p:nvSpPr>
              <p:cNvPr id="252" name="Arc 59"/>
              <p:cNvSpPr>
                <a:spLocks/>
              </p:cNvSpPr>
              <p:nvPr/>
            </p:nvSpPr>
            <p:spPr bwMode="auto">
              <a:xfrm rot="5400000" flipH="1">
                <a:off x="2631" y="2864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74"/>
                  <a:gd name="T1" fmla="*/ 0 h 21600"/>
                  <a:gd name="T2" fmla="*/ 15674 w 15674"/>
                  <a:gd name="T3" fmla="*/ 6737 h 21600"/>
                  <a:gd name="T4" fmla="*/ 0 w 1567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74" h="21600" fill="none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</a:path>
                  <a:path w="15674" h="21600" stroke="0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3" name="Arc 60"/>
              <p:cNvSpPr>
                <a:spLocks/>
              </p:cNvSpPr>
              <p:nvPr/>
            </p:nvSpPr>
            <p:spPr bwMode="auto">
              <a:xfrm rot="5400000">
                <a:off x="2619" y="2817"/>
                <a:ext cx="101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" name="Arc 61"/>
              <p:cNvSpPr>
                <a:spLocks/>
              </p:cNvSpPr>
              <p:nvPr/>
            </p:nvSpPr>
            <p:spPr bwMode="auto">
              <a:xfrm rot="10800000">
                <a:off x="2373" y="2960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871"/>
                  <a:gd name="T2" fmla="*/ 9757 w 21600"/>
                  <a:gd name="T3" fmla="*/ 40871 h 40871"/>
                  <a:gd name="T4" fmla="*/ 0 w 21600"/>
                  <a:gd name="T5" fmla="*/ 21600 h 40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87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</a:path>
                  <a:path w="21600" h="4087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Arc 62"/>
              <p:cNvSpPr>
                <a:spLocks/>
              </p:cNvSpPr>
              <p:nvPr/>
            </p:nvSpPr>
            <p:spPr bwMode="auto">
              <a:xfrm rot="5400000" flipH="1">
                <a:off x="2630" y="2994"/>
                <a:ext cx="74" cy="32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35"/>
                  <a:gd name="T1" fmla="*/ 0 h 21600"/>
                  <a:gd name="T2" fmla="*/ 15635 w 15635"/>
                  <a:gd name="T3" fmla="*/ 6697 h 21600"/>
                  <a:gd name="T4" fmla="*/ 0 w 1563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35" h="21600" fill="none" extrusionOk="0">
                    <a:moveTo>
                      <a:pt x="-1" y="0"/>
                    </a:moveTo>
                    <a:cubicBezTo>
                      <a:pt x="5908" y="0"/>
                      <a:pt x="11558" y="2420"/>
                      <a:pt x="15635" y="6696"/>
                    </a:cubicBezTo>
                  </a:path>
                  <a:path w="15635" h="21600" stroke="0" extrusionOk="0">
                    <a:moveTo>
                      <a:pt x="-1" y="0"/>
                    </a:moveTo>
                    <a:cubicBezTo>
                      <a:pt x="5908" y="0"/>
                      <a:pt x="11558" y="2420"/>
                      <a:pt x="15635" y="66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" name="Arc 63"/>
              <p:cNvSpPr>
                <a:spLocks/>
              </p:cNvSpPr>
              <p:nvPr/>
            </p:nvSpPr>
            <p:spPr bwMode="auto">
              <a:xfrm rot="5400000">
                <a:off x="2618" y="2950"/>
                <a:ext cx="100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Arc 64"/>
              <p:cNvSpPr>
                <a:spLocks/>
              </p:cNvSpPr>
              <p:nvPr/>
            </p:nvSpPr>
            <p:spPr bwMode="auto">
              <a:xfrm rot="10800000">
                <a:off x="2371" y="3091"/>
                <a:ext cx="138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596"/>
                  <a:gd name="T2" fmla="*/ 10281 w 21600"/>
                  <a:gd name="T3" fmla="*/ 40596 h 40596"/>
                  <a:gd name="T4" fmla="*/ 0 w 21600"/>
                  <a:gd name="T5" fmla="*/ 21600 h 40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596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</a:path>
                  <a:path w="21600" h="40596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8" name="Line 65"/>
            <p:cNvSpPr>
              <a:spLocks noChangeShapeType="1"/>
            </p:cNvSpPr>
            <p:nvPr/>
          </p:nvSpPr>
          <p:spPr bwMode="auto">
            <a:xfrm flipH="1">
              <a:off x="6781801" y="5334754"/>
              <a:ext cx="3889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Line 66"/>
            <p:cNvSpPr>
              <a:spLocks noChangeShapeType="1"/>
            </p:cNvSpPr>
            <p:nvPr/>
          </p:nvSpPr>
          <p:spPr bwMode="auto">
            <a:xfrm flipH="1">
              <a:off x="6781801" y="5747504"/>
              <a:ext cx="3889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Line 67"/>
            <p:cNvSpPr>
              <a:spLocks noChangeShapeType="1"/>
            </p:cNvSpPr>
            <p:nvPr/>
          </p:nvSpPr>
          <p:spPr bwMode="auto">
            <a:xfrm>
              <a:off x="8147051" y="5445879"/>
              <a:ext cx="415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Freeform 68"/>
            <p:cNvSpPr>
              <a:spLocks/>
            </p:cNvSpPr>
            <p:nvPr/>
          </p:nvSpPr>
          <p:spPr bwMode="auto">
            <a:xfrm>
              <a:off x="8147051" y="5526841"/>
              <a:ext cx="466725" cy="115888"/>
            </a:xfrm>
            <a:custGeom>
              <a:avLst/>
              <a:gdLst/>
              <a:ahLst/>
              <a:cxnLst>
                <a:cxn ang="0">
                  <a:pos x="0" y="78"/>
                </a:cxn>
                <a:cxn ang="0">
                  <a:pos x="390" y="78"/>
                </a:cxn>
                <a:cxn ang="0">
                  <a:pos x="390" y="0"/>
                </a:cxn>
              </a:cxnLst>
              <a:rect l="0" t="0" r="r" b="b"/>
              <a:pathLst>
                <a:path w="390" h="78">
                  <a:moveTo>
                    <a:pt x="0" y="78"/>
                  </a:moveTo>
                  <a:lnTo>
                    <a:pt x="390" y="78"/>
                  </a:lnTo>
                  <a:lnTo>
                    <a:pt x="39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Text Box 69"/>
            <p:cNvSpPr txBox="1">
              <a:spLocks noChangeArrowheads="1"/>
            </p:cNvSpPr>
            <p:nvPr/>
          </p:nvSpPr>
          <p:spPr bwMode="auto">
            <a:xfrm>
              <a:off x="4665663" y="5857041"/>
              <a:ext cx="931863" cy="3968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120 V</a:t>
              </a:r>
            </a:p>
          </p:txBody>
        </p:sp>
        <p:grpSp>
          <p:nvGrpSpPr>
            <p:cNvPr id="8" name="Group 70"/>
            <p:cNvGrpSpPr>
              <a:grpSpLocks/>
            </p:cNvGrpSpPr>
            <p:nvPr/>
          </p:nvGrpSpPr>
          <p:grpSpPr bwMode="auto">
            <a:xfrm>
              <a:off x="8431213" y="4793416"/>
              <a:ext cx="366713" cy="758825"/>
              <a:chOff x="4218" y="2269"/>
              <a:chExt cx="764" cy="1262"/>
            </a:xfrm>
            <a:solidFill>
              <a:srgbClr val="FFFF00"/>
            </a:solidFill>
          </p:grpSpPr>
          <p:sp>
            <p:nvSpPr>
              <p:cNvPr id="264" name="Freeform 71"/>
              <p:cNvSpPr>
                <a:spLocks/>
              </p:cNvSpPr>
              <p:nvPr/>
            </p:nvSpPr>
            <p:spPr bwMode="auto">
              <a:xfrm>
                <a:off x="4218" y="2269"/>
                <a:ext cx="764" cy="959"/>
              </a:xfrm>
              <a:custGeom>
                <a:avLst/>
                <a:gdLst/>
                <a:ahLst/>
                <a:cxnLst>
                  <a:cxn ang="0">
                    <a:pos x="444" y="433"/>
                  </a:cxn>
                  <a:cxn ang="0">
                    <a:pos x="468" y="396"/>
                  </a:cxn>
                  <a:cxn ang="0">
                    <a:pos x="497" y="351"/>
                  </a:cxn>
                  <a:cxn ang="0">
                    <a:pos x="516" y="314"/>
                  </a:cxn>
                  <a:cxn ang="0">
                    <a:pos x="525" y="267"/>
                  </a:cxn>
                  <a:cxn ang="0">
                    <a:pos x="525" y="227"/>
                  </a:cxn>
                  <a:cxn ang="0">
                    <a:pos x="516" y="170"/>
                  </a:cxn>
                  <a:cxn ang="0">
                    <a:pos x="494" y="125"/>
                  </a:cxn>
                  <a:cxn ang="0">
                    <a:pos x="458" y="78"/>
                  </a:cxn>
                  <a:cxn ang="0">
                    <a:pos x="410" y="44"/>
                  </a:cxn>
                  <a:cxn ang="0">
                    <a:pos x="368" y="23"/>
                  </a:cxn>
                  <a:cxn ang="0">
                    <a:pos x="321" y="7"/>
                  </a:cxn>
                  <a:cxn ang="0">
                    <a:pos x="255" y="0"/>
                  </a:cxn>
                  <a:cxn ang="0">
                    <a:pos x="194" y="7"/>
                  </a:cxn>
                  <a:cxn ang="0">
                    <a:pos x="155" y="20"/>
                  </a:cxn>
                  <a:cxn ang="0">
                    <a:pos x="113" y="42"/>
                  </a:cxn>
                  <a:cxn ang="0">
                    <a:pos x="81" y="65"/>
                  </a:cxn>
                  <a:cxn ang="0">
                    <a:pos x="53" y="98"/>
                  </a:cxn>
                  <a:cxn ang="0">
                    <a:pos x="33" y="123"/>
                  </a:cxn>
                  <a:cxn ang="0">
                    <a:pos x="17" y="155"/>
                  </a:cxn>
                  <a:cxn ang="0">
                    <a:pos x="7" y="188"/>
                  </a:cxn>
                  <a:cxn ang="0">
                    <a:pos x="0" y="228"/>
                  </a:cxn>
                  <a:cxn ang="0">
                    <a:pos x="2" y="270"/>
                  </a:cxn>
                  <a:cxn ang="0">
                    <a:pos x="15" y="309"/>
                  </a:cxn>
                  <a:cxn ang="0">
                    <a:pos x="33" y="353"/>
                  </a:cxn>
                  <a:cxn ang="0">
                    <a:pos x="63" y="401"/>
                  </a:cxn>
                  <a:cxn ang="0">
                    <a:pos x="78" y="433"/>
                  </a:cxn>
                  <a:cxn ang="0">
                    <a:pos x="94" y="472"/>
                  </a:cxn>
                  <a:cxn ang="0">
                    <a:pos x="110" y="519"/>
                  </a:cxn>
                  <a:cxn ang="0">
                    <a:pos x="121" y="559"/>
                  </a:cxn>
                  <a:cxn ang="0">
                    <a:pos x="128" y="603"/>
                  </a:cxn>
                  <a:cxn ang="0">
                    <a:pos x="128" y="658"/>
                  </a:cxn>
                  <a:cxn ang="0">
                    <a:pos x="375" y="658"/>
                  </a:cxn>
                  <a:cxn ang="0">
                    <a:pos x="375" y="614"/>
                  </a:cxn>
                  <a:cxn ang="0">
                    <a:pos x="389" y="556"/>
                  </a:cxn>
                  <a:cxn ang="0">
                    <a:pos x="404" y="514"/>
                  </a:cxn>
                  <a:cxn ang="0">
                    <a:pos x="423" y="470"/>
                  </a:cxn>
                  <a:cxn ang="0">
                    <a:pos x="444" y="433"/>
                  </a:cxn>
                </a:cxnLst>
                <a:rect l="0" t="0" r="r" b="b"/>
                <a:pathLst>
                  <a:path w="525" h="658">
                    <a:moveTo>
                      <a:pt x="444" y="433"/>
                    </a:moveTo>
                    <a:lnTo>
                      <a:pt x="468" y="396"/>
                    </a:lnTo>
                    <a:lnTo>
                      <a:pt x="497" y="351"/>
                    </a:lnTo>
                    <a:lnTo>
                      <a:pt x="516" y="314"/>
                    </a:lnTo>
                    <a:lnTo>
                      <a:pt x="525" y="267"/>
                    </a:lnTo>
                    <a:lnTo>
                      <a:pt x="525" y="227"/>
                    </a:lnTo>
                    <a:lnTo>
                      <a:pt x="516" y="170"/>
                    </a:lnTo>
                    <a:lnTo>
                      <a:pt x="494" y="125"/>
                    </a:lnTo>
                    <a:lnTo>
                      <a:pt x="458" y="78"/>
                    </a:lnTo>
                    <a:lnTo>
                      <a:pt x="410" y="44"/>
                    </a:lnTo>
                    <a:lnTo>
                      <a:pt x="368" y="23"/>
                    </a:lnTo>
                    <a:lnTo>
                      <a:pt x="321" y="7"/>
                    </a:lnTo>
                    <a:lnTo>
                      <a:pt x="255" y="0"/>
                    </a:lnTo>
                    <a:lnTo>
                      <a:pt x="194" y="7"/>
                    </a:lnTo>
                    <a:lnTo>
                      <a:pt x="155" y="20"/>
                    </a:lnTo>
                    <a:lnTo>
                      <a:pt x="113" y="42"/>
                    </a:lnTo>
                    <a:lnTo>
                      <a:pt x="81" y="65"/>
                    </a:lnTo>
                    <a:lnTo>
                      <a:pt x="53" y="98"/>
                    </a:lnTo>
                    <a:lnTo>
                      <a:pt x="33" y="123"/>
                    </a:lnTo>
                    <a:lnTo>
                      <a:pt x="17" y="155"/>
                    </a:lnTo>
                    <a:lnTo>
                      <a:pt x="7" y="188"/>
                    </a:lnTo>
                    <a:lnTo>
                      <a:pt x="0" y="228"/>
                    </a:lnTo>
                    <a:lnTo>
                      <a:pt x="2" y="270"/>
                    </a:lnTo>
                    <a:lnTo>
                      <a:pt x="15" y="309"/>
                    </a:lnTo>
                    <a:lnTo>
                      <a:pt x="33" y="353"/>
                    </a:lnTo>
                    <a:lnTo>
                      <a:pt x="63" y="401"/>
                    </a:lnTo>
                    <a:lnTo>
                      <a:pt x="78" y="433"/>
                    </a:lnTo>
                    <a:lnTo>
                      <a:pt x="94" y="472"/>
                    </a:lnTo>
                    <a:lnTo>
                      <a:pt x="110" y="519"/>
                    </a:lnTo>
                    <a:lnTo>
                      <a:pt x="121" y="559"/>
                    </a:lnTo>
                    <a:lnTo>
                      <a:pt x="128" y="603"/>
                    </a:lnTo>
                    <a:lnTo>
                      <a:pt x="128" y="658"/>
                    </a:lnTo>
                    <a:lnTo>
                      <a:pt x="375" y="658"/>
                    </a:lnTo>
                    <a:lnTo>
                      <a:pt x="375" y="614"/>
                    </a:lnTo>
                    <a:lnTo>
                      <a:pt x="389" y="556"/>
                    </a:lnTo>
                    <a:lnTo>
                      <a:pt x="404" y="514"/>
                    </a:lnTo>
                    <a:lnTo>
                      <a:pt x="423" y="470"/>
                    </a:lnTo>
                    <a:lnTo>
                      <a:pt x="444" y="433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" name="Group 72"/>
              <p:cNvGrpSpPr>
                <a:grpSpLocks/>
              </p:cNvGrpSpPr>
              <p:nvPr/>
            </p:nvGrpSpPr>
            <p:grpSpPr bwMode="auto">
              <a:xfrm>
                <a:off x="4416" y="2590"/>
                <a:ext cx="319" cy="645"/>
                <a:chOff x="1727" y="3207"/>
                <a:chExt cx="197" cy="291"/>
              </a:xfrm>
              <a:grpFill/>
            </p:grpSpPr>
            <p:grpSp>
              <p:nvGrpSpPr>
                <p:cNvPr id="10" name="Group 73"/>
                <p:cNvGrpSpPr>
                  <a:grpSpLocks/>
                </p:cNvGrpSpPr>
                <p:nvPr/>
              </p:nvGrpSpPr>
              <p:grpSpPr bwMode="auto">
                <a:xfrm flipV="1">
                  <a:off x="1727" y="3207"/>
                  <a:ext cx="197" cy="106"/>
                  <a:chOff x="300" y="3653"/>
                  <a:chExt cx="284" cy="152"/>
                </a:xfrm>
                <a:grpFill/>
              </p:grpSpPr>
              <p:grpSp>
                <p:nvGrpSpPr>
                  <p:cNvPr id="11" name="Group 74"/>
                  <p:cNvGrpSpPr>
                    <a:grpSpLocks/>
                  </p:cNvGrpSpPr>
                  <p:nvPr/>
                </p:nvGrpSpPr>
                <p:grpSpPr bwMode="auto">
                  <a:xfrm flipH="1">
                    <a:off x="489" y="3653"/>
                    <a:ext cx="95" cy="152"/>
                    <a:chOff x="1680" y="2160"/>
                    <a:chExt cx="244" cy="390"/>
                  </a:xfrm>
                  <a:grpFill/>
                </p:grpSpPr>
                <p:grpSp>
                  <p:nvGrpSpPr>
                    <p:cNvPr id="12" name="Group 7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36" y="2160"/>
                      <a:ext cx="188" cy="272"/>
                      <a:chOff x="1736" y="2160"/>
                      <a:chExt cx="188" cy="272"/>
                    </a:xfrm>
                    <a:grpFill/>
                  </p:grpSpPr>
                  <p:sp>
                    <p:nvSpPr>
                      <p:cNvPr id="298" name="Arc 76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1736" y="2160"/>
                        <a:ext cx="188" cy="272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grp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9" name="Arc 77"/>
                      <p:cNvSpPr>
                        <a:spLocks/>
                      </p:cNvSpPr>
                      <p:nvPr/>
                    </p:nvSpPr>
                    <p:spPr bwMode="gray">
                      <a:xfrm flipH="1">
                        <a:off x="1736" y="2202"/>
                        <a:ext cx="188" cy="230"/>
                      </a:xfrm>
                      <a:custGeom>
                        <a:avLst/>
                        <a:gdLst>
                          <a:gd name="G0" fmla="+- 0 0 0"/>
                          <a:gd name="G1" fmla="+- 18247 0 0"/>
                          <a:gd name="G2" fmla="+- 21600 0 0"/>
                          <a:gd name="T0" fmla="*/ 11559 w 21600"/>
                          <a:gd name="T1" fmla="*/ 0 h 18247"/>
                          <a:gd name="T2" fmla="*/ 21600 w 21600"/>
                          <a:gd name="T3" fmla="*/ 18247 h 18247"/>
                          <a:gd name="T4" fmla="*/ 0 w 21600"/>
                          <a:gd name="T5" fmla="*/ 18247 h 1824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18247" fill="none" extrusionOk="0">
                            <a:moveTo>
                              <a:pt x="11558" y="0"/>
                            </a:moveTo>
                            <a:cubicBezTo>
                              <a:pt x="17810" y="3960"/>
                              <a:pt x="21600" y="10846"/>
                              <a:pt x="21600" y="18247"/>
                            </a:cubicBezTo>
                          </a:path>
                          <a:path w="21600" h="18247" stroke="0" extrusionOk="0">
                            <a:moveTo>
                              <a:pt x="11558" y="0"/>
                            </a:moveTo>
                            <a:cubicBezTo>
                              <a:pt x="17810" y="3960"/>
                              <a:pt x="21600" y="10846"/>
                              <a:pt x="21600" y="18247"/>
                            </a:cubicBezTo>
                            <a:lnTo>
                              <a:pt x="0" y="18247"/>
                            </a:lnTo>
                            <a:close/>
                          </a:path>
                        </a:pathLst>
                      </a:custGeom>
                      <a:grp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94" name="Arc 78"/>
                    <p:cNvSpPr>
                      <a:spLocks/>
                    </p:cNvSpPr>
                    <p:nvPr/>
                  </p:nvSpPr>
                  <p:spPr bwMode="auto">
                    <a:xfrm>
                      <a:off x="1680" y="2160"/>
                      <a:ext cx="188" cy="272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3" name="Group 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37" y="2427"/>
                      <a:ext cx="131" cy="123"/>
                      <a:chOff x="1792" y="2463"/>
                      <a:chExt cx="124" cy="123"/>
                    </a:xfrm>
                    <a:grpFill/>
                  </p:grpSpPr>
                  <p:sp>
                    <p:nvSpPr>
                      <p:cNvPr id="296" name="Arc 80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792" y="2463"/>
                        <a:ext cx="123" cy="124"/>
                      </a:xfrm>
                      <a:custGeom>
                        <a:avLst/>
                        <a:gdLst>
                          <a:gd name="G0" fmla="+- 939 0 0"/>
                          <a:gd name="G1" fmla="+- 21600 0 0"/>
                          <a:gd name="G2" fmla="+- 21600 0 0"/>
                          <a:gd name="T0" fmla="*/ 939 w 22539"/>
                          <a:gd name="T1" fmla="*/ 0 h 43200"/>
                          <a:gd name="T2" fmla="*/ 0 w 22539"/>
                          <a:gd name="T3" fmla="*/ 43180 h 43200"/>
                          <a:gd name="T4" fmla="*/ 939 w 22539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539" h="43200" fill="none" extrusionOk="0">
                            <a:moveTo>
                              <a:pt x="938" y="0"/>
                            </a:moveTo>
                            <a:cubicBezTo>
                              <a:pt x="12868" y="0"/>
                              <a:pt x="22539" y="9670"/>
                              <a:pt x="22539" y="21600"/>
                            </a:cubicBezTo>
                            <a:cubicBezTo>
                              <a:pt x="22539" y="33529"/>
                              <a:pt x="12868" y="43200"/>
                              <a:pt x="939" y="43200"/>
                            </a:cubicBezTo>
                            <a:cubicBezTo>
                              <a:pt x="625" y="43200"/>
                              <a:pt x="312" y="43193"/>
                              <a:pt x="0" y="43179"/>
                            </a:cubicBezTo>
                          </a:path>
                          <a:path w="22539" h="43200" stroke="0" extrusionOk="0">
                            <a:moveTo>
                              <a:pt x="938" y="0"/>
                            </a:moveTo>
                            <a:cubicBezTo>
                              <a:pt x="12868" y="0"/>
                              <a:pt x="22539" y="9670"/>
                              <a:pt x="22539" y="21600"/>
                            </a:cubicBezTo>
                            <a:cubicBezTo>
                              <a:pt x="22539" y="33529"/>
                              <a:pt x="12868" y="43200"/>
                              <a:pt x="939" y="43200"/>
                            </a:cubicBezTo>
                            <a:cubicBezTo>
                              <a:pt x="625" y="43200"/>
                              <a:pt x="312" y="43193"/>
                              <a:pt x="0" y="43179"/>
                            </a:cubicBezTo>
                            <a:lnTo>
                              <a:pt x="939" y="21600"/>
                            </a:lnTo>
                            <a:close/>
                          </a:path>
                        </a:pathLst>
                      </a:custGeom>
                      <a:grp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7" name="Arc 81"/>
                      <p:cNvSpPr>
                        <a:spLocks/>
                      </p:cNvSpPr>
                      <p:nvPr/>
                    </p:nvSpPr>
                    <p:spPr bwMode="gray">
                      <a:xfrm rot="5400000">
                        <a:off x="1765" y="2491"/>
                        <a:ext cx="117" cy="62"/>
                      </a:xfrm>
                      <a:custGeom>
                        <a:avLst/>
                        <a:gdLst>
                          <a:gd name="G0" fmla="+- 939 0 0"/>
                          <a:gd name="G1" fmla="+- 0 0 0"/>
                          <a:gd name="G2" fmla="+- 21600 0 0"/>
                          <a:gd name="T0" fmla="*/ 21494 w 21494"/>
                          <a:gd name="T1" fmla="*/ 6636 h 21600"/>
                          <a:gd name="T2" fmla="*/ 0 w 21494"/>
                          <a:gd name="T3" fmla="*/ 21580 h 21600"/>
                          <a:gd name="T4" fmla="*/ 939 w 21494"/>
                          <a:gd name="T5" fmla="*/ 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494" h="21600" fill="none" extrusionOk="0">
                            <a:moveTo>
                              <a:pt x="21494" y="6636"/>
                            </a:moveTo>
                            <a:cubicBezTo>
                              <a:pt x="18614" y="15555"/>
                              <a:pt x="10311" y="21599"/>
                              <a:pt x="939" y="21600"/>
                            </a:cubicBezTo>
                            <a:cubicBezTo>
                              <a:pt x="625" y="21600"/>
                              <a:pt x="312" y="21593"/>
                              <a:pt x="0" y="21579"/>
                            </a:cubicBezTo>
                          </a:path>
                          <a:path w="21494" h="21600" stroke="0" extrusionOk="0">
                            <a:moveTo>
                              <a:pt x="21494" y="6636"/>
                            </a:moveTo>
                            <a:cubicBezTo>
                              <a:pt x="18614" y="15555"/>
                              <a:pt x="10311" y="21599"/>
                              <a:pt x="939" y="21600"/>
                            </a:cubicBezTo>
                            <a:cubicBezTo>
                              <a:pt x="625" y="21600"/>
                              <a:pt x="312" y="21593"/>
                              <a:pt x="0" y="21579"/>
                            </a:cubicBezTo>
                            <a:lnTo>
                              <a:pt x="939" y="0"/>
                            </a:lnTo>
                            <a:close/>
                          </a:path>
                        </a:pathLst>
                      </a:custGeom>
                      <a:grp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4" name="Group 82"/>
                  <p:cNvGrpSpPr>
                    <a:grpSpLocks/>
                  </p:cNvGrpSpPr>
                  <p:nvPr/>
                </p:nvGrpSpPr>
                <p:grpSpPr bwMode="auto">
                  <a:xfrm flipH="1">
                    <a:off x="394" y="3653"/>
                    <a:ext cx="96" cy="152"/>
                    <a:chOff x="1680" y="2160"/>
                    <a:chExt cx="244" cy="390"/>
                  </a:xfrm>
                  <a:grpFill/>
                </p:grpSpPr>
                <p:grpSp>
                  <p:nvGrpSpPr>
                    <p:cNvPr id="15" name="Group 28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36" y="2160"/>
                      <a:ext cx="188" cy="272"/>
                      <a:chOff x="1736" y="2160"/>
                      <a:chExt cx="188" cy="272"/>
                    </a:xfrm>
                    <a:grpFill/>
                  </p:grpSpPr>
                  <p:sp>
                    <p:nvSpPr>
                      <p:cNvPr id="291" name="Arc 84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1736" y="2160"/>
                        <a:ext cx="188" cy="272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grp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2" name="Arc 85"/>
                      <p:cNvSpPr>
                        <a:spLocks/>
                      </p:cNvSpPr>
                      <p:nvPr/>
                    </p:nvSpPr>
                    <p:spPr bwMode="gray">
                      <a:xfrm flipH="1">
                        <a:off x="1736" y="2202"/>
                        <a:ext cx="188" cy="230"/>
                      </a:xfrm>
                      <a:custGeom>
                        <a:avLst/>
                        <a:gdLst>
                          <a:gd name="G0" fmla="+- 0 0 0"/>
                          <a:gd name="G1" fmla="+- 18247 0 0"/>
                          <a:gd name="G2" fmla="+- 21600 0 0"/>
                          <a:gd name="T0" fmla="*/ 11559 w 21600"/>
                          <a:gd name="T1" fmla="*/ 0 h 18247"/>
                          <a:gd name="T2" fmla="*/ 21600 w 21600"/>
                          <a:gd name="T3" fmla="*/ 18247 h 18247"/>
                          <a:gd name="T4" fmla="*/ 0 w 21600"/>
                          <a:gd name="T5" fmla="*/ 18247 h 1824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18247" fill="none" extrusionOk="0">
                            <a:moveTo>
                              <a:pt x="11558" y="0"/>
                            </a:moveTo>
                            <a:cubicBezTo>
                              <a:pt x="17810" y="3960"/>
                              <a:pt x="21600" y="10846"/>
                              <a:pt x="21600" y="18247"/>
                            </a:cubicBezTo>
                          </a:path>
                          <a:path w="21600" h="18247" stroke="0" extrusionOk="0">
                            <a:moveTo>
                              <a:pt x="11558" y="0"/>
                            </a:moveTo>
                            <a:cubicBezTo>
                              <a:pt x="17810" y="3960"/>
                              <a:pt x="21600" y="10846"/>
                              <a:pt x="21600" y="18247"/>
                            </a:cubicBezTo>
                            <a:lnTo>
                              <a:pt x="0" y="18247"/>
                            </a:lnTo>
                            <a:close/>
                          </a:path>
                        </a:pathLst>
                      </a:custGeom>
                      <a:grp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87" name="Arc 86"/>
                    <p:cNvSpPr>
                      <a:spLocks/>
                    </p:cNvSpPr>
                    <p:nvPr/>
                  </p:nvSpPr>
                  <p:spPr bwMode="auto">
                    <a:xfrm>
                      <a:off x="1680" y="2160"/>
                      <a:ext cx="188" cy="272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" name="Group 8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37" y="2427"/>
                      <a:ext cx="131" cy="123"/>
                      <a:chOff x="1792" y="2463"/>
                      <a:chExt cx="124" cy="123"/>
                    </a:xfrm>
                    <a:grpFill/>
                  </p:grpSpPr>
                  <p:sp>
                    <p:nvSpPr>
                      <p:cNvPr id="289" name="Arc 88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792" y="2463"/>
                        <a:ext cx="123" cy="124"/>
                      </a:xfrm>
                      <a:custGeom>
                        <a:avLst/>
                        <a:gdLst>
                          <a:gd name="G0" fmla="+- 939 0 0"/>
                          <a:gd name="G1" fmla="+- 21600 0 0"/>
                          <a:gd name="G2" fmla="+- 21600 0 0"/>
                          <a:gd name="T0" fmla="*/ 939 w 22539"/>
                          <a:gd name="T1" fmla="*/ 0 h 43200"/>
                          <a:gd name="T2" fmla="*/ 0 w 22539"/>
                          <a:gd name="T3" fmla="*/ 43180 h 43200"/>
                          <a:gd name="T4" fmla="*/ 939 w 22539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539" h="43200" fill="none" extrusionOk="0">
                            <a:moveTo>
                              <a:pt x="938" y="0"/>
                            </a:moveTo>
                            <a:cubicBezTo>
                              <a:pt x="12868" y="0"/>
                              <a:pt x="22539" y="9670"/>
                              <a:pt x="22539" y="21600"/>
                            </a:cubicBezTo>
                            <a:cubicBezTo>
                              <a:pt x="22539" y="33529"/>
                              <a:pt x="12868" y="43200"/>
                              <a:pt x="939" y="43200"/>
                            </a:cubicBezTo>
                            <a:cubicBezTo>
                              <a:pt x="625" y="43200"/>
                              <a:pt x="312" y="43193"/>
                              <a:pt x="0" y="43179"/>
                            </a:cubicBezTo>
                          </a:path>
                          <a:path w="22539" h="43200" stroke="0" extrusionOk="0">
                            <a:moveTo>
                              <a:pt x="938" y="0"/>
                            </a:moveTo>
                            <a:cubicBezTo>
                              <a:pt x="12868" y="0"/>
                              <a:pt x="22539" y="9670"/>
                              <a:pt x="22539" y="21600"/>
                            </a:cubicBezTo>
                            <a:cubicBezTo>
                              <a:pt x="22539" y="33529"/>
                              <a:pt x="12868" y="43200"/>
                              <a:pt x="939" y="43200"/>
                            </a:cubicBezTo>
                            <a:cubicBezTo>
                              <a:pt x="625" y="43200"/>
                              <a:pt x="312" y="43193"/>
                              <a:pt x="0" y="43179"/>
                            </a:cubicBezTo>
                            <a:lnTo>
                              <a:pt x="939" y="21600"/>
                            </a:lnTo>
                            <a:close/>
                          </a:path>
                        </a:pathLst>
                      </a:custGeom>
                      <a:grp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0" name="Arc 89"/>
                      <p:cNvSpPr>
                        <a:spLocks/>
                      </p:cNvSpPr>
                      <p:nvPr/>
                    </p:nvSpPr>
                    <p:spPr bwMode="gray">
                      <a:xfrm rot="5400000">
                        <a:off x="1765" y="2491"/>
                        <a:ext cx="117" cy="62"/>
                      </a:xfrm>
                      <a:custGeom>
                        <a:avLst/>
                        <a:gdLst>
                          <a:gd name="G0" fmla="+- 939 0 0"/>
                          <a:gd name="G1" fmla="+- 0 0 0"/>
                          <a:gd name="G2" fmla="+- 21600 0 0"/>
                          <a:gd name="T0" fmla="*/ 21494 w 21494"/>
                          <a:gd name="T1" fmla="*/ 6636 h 21600"/>
                          <a:gd name="T2" fmla="*/ 0 w 21494"/>
                          <a:gd name="T3" fmla="*/ 21580 h 21600"/>
                          <a:gd name="T4" fmla="*/ 939 w 21494"/>
                          <a:gd name="T5" fmla="*/ 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494" h="21600" fill="none" extrusionOk="0">
                            <a:moveTo>
                              <a:pt x="21494" y="6636"/>
                            </a:moveTo>
                            <a:cubicBezTo>
                              <a:pt x="18614" y="15555"/>
                              <a:pt x="10311" y="21599"/>
                              <a:pt x="939" y="21600"/>
                            </a:cubicBezTo>
                            <a:cubicBezTo>
                              <a:pt x="625" y="21600"/>
                              <a:pt x="312" y="21593"/>
                              <a:pt x="0" y="21579"/>
                            </a:cubicBezTo>
                          </a:path>
                          <a:path w="21494" h="21600" stroke="0" extrusionOk="0">
                            <a:moveTo>
                              <a:pt x="21494" y="6636"/>
                            </a:moveTo>
                            <a:cubicBezTo>
                              <a:pt x="18614" y="15555"/>
                              <a:pt x="10311" y="21599"/>
                              <a:pt x="939" y="21600"/>
                            </a:cubicBezTo>
                            <a:cubicBezTo>
                              <a:pt x="625" y="21600"/>
                              <a:pt x="312" y="21593"/>
                              <a:pt x="0" y="21579"/>
                            </a:cubicBezTo>
                            <a:lnTo>
                              <a:pt x="939" y="0"/>
                            </a:lnTo>
                            <a:close/>
                          </a:path>
                        </a:pathLst>
                      </a:custGeom>
                      <a:grp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7" name="Group 90"/>
                  <p:cNvGrpSpPr>
                    <a:grpSpLocks/>
                  </p:cNvGrpSpPr>
                  <p:nvPr/>
                </p:nvGrpSpPr>
                <p:grpSpPr bwMode="auto">
                  <a:xfrm flipH="1">
                    <a:off x="300" y="3653"/>
                    <a:ext cx="95" cy="152"/>
                    <a:chOff x="1680" y="2160"/>
                    <a:chExt cx="244" cy="390"/>
                  </a:xfrm>
                  <a:grpFill/>
                </p:grpSpPr>
                <p:grpSp>
                  <p:nvGrpSpPr>
                    <p:cNvPr id="18" name="Group 9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36" y="2160"/>
                      <a:ext cx="188" cy="272"/>
                      <a:chOff x="1736" y="2160"/>
                      <a:chExt cx="188" cy="272"/>
                    </a:xfrm>
                    <a:grpFill/>
                  </p:grpSpPr>
                  <p:sp>
                    <p:nvSpPr>
                      <p:cNvPr id="284" name="Arc 92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1736" y="2160"/>
                        <a:ext cx="188" cy="272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grp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5" name="Arc 93"/>
                      <p:cNvSpPr>
                        <a:spLocks/>
                      </p:cNvSpPr>
                      <p:nvPr/>
                    </p:nvSpPr>
                    <p:spPr bwMode="gray">
                      <a:xfrm flipH="1">
                        <a:off x="1736" y="2202"/>
                        <a:ext cx="188" cy="230"/>
                      </a:xfrm>
                      <a:custGeom>
                        <a:avLst/>
                        <a:gdLst>
                          <a:gd name="G0" fmla="+- 0 0 0"/>
                          <a:gd name="G1" fmla="+- 18247 0 0"/>
                          <a:gd name="G2" fmla="+- 21600 0 0"/>
                          <a:gd name="T0" fmla="*/ 11559 w 21600"/>
                          <a:gd name="T1" fmla="*/ 0 h 18247"/>
                          <a:gd name="T2" fmla="*/ 21600 w 21600"/>
                          <a:gd name="T3" fmla="*/ 18247 h 18247"/>
                          <a:gd name="T4" fmla="*/ 0 w 21600"/>
                          <a:gd name="T5" fmla="*/ 18247 h 1824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18247" fill="none" extrusionOk="0">
                            <a:moveTo>
                              <a:pt x="11558" y="0"/>
                            </a:moveTo>
                            <a:cubicBezTo>
                              <a:pt x="17810" y="3960"/>
                              <a:pt x="21600" y="10846"/>
                              <a:pt x="21600" y="18247"/>
                            </a:cubicBezTo>
                          </a:path>
                          <a:path w="21600" h="18247" stroke="0" extrusionOk="0">
                            <a:moveTo>
                              <a:pt x="11558" y="0"/>
                            </a:moveTo>
                            <a:cubicBezTo>
                              <a:pt x="17810" y="3960"/>
                              <a:pt x="21600" y="10846"/>
                              <a:pt x="21600" y="18247"/>
                            </a:cubicBezTo>
                            <a:lnTo>
                              <a:pt x="0" y="18247"/>
                            </a:lnTo>
                            <a:close/>
                          </a:path>
                        </a:pathLst>
                      </a:custGeom>
                      <a:grp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80" name="Arc 94"/>
                    <p:cNvSpPr>
                      <a:spLocks/>
                    </p:cNvSpPr>
                    <p:nvPr/>
                  </p:nvSpPr>
                  <p:spPr bwMode="auto">
                    <a:xfrm>
                      <a:off x="1680" y="2160"/>
                      <a:ext cx="188" cy="272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9" name="Group 9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37" y="2427"/>
                      <a:ext cx="131" cy="123"/>
                      <a:chOff x="1792" y="2463"/>
                      <a:chExt cx="124" cy="123"/>
                    </a:xfrm>
                    <a:grpFill/>
                  </p:grpSpPr>
                  <p:sp>
                    <p:nvSpPr>
                      <p:cNvPr id="282" name="Arc 96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792" y="2463"/>
                        <a:ext cx="123" cy="124"/>
                      </a:xfrm>
                      <a:custGeom>
                        <a:avLst/>
                        <a:gdLst>
                          <a:gd name="G0" fmla="+- 939 0 0"/>
                          <a:gd name="G1" fmla="+- 21600 0 0"/>
                          <a:gd name="G2" fmla="+- 21600 0 0"/>
                          <a:gd name="T0" fmla="*/ 939 w 22539"/>
                          <a:gd name="T1" fmla="*/ 0 h 43200"/>
                          <a:gd name="T2" fmla="*/ 0 w 22539"/>
                          <a:gd name="T3" fmla="*/ 43180 h 43200"/>
                          <a:gd name="T4" fmla="*/ 939 w 22539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539" h="43200" fill="none" extrusionOk="0">
                            <a:moveTo>
                              <a:pt x="938" y="0"/>
                            </a:moveTo>
                            <a:cubicBezTo>
                              <a:pt x="12868" y="0"/>
                              <a:pt x="22539" y="9670"/>
                              <a:pt x="22539" y="21600"/>
                            </a:cubicBezTo>
                            <a:cubicBezTo>
                              <a:pt x="22539" y="33529"/>
                              <a:pt x="12868" y="43200"/>
                              <a:pt x="939" y="43200"/>
                            </a:cubicBezTo>
                            <a:cubicBezTo>
                              <a:pt x="625" y="43200"/>
                              <a:pt x="312" y="43193"/>
                              <a:pt x="0" y="43179"/>
                            </a:cubicBezTo>
                          </a:path>
                          <a:path w="22539" h="43200" stroke="0" extrusionOk="0">
                            <a:moveTo>
                              <a:pt x="938" y="0"/>
                            </a:moveTo>
                            <a:cubicBezTo>
                              <a:pt x="12868" y="0"/>
                              <a:pt x="22539" y="9670"/>
                              <a:pt x="22539" y="21600"/>
                            </a:cubicBezTo>
                            <a:cubicBezTo>
                              <a:pt x="22539" y="33529"/>
                              <a:pt x="12868" y="43200"/>
                              <a:pt x="939" y="43200"/>
                            </a:cubicBezTo>
                            <a:cubicBezTo>
                              <a:pt x="625" y="43200"/>
                              <a:pt x="312" y="43193"/>
                              <a:pt x="0" y="43179"/>
                            </a:cubicBezTo>
                            <a:lnTo>
                              <a:pt x="939" y="21600"/>
                            </a:lnTo>
                            <a:close/>
                          </a:path>
                        </a:pathLst>
                      </a:custGeom>
                      <a:grp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3" name="Arc 97"/>
                      <p:cNvSpPr>
                        <a:spLocks/>
                      </p:cNvSpPr>
                      <p:nvPr/>
                    </p:nvSpPr>
                    <p:spPr bwMode="gray">
                      <a:xfrm rot="5400000">
                        <a:off x="1765" y="2491"/>
                        <a:ext cx="117" cy="62"/>
                      </a:xfrm>
                      <a:custGeom>
                        <a:avLst/>
                        <a:gdLst>
                          <a:gd name="G0" fmla="+- 939 0 0"/>
                          <a:gd name="G1" fmla="+- 0 0 0"/>
                          <a:gd name="G2" fmla="+- 21600 0 0"/>
                          <a:gd name="T0" fmla="*/ 21494 w 21494"/>
                          <a:gd name="T1" fmla="*/ 6636 h 21600"/>
                          <a:gd name="T2" fmla="*/ 0 w 21494"/>
                          <a:gd name="T3" fmla="*/ 21580 h 21600"/>
                          <a:gd name="T4" fmla="*/ 939 w 21494"/>
                          <a:gd name="T5" fmla="*/ 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494" h="21600" fill="none" extrusionOk="0">
                            <a:moveTo>
                              <a:pt x="21494" y="6636"/>
                            </a:moveTo>
                            <a:cubicBezTo>
                              <a:pt x="18614" y="15555"/>
                              <a:pt x="10311" y="21599"/>
                              <a:pt x="939" y="21600"/>
                            </a:cubicBezTo>
                            <a:cubicBezTo>
                              <a:pt x="625" y="21600"/>
                              <a:pt x="312" y="21593"/>
                              <a:pt x="0" y="21579"/>
                            </a:cubicBezTo>
                          </a:path>
                          <a:path w="21494" h="21600" stroke="0" extrusionOk="0">
                            <a:moveTo>
                              <a:pt x="21494" y="6636"/>
                            </a:moveTo>
                            <a:cubicBezTo>
                              <a:pt x="18614" y="15555"/>
                              <a:pt x="10311" y="21599"/>
                              <a:pt x="939" y="21600"/>
                            </a:cubicBezTo>
                            <a:cubicBezTo>
                              <a:pt x="625" y="21600"/>
                              <a:pt x="312" y="21593"/>
                              <a:pt x="0" y="21579"/>
                            </a:cubicBezTo>
                            <a:lnTo>
                              <a:pt x="939" y="0"/>
                            </a:lnTo>
                            <a:close/>
                          </a:path>
                        </a:pathLst>
                      </a:custGeom>
                      <a:grp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274" name="Line 98"/>
                <p:cNvSpPr>
                  <a:spLocks noChangeShapeType="1"/>
                </p:cNvSpPr>
                <p:nvPr/>
              </p:nvSpPr>
              <p:spPr bwMode="auto">
                <a:xfrm>
                  <a:off x="1728" y="3318"/>
                  <a:ext cx="24" cy="180"/>
                </a:xfrm>
                <a:prstGeom prst="line">
                  <a:avLst/>
                </a:prstGeom>
                <a:grp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5" name="Line 99"/>
                <p:cNvSpPr>
                  <a:spLocks noChangeShapeType="1"/>
                </p:cNvSpPr>
                <p:nvPr/>
              </p:nvSpPr>
              <p:spPr bwMode="auto">
                <a:xfrm flipH="1">
                  <a:off x="1896" y="3312"/>
                  <a:ext cx="24" cy="180"/>
                </a:xfrm>
                <a:prstGeom prst="line">
                  <a:avLst/>
                </a:prstGeom>
                <a:grp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100"/>
              <p:cNvGrpSpPr>
                <a:grpSpLocks/>
              </p:cNvGrpSpPr>
              <p:nvPr/>
            </p:nvGrpSpPr>
            <p:grpSpPr bwMode="auto">
              <a:xfrm>
                <a:off x="4406" y="3232"/>
                <a:ext cx="360" cy="324"/>
                <a:chOff x="3782" y="3562"/>
                <a:chExt cx="165" cy="148"/>
              </a:xfrm>
              <a:grpFill/>
            </p:grpSpPr>
            <p:sp>
              <p:nvSpPr>
                <p:cNvPr id="267" name="Oval 101"/>
                <p:cNvSpPr>
                  <a:spLocks noChangeArrowheads="1"/>
                </p:cNvSpPr>
                <p:nvPr/>
              </p:nvSpPr>
              <p:spPr bwMode="auto">
                <a:xfrm rot="10800000" flipV="1">
                  <a:off x="3811" y="3689"/>
                  <a:ext cx="109" cy="21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" name="Freeform 102"/>
                <p:cNvSpPr>
                  <a:spLocks/>
                </p:cNvSpPr>
                <p:nvPr/>
              </p:nvSpPr>
              <p:spPr bwMode="auto">
                <a:xfrm rot="10800000" flipV="1">
                  <a:off x="3782" y="3562"/>
                  <a:ext cx="165" cy="4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05"/>
                    </a:cxn>
                    <a:cxn ang="0">
                      <a:pos x="93" y="105"/>
                    </a:cxn>
                    <a:cxn ang="0">
                      <a:pos x="426" y="35"/>
                    </a:cxn>
                    <a:cxn ang="0">
                      <a:pos x="426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26" h="105">
                      <a:moveTo>
                        <a:pt x="0" y="0"/>
                      </a:moveTo>
                      <a:lnTo>
                        <a:pt x="0" y="105"/>
                      </a:lnTo>
                      <a:lnTo>
                        <a:pt x="93" y="105"/>
                      </a:lnTo>
                      <a:lnTo>
                        <a:pt x="426" y="35"/>
                      </a:lnTo>
                      <a:lnTo>
                        <a:pt x="42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905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9" name="Freeform 103"/>
                <p:cNvSpPr>
                  <a:spLocks/>
                </p:cNvSpPr>
                <p:nvPr/>
              </p:nvSpPr>
              <p:spPr bwMode="auto">
                <a:xfrm rot="10800000" flipV="1">
                  <a:off x="3782" y="3577"/>
                  <a:ext cx="165" cy="53"/>
                </a:xfrm>
                <a:custGeom>
                  <a:avLst/>
                  <a:gdLst/>
                  <a:ahLst/>
                  <a:cxnLst>
                    <a:cxn ang="0">
                      <a:pos x="93" y="70"/>
                    </a:cxn>
                    <a:cxn ang="0">
                      <a:pos x="0" y="70"/>
                    </a:cxn>
                    <a:cxn ang="0">
                      <a:pos x="0" y="139"/>
                    </a:cxn>
                    <a:cxn ang="0">
                      <a:pos x="93" y="139"/>
                    </a:cxn>
                    <a:cxn ang="0">
                      <a:pos x="426" y="70"/>
                    </a:cxn>
                    <a:cxn ang="0">
                      <a:pos x="426" y="0"/>
                    </a:cxn>
                    <a:cxn ang="0">
                      <a:pos x="93" y="70"/>
                    </a:cxn>
                  </a:cxnLst>
                  <a:rect l="0" t="0" r="r" b="b"/>
                  <a:pathLst>
                    <a:path w="426" h="139">
                      <a:moveTo>
                        <a:pt x="93" y="70"/>
                      </a:moveTo>
                      <a:lnTo>
                        <a:pt x="0" y="70"/>
                      </a:lnTo>
                      <a:lnTo>
                        <a:pt x="0" y="139"/>
                      </a:lnTo>
                      <a:lnTo>
                        <a:pt x="93" y="139"/>
                      </a:lnTo>
                      <a:lnTo>
                        <a:pt x="426" y="70"/>
                      </a:lnTo>
                      <a:lnTo>
                        <a:pt x="426" y="0"/>
                      </a:lnTo>
                      <a:lnTo>
                        <a:pt x="93" y="70"/>
                      </a:lnTo>
                      <a:close/>
                    </a:path>
                  </a:pathLst>
                </a:custGeom>
                <a:grpFill/>
                <a:ln w="1905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" name="Freeform 104"/>
                <p:cNvSpPr>
                  <a:spLocks/>
                </p:cNvSpPr>
                <p:nvPr/>
              </p:nvSpPr>
              <p:spPr bwMode="auto">
                <a:xfrm rot="10800000" flipV="1">
                  <a:off x="3782" y="3603"/>
                  <a:ext cx="165" cy="54"/>
                </a:xfrm>
                <a:custGeom>
                  <a:avLst/>
                  <a:gdLst/>
                  <a:ahLst/>
                  <a:cxnLst>
                    <a:cxn ang="0">
                      <a:pos x="93" y="69"/>
                    </a:cxn>
                    <a:cxn ang="0">
                      <a:pos x="0" y="69"/>
                    </a:cxn>
                    <a:cxn ang="0">
                      <a:pos x="0" y="139"/>
                    </a:cxn>
                    <a:cxn ang="0">
                      <a:pos x="93" y="139"/>
                    </a:cxn>
                    <a:cxn ang="0">
                      <a:pos x="426" y="69"/>
                    </a:cxn>
                    <a:cxn ang="0">
                      <a:pos x="426" y="0"/>
                    </a:cxn>
                    <a:cxn ang="0">
                      <a:pos x="93" y="69"/>
                    </a:cxn>
                  </a:cxnLst>
                  <a:rect l="0" t="0" r="r" b="b"/>
                  <a:pathLst>
                    <a:path w="426" h="139">
                      <a:moveTo>
                        <a:pt x="93" y="69"/>
                      </a:moveTo>
                      <a:lnTo>
                        <a:pt x="0" y="69"/>
                      </a:lnTo>
                      <a:lnTo>
                        <a:pt x="0" y="139"/>
                      </a:lnTo>
                      <a:lnTo>
                        <a:pt x="93" y="139"/>
                      </a:lnTo>
                      <a:lnTo>
                        <a:pt x="426" y="69"/>
                      </a:lnTo>
                      <a:lnTo>
                        <a:pt x="426" y="0"/>
                      </a:lnTo>
                      <a:lnTo>
                        <a:pt x="93" y="69"/>
                      </a:lnTo>
                      <a:close/>
                    </a:path>
                  </a:pathLst>
                </a:custGeom>
                <a:grpFill/>
                <a:ln w="1905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1" name="Freeform 105"/>
                <p:cNvSpPr>
                  <a:spLocks/>
                </p:cNvSpPr>
                <p:nvPr/>
              </p:nvSpPr>
              <p:spPr bwMode="auto">
                <a:xfrm rot="10800000" flipV="1">
                  <a:off x="3782" y="3630"/>
                  <a:ext cx="165" cy="55"/>
                </a:xfrm>
                <a:custGeom>
                  <a:avLst/>
                  <a:gdLst/>
                  <a:ahLst/>
                  <a:cxnLst>
                    <a:cxn ang="0">
                      <a:pos x="93" y="70"/>
                    </a:cxn>
                    <a:cxn ang="0">
                      <a:pos x="82" y="71"/>
                    </a:cxn>
                    <a:cxn ang="0">
                      <a:pos x="0" y="70"/>
                    </a:cxn>
                    <a:cxn ang="0">
                      <a:pos x="0" y="140"/>
                    </a:cxn>
                    <a:cxn ang="0">
                      <a:pos x="93" y="140"/>
                    </a:cxn>
                    <a:cxn ang="0">
                      <a:pos x="426" y="70"/>
                    </a:cxn>
                    <a:cxn ang="0">
                      <a:pos x="426" y="0"/>
                    </a:cxn>
                    <a:cxn ang="0">
                      <a:pos x="93" y="70"/>
                    </a:cxn>
                  </a:cxnLst>
                  <a:rect l="0" t="0" r="r" b="b"/>
                  <a:pathLst>
                    <a:path w="426" h="140">
                      <a:moveTo>
                        <a:pt x="93" y="70"/>
                      </a:moveTo>
                      <a:lnTo>
                        <a:pt x="82" y="71"/>
                      </a:lnTo>
                      <a:lnTo>
                        <a:pt x="0" y="70"/>
                      </a:lnTo>
                      <a:lnTo>
                        <a:pt x="0" y="140"/>
                      </a:lnTo>
                      <a:lnTo>
                        <a:pt x="93" y="140"/>
                      </a:lnTo>
                      <a:lnTo>
                        <a:pt x="426" y="70"/>
                      </a:lnTo>
                      <a:lnTo>
                        <a:pt x="426" y="0"/>
                      </a:lnTo>
                      <a:lnTo>
                        <a:pt x="93" y="70"/>
                      </a:lnTo>
                      <a:close/>
                    </a:path>
                  </a:pathLst>
                </a:custGeom>
                <a:grpFill/>
                <a:ln w="1905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2" name="Freeform 106"/>
                <p:cNvSpPr>
                  <a:spLocks/>
                </p:cNvSpPr>
                <p:nvPr/>
              </p:nvSpPr>
              <p:spPr bwMode="auto">
                <a:xfrm rot="10800000" flipV="1">
                  <a:off x="3782" y="3657"/>
                  <a:ext cx="165" cy="40"/>
                </a:xfrm>
                <a:custGeom>
                  <a:avLst/>
                  <a:gdLst/>
                  <a:ahLst/>
                  <a:cxnLst>
                    <a:cxn ang="0">
                      <a:pos x="93" y="70"/>
                    </a:cxn>
                    <a:cxn ang="0">
                      <a:pos x="0" y="70"/>
                    </a:cxn>
                    <a:cxn ang="0">
                      <a:pos x="46" y="105"/>
                    </a:cxn>
                    <a:cxn ang="0">
                      <a:pos x="378" y="105"/>
                    </a:cxn>
                    <a:cxn ang="0">
                      <a:pos x="426" y="70"/>
                    </a:cxn>
                    <a:cxn ang="0">
                      <a:pos x="426" y="0"/>
                    </a:cxn>
                    <a:cxn ang="0">
                      <a:pos x="93" y="70"/>
                    </a:cxn>
                  </a:cxnLst>
                  <a:rect l="0" t="0" r="r" b="b"/>
                  <a:pathLst>
                    <a:path w="426" h="105">
                      <a:moveTo>
                        <a:pt x="93" y="70"/>
                      </a:moveTo>
                      <a:lnTo>
                        <a:pt x="0" y="70"/>
                      </a:lnTo>
                      <a:lnTo>
                        <a:pt x="46" y="105"/>
                      </a:lnTo>
                      <a:lnTo>
                        <a:pt x="378" y="105"/>
                      </a:lnTo>
                      <a:lnTo>
                        <a:pt x="426" y="70"/>
                      </a:lnTo>
                      <a:lnTo>
                        <a:pt x="426" y="0"/>
                      </a:lnTo>
                      <a:lnTo>
                        <a:pt x="93" y="70"/>
                      </a:lnTo>
                      <a:close/>
                    </a:path>
                  </a:pathLst>
                </a:custGeom>
                <a:grpFill/>
                <a:ln w="1905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00" name="Text Box 107"/>
            <p:cNvSpPr txBox="1">
              <a:spLocks noChangeArrowheads="1"/>
            </p:cNvSpPr>
            <p:nvPr/>
          </p:nvSpPr>
          <p:spPr bwMode="auto">
            <a:xfrm>
              <a:off x="6418263" y="5847516"/>
              <a:ext cx="847725" cy="430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11000"/>
                </a:lnSpc>
              </a:pPr>
              <a:r>
                <a:rPr lang="en-US" sz="2000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240 V</a:t>
              </a:r>
            </a:p>
          </p:txBody>
        </p:sp>
        <p:sp>
          <p:nvSpPr>
            <p:cNvPr id="301" name="Text Box 108"/>
            <p:cNvSpPr txBox="1">
              <a:spLocks noChangeArrowheads="1"/>
            </p:cNvSpPr>
            <p:nvPr/>
          </p:nvSpPr>
          <p:spPr bwMode="auto">
            <a:xfrm>
              <a:off x="8101013" y="5731629"/>
              <a:ext cx="847725" cy="430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11000"/>
                </a:lnSpc>
              </a:pPr>
              <a:r>
                <a:rPr lang="en-US" sz="2000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120 V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010" name="AutoShape 2"/>
          <p:cNvSpPr>
            <a:spLocks noChangeArrowheads="1"/>
          </p:cNvSpPr>
          <p:nvPr/>
        </p:nvSpPr>
        <p:spPr bwMode="auto">
          <a:xfrm>
            <a:off x="341313" y="4080629"/>
            <a:ext cx="4297362" cy="15763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2475011" name="Rectangle 3"/>
          <p:cNvSpPr>
            <a:spLocks noChangeArrowheads="1"/>
          </p:cNvSpPr>
          <p:nvPr/>
        </p:nvSpPr>
        <p:spPr bwMode="auto">
          <a:xfrm>
            <a:off x="341313" y="4156829"/>
            <a:ext cx="4367212" cy="140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       </a:t>
            </a: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Power in   =   Power out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  240 V </a:t>
            </a:r>
            <a:r>
              <a:rPr lang="en-US" sz="2000" b="1">
                <a:solidFill>
                  <a:schemeClr val="bg2"/>
                </a:solidFill>
                <a:sym typeface="Symbol" pitchFamily="18" charset="2"/>
              </a:rPr>
              <a:t></a:t>
            </a:r>
            <a:r>
              <a:rPr lang="en-US" sz="2000" b="1">
                <a:solidFill>
                  <a:schemeClr val="bg2"/>
                </a:solidFill>
              </a:rPr>
              <a:t> 1 A   =   120 V </a:t>
            </a:r>
            <a:r>
              <a:rPr lang="en-US" sz="2000" b="1">
                <a:solidFill>
                  <a:schemeClr val="bg2"/>
                </a:solidFill>
                <a:sym typeface="Symbol" pitchFamily="18" charset="2"/>
              </a:rPr>
              <a:t></a:t>
            </a:r>
            <a:r>
              <a:rPr lang="en-US" sz="2000" b="1">
                <a:solidFill>
                  <a:schemeClr val="bg2"/>
                </a:solidFill>
              </a:rPr>
              <a:t> ???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unknown current is 2 A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475013" name="Oval 5"/>
          <p:cNvSpPr>
            <a:spLocks noChangeArrowheads="1"/>
          </p:cNvSpPr>
          <p:nvPr/>
        </p:nvSpPr>
        <p:spPr bwMode="auto">
          <a:xfrm>
            <a:off x="4948238" y="2578854"/>
            <a:ext cx="2362200" cy="5270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5014" name="Rectangle 6"/>
          <p:cNvSpPr>
            <a:spLocks noChangeArrowheads="1"/>
          </p:cNvSpPr>
          <p:nvPr/>
        </p:nvSpPr>
        <p:spPr bwMode="auto">
          <a:xfrm>
            <a:off x="5411788" y="1270754"/>
            <a:ext cx="2894012" cy="2247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1)   1/4 A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2)   1/2 A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3)   1 A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4)   2 A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5)   5 A</a:t>
            </a:r>
          </a:p>
        </p:txBody>
      </p:sp>
      <p:sp>
        <p:nvSpPr>
          <p:cNvPr id="2475016" name="Rectangle 8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223.45.4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2475015" name="Rectangle 7"/>
          <p:cNvSpPr>
            <a:spLocks noGrp="1" noChangeArrowheads="1"/>
          </p:cNvSpPr>
          <p:nvPr>
            <p:ph idx="1"/>
          </p:nvPr>
        </p:nvSpPr>
        <p:spPr>
          <a:xfrm>
            <a:off x="360363" y="1473954"/>
            <a:ext cx="3938587" cy="2087562"/>
          </a:xfrm>
          <a:noFill/>
          <a:ln/>
        </p:spPr>
        <p:txBody>
          <a:bodyPr>
            <a:normAutofit fontScale="92500"/>
          </a:bodyPr>
          <a:lstStyle/>
          <a:p>
            <a:pPr marL="401638" indent="-401638">
              <a:lnSpc>
                <a:spcPct val="150000"/>
              </a:lnSpc>
              <a:buFont typeface="Monotype Sorts" pitchFamily="2" charset="2"/>
              <a:buNone/>
            </a:pPr>
            <a:r>
              <a:rPr lang="en-US" sz="2400" b="1" dirty="0"/>
              <a:t>	Given that the intermediate current is 1 A, what is the current through the </a:t>
            </a:r>
            <a:r>
              <a:rPr lang="en-US" sz="2400" b="1" dirty="0" err="1"/>
              <a:t>lightbulb</a:t>
            </a:r>
            <a:r>
              <a:rPr lang="en-US" sz="2400" b="1" dirty="0"/>
              <a:t>? </a:t>
            </a:r>
          </a:p>
        </p:txBody>
      </p:sp>
      <p:sp>
        <p:nvSpPr>
          <p:cNvPr id="2475018" name="Text Box 10"/>
          <p:cNvSpPr txBox="1">
            <a:spLocks noChangeArrowheads="1"/>
          </p:cNvSpPr>
          <p:nvPr/>
        </p:nvSpPr>
        <p:spPr bwMode="auto">
          <a:xfrm>
            <a:off x="6521451" y="4923591"/>
            <a:ext cx="635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1 A</a:t>
            </a:r>
          </a:p>
        </p:txBody>
      </p:sp>
      <p:sp>
        <p:nvSpPr>
          <p:cNvPr id="2475020" name="AutoShape 12"/>
          <p:cNvSpPr>
            <a:spLocks noChangeArrowheads="1"/>
          </p:cNvSpPr>
          <p:nvPr/>
        </p:nvSpPr>
        <p:spPr bwMode="auto">
          <a:xfrm>
            <a:off x="5611813" y="5014079"/>
            <a:ext cx="847725" cy="1060450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5021" name="AutoShape 13"/>
          <p:cNvSpPr>
            <a:spLocks noChangeArrowheads="1"/>
          </p:cNvSpPr>
          <p:nvPr/>
        </p:nvSpPr>
        <p:spPr bwMode="auto">
          <a:xfrm>
            <a:off x="5780088" y="5226804"/>
            <a:ext cx="508000" cy="635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 flipH="1">
            <a:off x="6230938" y="5336341"/>
            <a:ext cx="295275" cy="417513"/>
            <a:chOff x="1296" y="2736"/>
            <a:chExt cx="458" cy="515"/>
          </a:xfrm>
        </p:grpSpPr>
        <p:sp>
          <p:nvSpPr>
            <p:cNvPr id="2475023" name="Arc 15"/>
            <p:cNvSpPr>
              <a:spLocks/>
            </p:cNvSpPr>
            <p:nvPr/>
          </p:nvSpPr>
          <p:spPr bwMode="auto">
            <a:xfrm rot="-5400000">
              <a:off x="1420" y="3055"/>
              <a:ext cx="74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674"/>
                <a:gd name="T1" fmla="*/ 0 h 21600"/>
                <a:gd name="T2" fmla="*/ 15674 w 15674"/>
                <a:gd name="T3" fmla="*/ 6737 h 21600"/>
                <a:gd name="T4" fmla="*/ 0 w 1567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74" h="21600" fill="none" extrusionOk="0">
                  <a:moveTo>
                    <a:pt x="-1" y="0"/>
                  </a:moveTo>
                  <a:cubicBezTo>
                    <a:pt x="5927" y="0"/>
                    <a:pt x="11594" y="2436"/>
                    <a:pt x="15673" y="6737"/>
                  </a:cubicBezTo>
                </a:path>
                <a:path w="15674" h="21600" stroke="0" extrusionOk="0">
                  <a:moveTo>
                    <a:pt x="-1" y="0"/>
                  </a:moveTo>
                  <a:cubicBezTo>
                    <a:pt x="5927" y="0"/>
                    <a:pt x="11594" y="2436"/>
                    <a:pt x="15673" y="673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24" name="Arc 16"/>
            <p:cNvSpPr>
              <a:spLocks/>
            </p:cNvSpPr>
            <p:nvPr/>
          </p:nvSpPr>
          <p:spPr bwMode="auto">
            <a:xfrm rot="16200000" flipH="1">
              <a:off x="1405" y="3008"/>
              <a:ext cx="101" cy="3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25" name="Arc 17"/>
            <p:cNvSpPr>
              <a:spLocks/>
            </p:cNvSpPr>
            <p:nvPr/>
          </p:nvSpPr>
          <p:spPr bwMode="auto">
            <a:xfrm rot="10800000" flipH="1">
              <a:off x="1615" y="3151"/>
              <a:ext cx="137" cy="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871"/>
                <a:gd name="T2" fmla="*/ 9757 w 21600"/>
                <a:gd name="T3" fmla="*/ 40871 h 40871"/>
                <a:gd name="T4" fmla="*/ 0 w 21600"/>
                <a:gd name="T5" fmla="*/ 21600 h 40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87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742"/>
                    <a:pt x="17021" y="37192"/>
                    <a:pt x="9756" y="40870"/>
                  </a:cubicBezTo>
                </a:path>
                <a:path w="21600" h="4087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742"/>
                    <a:pt x="17021" y="37192"/>
                    <a:pt x="9756" y="4087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26" name="Arc 18"/>
            <p:cNvSpPr>
              <a:spLocks/>
            </p:cNvSpPr>
            <p:nvPr/>
          </p:nvSpPr>
          <p:spPr bwMode="auto">
            <a:xfrm rot="-5400000">
              <a:off x="1420" y="2671"/>
              <a:ext cx="73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557"/>
                <a:gd name="T1" fmla="*/ 0 h 21600"/>
                <a:gd name="T2" fmla="*/ 15557 w 15557"/>
                <a:gd name="T3" fmla="*/ 6616 h 21600"/>
                <a:gd name="T4" fmla="*/ 0 w 1555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557" h="21600" fill="none" extrusionOk="0">
                  <a:moveTo>
                    <a:pt x="-1" y="0"/>
                  </a:moveTo>
                  <a:cubicBezTo>
                    <a:pt x="5869" y="0"/>
                    <a:pt x="11485" y="2388"/>
                    <a:pt x="15557" y="6615"/>
                  </a:cubicBezTo>
                </a:path>
                <a:path w="15557" h="21600" stroke="0" extrusionOk="0">
                  <a:moveTo>
                    <a:pt x="-1" y="0"/>
                  </a:moveTo>
                  <a:cubicBezTo>
                    <a:pt x="5869" y="0"/>
                    <a:pt x="11485" y="2388"/>
                    <a:pt x="15557" y="661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27" name="Arc 19"/>
            <p:cNvSpPr>
              <a:spLocks/>
            </p:cNvSpPr>
            <p:nvPr/>
          </p:nvSpPr>
          <p:spPr bwMode="auto">
            <a:xfrm rot="16200000" flipH="1">
              <a:off x="1406" y="2626"/>
              <a:ext cx="100" cy="3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28" name="Arc 20"/>
            <p:cNvSpPr>
              <a:spLocks/>
            </p:cNvSpPr>
            <p:nvPr/>
          </p:nvSpPr>
          <p:spPr bwMode="auto">
            <a:xfrm rot="10800000" flipH="1">
              <a:off x="1615" y="2770"/>
              <a:ext cx="137" cy="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978"/>
                <a:gd name="T2" fmla="*/ 9543 w 21600"/>
                <a:gd name="T3" fmla="*/ 40978 h 40978"/>
                <a:gd name="T4" fmla="*/ 0 w 21600"/>
                <a:gd name="T5" fmla="*/ 21600 h 40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97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828"/>
                    <a:pt x="16924" y="37342"/>
                    <a:pt x="9542" y="40977"/>
                  </a:cubicBezTo>
                </a:path>
                <a:path w="21600" h="4097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828"/>
                    <a:pt x="16924" y="37342"/>
                    <a:pt x="9542" y="4097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29" name="Arc 21"/>
            <p:cNvSpPr>
              <a:spLocks/>
            </p:cNvSpPr>
            <p:nvPr/>
          </p:nvSpPr>
          <p:spPr bwMode="auto">
            <a:xfrm rot="-5400000">
              <a:off x="1421" y="2800"/>
              <a:ext cx="74" cy="3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6005"/>
                <a:gd name="T1" fmla="*/ 0 h 21600"/>
                <a:gd name="T2" fmla="*/ 16005 w 16005"/>
                <a:gd name="T3" fmla="*/ 7095 h 21600"/>
                <a:gd name="T4" fmla="*/ 0 w 1600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05" h="21600" fill="none" extrusionOk="0">
                  <a:moveTo>
                    <a:pt x="-1" y="0"/>
                  </a:moveTo>
                  <a:cubicBezTo>
                    <a:pt x="6097" y="0"/>
                    <a:pt x="11910" y="2576"/>
                    <a:pt x="16005" y="7094"/>
                  </a:cubicBezTo>
                </a:path>
                <a:path w="16005" h="21600" stroke="0" extrusionOk="0">
                  <a:moveTo>
                    <a:pt x="-1" y="0"/>
                  </a:moveTo>
                  <a:cubicBezTo>
                    <a:pt x="6097" y="0"/>
                    <a:pt x="11910" y="2576"/>
                    <a:pt x="16005" y="709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30" name="Arc 22"/>
            <p:cNvSpPr>
              <a:spLocks/>
            </p:cNvSpPr>
            <p:nvPr/>
          </p:nvSpPr>
          <p:spPr bwMode="auto">
            <a:xfrm rot="16200000" flipH="1">
              <a:off x="1406" y="2757"/>
              <a:ext cx="102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31" name="Arc 23"/>
            <p:cNvSpPr>
              <a:spLocks/>
            </p:cNvSpPr>
            <p:nvPr/>
          </p:nvSpPr>
          <p:spPr bwMode="auto">
            <a:xfrm rot="10800000" flipH="1">
              <a:off x="1616" y="2901"/>
              <a:ext cx="138" cy="6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596"/>
                <a:gd name="T2" fmla="*/ 10281 w 21600"/>
                <a:gd name="T3" fmla="*/ 40596 h 40596"/>
                <a:gd name="T4" fmla="*/ 0 w 21600"/>
                <a:gd name="T5" fmla="*/ 21600 h 40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59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529"/>
                    <a:pt x="17254" y="36821"/>
                    <a:pt x="10281" y="40596"/>
                  </a:cubicBezTo>
                </a:path>
                <a:path w="21600" h="4059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529"/>
                    <a:pt x="17254" y="36821"/>
                    <a:pt x="10281" y="4059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32" name="Arc 24"/>
            <p:cNvSpPr>
              <a:spLocks/>
            </p:cNvSpPr>
            <p:nvPr/>
          </p:nvSpPr>
          <p:spPr bwMode="auto">
            <a:xfrm rot="-5400000">
              <a:off x="1420" y="2931"/>
              <a:ext cx="74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837"/>
                <a:gd name="T1" fmla="*/ 0 h 21600"/>
                <a:gd name="T2" fmla="*/ 15837 w 15837"/>
                <a:gd name="T3" fmla="*/ 6912 h 21600"/>
                <a:gd name="T4" fmla="*/ 0 w 1583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37" h="21600" fill="none" extrusionOk="0">
                  <a:moveTo>
                    <a:pt x="-1" y="0"/>
                  </a:moveTo>
                  <a:cubicBezTo>
                    <a:pt x="6010" y="0"/>
                    <a:pt x="11749" y="2504"/>
                    <a:pt x="15837" y="6911"/>
                  </a:cubicBezTo>
                </a:path>
                <a:path w="15837" h="21600" stroke="0" extrusionOk="0">
                  <a:moveTo>
                    <a:pt x="-1" y="0"/>
                  </a:moveTo>
                  <a:cubicBezTo>
                    <a:pt x="6010" y="0"/>
                    <a:pt x="11749" y="2504"/>
                    <a:pt x="15837" y="691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33" name="Arc 25"/>
            <p:cNvSpPr>
              <a:spLocks/>
            </p:cNvSpPr>
            <p:nvPr/>
          </p:nvSpPr>
          <p:spPr bwMode="auto">
            <a:xfrm rot="16200000" flipH="1">
              <a:off x="1405" y="2886"/>
              <a:ext cx="102" cy="3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34" name="Arc 26"/>
            <p:cNvSpPr>
              <a:spLocks/>
            </p:cNvSpPr>
            <p:nvPr/>
          </p:nvSpPr>
          <p:spPr bwMode="auto">
            <a:xfrm rot="10800000" flipH="1">
              <a:off x="1615" y="3029"/>
              <a:ext cx="137" cy="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1032"/>
                <a:gd name="T2" fmla="*/ 9431 w 21600"/>
                <a:gd name="T3" fmla="*/ 41032 h 41032"/>
                <a:gd name="T4" fmla="*/ 0 w 21600"/>
                <a:gd name="T5" fmla="*/ 21600 h 4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03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873"/>
                    <a:pt x="16874" y="37419"/>
                    <a:pt x="9431" y="41032"/>
                  </a:cubicBezTo>
                </a:path>
                <a:path w="21600" h="4103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873"/>
                    <a:pt x="16874" y="37419"/>
                    <a:pt x="9431" y="4103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 rot="10800000" flipV="1">
            <a:off x="5540376" y="5436354"/>
            <a:ext cx="296863" cy="214313"/>
            <a:chOff x="2371" y="2926"/>
            <a:chExt cx="458" cy="265"/>
          </a:xfrm>
        </p:grpSpPr>
        <p:sp>
          <p:nvSpPr>
            <p:cNvPr id="2475036" name="Arc 28"/>
            <p:cNvSpPr>
              <a:spLocks/>
            </p:cNvSpPr>
            <p:nvPr/>
          </p:nvSpPr>
          <p:spPr bwMode="auto">
            <a:xfrm rot="5400000" flipH="1">
              <a:off x="2631" y="2864"/>
              <a:ext cx="74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674"/>
                <a:gd name="T1" fmla="*/ 0 h 21600"/>
                <a:gd name="T2" fmla="*/ 15674 w 15674"/>
                <a:gd name="T3" fmla="*/ 6737 h 21600"/>
                <a:gd name="T4" fmla="*/ 0 w 1567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74" h="21600" fill="none" extrusionOk="0">
                  <a:moveTo>
                    <a:pt x="-1" y="0"/>
                  </a:moveTo>
                  <a:cubicBezTo>
                    <a:pt x="5927" y="0"/>
                    <a:pt x="11594" y="2436"/>
                    <a:pt x="15673" y="6737"/>
                  </a:cubicBezTo>
                </a:path>
                <a:path w="15674" h="21600" stroke="0" extrusionOk="0">
                  <a:moveTo>
                    <a:pt x="-1" y="0"/>
                  </a:moveTo>
                  <a:cubicBezTo>
                    <a:pt x="5927" y="0"/>
                    <a:pt x="11594" y="2436"/>
                    <a:pt x="15673" y="673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37" name="Arc 29"/>
            <p:cNvSpPr>
              <a:spLocks/>
            </p:cNvSpPr>
            <p:nvPr/>
          </p:nvSpPr>
          <p:spPr bwMode="auto">
            <a:xfrm rot="5400000">
              <a:off x="2619" y="2817"/>
              <a:ext cx="101" cy="3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38" name="Arc 30"/>
            <p:cNvSpPr>
              <a:spLocks/>
            </p:cNvSpPr>
            <p:nvPr/>
          </p:nvSpPr>
          <p:spPr bwMode="auto">
            <a:xfrm rot="10800000">
              <a:off x="2373" y="2960"/>
              <a:ext cx="137" cy="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871"/>
                <a:gd name="T2" fmla="*/ 9757 w 21600"/>
                <a:gd name="T3" fmla="*/ 40871 h 40871"/>
                <a:gd name="T4" fmla="*/ 0 w 21600"/>
                <a:gd name="T5" fmla="*/ 21600 h 40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87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742"/>
                    <a:pt x="17021" y="37192"/>
                    <a:pt x="9756" y="40870"/>
                  </a:cubicBezTo>
                </a:path>
                <a:path w="21600" h="4087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742"/>
                    <a:pt x="17021" y="37192"/>
                    <a:pt x="9756" y="4087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39" name="Arc 31"/>
            <p:cNvSpPr>
              <a:spLocks/>
            </p:cNvSpPr>
            <p:nvPr/>
          </p:nvSpPr>
          <p:spPr bwMode="auto">
            <a:xfrm rot="5400000" flipH="1">
              <a:off x="2630" y="2994"/>
              <a:ext cx="74" cy="3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635"/>
                <a:gd name="T1" fmla="*/ 0 h 21600"/>
                <a:gd name="T2" fmla="*/ 15635 w 15635"/>
                <a:gd name="T3" fmla="*/ 6697 h 21600"/>
                <a:gd name="T4" fmla="*/ 0 w 1563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35" h="21600" fill="none" extrusionOk="0">
                  <a:moveTo>
                    <a:pt x="-1" y="0"/>
                  </a:moveTo>
                  <a:cubicBezTo>
                    <a:pt x="5908" y="0"/>
                    <a:pt x="11558" y="2420"/>
                    <a:pt x="15635" y="6696"/>
                  </a:cubicBezTo>
                </a:path>
                <a:path w="15635" h="21600" stroke="0" extrusionOk="0">
                  <a:moveTo>
                    <a:pt x="-1" y="0"/>
                  </a:moveTo>
                  <a:cubicBezTo>
                    <a:pt x="5908" y="0"/>
                    <a:pt x="11558" y="2420"/>
                    <a:pt x="15635" y="669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40" name="Arc 32"/>
            <p:cNvSpPr>
              <a:spLocks/>
            </p:cNvSpPr>
            <p:nvPr/>
          </p:nvSpPr>
          <p:spPr bwMode="auto">
            <a:xfrm rot="5400000">
              <a:off x="2618" y="2950"/>
              <a:ext cx="100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41" name="Arc 33"/>
            <p:cNvSpPr>
              <a:spLocks/>
            </p:cNvSpPr>
            <p:nvPr/>
          </p:nvSpPr>
          <p:spPr bwMode="auto">
            <a:xfrm rot="10800000">
              <a:off x="2371" y="3091"/>
              <a:ext cx="138" cy="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596"/>
                <a:gd name="T2" fmla="*/ 10281 w 21600"/>
                <a:gd name="T3" fmla="*/ 40596 h 40596"/>
                <a:gd name="T4" fmla="*/ 0 w 21600"/>
                <a:gd name="T5" fmla="*/ 21600 h 40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59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529"/>
                    <a:pt x="17254" y="36821"/>
                    <a:pt x="10281" y="40596"/>
                  </a:cubicBezTo>
                </a:path>
                <a:path w="21600" h="4059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529"/>
                    <a:pt x="17254" y="36821"/>
                    <a:pt x="10281" y="4059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75042" name="Line 34"/>
          <p:cNvSpPr>
            <a:spLocks noChangeShapeType="1"/>
          </p:cNvSpPr>
          <p:nvPr/>
        </p:nvSpPr>
        <p:spPr bwMode="auto">
          <a:xfrm>
            <a:off x="6521451" y="5334754"/>
            <a:ext cx="388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 rot="16200000" flipV="1">
            <a:off x="4946650" y="5604629"/>
            <a:ext cx="195263" cy="142875"/>
            <a:chOff x="2377" y="3303"/>
            <a:chExt cx="364" cy="333"/>
          </a:xfrm>
        </p:grpSpPr>
        <p:sp>
          <p:nvSpPr>
            <p:cNvPr id="2475044" name="Arc 36"/>
            <p:cNvSpPr>
              <a:spLocks/>
            </p:cNvSpPr>
            <p:nvPr/>
          </p:nvSpPr>
          <p:spPr bwMode="auto">
            <a:xfrm>
              <a:off x="2377" y="3303"/>
              <a:ext cx="362" cy="18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600 h 21600"/>
                <a:gd name="T2" fmla="*/ 43200 w 43200"/>
                <a:gd name="T3" fmla="*/ 21600 h 21600"/>
                <a:gd name="T4" fmla="*/ 21600 w 432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2B2B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45" name="Line 37"/>
            <p:cNvSpPr>
              <a:spLocks noChangeShapeType="1"/>
            </p:cNvSpPr>
            <p:nvPr/>
          </p:nvSpPr>
          <p:spPr bwMode="auto">
            <a:xfrm>
              <a:off x="2378" y="3485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46" name="Rectangle 38"/>
            <p:cNvSpPr>
              <a:spLocks noChangeArrowheads="1"/>
            </p:cNvSpPr>
            <p:nvPr/>
          </p:nvSpPr>
          <p:spPr bwMode="auto">
            <a:xfrm>
              <a:off x="2445" y="3488"/>
              <a:ext cx="47" cy="148"/>
            </a:xfrm>
            <a:prstGeom prst="rect">
              <a:avLst/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47" name="Rectangle 39"/>
            <p:cNvSpPr>
              <a:spLocks noChangeArrowheads="1"/>
            </p:cNvSpPr>
            <p:nvPr/>
          </p:nvSpPr>
          <p:spPr bwMode="auto">
            <a:xfrm>
              <a:off x="2599" y="3487"/>
              <a:ext cx="47" cy="148"/>
            </a:xfrm>
            <a:prstGeom prst="rect">
              <a:avLst/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75048" name="Freeform 40"/>
          <p:cNvSpPr>
            <a:spLocks/>
          </p:cNvSpPr>
          <p:nvPr/>
        </p:nvSpPr>
        <p:spPr bwMode="auto">
          <a:xfrm>
            <a:off x="5116513" y="5649079"/>
            <a:ext cx="423863" cy="101600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115" y="60"/>
              </a:cxn>
              <a:cxn ang="0">
                <a:pos x="139" y="68"/>
              </a:cxn>
              <a:cxn ang="0">
                <a:pos x="245" y="60"/>
              </a:cxn>
              <a:cxn ang="0">
                <a:pos x="306" y="46"/>
              </a:cxn>
              <a:cxn ang="0">
                <a:pos x="400" y="36"/>
              </a:cxn>
              <a:cxn ang="0">
                <a:pos x="506" y="26"/>
              </a:cxn>
              <a:cxn ang="0">
                <a:pos x="656" y="0"/>
              </a:cxn>
            </a:cxnLst>
            <a:rect l="0" t="0" r="r" b="b"/>
            <a:pathLst>
              <a:path w="656" h="69">
                <a:moveTo>
                  <a:pt x="0" y="36"/>
                </a:moveTo>
                <a:cubicBezTo>
                  <a:pt x="83" y="46"/>
                  <a:pt x="44" y="38"/>
                  <a:pt x="115" y="60"/>
                </a:cubicBezTo>
                <a:cubicBezTo>
                  <a:pt x="123" y="63"/>
                  <a:pt x="139" y="68"/>
                  <a:pt x="139" y="68"/>
                </a:cubicBezTo>
                <a:cubicBezTo>
                  <a:pt x="175" y="66"/>
                  <a:pt x="211" y="69"/>
                  <a:pt x="245" y="60"/>
                </a:cubicBezTo>
                <a:cubicBezTo>
                  <a:pt x="256" y="58"/>
                  <a:pt x="297" y="53"/>
                  <a:pt x="306" y="46"/>
                </a:cubicBezTo>
                <a:cubicBezTo>
                  <a:pt x="322" y="35"/>
                  <a:pt x="362" y="42"/>
                  <a:pt x="400" y="36"/>
                </a:cubicBezTo>
                <a:cubicBezTo>
                  <a:pt x="438" y="40"/>
                  <a:pt x="468" y="38"/>
                  <a:pt x="506" y="26"/>
                </a:cubicBezTo>
                <a:cubicBezTo>
                  <a:pt x="582" y="18"/>
                  <a:pt x="625" y="5"/>
                  <a:pt x="65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5049" name="Freeform 41"/>
          <p:cNvSpPr>
            <a:spLocks/>
          </p:cNvSpPr>
          <p:nvPr/>
        </p:nvSpPr>
        <p:spPr bwMode="auto">
          <a:xfrm>
            <a:off x="5111751" y="5437941"/>
            <a:ext cx="428625" cy="223838"/>
          </a:xfrm>
          <a:custGeom>
            <a:avLst/>
            <a:gdLst/>
            <a:ahLst/>
            <a:cxnLst>
              <a:cxn ang="0">
                <a:pos x="0" y="265"/>
              </a:cxn>
              <a:cxn ang="0">
                <a:pos x="72" y="278"/>
              </a:cxn>
              <a:cxn ang="0">
                <a:pos x="102" y="285"/>
              </a:cxn>
              <a:cxn ang="0">
                <a:pos x="210" y="278"/>
              </a:cxn>
              <a:cxn ang="0">
                <a:pos x="273" y="236"/>
              </a:cxn>
              <a:cxn ang="0">
                <a:pos x="339" y="210"/>
              </a:cxn>
              <a:cxn ang="0">
                <a:pos x="396" y="170"/>
              </a:cxn>
              <a:cxn ang="0">
                <a:pos x="402" y="157"/>
              </a:cxn>
              <a:cxn ang="0">
                <a:pos x="429" y="141"/>
              </a:cxn>
              <a:cxn ang="0">
                <a:pos x="474" y="66"/>
              </a:cxn>
              <a:cxn ang="0">
                <a:pos x="510" y="46"/>
              </a:cxn>
              <a:cxn ang="0">
                <a:pos x="519" y="43"/>
              </a:cxn>
              <a:cxn ang="0">
                <a:pos x="555" y="13"/>
              </a:cxn>
              <a:cxn ang="0">
                <a:pos x="579" y="0"/>
              </a:cxn>
            </a:cxnLst>
            <a:rect l="0" t="0" r="r" b="b"/>
            <a:pathLst>
              <a:path w="579" h="285">
                <a:moveTo>
                  <a:pt x="0" y="265"/>
                </a:moveTo>
                <a:cubicBezTo>
                  <a:pt x="66" y="270"/>
                  <a:pt x="37" y="270"/>
                  <a:pt x="72" y="278"/>
                </a:cubicBezTo>
                <a:cubicBezTo>
                  <a:pt x="82" y="281"/>
                  <a:pt x="102" y="285"/>
                  <a:pt x="102" y="285"/>
                </a:cubicBezTo>
                <a:cubicBezTo>
                  <a:pt x="122" y="284"/>
                  <a:pt x="181" y="283"/>
                  <a:pt x="210" y="278"/>
                </a:cubicBezTo>
                <a:cubicBezTo>
                  <a:pt x="235" y="274"/>
                  <a:pt x="249" y="244"/>
                  <a:pt x="273" y="236"/>
                </a:cubicBezTo>
                <a:cubicBezTo>
                  <a:pt x="296" y="228"/>
                  <a:pt x="316" y="214"/>
                  <a:pt x="339" y="210"/>
                </a:cubicBezTo>
                <a:cubicBezTo>
                  <a:pt x="352" y="201"/>
                  <a:pt x="389" y="185"/>
                  <a:pt x="396" y="170"/>
                </a:cubicBezTo>
                <a:cubicBezTo>
                  <a:pt x="398" y="166"/>
                  <a:pt x="399" y="161"/>
                  <a:pt x="402" y="157"/>
                </a:cubicBezTo>
                <a:cubicBezTo>
                  <a:pt x="409" y="150"/>
                  <a:pt x="429" y="141"/>
                  <a:pt x="429" y="141"/>
                </a:cubicBezTo>
                <a:cubicBezTo>
                  <a:pt x="444" y="116"/>
                  <a:pt x="453" y="85"/>
                  <a:pt x="474" y="66"/>
                </a:cubicBezTo>
                <a:cubicBezTo>
                  <a:pt x="488" y="51"/>
                  <a:pt x="493" y="52"/>
                  <a:pt x="510" y="46"/>
                </a:cubicBezTo>
                <a:cubicBezTo>
                  <a:pt x="513" y="45"/>
                  <a:pt x="519" y="43"/>
                  <a:pt x="519" y="43"/>
                </a:cubicBezTo>
                <a:cubicBezTo>
                  <a:pt x="529" y="32"/>
                  <a:pt x="542" y="17"/>
                  <a:pt x="555" y="13"/>
                </a:cubicBezTo>
                <a:cubicBezTo>
                  <a:pt x="576" y="5"/>
                  <a:pt x="569" y="11"/>
                  <a:pt x="579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5050" name="Line 42"/>
          <p:cNvSpPr>
            <a:spLocks noChangeShapeType="1"/>
          </p:cNvSpPr>
          <p:nvPr/>
        </p:nvSpPr>
        <p:spPr bwMode="auto">
          <a:xfrm>
            <a:off x="6521451" y="5747504"/>
            <a:ext cx="388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5051" name="AutoShape 43"/>
          <p:cNvSpPr>
            <a:spLocks noChangeArrowheads="1"/>
          </p:cNvSpPr>
          <p:nvPr/>
        </p:nvSpPr>
        <p:spPr bwMode="auto">
          <a:xfrm flipH="1">
            <a:off x="7234238" y="5014079"/>
            <a:ext cx="846138" cy="1060450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5052" name="AutoShape 44"/>
          <p:cNvSpPr>
            <a:spLocks noChangeArrowheads="1"/>
          </p:cNvSpPr>
          <p:nvPr/>
        </p:nvSpPr>
        <p:spPr bwMode="auto">
          <a:xfrm flipH="1">
            <a:off x="7405688" y="5226804"/>
            <a:ext cx="506413" cy="635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7165976" y="5336341"/>
            <a:ext cx="296863" cy="417513"/>
            <a:chOff x="1296" y="2736"/>
            <a:chExt cx="458" cy="515"/>
          </a:xfrm>
        </p:grpSpPr>
        <p:sp>
          <p:nvSpPr>
            <p:cNvPr id="2475054" name="Arc 46"/>
            <p:cNvSpPr>
              <a:spLocks/>
            </p:cNvSpPr>
            <p:nvPr/>
          </p:nvSpPr>
          <p:spPr bwMode="auto">
            <a:xfrm rot="-5400000">
              <a:off x="1420" y="3055"/>
              <a:ext cx="74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674"/>
                <a:gd name="T1" fmla="*/ 0 h 21600"/>
                <a:gd name="T2" fmla="*/ 15674 w 15674"/>
                <a:gd name="T3" fmla="*/ 6737 h 21600"/>
                <a:gd name="T4" fmla="*/ 0 w 1567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74" h="21600" fill="none" extrusionOk="0">
                  <a:moveTo>
                    <a:pt x="-1" y="0"/>
                  </a:moveTo>
                  <a:cubicBezTo>
                    <a:pt x="5927" y="0"/>
                    <a:pt x="11594" y="2436"/>
                    <a:pt x="15673" y="6737"/>
                  </a:cubicBezTo>
                </a:path>
                <a:path w="15674" h="21600" stroke="0" extrusionOk="0">
                  <a:moveTo>
                    <a:pt x="-1" y="0"/>
                  </a:moveTo>
                  <a:cubicBezTo>
                    <a:pt x="5927" y="0"/>
                    <a:pt x="11594" y="2436"/>
                    <a:pt x="15673" y="673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55" name="Arc 47"/>
            <p:cNvSpPr>
              <a:spLocks/>
            </p:cNvSpPr>
            <p:nvPr/>
          </p:nvSpPr>
          <p:spPr bwMode="auto">
            <a:xfrm rot="16200000" flipH="1">
              <a:off x="1405" y="3008"/>
              <a:ext cx="101" cy="3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56" name="Arc 48"/>
            <p:cNvSpPr>
              <a:spLocks/>
            </p:cNvSpPr>
            <p:nvPr/>
          </p:nvSpPr>
          <p:spPr bwMode="auto">
            <a:xfrm rot="10800000" flipH="1">
              <a:off x="1615" y="3151"/>
              <a:ext cx="137" cy="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871"/>
                <a:gd name="T2" fmla="*/ 9757 w 21600"/>
                <a:gd name="T3" fmla="*/ 40871 h 40871"/>
                <a:gd name="T4" fmla="*/ 0 w 21600"/>
                <a:gd name="T5" fmla="*/ 21600 h 40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87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742"/>
                    <a:pt x="17021" y="37192"/>
                    <a:pt x="9756" y="40870"/>
                  </a:cubicBezTo>
                </a:path>
                <a:path w="21600" h="4087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742"/>
                    <a:pt x="17021" y="37192"/>
                    <a:pt x="9756" y="4087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57" name="Arc 49"/>
            <p:cNvSpPr>
              <a:spLocks/>
            </p:cNvSpPr>
            <p:nvPr/>
          </p:nvSpPr>
          <p:spPr bwMode="auto">
            <a:xfrm rot="-5400000">
              <a:off x="1420" y="2671"/>
              <a:ext cx="73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557"/>
                <a:gd name="T1" fmla="*/ 0 h 21600"/>
                <a:gd name="T2" fmla="*/ 15557 w 15557"/>
                <a:gd name="T3" fmla="*/ 6616 h 21600"/>
                <a:gd name="T4" fmla="*/ 0 w 1555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557" h="21600" fill="none" extrusionOk="0">
                  <a:moveTo>
                    <a:pt x="-1" y="0"/>
                  </a:moveTo>
                  <a:cubicBezTo>
                    <a:pt x="5869" y="0"/>
                    <a:pt x="11485" y="2388"/>
                    <a:pt x="15557" y="6615"/>
                  </a:cubicBezTo>
                </a:path>
                <a:path w="15557" h="21600" stroke="0" extrusionOk="0">
                  <a:moveTo>
                    <a:pt x="-1" y="0"/>
                  </a:moveTo>
                  <a:cubicBezTo>
                    <a:pt x="5869" y="0"/>
                    <a:pt x="11485" y="2388"/>
                    <a:pt x="15557" y="661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58" name="Arc 50"/>
            <p:cNvSpPr>
              <a:spLocks/>
            </p:cNvSpPr>
            <p:nvPr/>
          </p:nvSpPr>
          <p:spPr bwMode="auto">
            <a:xfrm rot="16200000" flipH="1">
              <a:off x="1406" y="2626"/>
              <a:ext cx="100" cy="3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59" name="Arc 51"/>
            <p:cNvSpPr>
              <a:spLocks/>
            </p:cNvSpPr>
            <p:nvPr/>
          </p:nvSpPr>
          <p:spPr bwMode="auto">
            <a:xfrm rot="10800000" flipH="1">
              <a:off x="1615" y="2770"/>
              <a:ext cx="137" cy="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978"/>
                <a:gd name="T2" fmla="*/ 9543 w 21600"/>
                <a:gd name="T3" fmla="*/ 40978 h 40978"/>
                <a:gd name="T4" fmla="*/ 0 w 21600"/>
                <a:gd name="T5" fmla="*/ 21600 h 40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97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828"/>
                    <a:pt x="16924" y="37342"/>
                    <a:pt x="9542" y="40977"/>
                  </a:cubicBezTo>
                </a:path>
                <a:path w="21600" h="4097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828"/>
                    <a:pt x="16924" y="37342"/>
                    <a:pt x="9542" y="4097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60" name="Arc 52"/>
            <p:cNvSpPr>
              <a:spLocks/>
            </p:cNvSpPr>
            <p:nvPr/>
          </p:nvSpPr>
          <p:spPr bwMode="auto">
            <a:xfrm rot="-5400000">
              <a:off x="1421" y="2800"/>
              <a:ext cx="74" cy="3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6005"/>
                <a:gd name="T1" fmla="*/ 0 h 21600"/>
                <a:gd name="T2" fmla="*/ 16005 w 16005"/>
                <a:gd name="T3" fmla="*/ 7095 h 21600"/>
                <a:gd name="T4" fmla="*/ 0 w 1600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05" h="21600" fill="none" extrusionOk="0">
                  <a:moveTo>
                    <a:pt x="-1" y="0"/>
                  </a:moveTo>
                  <a:cubicBezTo>
                    <a:pt x="6097" y="0"/>
                    <a:pt x="11910" y="2576"/>
                    <a:pt x="16005" y="7094"/>
                  </a:cubicBezTo>
                </a:path>
                <a:path w="16005" h="21600" stroke="0" extrusionOk="0">
                  <a:moveTo>
                    <a:pt x="-1" y="0"/>
                  </a:moveTo>
                  <a:cubicBezTo>
                    <a:pt x="6097" y="0"/>
                    <a:pt x="11910" y="2576"/>
                    <a:pt x="16005" y="709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61" name="Arc 53"/>
            <p:cNvSpPr>
              <a:spLocks/>
            </p:cNvSpPr>
            <p:nvPr/>
          </p:nvSpPr>
          <p:spPr bwMode="auto">
            <a:xfrm rot="16200000" flipH="1">
              <a:off x="1406" y="2757"/>
              <a:ext cx="102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62" name="Arc 54"/>
            <p:cNvSpPr>
              <a:spLocks/>
            </p:cNvSpPr>
            <p:nvPr/>
          </p:nvSpPr>
          <p:spPr bwMode="auto">
            <a:xfrm rot="10800000" flipH="1">
              <a:off x="1616" y="2901"/>
              <a:ext cx="138" cy="6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596"/>
                <a:gd name="T2" fmla="*/ 10281 w 21600"/>
                <a:gd name="T3" fmla="*/ 40596 h 40596"/>
                <a:gd name="T4" fmla="*/ 0 w 21600"/>
                <a:gd name="T5" fmla="*/ 21600 h 40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59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529"/>
                    <a:pt x="17254" y="36821"/>
                    <a:pt x="10281" y="40596"/>
                  </a:cubicBezTo>
                </a:path>
                <a:path w="21600" h="4059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529"/>
                    <a:pt x="17254" y="36821"/>
                    <a:pt x="10281" y="4059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63" name="Arc 55"/>
            <p:cNvSpPr>
              <a:spLocks/>
            </p:cNvSpPr>
            <p:nvPr/>
          </p:nvSpPr>
          <p:spPr bwMode="auto">
            <a:xfrm rot="-5400000">
              <a:off x="1420" y="2931"/>
              <a:ext cx="74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837"/>
                <a:gd name="T1" fmla="*/ 0 h 21600"/>
                <a:gd name="T2" fmla="*/ 15837 w 15837"/>
                <a:gd name="T3" fmla="*/ 6912 h 21600"/>
                <a:gd name="T4" fmla="*/ 0 w 1583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37" h="21600" fill="none" extrusionOk="0">
                  <a:moveTo>
                    <a:pt x="-1" y="0"/>
                  </a:moveTo>
                  <a:cubicBezTo>
                    <a:pt x="6010" y="0"/>
                    <a:pt x="11749" y="2504"/>
                    <a:pt x="15837" y="6911"/>
                  </a:cubicBezTo>
                </a:path>
                <a:path w="15837" h="21600" stroke="0" extrusionOk="0">
                  <a:moveTo>
                    <a:pt x="-1" y="0"/>
                  </a:moveTo>
                  <a:cubicBezTo>
                    <a:pt x="6010" y="0"/>
                    <a:pt x="11749" y="2504"/>
                    <a:pt x="15837" y="691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64" name="Arc 56"/>
            <p:cNvSpPr>
              <a:spLocks/>
            </p:cNvSpPr>
            <p:nvPr/>
          </p:nvSpPr>
          <p:spPr bwMode="auto">
            <a:xfrm rot="16200000" flipH="1">
              <a:off x="1405" y="2886"/>
              <a:ext cx="102" cy="3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65" name="Arc 57"/>
            <p:cNvSpPr>
              <a:spLocks/>
            </p:cNvSpPr>
            <p:nvPr/>
          </p:nvSpPr>
          <p:spPr bwMode="auto">
            <a:xfrm rot="10800000" flipH="1">
              <a:off x="1615" y="3029"/>
              <a:ext cx="137" cy="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1032"/>
                <a:gd name="T2" fmla="*/ 9431 w 21600"/>
                <a:gd name="T3" fmla="*/ 41032 h 41032"/>
                <a:gd name="T4" fmla="*/ 0 w 21600"/>
                <a:gd name="T5" fmla="*/ 21600 h 4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03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873"/>
                    <a:pt x="16874" y="37419"/>
                    <a:pt x="9431" y="41032"/>
                  </a:cubicBezTo>
                </a:path>
                <a:path w="21600" h="4103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873"/>
                    <a:pt x="16874" y="37419"/>
                    <a:pt x="9431" y="4103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8"/>
          <p:cNvGrpSpPr>
            <a:grpSpLocks/>
          </p:cNvGrpSpPr>
          <p:nvPr/>
        </p:nvGrpSpPr>
        <p:grpSpPr bwMode="auto">
          <a:xfrm rot="10800000" flipH="1" flipV="1">
            <a:off x="7854951" y="5436354"/>
            <a:ext cx="296863" cy="214313"/>
            <a:chOff x="2371" y="2926"/>
            <a:chExt cx="458" cy="265"/>
          </a:xfrm>
        </p:grpSpPr>
        <p:sp>
          <p:nvSpPr>
            <p:cNvPr id="2475067" name="Arc 59"/>
            <p:cNvSpPr>
              <a:spLocks/>
            </p:cNvSpPr>
            <p:nvPr/>
          </p:nvSpPr>
          <p:spPr bwMode="auto">
            <a:xfrm rot="5400000" flipH="1">
              <a:off x="2631" y="2864"/>
              <a:ext cx="74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674"/>
                <a:gd name="T1" fmla="*/ 0 h 21600"/>
                <a:gd name="T2" fmla="*/ 15674 w 15674"/>
                <a:gd name="T3" fmla="*/ 6737 h 21600"/>
                <a:gd name="T4" fmla="*/ 0 w 1567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74" h="21600" fill="none" extrusionOk="0">
                  <a:moveTo>
                    <a:pt x="-1" y="0"/>
                  </a:moveTo>
                  <a:cubicBezTo>
                    <a:pt x="5927" y="0"/>
                    <a:pt x="11594" y="2436"/>
                    <a:pt x="15673" y="6737"/>
                  </a:cubicBezTo>
                </a:path>
                <a:path w="15674" h="21600" stroke="0" extrusionOk="0">
                  <a:moveTo>
                    <a:pt x="-1" y="0"/>
                  </a:moveTo>
                  <a:cubicBezTo>
                    <a:pt x="5927" y="0"/>
                    <a:pt x="11594" y="2436"/>
                    <a:pt x="15673" y="673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68" name="Arc 60"/>
            <p:cNvSpPr>
              <a:spLocks/>
            </p:cNvSpPr>
            <p:nvPr/>
          </p:nvSpPr>
          <p:spPr bwMode="auto">
            <a:xfrm rot="5400000">
              <a:off x="2619" y="2817"/>
              <a:ext cx="101" cy="3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69" name="Arc 61"/>
            <p:cNvSpPr>
              <a:spLocks/>
            </p:cNvSpPr>
            <p:nvPr/>
          </p:nvSpPr>
          <p:spPr bwMode="auto">
            <a:xfrm rot="10800000">
              <a:off x="2373" y="2960"/>
              <a:ext cx="137" cy="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871"/>
                <a:gd name="T2" fmla="*/ 9757 w 21600"/>
                <a:gd name="T3" fmla="*/ 40871 h 40871"/>
                <a:gd name="T4" fmla="*/ 0 w 21600"/>
                <a:gd name="T5" fmla="*/ 21600 h 40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87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742"/>
                    <a:pt x="17021" y="37192"/>
                    <a:pt x="9756" y="40870"/>
                  </a:cubicBezTo>
                </a:path>
                <a:path w="21600" h="4087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742"/>
                    <a:pt x="17021" y="37192"/>
                    <a:pt x="9756" y="4087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70" name="Arc 62"/>
            <p:cNvSpPr>
              <a:spLocks/>
            </p:cNvSpPr>
            <p:nvPr/>
          </p:nvSpPr>
          <p:spPr bwMode="auto">
            <a:xfrm rot="5400000" flipH="1">
              <a:off x="2630" y="2994"/>
              <a:ext cx="74" cy="3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635"/>
                <a:gd name="T1" fmla="*/ 0 h 21600"/>
                <a:gd name="T2" fmla="*/ 15635 w 15635"/>
                <a:gd name="T3" fmla="*/ 6697 h 21600"/>
                <a:gd name="T4" fmla="*/ 0 w 1563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35" h="21600" fill="none" extrusionOk="0">
                  <a:moveTo>
                    <a:pt x="-1" y="0"/>
                  </a:moveTo>
                  <a:cubicBezTo>
                    <a:pt x="5908" y="0"/>
                    <a:pt x="11558" y="2420"/>
                    <a:pt x="15635" y="6696"/>
                  </a:cubicBezTo>
                </a:path>
                <a:path w="15635" h="21600" stroke="0" extrusionOk="0">
                  <a:moveTo>
                    <a:pt x="-1" y="0"/>
                  </a:moveTo>
                  <a:cubicBezTo>
                    <a:pt x="5908" y="0"/>
                    <a:pt x="11558" y="2420"/>
                    <a:pt x="15635" y="669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71" name="Arc 63"/>
            <p:cNvSpPr>
              <a:spLocks/>
            </p:cNvSpPr>
            <p:nvPr/>
          </p:nvSpPr>
          <p:spPr bwMode="auto">
            <a:xfrm rot="5400000">
              <a:off x="2618" y="2950"/>
              <a:ext cx="100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72" name="Arc 64"/>
            <p:cNvSpPr>
              <a:spLocks/>
            </p:cNvSpPr>
            <p:nvPr/>
          </p:nvSpPr>
          <p:spPr bwMode="auto">
            <a:xfrm rot="10800000">
              <a:off x="2371" y="3091"/>
              <a:ext cx="138" cy="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596"/>
                <a:gd name="T2" fmla="*/ 10281 w 21600"/>
                <a:gd name="T3" fmla="*/ 40596 h 40596"/>
                <a:gd name="T4" fmla="*/ 0 w 21600"/>
                <a:gd name="T5" fmla="*/ 21600 h 40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59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529"/>
                    <a:pt x="17254" y="36821"/>
                    <a:pt x="10281" y="40596"/>
                  </a:cubicBezTo>
                </a:path>
                <a:path w="21600" h="4059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529"/>
                    <a:pt x="17254" y="36821"/>
                    <a:pt x="10281" y="4059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75073" name="Line 65"/>
          <p:cNvSpPr>
            <a:spLocks noChangeShapeType="1"/>
          </p:cNvSpPr>
          <p:nvPr/>
        </p:nvSpPr>
        <p:spPr bwMode="auto">
          <a:xfrm flipH="1">
            <a:off x="6781801" y="5334754"/>
            <a:ext cx="388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5074" name="Line 66"/>
          <p:cNvSpPr>
            <a:spLocks noChangeShapeType="1"/>
          </p:cNvSpPr>
          <p:nvPr/>
        </p:nvSpPr>
        <p:spPr bwMode="auto">
          <a:xfrm flipH="1">
            <a:off x="6781801" y="5747504"/>
            <a:ext cx="388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5075" name="Line 67"/>
          <p:cNvSpPr>
            <a:spLocks noChangeShapeType="1"/>
          </p:cNvSpPr>
          <p:nvPr/>
        </p:nvSpPr>
        <p:spPr bwMode="auto">
          <a:xfrm>
            <a:off x="8147051" y="5445879"/>
            <a:ext cx="415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5076" name="Freeform 68"/>
          <p:cNvSpPr>
            <a:spLocks/>
          </p:cNvSpPr>
          <p:nvPr/>
        </p:nvSpPr>
        <p:spPr bwMode="auto">
          <a:xfrm>
            <a:off x="8147051" y="5526841"/>
            <a:ext cx="466725" cy="115888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390" y="78"/>
              </a:cxn>
              <a:cxn ang="0">
                <a:pos x="390" y="0"/>
              </a:cxn>
            </a:cxnLst>
            <a:rect l="0" t="0" r="r" b="b"/>
            <a:pathLst>
              <a:path w="390" h="78">
                <a:moveTo>
                  <a:pt x="0" y="78"/>
                </a:moveTo>
                <a:lnTo>
                  <a:pt x="390" y="78"/>
                </a:lnTo>
                <a:lnTo>
                  <a:pt x="39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5077" name="Text Box 69"/>
          <p:cNvSpPr txBox="1">
            <a:spLocks noChangeArrowheads="1"/>
          </p:cNvSpPr>
          <p:nvPr/>
        </p:nvSpPr>
        <p:spPr bwMode="auto">
          <a:xfrm>
            <a:off x="4665663" y="5857041"/>
            <a:ext cx="93186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120 V</a:t>
            </a:r>
          </a:p>
        </p:txBody>
      </p: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8431213" y="4793416"/>
            <a:ext cx="366713" cy="758825"/>
            <a:chOff x="4218" y="2269"/>
            <a:chExt cx="764" cy="1262"/>
          </a:xfrm>
          <a:solidFill>
            <a:srgbClr val="FFFF00"/>
          </a:solidFill>
        </p:grpSpPr>
        <p:sp>
          <p:nvSpPr>
            <p:cNvPr id="2475079" name="Freeform 71"/>
            <p:cNvSpPr>
              <a:spLocks/>
            </p:cNvSpPr>
            <p:nvPr/>
          </p:nvSpPr>
          <p:spPr bwMode="auto">
            <a:xfrm>
              <a:off x="4218" y="2269"/>
              <a:ext cx="764" cy="959"/>
            </a:xfrm>
            <a:custGeom>
              <a:avLst/>
              <a:gdLst/>
              <a:ahLst/>
              <a:cxnLst>
                <a:cxn ang="0">
                  <a:pos x="444" y="433"/>
                </a:cxn>
                <a:cxn ang="0">
                  <a:pos x="468" y="396"/>
                </a:cxn>
                <a:cxn ang="0">
                  <a:pos x="497" y="351"/>
                </a:cxn>
                <a:cxn ang="0">
                  <a:pos x="516" y="314"/>
                </a:cxn>
                <a:cxn ang="0">
                  <a:pos x="525" y="267"/>
                </a:cxn>
                <a:cxn ang="0">
                  <a:pos x="525" y="227"/>
                </a:cxn>
                <a:cxn ang="0">
                  <a:pos x="516" y="170"/>
                </a:cxn>
                <a:cxn ang="0">
                  <a:pos x="494" y="125"/>
                </a:cxn>
                <a:cxn ang="0">
                  <a:pos x="458" y="78"/>
                </a:cxn>
                <a:cxn ang="0">
                  <a:pos x="410" y="44"/>
                </a:cxn>
                <a:cxn ang="0">
                  <a:pos x="368" y="23"/>
                </a:cxn>
                <a:cxn ang="0">
                  <a:pos x="321" y="7"/>
                </a:cxn>
                <a:cxn ang="0">
                  <a:pos x="255" y="0"/>
                </a:cxn>
                <a:cxn ang="0">
                  <a:pos x="194" y="7"/>
                </a:cxn>
                <a:cxn ang="0">
                  <a:pos x="155" y="20"/>
                </a:cxn>
                <a:cxn ang="0">
                  <a:pos x="113" y="42"/>
                </a:cxn>
                <a:cxn ang="0">
                  <a:pos x="81" y="65"/>
                </a:cxn>
                <a:cxn ang="0">
                  <a:pos x="53" y="98"/>
                </a:cxn>
                <a:cxn ang="0">
                  <a:pos x="33" y="123"/>
                </a:cxn>
                <a:cxn ang="0">
                  <a:pos x="17" y="155"/>
                </a:cxn>
                <a:cxn ang="0">
                  <a:pos x="7" y="188"/>
                </a:cxn>
                <a:cxn ang="0">
                  <a:pos x="0" y="228"/>
                </a:cxn>
                <a:cxn ang="0">
                  <a:pos x="2" y="270"/>
                </a:cxn>
                <a:cxn ang="0">
                  <a:pos x="15" y="309"/>
                </a:cxn>
                <a:cxn ang="0">
                  <a:pos x="33" y="353"/>
                </a:cxn>
                <a:cxn ang="0">
                  <a:pos x="63" y="401"/>
                </a:cxn>
                <a:cxn ang="0">
                  <a:pos x="78" y="433"/>
                </a:cxn>
                <a:cxn ang="0">
                  <a:pos x="94" y="472"/>
                </a:cxn>
                <a:cxn ang="0">
                  <a:pos x="110" y="519"/>
                </a:cxn>
                <a:cxn ang="0">
                  <a:pos x="121" y="559"/>
                </a:cxn>
                <a:cxn ang="0">
                  <a:pos x="128" y="603"/>
                </a:cxn>
                <a:cxn ang="0">
                  <a:pos x="128" y="658"/>
                </a:cxn>
                <a:cxn ang="0">
                  <a:pos x="375" y="658"/>
                </a:cxn>
                <a:cxn ang="0">
                  <a:pos x="375" y="614"/>
                </a:cxn>
                <a:cxn ang="0">
                  <a:pos x="389" y="556"/>
                </a:cxn>
                <a:cxn ang="0">
                  <a:pos x="404" y="514"/>
                </a:cxn>
                <a:cxn ang="0">
                  <a:pos x="423" y="470"/>
                </a:cxn>
                <a:cxn ang="0">
                  <a:pos x="444" y="433"/>
                </a:cxn>
              </a:cxnLst>
              <a:rect l="0" t="0" r="r" b="b"/>
              <a:pathLst>
                <a:path w="525" h="658">
                  <a:moveTo>
                    <a:pt x="444" y="433"/>
                  </a:moveTo>
                  <a:lnTo>
                    <a:pt x="468" y="396"/>
                  </a:lnTo>
                  <a:lnTo>
                    <a:pt x="497" y="351"/>
                  </a:lnTo>
                  <a:lnTo>
                    <a:pt x="516" y="314"/>
                  </a:lnTo>
                  <a:lnTo>
                    <a:pt x="525" y="267"/>
                  </a:lnTo>
                  <a:lnTo>
                    <a:pt x="525" y="227"/>
                  </a:lnTo>
                  <a:lnTo>
                    <a:pt x="516" y="170"/>
                  </a:lnTo>
                  <a:lnTo>
                    <a:pt x="494" y="125"/>
                  </a:lnTo>
                  <a:lnTo>
                    <a:pt x="458" y="78"/>
                  </a:lnTo>
                  <a:lnTo>
                    <a:pt x="410" y="44"/>
                  </a:lnTo>
                  <a:lnTo>
                    <a:pt x="368" y="23"/>
                  </a:lnTo>
                  <a:lnTo>
                    <a:pt x="321" y="7"/>
                  </a:lnTo>
                  <a:lnTo>
                    <a:pt x="255" y="0"/>
                  </a:lnTo>
                  <a:lnTo>
                    <a:pt x="194" y="7"/>
                  </a:lnTo>
                  <a:lnTo>
                    <a:pt x="155" y="20"/>
                  </a:lnTo>
                  <a:lnTo>
                    <a:pt x="113" y="42"/>
                  </a:lnTo>
                  <a:lnTo>
                    <a:pt x="81" y="65"/>
                  </a:lnTo>
                  <a:lnTo>
                    <a:pt x="53" y="98"/>
                  </a:lnTo>
                  <a:lnTo>
                    <a:pt x="33" y="123"/>
                  </a:lnTo>
                  <a:lnTo>
                    <a:pt x="17" y="155"/>
                  </a:lnTo>
                  <a:lnTo>
                    <a:pt x="7" y="188"/>
                  </a:lnTo>
                  <a:lnTo>
                    <a:pt x="0" y="228"/>
                  </a:lnTo>
                  <a:lnTo>
                    <a:pt x="2" y="270"/>
                  </a:lnTo>
                  <a:lnTo>
                    <a:pt x="15" y="309"/>
                  </a:lnTo>
                  <a:lnTo>
                    <a:pt x="33" y="353"/>
                  </a:lnTo>
                  <a:lnTo>
                    <a:pt x="63" y="401"/>
                  </a:lnTo>
                  <a:lnTo>
                    <a:pt x="78" y="433"/>
                  </a:lnTo>
                  <a:lnTo>
                    <a:pt x="94" y="472"/>
                  </a:lnTo>
                  <a:lnTo>
                    <a:pt x="110" y="519"/>
                  </a:lnTo>
                  <a:lnTo>
                    <a:pt x="121" y="559"/>
                  </a:lnTo>
                  <a:lnTo>
                    <a:pt x="128" y="603"/>
                  </a:lnTo>
                  <a:lnTo>
                    <a:pt x="128" y="658"/>
                  </a:lnTo>
                  <a:lnTo>
                    <a:pt x="375" y="658"/>
                  </a:lnTo>
                  <a:lnTo>
                    <a:pt x="375" y="614"/>
                  </a:lnTo>
                  <a:lnTo>
                    <a:pt x="389" y="556"/>
                  </a:lnTo>
                  <a:lnTo>
                    <a:pt x="404" y="514"/>
                  </a:lnTo>
                  <a:lnTo>
                    <a:pt x="423" y="470"/>
                  </a:lnTo>
                  <a:lnTo>
                    <a:pt x="444" y="433"/>
                  </a:lnTo>
                  <a:close/>
                </a:path>
              </a:pathLst>
            </a:custGeom>
            <a:grp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72"/>
            <p:cNvGrpSpPr>
              <a:grpSpLocks/>
            </p:cNvGrpSpPr>
            <p:nvPr/>
          </p:nvGrpSpPr>
          <p:grpSpPr bwMode="auto">
            <a:xfrm>
              <a:off x="4421" y="2579"/>
              <a:ext cx="321" cy="644"/>
              <a:chOff x="1728" y="3207"/>
              <a:chExt cx="198" cy="291"/>
            </a:xfrm>
            <a:grpFill/>
          </p:grpSpPr>
          <p:grpSp>
            <p:nvGrpSpPr>
              <p:cNvPr id="9" name="Group 73"/>
              <p:cNvGrpSpPr>
                <a:grpSpLocks/>
              </p:cNvGrpSpPr>
              <p:nvPr/>
            </p:nvGrpSpPr>
            <p:grpSpPr bwMode="auto">
              <a:xfrm flipV="1">
                <a:off x="1728" y="3207"/>
                <a:ext cx="198" cy="106"/>
                <a:chOff x="300" y="3653"/>
                <a:chExt cx="284" cy="152"/>
              </a:xfrm>
              <a:grpFill/>
            </p:grpSpPr>
            <p:grpSp>
              <p:nvGrpSpPr>
                <p:cNvPr id="10" name="Group 74"/>
                <p:cNvGrpSpPr>
                  <a:grpSpLocks/>
                </p:cNvGrpSpPr>
                <p:nvPr/>
              </p:nvGrpSpPr>
              <p:grpSpPr bwMode="auto">
                <a:xfrm flipH="1">
                  <a:off x="489" y="3653"/>
                  <a:ext cx="95" cy="152"/>
                  <a:chOff x="1680" y="2160"/>
                  <a:chExt cx="244" cy="390"/>
                </a:xfrm>
                <a:grpFill/>
              </p:grpSpPr>
              <p:grpSp>
                <p:nvGrpSpPr>
                  <p:cNvPr id="11" name="Group 75"/>
                  <p:cNvGrpSpPr>
                    <a:grpSpLocks/>
                  </p:cNvGrpSpPr>
                  <p:nvPr/>
                </p:nvGrpSpPr>
                <p:grpSpPr bwMode="auto">
                  <a:xfrm>
                    <a:off x="1736" y="2160"/>
                    <a:ext cx="188" cy="272"/>
                    <a:chOff x="1736" y="2160"/>
                    <a:chExt cx="188" cy="272"/>
                  </a:xfrm>
                  <a:grpFill/>
                </p:grpSpPr>
                <p:sp>
                  <p:nvSpPr>
                    <p:cNvPr id="2475084" name="Arc 76"/>
                    <p:cNvSpPr>
                      <a:spLocks/>
                    </p:cNvSpPr>
                    <p:nvPr/>
                  </p:nvSpPr>
                  <p:spPr bwMode="auto">
                    <a:xfrm flipH="1">
                      <a:off x="1736" y="2160"/>
                      <a:ext cx="188" cy="272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75085" name="Arc 77"/>
                    <p:cNvSpPr>
                      <a:spLocks/>
                    </p:cNvSpPr>
                    <p:nvPr/>
                  </p:nvSpPr>
                  <p:spPr bwMode="gray">
                    <a:xfrm flipH="1">
                      <a:off x="1736" y="2202"/>
                      <a:ext cx="188" cy="230"/>
                    </a:xfrm>
                    <a:custGeom>
                      <a:avLst/>
                      <a:gdLst>
                        <a:gd name="G0" fmla="+- 0 0 0"/>
                        <a:gd name="G1" fmla="+- 18247 0 0"/>
                        <a:gd name="G2" fmla="+- 21600 0 0"/>
                        <a:gd name="T0" fmla="*/ 11559 w 21600"/>
                        <a:gd name="T1" fmla="*/ 0 h 18247"/>
                        <a:gd name="T2" fmla="*/ 21600 w 21600"/>
                        <a:gd name="T3" fmla="*/ 18247 h 18247"/>
                        <a:gd name="T4" fmla="*/ 0 w 21600"/>
                        <a:gd name="T5" fmla="*/ 18247 h 182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18247" fill="none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</a:path>
                        <a:path w="21600" h="18247" stroke="0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  <a:lnTo>
                            <a:pt x="0" y="18247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475086" name="Arc 78"/>
                  <p:cNvSpPr>
                    <a:spLocks/>
                  </p:cNvSpPr>
                  <p:nvPr/>
                </p:nvSpPr>
                <p:spPr bwMode="auto">
                  <a:xfrm>
                    <a:off x="1680" y="2160"/>
                    <a:ext cx="188" cy="27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2" name="Group 79"/>
                  <p:cNvGrpSpPr>
                    <a:grpSpLocks/>
                  </p:cNvGrpSpPr>
                  <p:nvPr/>
                </p:nvGrpSpPr>
                <p:grpSpPr bwMode="auto">
                  <a:xfrm>
                    <a:off x="1737" y="2427"/>
                    <a:ext cx="131" cy="123"/>
                    <a:chOff x="1792" y="2463"/>
                    <a:chExt cx="124" cy="123"/>
                  </a:xfrm>
                  <a:grpFill/>
                </p:grpSpPr>
                <p:sp>
                  <p:nvSpPr>
                    <p:cNvPr id="2475088" name="Arc 80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792" y="2463"/>
                      <a:ext cx="123" cy="124"/>
                    </a:xfrm>
                    <a:custGeom>
                      <a:avLst/>
                      <a:gdLst>
                        <a:gd name="G0" fmla="+- 939 0 0"/>
                        <a:gd name="G1" fmla="+- 21600 0 0"/>
                        <a:gd name="G2" fmla="+- 21600 0 0"/>
                        <a:gd name="T0" fmla="*/ 939 w 22539"/>
                        <a:gd name="T1" fmla="*/ 0 h 43200"/>
                        <a:gd name="T2" fmla="*/ 0 w 22539"/>
                        <a:gd name="T3" fmla="*/ 43180 h 43200"/>
                        <a:gd name="T4" fmla="*/ 939 w 22539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539" h="43200" fill="none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</a:path>
                        <a:path w="22539" h="43200" stroke="0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  <a:lnTo>
                            <a:pt x="939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75089" name="Arc 81"/>
                    <p:cNvSpPr>
                      <a:spLocks/>
                    </p:cNvSpPr>
                    <p:nvPr/>
                  </p:nvSpPr>
                  <p:spPr bwMode="gray">
                    <a:xfrm rot="5400000">
                      <a:off x="1765" y="2491"/>
                      <a:ext cx="117" cy="62"/>
                    </a:xfrm>
                    <a:custGeom>
                      <a:avLst/>
                      <a:gdLst>
                        <a:gd name="G0" fmla="+- 939 0 0"/>
                        <a:gd name="G1" fmla="+- 0 0 0"/>
                        <a:gd name="G2" fmla="+- 21600 0 0"/>
                        <a:gd name="T0" fmla="*/ 21494 w 21494"/>
                        <a:gd name="T1" fmla="*/ 6636 h 21600"/>
                        <a:gd name="T2" fmla="*/ 0 w 21494"/>
                        <a:gd name="T3" fmla="*/ 21580 h 21600"/>
                        <a:gd name="T4" fmla="*/ 939 w 21494"/>
                        <a:gd name="T5" fmla="*/ 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494" h="21600" fill="none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</a:path>
                        <a:path w="21494" h="21600" stroke="0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  <a:lnTo>
                            <a:pt x="939" y="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3" name="Group 82"/>
                <p:cNvGrpSpPr>
                  <a:grpSpLocks/>
                </p:cNvGrpSpPr>
                <p:nvPr/>
              </p:nvGrpSpPr>
              <p:grpSpPr bwMode="auto">
                <a:xfrm flipH="1">
                  <a:off x="394" y="3653"/>
                  <a:ext cx="96" cy="152"/>
                  <a:chOff x="1680" y="2160"/>
                  <a:chExt cx="244" cy="390"/>
                </a:xfrm>
                <a:grpFill/>
              </p:grpSpPr>
              <p:grpSp>
                <p:nvGrpSpPr>
                  <p:cNvPr id="14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1736" y="2160"/>
                    <a:ext cx="188" cy="272"/>
                    <a:chOff x="1736" y="2160"/>
                    <a:chExt cx="188" cy="272"/>
                  </a:xfrm>
                  <a:grpFill/>
                </p:grpSpPr>
                <p:sp>
                  <p:nvSpPr>
                    <p:cNvPr id="2475092" name="Arc 84"/>
                    <p:cNvSpPr>
                      <a:spLocks/>
                    </p:cNvSpPr>
                    <p:nvPr/>
                  </p:nvSpPr>
                  <p:spPr bwMode="auto">
                    <a:xfrm flipH="1">
                      <a:off x="1736" y="2160"/>
                      <a:ext cx="188" cy="272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75093" name="Arc 85"/>
                    <p:cNvSpPr>
                      <a:spLocks/>
                    </p:cNvSpPr>
                    <p:nvPr/>
                  </p:nvSpPr>
                  <p:spPr bwMode="gray">
                    <a:xfrm flipH="1">
                      <a:off x="1736" y="2202"/>
                      <a:ext cx="188" cy="230"/>
                    </a:xfrm>
                    <a:custGeom>
                      <a:avLst/>
                      <a:gdLst>
                        <a:gd name="G0" fmla="+- 0 0 0"/>
                        <a:gd name="G1" fmla="+- 18247 0 0"/>
                        <a:gd name="G2" fmla="+- 21600 0 0"/>
                        <a:gd name="T0" fmla="*/ 11559 w 21600"/>
                        <a:gd name="T1" fmla="*/ 0 h 18247"/>
                        <a:gd name="T2" fmla="*/ 21600 w 21600"/>
                        <a:gd name="T3" fmla="*/ 18247 h 18247"/>
                        <a:gd name="T4" fmla="*/ 0 w 21600"/>
                        <a:gd name="T5" fmla="*/ 18247 h 182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18247" fill="none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</a:path>
                        <a:path w="21600" h="18247" stroke="0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  <a:lnTo>
                            <a:pt x="0" y="18247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475094" name="Arc 86"/>
                  <p:cNvSpPr>
                    <a:spLocks/>
                  </p:cNvSpPr>
                  <p:nvPr/>
                </p:nvSpPr>
                <p:spPr bwMode="auto">
                  <a:xfrm>
                    <a:off x="1680" y="2160"/>
                    <a:ext cx="188" cy="27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5" name="Group 87"/>
                  <p:cNvGrpSpPr>
                    <a:grpSpLocks/>
                  </p:cNvGrpSpPr>
                  <p:nvPr/>
                </p:nvGrpSpPr>
                <p:grpSpPr bwMode="auto">
                  <a:xfrm>
                    <a:off x="1737" y="2427"/>
                    <a:ext cx="131" cy="123"/>
                    <a:chOff x="1792" y="2463"/>
                    <a:chExt cx="124" cy="123"/>
                  </a:xfrm>
                  <a:grpFill/>
                </p:grpSpPr>
                <p:sp>
                  <p:nvSpPr>
                    <p:cNvPr id="2475096" name="Arc 88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792" y="2463"/>
                      <a:ext cx="123" cy="124"/>
                    </a:xfrm>
                    <a:custGeom>
                      <a:avLst/>
                      <a:gdLst>
                        <a:gd name="G0" fmla="+- 939 0 0"/>
                        <a:gd name="G1" fmla="+- 21600 0 0"/>
                        <a:gd name="G2" fmla="+- 21600 0 0"/>
                        <a:gd name="T0" fmla="*/ 939 w 22539"/>
                        <a:gd name="T1" fmla="*/ 0 h 43200"/>
                        <a:gd name="T2" fmla="*/ 0 w 22539"/>
                        <a:gd name="T3" fmla="*/ 43180 h 43200"/>
                        <a:gd name="T4" fmla="*/ 939 w 22539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539" h="43200" fill="none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</a:path>
                        <a:path w="22539" h="43200" stroke="0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  <a:lnTo>
                            <a:pt x="939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75097" name="Arc 89"/>
                    <p:cNvSpPr>
                      <a:spLocks/>
                    </p:cNvSpPr>
                    <p:nvPr/>
                  </p:nvSpPr>
                  <p:spPr bwMode="gray">
                    <a:xfrm rot="5400000">
                      <a:off x="1765" y="2491"/>
                      <a:ext cx="117" cy="62"/>
                    </a:xfrm>
                    <a:custGeom>
                      <a:avLst/>
                      <a:gdLst>
                        <a:gd name="G0" fmla="+- 939 0 0"/>
                        <a:gd name="G1" fmla="+- 0 0 0"/>
                        <a:gd name="G2" fmla="+- 21600 0 0"/>
                        <a:gd name="T0" fmla="*/ 21494 w 21494"/>
                        <a:gd name="T1" fmla="*/ 6636 h 21600"/>
                        <a:gd name="T2" fmla="*/ 0 w 21494"/>
                        <a:gd name="T3" fmla="*/ 21580 h 21600"/>
                        <a:gd name="T4" fmla="*/ 939 w 21494"/>
                        <a:gd name="T5" fmla="*/ 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494" h="21600" fill="none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</a:path>
                        <a:path w="21494" h="21600" stroke="0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  <a:lnTo>
                            <a:pt x="939" y="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6" name="Group 90"/>
                <p:cNvGrpSpPr>
                  <a:grpSpLocks/>
                </p:cNvGrpSpPr>
                <p:nvPr/>
              </p:nvGrpSpPr>
              <p:grpSpPr bwMode="auto">
                <a:xfrm flipH="1">
                  <a:off x="300" y="3653"/>
                  <a:ext cx="95" cy="152"/>
                  <a:chOff x="1680" y="2160"/>
                  <a:chExt cx="244" cy="390"/>
                </a:xfrm>
                <a:grpFill/>
              </p:grpSpPr>
              <p:grpSp>
                <p:nvGrpSpPr>
                  <p:cNvPr id="17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1736" y="2160"/>
                    <a:ext cx="188" cy="272"/>
                    <a:chOff x="1736" y="2160"/>
                    <a:chExt cx="188" cy="272"/>
                  </a:xfrm>
                  <a:grpFill/>
                </p:grpSpPr>
                <p:sp>
                  <p:nvSpPr>
                    <p:cNvPr id="2475100" name="Arc 92"/>
                    <p:cNvSpPr>
                      <a:spLocks/>
                    </p:cNvSpPr>
                    <p:nvPr/>
                  </p:nvSpPr>
                  <p:spPr bwMode="auto">
                    <a:xfrm flipH="1">
                      <a:off x="1736" y="2160"/>
                      <a:ext cx="188" cy="272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75101" name="Arc 93"/>
                    <p:cNvSpPr>
                      <a:spLocks/>
                    </p:cNvSpPr>
                    <p:nvPr/>
                  </p:nvSpPr>
                  <p:spPr bwMode="gray">
                    <a:xfrm flipH="1">
                      <a:off x="1736" y="2202"/>
                      <a:ext cx="188" cy="230"/>
                    </a:xfrm>
                    <a:custGeom>
                      <a:avLst/>
                      <a:gdLst>
                        <a:gd name="G0" fmla="+- 0 0 0"/>
                        <a:gd name="G1" fmla="+- 18247 0 0"/>
                        <a:gd name="G2" fmla="+- 21600 0 0"/>
                        <a:gd name="T0" fmla="*/ 11559 w 21600"/>
                        <a:gd name="T1" fmla="*/ 0 h 18247"/>
                        <a:gd name="T2" fmla="*/ 21600 w 21600"/>
                        <a:gd name="T3" fmla="*/ 18247 h 18247"/>
                        <a:gd name="T4" fmla="*/ 0 w 21600"/>
                        <a:gd name="T5" fmla="*/ 18247 h 182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18247" fill="none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</a:path>
                        <a:path w="21600" h="18247" stroke="0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  <a:lnTo>
                            <a:pt x="0" y="18247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475102" name="Arc 94"/>
                  <p:cNvSpPr>
                    <a:spLocks/>
                  </p:cNvSpPr>
                  <p:nvPr/>
                </p:nvSpPr>
                <p:spPr bwMode="auto">
                  <a:xfrm>
                    <a:off x="1680" y="2160"/>
                    <a:ext cx="188" cy="27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8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1737" y="2427"/>
                    <a:ext cx="131" cy="123"/>
                    <a:chOff x="1792" y="2463"/>
                    <a:chExt cx="124" cy="123"/>
                  </a:xfrm>
                  <a:grpFill/>
                </p:grpSpPr>
                <p:sp>
                  <p:nvSpPr>
                    <p:cNvPr id="2475104" name="Arc 96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792" y="2463"/>
                      <a:ext cx="123" cy="124"/>
                    </a:xfrm>
                    <a:custGeom>
                      <a:avLst/>
                      <a:gdLst>
                        <a:gd name="G0" fmla="+- 939 0 0"/>
                        <a:gd name="G1" fmla="+- 21600 0 0"/>
                        <a:gd name="G2" fmla="+- 21600 0 0"/>
                        <a:gd name="T0" fmla="*/ 939 w 22539"/>
                        <a:gd name="T1" fmla="*/ 0 h 43200"/>
                        <a:gd name="T2" fmla="*/ 0 w 22539"/>
                        <a:gd name="T3" fmla="*/ 43180 h 43200"/>
                        <a:gd name="T4" fmla="*/ 939 w 22539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539" h="43200" fill="none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</a:path>
                        <a:path w="22539" h="43200" stroke="0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  <a:lnTo>
                            <a:pt x="939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75105" name="Arc 97"/>
                    <p:cNvSpPr>
                      <a:spLocks/>
                    </p:cNvSpPr>
                    <p:nvPr/>
                  </p:nvSpPr>
                  <p:spPr bwMode="gray">
                    <a:xfrm rot="5400000">
                      <a:off x="1765" y="2491"/>
                      <a:ext cx="117" cy="62"/>
                    </a:xfrm>
                    <a:custGeom>
                      <a:avLst/>
                      <a:gdLst>
                        <a:gd name="G0" fmla="+- 939 0 0"/>
                        <a:gd name="G1" fmla="+- 0 0 0"/>
                        <a:gd name="G2" fmla="+- 21600 0 0"/>
                        <a:gd name="T0" fmla="*/ 21494 w 21494"/>
                        <a:gd name="T1" fmla="*/ 6636 h 21600"/>
                        <a:gd name="T2" fmla="*/ 0 w 21494"/>
                        <a:gd name="T3" fmla="*/ 21580 h 21600"/>
                        <a:gd name="T4" fmla="*/ 939 w 21494"/>
                        <a:gd name="T5" fmla="*/ 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494" h="21600" fill="none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</a:path>
                        <a:path w="21494" h="21600" stroke="0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  <a:lnTo>
                            <a:pt x="939" y="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2475106" name="Line 98"/>
              <p:cNvSpPr>
                <a:spLocks noChangeShapeType="1"/>
              </p:cNvSpPr>
              <p:nvPr/>
            </p:nvSpPr>
            <p:spPr bwMode="auto">
              <a:xfrm>
                <a:off x="1728" y="3318"/>
                <a:ext cx="24" cy="18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5107" name="Line 99"/>
              <p:cNvSpPr>
                <a:spLocks noChangeShapeType="1"/>
              </p:cNvSpPr>
              <p:nvPr/>
            </p:nvSpPr>
            <p:spPr bwMode="auto">
              <a:xfrm flipH="1">
                <a:off x="1896" y="3312"/>
                <a:ext cx="24" cy="18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100"/>
            <p:cNvGrpSpPr>
              <a:grpSpLocks/>
            </p:cNvGrpSpPr>
            <p:nvPr/>
          </p:nvGrpSpPr>
          <p:grpSpPr bwMode="auto">
            <a:xfrm>
              <a:off x="4406" y="3208"/>
              <a:ext cx="360" cy="323"/>
              <a:chOff x="3782" y="3562"/>
              <a:chExt cx="165" cy="148"/>
            </a:xfrm>
            <a:grpFill/>
          </p:grpSpPr>
          <p:sp>
            <p:nvSpPr>
              <p:cNvPr id="2475109" name="Oval 101"/>
              <p:cNvSpPr>
                <a:spLocks noChangeArrowheads="1"/>
              </p:cNvSpPr>
              <p:nvPr/>
            </p:nvSpPr>
            <p:spPr bwMode="auto">
              <a:xfrm rot="10800000" flipV="1">
                <a:off x="3811" y="3689"/>
                <a:ext cx="109" cy="21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5110" name="Freeform 102"/>
              <p:cNvSpPr>
                <a:spLocks/>
              </p:cNvSpPr>
              <p:nvPr/>
            </p:nvSpPr>
            <p:spPr bwMode="auto">
              <a:xfrm rot="10800000" flipV="1">
                <a:off x="3782" y="3562"/>
                <a:ext cx="165" cy="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05"/>
                  </a:cxn>
                  <a:cxn ang="0">
                    <a:pos x="93" y="105"/>
                  </a:cxn>
                  <a:cxn ang="0">
                    <a:pos x="426" y="35"/>
                  </a:cxn>
                  <a:cxn ang="0">
                    <a:pos x="426" y="0"/>
                  </a:cxn>
                  <a:cxn ang="0">
                    <a:pos x="0" y="0"/>
                  </a:cxn>
                </a:cxnLst>
                <a:rect l="0" t="0" r="r" b="b"/>
                <a:pathLst>
                  <a:path w="426" h="105">
                    <a:moveTo>
                      <a:pt x="0" y="0"/>
                    </a:moveTo>
                    <a:lnTo>
                      <a:pt x="0" y="105"/>
                    </a:lnTo>
                    <a:lnTo>
                      <a:pt x="93" y="105"/>
                    </a:lnTo>
                    <a:lnTo>
                      <a:pt x="426" y="35"/>
                    </a:lnTo>
                    <a:lnTo>
                      <a:pt x="42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5111" name="Freeform 103"/>
              <p:cNvSpPr>
                <a:spLocks/>
              </p:cNvSpPr>
              <p:nvPr/>
            </p:nvSpPr>
            <p:spPr bwMode="auto">
              <a:xfrm rot="10800000" flipV="1">
                <a:off x="3782" y="3577"/>
                <a:ext cx="165" cy="53"/>
              </a:xfrm>
              <a:custGeom>
                <a:avLst/>
                <a:gdLst/>
                <a:ahLst/>
                <a:cxnLst>
                  <a:cxn ang="0">
                    <a:pos x="93" y="70"/>
                  </a:cxn>
                  <a:cxn ang="0">
                    <a:pos x="0" y="70"/>
                  </a:cxn>
                  <a:cxn ang="0">
                    <a:pos x="0" y="139"/>
                  </a:cxn>
                  <a:cxn ang="0">
                    <a:pos x="93" y="139"/>
                  </a:cxn>
                  <a:cxn ang="0">
                    <a:pos x="426" y="70"/>
                  </a:cxn>
                  <a:cxn ang="0">
                    <a:pos x="426" y="0"/>
                  </a:cxn>
                  <a:cxn ang="0">
                    <a:pos x="93" y="70"/>
                  </a:cxn>
                </a:cxnLst>
                <a:rect l="0" t="0" r="r" b="b"/>
                <a:pathLst>
                  <a:path w="426" h="139">
                    <a:moveTo>
                      <a:pt x="93" y="70"/>
                    </a:moveTo>
                    <a:lnTo>
                      <a:pt x="0" y="70"/>
                    </a:lnTo>
                    <a:lnTo>
                      <a:pt x="0" y="139"/>
                    </a:lnTo>
                    <a:lnTo>
                      <a:pt x="93" y="139"/>
                    </a:lnTo>
                    <a:lnTo>
                      <a:pt x="426" y="70"/>
                    </a:lnTo>
                    <a:lnTo>
                      <a:pt x="426" y="0"/>
                    </a:lnTo>
                    <a:lnTo>
                      <a:pt x="93" y="70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5112" name="Freeform 104"/>
              <p:cNvSpPr>
                <a:spLocks/>
              </p:cNvSpPr>
              <p:nvPr/>
            </p:nvSpPr>
            <p:spPr bwMode="auto">
              <a:xfrm rot="10800000" flipV="1">
                <a:off x="3782" y="3603"/>
                <a:ext cx="165" cy="54"/>
              </a:xfrm>
              <a:custGeom>
                <a:avLst/>
                <a:gdLst/>
                <a:ahLst/>
                <a:cxnLst>
                  <a:cxn ang="0">
                    <a:pos x="93" y="69"/>
                  </a:cxn>
                  <a:cxn ang="0">
                    <a:pos x="0" y="69"/>
                  </a:cxn>
                  <a:cxn ang="0">
                    <a:pos x="0" y="139"/>
                  </a:cxn>
                  <a:cxn ang="0">
                    <a:pos x="93" y="139"/>
                  </a:cxn>
                  <a:cxn ang="0">
                    <a:pos x="426" y="69"/>
                  </a:cxn>
                  <a:cxn ang="0">
                    <a:pos x="426" y="0"/>
                  </a:cxn>
                  <a:cxn ang="0">
                    <a:pos x="93" y="69"/>
                  </a:cxn>
                </a:cxnLst>
                <a:rect l="0" t="0" r="r" b="b"/>
                <a:pathLst>
                  <a:path w="426" h="139">
                    <a:moveTo>
                      <a:pt x="93" y="69"/>
                    </a:moveTo>
                    <a:lnTo>
                      <a:pt x="0" y="69"/>
                    </a:lnTo>
                    <a:lnTo>
                      <a:pt x="0" y="139"/>
                    </a:lnTo>
                    <a:lnTo>
                      <a:pt x="93" y="139"/>
                    </a:lnTo>
                    <a:lnTo>
                      <a:pt x="426" y="69"/>
                    </a:lnTo>
                    <a:lnTo>
                      <a:pt x="426" y="0"/>
                    </a:lnTo>
                    <a:lnTo>
                      <a:pt x="93" y="69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5113" name="Freeform 105"/>
              <p:cNvSpPr>
                <a:spLocks/>
              </p:cNvSpPr>
              <p:nvPr/>
            </p:nvSpPr>
            <p:spPr bwMode="auto">
              <a:xfrm rot="10800000" flipV="1">
                <a:off x="3782" y="3630"/>
                <a:ext cx="165" cy="55"/>
              </a:xfrm>
              <a:custGeom>
                <a:avLst/>
                <a:gdLst/>
                <a:ahLst/>
                <a:cxnLst>
                  <a:cxn ang="0">
                    <a:pos x="93" y="70"/>
                  </a:cxn>
                  <a:cxn ang="0">
                    <a:pos x="82" y="71"/>
                  </a:cxn>
                  <a:cxn ang="0">
                    <a:pos x="0" y="70"/>
                  </a:cxn>
                  <a:cxn ang="0">
                    <a:pos x="0" y="140"/>
                  </a:cxn>
                  <a:cxn ang="0">
                    <a:pos x="93" y="140"/>
                  </a:cxn>
                  <a:cxn ang="0">
                    <a:pos x="426" y="70"/>
                  </a:cxn>
                  <a:cxn ang="0">
                    <a:pos x="426" y="0"/>
                  </a:cxn>
                  <a:cxn ang="0">
                    <a:pos x="93" y="70"/>
                  </a:cxn>
                </a:cxnLst>
                <a:rect l="0" t="0" r="r" b="b"/>
                <a:pathLst>
                  <a:path w="426" h="140">
                    <a:moveTo>
                      <a:pt x="93" y="70"/>
                    </a:moveTo>
                    <a:lnTo>
                      <a:pt x="82" y="71"/>
                    </a:lnTo>
                    <a:lnTo>
                      <a:pt x="0" y="70"/>
                    </a:lnTo>
                    <a:lnTo>
                      <a:pt x="0" y="140"/>
                    </a:lnTo>
                    <a:lnTo>
                      <a:pt x="93" y="140"/>
                    </a:lnTo>
                    <a:lnTo>
                      <a:pt x="426" y="70"/>
                    </a:lnTo>
                    <a:lnTo>
                      <a:pt x="426" y="0"/>
                    </a:lnTo>
                    <a:lnTo>
                      <a:pt x="93" y="70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5114" name="Freeform 106"/>
              <p:cNvSpPr>
                <a:spLocks/>
              </p:cNvSpPr>
              <p:nvPr/>
            </p:nvSpPr>
            <p:spPr bwMode="auto">
              <a:xfrm rot="10800000" flipV="1">
                <a:off x="3782" y="3657"/>
                <a:ext cx="165" cy="40"/>
              </a:xfrm>
              <a:custGeom>
                <a:avLst/>
                <a:gdLst/>
                <a:ahLst/>
                <a:cxnLst>
                  <a:cxn ang="0">
                    <a:pos x="93" y="70"/>
                  </a:cxn>
                  <a:cxn ang="0">
                    <a:pos x="0" y="70"/>
                  </a:cxn>
                  <a:cxn ang="0">
                    <a:pos x="46" y="105"/>
                  </a:cxn>
                  <a:cxn ang="0">
                    <a:pos x="378" y="105"/>
                  </a:cxn>
                  <a:cxn ang="0">
                    <a:pos x="426" y="70"/>
                  </a:cxn>
                  <a:cxn ang="0">
                    <a:pos x="426" y="0"/>
                  </a:cxn>
                  <a:cxn ang="0">
                    <a:pos x="93" y="70"/>
                  </a:cxn>
                </a:cxnLst>
                <a:rect l="0" t="0" r="r" b="b"/>
                <a:pathLst>
                  <a:path w="426" h="105">
                    <a:moveTo>
                      <a:pt x="93" y="70"/>
                    </a:moveTo>
                    <a:lnTo>
                      <a:pt x="0" y="70"/>
                    </a:lnTo>
                    <a:lnTo>
                      <a:pt x="46" y="105"/>
                    </a:lnTo>
                    <a:lnTo>
                      <a:pt x="378" y="105"/>
                    </a:lnTo>
                    <a:lnTo>
                      <a:pt x="426" y="70"/>
                    </a:lnTo>
                    <a:lnTo>
                      <a:pt x="426" y="0"/>
                    </a:lnTo>
                    <a:lnTo>
                      <a:pt x="93" y="70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475115" name="Text Box 107"/>
          <p:cNvSpPr txBox="1">
            <a:spLocks noChangeArrowheads="1"/>
          </p:cNvSpPr>
          <p:nvPr/>
        </p:nvSpPr>
        <p:spPr bwMode="auto">
          <a:xfrm>
            <a:off x="6418263" y="5847516"/>
            <a:ext cx="84772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1000"/>
              </a:lnSpc>
            </a:pPr>
            <a:r>
              <a:rPr 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240 V</a:t>
            </a:r>
          </a:p>
        </p:txBody>
      </p:sp>
      <p:sp>
        <p:nvSpPr>
          <p:cNvPr id="2475116" name="Text Box 108"/>
          <p:cNvSpPr txBox="1">
            <a:spLocks noChangeArrowheads="1"/>
          </p:cNvSpPr>
          <p:nvPr/>
        </p:nvSpPr>
        <p:spPr bwMode="auto">
          <a:xfrm>
            <a:off x="8101013" y="5731629"/>
            <a:ext cx="84772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1000"/>
              </a:lnSpc>
            </a:pPr>
            <a:r>
              <a:rPr 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120 V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059" name="Rectangle 3"/>
          <p:cNvSpPr>
            <a:spLocks noChangeArrowheads="1"/>
          </p:cNvSpPr>
          <p:nvPr/>
        </p:nvSpPr>
        <p:spPr bwMode="auto">
          <a:xfrm>
            <a:off x="5440363" y="1173163"/>
            <a:ext cx="3251200" cy="178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1)   greater than 6 V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2)   6 V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3)   less than 6 V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4)   zero</a:t>
            </a:r>
          </a:p>
        </p:txBody>
      </p:sp>
      <p:sp>
        <p:nvSpPr>
          <p:cNvPr id="2477118" name="Rectangle 62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223.45.5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2477060" name="Rectangle 4"/>
          <p:cNvSpPr>
            <a:spLocks noGrp="1" noChangeArrowheads="1"/>
          </p:cNvSpPr>
          <p:nvPr>
            <p:ph idx="1"/>
          </p:nvPr>
        </p:nvSpPr>
        <p:spPr>
          <a:xfrm>
            <a:off x="365125" y="852488"/>
            <a:ext cx="3863975" cy="2184400"/>
          </a:xfrm>
          <a:noFill/>
          <a:ln/>
        </p:spPr>
        <p:txBody>
          <a:bodyPr>
            <a:noAutofit/>
          </a:bodyPr>
          <a:lstStyle/>
          <a:p>
            <a:pPr marL="401638" indent="-401638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sz="4000" b="1" dirty="0">
                <a:solidFill>
                  <a:schemeClr val="accent2"/>
                </a:solidFill>
              </a:rPr>
              <a:t>    </a:t>
            </a:r>
            <a:r>
              <a:rPr lang="en-US" sz="2400" b="1" dirty="0"/>
              <a:t>A 6 V battery is connected to one side of a transformer.  Compared to the voltage drop across coil A, the voltage across coil B is: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63750" y="3557588"/>
            <a:ext cx="5318125" cy="3028950"/>
            <a:chOff x="1206" y="295"/>
            <a:chExt cx="3681" cy="2057"/>
          </a:xfrm>
        </p:grpSpPr>
        <p:sp>
          <p:nvSpPr>
            <p:cNvPr id="2477062" name="AutoShape 6"/>
            <p:cNvSpPr>
              <a:spLocks noChangeArrowheads="1"/>
            </p:cNvSpPr>
            <p:nvPr/>
          </p:nvSpPr>
          <p:spPr bwMode="auto">
            <a:xfrm>
              <a:off x="1230" y="1630"/>
              <a:ext cx="484" cy="146"/>
            </a:xfrm>
            <a:prstGeom prst="parallelogram">
              <a:avLst>
                <a:gd name="adj" fmla="val 97825"/>
              </a:avLst>
            </a:prstGeom>
            <a:solidFill>
              <a:srgbClr val="DDDDDD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063" name="Rectangle 7"/>
            <p:cNvSpPr>
              <a:spLocks noChangeArrowheads="1"/>
            </p:cNvSpPr>
            <p:nvPr/>
          </p:nvSpPr>
          <p:spPr bwMode="gray">
            <a:xfrm>
              <a:off x="1220" y="1787"/>
              <a:ext cx="343" cy="298"/>
            </a:xfrm>
            <a:prstGeom prst="rect">
              <a:avLst/>
            </a:prstGeom>
            <a:solidFill>
              <a:srgbClr val="4D4D4D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064" name="Rectangle 8"/>
            <p:cNvSpPr>
              <a:spLocks noChangeArrowheads="1"/>
            </p:cNvSpPr>
            <p:nvPr/>
          </p:nvSpPr>
          <p:spPr bwMode="auto">
            <a:xfrm>
              <a:off x="1222" y="1996"/>
              <a:ext cx="350" cy="298"/>
            </a:xfrm>
            <a:prstGeom prst="rect">
              <a:avLst/>
            </a:prstGeom>
            <a:solidFill>
              <a:srgbClr val="969696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065" name="Freeform 9"/>
            <p:cNvSpPr>
              <a:spLocks/>
            </p:cNvSpPr>
            <p:nvPr/>
          </p:nvSpPr>
          <p:spPr bwMode="gray">
            <a:xfrm>
              <a:off x="1575" y="1638"/>
              <a:ext cx="149" cy="440"/>
            </a:xfrm>
            <a:custGeom>
              <a:avLst/>
              <a:gdLst/>
              <a:ahLst/>
              <a:cxnLst>
                <a:cxn ang="0">
                  <a:pos x="0" y="109"/>
                </a:cxn>
                <a:cxn ang="0">
                  <a:pos x="0" y="328"/>
                </a:cxn>
                <a:cxn ang="0">
                  <a:pos x="109" y="218"/>
                </a:cxn>
                <a:cxn ang="0">
                  <a:pos x="109" y="0"/>
                </a:cxn>
                <a:cxn ang="0">
                  <a:pos x="0" y="109"/>
                </a:cxn>
              </a:cxnLst>
              <a:rect l="0" t="0" r="r" b="b"/>
              <a:pathLst>
                <a:path w="109" h="328">
                  <a:moveTo>
                    <a:pt x="0" y="109"/>
                  </a:moveTo>
                  <a:lnTo>
                    <a:pt x="0" y="328"/>
                  </a:lnTo>
                  <a:lnTo>
                    <a:pt x="109" y="218"/>
                  </a:lnTo>
                  <a:lnTo>
                    <a:pt x="109" y="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4D4D4D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066" name="Freeform 10"/>
            <p:cNvSpPr>
              <a:spLocks/>
            </p:cNvSpPr>
            <p:nvPr/>
          </p:nvSpPr>
          <p:spPr bwMode="auto">
            <a:xfrm>
              <a:off x="1578" y="1848"/>
              <a:ext cx="149" cy="438"/>
            </a:xfrm>
            <a:custGeom>
              <a:avLst/>
              <a:gdLst/>
              <a:ahLst/>
              <a:cxnLst>
                <a:cxn ang="0">
                  <a:pos x="0" y="109"/>
                </a:cxn>
                <a:cxn ang="0">
                  <a:pos x="0" y="328"/>
                </a:cxn>
                <a:cxn ang="0">
                  <a:pos x="109" y="218"/>
                </a:cxn>
                <a:cxn ang="0">
                  <a:pos x="109" y="0"/>
                </a:cxn>
                <a:cxn ang="0">
                  <a:pos x="0" y="109"/>
                </a:cxn>
              </a:cxnLst>
              <a:rect l="0" t="0" r="r" b="b"/>
              <a:pathLst>
                <a:path w="109" h="328">
                  <a:moveTo>
                    <a:pt x="0" y="109"/>
                  </a:moveTo>
                  <a:lnTo>
                    <a:pt x="0" y="328"/>
                  </a:lnTo>
                  <a:lnTo>
                    <a:pt x="109" y="218"/>
                  </a:lnTo>
                  <a:lnTo>
                    <a:pt x="109" y="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969696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067" name="AutoShape 11"/>
            <p:cNvSpPr>
              <a:spLocks noChangeArrowheads="1"/>
            </p:cNvSpPr>
            <p:nvPr/>
          </p:nvSpPr>
          <p:spPr bwMode="auto">
            <a:xfrm>
              <a:off x="1213" y="1627"/>
              <a:ext cx="514" cy="672"/>
            </a:xfrm>
            <a:prstGeom prst="cube">
              <a:avLst>
                <a:gd name="adj" fmla="val 29731"/>
              </a:avLst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068" name="AutoShape 12"/>
            <p:cNvSpPr>
              <a:spLocks noChangeArrowheads="1"/>
            </p:cNvSpPr>
            <p:nvPr/>
          </p:nvSpPr>
          <p:spPr bwMode="auto">
            <a:xfrm>
              <a:off x="1345" y="1645"/>
              <a:ext cx="66" cy="78"/>
            </a:xfrm>
            <a:prstGeom prst="can">
              <a:avLst>
                <a:gd name="adj" fmla="val 29545"/>
              </a:avLst>
            </a:prstGeom>
            <a:solidFill>
              <a:srgbClr val="B2B2B2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069" name="AutoShape 13"/>
            <p:cNvSpPr>
              <a:spLocks noChangeArrowheads="1"/>
            </p:cNvSpPr>
            <p:nvPr/>
          </p:nvSpPr>
          <p:spPr bwMode="auto">
            <a:xfrm>
              <a:off x="1516" y="1645"/>
              <a:ext cx="62" cy="78"/>
            </a:xfrm>
            <a:prstGeom prst="can">
              <a:avLst>
                <a:gd name="adj" fmla="val 31452"/>
              </a:avLst>
            </a:prstGeom>
            <a:solidFill>
              <a:srgbClr val="B2B2B2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070" name="AutoShape 14"/>
            <p:cNvSpPr>
              <a:spLocks noChangeArrowheads="1"/>
            </p:cNvSpPr>
            <p:nvPr/>
          </p:nvSpPr>
          <p:spPr bwMode="auto">
            <a:xfrm>
              <a:off x="1323" y="1804"/>
              <a:ext cx="123" cy="241"/>
            </a:xfrm>
            <a:prstGeom prst="lightningBolt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071" name="Text Box 15"/>
            <p:cNvSpPr txBox="1">
              <a:spLocks noChangeArrowheads="1"/>
            </p:cNvSpPr>
            <p:nvPr/>
          </p:nvSpPr>
          <p:spPr bwMode="auto">
            <a:xfrm>
              <a:off x="1994" y="1663"/>
              <a:ext cx="308" cy="3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i="1">
                  <a:solidFill>
                    <a:schemeClr val="accent2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2477072" name="Text Box 16"/>
            <p:cNvSpPr txBox="1">
              <a:spLocks noChangeArrowheads="1"/>
            </p:cNvSpPr>
            <p:nvPr/>
          </p:nvSpPr>
          <p:spPr bwMode="auto">
            <a:xfrm>
              <a:off x="3722" y="1663"/>
              <a:ext cx="283" cy="3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i="1">
                  <a:solidFill>
                    <a:schemeClr val="accent2"/>
                  </a:solidFill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3975" y="295"/>
              <a:ext cx="912" cy="611"/>
              <a:chOff x="3975" y="295"/>
              <a:chExt cx="912" cy="611"/>
            </a:xfrm>
          </p:grpSpPr>
          <p:sp>
            <p:nvSpPr>
              <p:cNvPr id="2477074" name="AutoShape 18"/>
              <p:cNvSpPr>
                <a:spLocks noChangeArrowheads="1"/>
              </p:cNvSpPr>
              <p:nvPr/>
            </p:nvSpPr>
            <p:spPr bwMode="auto">
              <a:xfrm>
                <a:off x="3984" y="473"/>
                <a:ext cx="900" cy="433"/>
              </a:xfrm>
              <a:custGeom>
                <a:avLst/>
                <a:gdLst>
                  <a:gd name="G0" fmla="+- 5616 0 0"/>
                  <a:gd name="G1" fmla="+- 21600 0 5616"/>
                  <a:gd name="G2" fmla="*/ 5616 1 2"/>
                  <a:gd name="G3" fmla="+- 21600 0 G2"/>
                  <a:gd name="G4" fmla="+/ 5616 21600 2"/>
                  <a:gd name="G5" fmla="+/ G1 0 2"/>
                  <a:gd name="G6" fmla="*/ 21600 21600 5616"/>
                  <a:gd name="G7" fmla="*/ G6 1 2"/>
                  <a:gd name="G8" fmla="+- 21600 0 G7"/>
                  <a:gd name="G9" fmla="*/ 21600 1 2"/>
                  <a:gd name="G10" fmla="+- 5616 0 G9"/>
                  <a:gd name="G11" fmla="?: G10 G8 0"/>
                  <a:gd name="G12" fmla="?: G10 G7 21600"/>
                  <a:gd name="T0" fmla="*/ 18792 w 21600"/>
                  <a:gd name="T1" fmla="*/ 10800 h 21600"/>
                  <a:gd name="T2" fmla="*/ 10800 w 21600"/>
                  <a:gd name="T3" fmla="*/ 21600 h 21600"/>
                  <a:gd name="T4" fmla="*/ 2808 w 21600"/>
                  <a:gd name="T5" fmla="*/ 10800 h 21600"/>
                  <a:gd name="T6" fmla="*/ 10800 w 21600"/>
                  <a:gd name="T7" fmla="*/ 0 h 21600"/>
                  <a:gd name="T8" fmla="*/ 4608 w 21600"/>
                  <a:gd name="T9" fmla="*/ 4608 h 21600"/>
                  <a:gd name="T10" fmla="*/ 16992 w 21600"/>
                  <a:gd name="T11" fmla="*/ 1699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616" y="21600"/>
                    </a:lnTo>
                    <a:lnTo>
                      <a:pt x="15984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075" name="AutoShape 19"/>
              <p:cNvSpPr>
                <a:spLocks noChangeArrowheads="1"/>
              </p:cNvSpPr>
              <p:nvPr/>
            </p:nvSpPr>
            <p:spPr bwMode="white">
              <a:xfrm>
                <a:off x="3983" y="441"/>
                <a:ext cx="902" cy="52"/>
              </a:xfrm>
              <a:custGeom>
                <a:avLst/>
                <a:gdLst>
                  <a:gd name="G0" fmla="+- 589 0 0"/>
                  <a:gd name="G1" fmla="+- 21600 0 589"/>
                  <a:gd name="G2" fmla="*/ 589 1 2"/>
                  <a:gd name="G3" fmla="+- 21600 0 G2"/>
                  <a:gd name="G4" fmla="+/ 589 21600 2"/>
                  <a:gd name="G5" fmla="+/ G1 0 2"/>
                  <a:gd name="G6" fmla="*/ 21600 21600 589"/>
                  <a:gd name="G7" fmla="*/ G6 1 2"/>
                  <a:gd name="G8" fmla="+- 21600 0 G7"/>
                  <a:gd name="G9" fmla="*/ 21600 1 2"/>
                  <a:gd name="G10" fmla="+- 589 0 G9"/>
                  <a:gd name="G11" fmla="?: G10 G8 0"/>
                  <a:gd name="G12" fmla="?: G10 G7 21600"/>
                  <a:gd name="T0" fmla="*/ 21305 w 21600"/>
                  <a:gd name="T1" fmla="*/ 10800 h 21600"/>
                  <a:gd name="T2" fmla="*/ 10800 w 21600"/>
                  <a:gd name="T3" fmla="*/ 21600 h 21600"/>
                  <a:gd name="T4" fmla="*/ 295 w 21600"/>
                  <a:gd name="T5" fmla="*/ 10800 h 21600"/>
                  <a:gd name="T6" fmla="*/ 10800 w 21600"/>
                  <a:gd name="T7" fmla="*/ 0 h 21600"/>
                  <a:gd name="T8" fmla="*/ 2095 w 21600"/>
                  <a:gd name="T9" fmla="*/ 2095 h 21600"/>
                  <a:gd name="T10" fmla="*/ 19505 w 21600"/>
                  <a:gd name="T11" fmla="*/ 1950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89" y="21600"/>
                    </a:lnTo>
                    <a:lnTo>
                      <a:pt x="2101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076" name="Arc 20"/>
              <p:cNvSpPr>
                <a:spLocks/>
              </p:cNvSpPr>
              <p:nvPr/>
            </p:nvSpPr>
            <p:spPr bwMode="auto">
              <a:xfrm>
                <a:off x="3975" y="295"/>
                <a:ext cx="912" cy="172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489 h 21600"/>
                  <a:gd name="T2" fmla="*/ 43200 w 43200"/>
                  <a:gd name="T3" fmla="*/ 21600 h 21600"/>
                  <a:gd name="T4" fmla="*/ 21600 w 432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0" fill="none" extrusionOk="0">
                    <a:moveTo>
                      <a:pt x="0" y="21489"/>
                    </a:moveTo>
                    <a:cubicBezTo>
                      <a:pt x="61" y="9603"/>
                      <a:pt x="9713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0" y="21489"/>
                    </a:moveTo>
                    <a:cubicBezTo>
                      <a:pt x="61" y="9603"/>
                      <a:pt x="9713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077" name="Arc 21"/>
              <p:cNvSpPr>
                <a:spLocks/>
              </p:cNvSpPr>
              <p:nvPr/>
            </p:nvSpPr>
            <p:spPr bwMode="gray">
              <a:xfrm>
                <a:off x="4133" y="469"/>
                <a:ext cx="597" cy="135"/>
              </a:xfrm>
              <a:custGeom>
                <a:avLst/>
                <a:gdLst>
                  <a:gd name="G0" fmla="+- 19225 0 0"/>
                  <a:gd name="G1" fmla="+- 21600 0 0"/>
                  <a:gd name="G2" fmla="+- 21600 0 0"/>
                  <a:gd name="T0" fmla="*/ 0 w 39022"/>
                  <a:gd name="T1" fmla="*/ 11754 h 21600"/>
                  <a:gd name="T2" fmla="*/ 39022 w 39022"/>
                  <a:gd name="T3" fmla="*/ 12961 h 21600"/>
                  <a:gd name="T4" fmla="*/ 19225 w 39022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022" h="21600" fill="none" extrusionOk="0">
                    <a:moveTo>
                      <a:pt x="-1" y="11753"/>
                    </a:moveTo>
                    <a:cubicBezTo>
                      <a:pt x="3694" y="4538"/>
                      <a:pt x="11118" y="-1"/>
                      <a:pt x="19225" y="0"/>
                    </a:cubicBezTo>
                    <a:cubicBezTo>
                      <a:pt x="27814" y="0"/>
                      <a:pt x="35586" y="5088"/>
                      <a:pt x="39022" y="12960"/>
                    </a:cubicBezTo>
                  </a:path>
                  <a:path w="39022" h="21600" stroke="0" extrusionOk="0">
                    <a:moveTo>
                      <a:pt x="-1" y="11753"/>
                    </a:moveTo>
                    <a:cubicBezTo>
                      <a:pt x="3694" y="4538"/>
                      <a:pt x="11118" y="-1"/>
                      <a:pt x="19225" y="0"/>
                    </a:cubicBezTo>
                    <a:cubicBezTo>
                      <a:pt x="27814" y="0"/>
                      <a:pt x="35586" y="5088"/>
                      <a:pt x="39022" y="12960"/>
                    </a:cubicBezTo>
                    <a:lnTo>
                      <a:pt x="19225" y="21600"/>
                    </a:lnTo>
                    <a:close/>
                  </a:path>
                </a:pathLst>
              </a:custGeom>
              <a:noFill/>
              <a:ln w="571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22"/>
              <p:cNvGrpSpPr>
                <a:grpSpLocks/>
              </p:cNvGrpSpPr>
              <p:nvPr/>
            </p:nvGrpSpPr>
            <p:grpSpPr bwMode="auto">
              <a:xfrm>
                <a:off x="4328" y="506"/>
                <a:ext cx="207" cy="356"/>
                <a:chOff x="3238" y="1392"/>
                <a:chExt cx="276" cy="474"/>
              </a:xfrm>
            </p:grpSpPr>
            <p:sp>
              <p:nvSpPr>
                <p:cNvPr id="2477079" name="Oval 23"/>
                <p:cNvSpPr>
                  <a:spLocks noChangeArrowheads="1"/>
                </p:cNvSpPr>
                <p:nvPr/>
              </p:nvSpPr>
              <p:spPr bwMode="auto">
                <a:xfrm>
                  <a:off x="3345" y="1788"/>
                  <a:ext cx="62" cy="62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" name="Group 24"/>
                <p:cNvGrpSpPr>
                  <a:grpSpLocks/>
                </p:cNvGrpSpPr>
                <p:nvPr/>
              </p:nvGrpSpPr>
              <p:grpSpPr bwMode="auto">
                <a:xfrm>
                  <a:off x="3238" y="1392"/>
                  <a:ext cx="276" cy="474"/>
                  <a:chOff x="3276" y="1342"/>
                  <a:chExt cx="276" cy="474"/>
                </a:xfrm>
              </p:grpSpPr>
              <p:sp>
                <p:nvSpPr>
                  <p:cNvPr id="2477081" name="Lin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16" y="1342"/>
                    <a:ext cx="0" cy="42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77082" name="Line 26"/>
                  <p:cNvSpPr>
                    <a:spLocks noChangeShapeType="1"/>
                  </p:cNvSpPr>
                  <p:nvPr/>
                </p:nvSpPr>
                <p:spPr bwMode="auto">
                  <a:xfrm rot="2400000" flipV="1">
                    <a:off x="3552" y="1392"/>
                    <a:ext cx="0" cy="42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77083" name="Line 27"/>
                  <p:cNvSpPr>
                    <a:spLocks noChangeShapeType="1"/>
                  </p:cNvSpPr>
                  <p:nvPr/>
                </p:nvSpPr>
                <p:spPr bwMode="auto">
                  <a:xfrm rot="-2400000" flipH="1" flipV="1">
                    <a:off x="3276" y="1392"/>
                    <a:ext cx="0" cy="42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477084" name="Line 28"/>
              <p:cNvSpPr>
                <a:spLocks noChangeShapeType="1"/>
              </p:cNvSpPr>
              <p:nvPr/>
            </p:nvSpPr>
            <p:spPr bwMode="auto">
              <a:xfrm>
                <a:off x="4057" y="451"/>
                <a:ext cx="63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" name="Group 29"/>
              <p:cNvGrpSpPr>
                <a:grpSpLocks/>
              </p:cNvGrpSpPr>
              <p:nvPr/>
            </p:nvGrpSpPr>
            <p:grpSpPr bwMode="auto">
              <a:xfrm>
                <a:off x="4742" y="420"/>
                <a:ext cx="63" cy="63"/>
                <a:chOff x="2979" y="1475"/>
                <a:chExt cx="84" cy="84"/>
              </a:xfrm>
            </p:grpSpPr>
            <p:sp>
              <p:nvSpPr>
                <p:cNvPr id="2477086" name="Line 30"/>
                <p:cNvSpPr>
                  <a:spLocks noChangeShapeType="1"/>
                </p:cNvSpPr>
                <p:nvPr/>
              </p:nvSpPr>
              <p:spPr bwMode="auto">
                <a:xfrm>
                  <a:off x="2979" y="1517"/>
                  <a:ext cx="84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7087" name="Line 31"/>
                <p:cNvSpPr>
                  <a:spLocks noChangeShapeType="1"/>
                </p:cNvSpPr>
                <p:nvPr/>
              </p:nvSpPr>
              <p:spPr bwMode="auto">
                <a:xfrm rot="-5400000">
                  <a:off x="2979" y="1517"/>
                  <a:ext cx="84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77088" name="Oval 32"/>
              <p:cNvSpPr>
                <a:spLocks noChangeArrowheads="1"/>
              </p:cNvSpPr>
              <p:nvPr/>
            </p:nvSpPr>
            <p:spPr bwMode="auto">
              <a:xfrm>
                <a:off x="4410" y="338"/>
                <a:ext cx="42" cy="75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11000"/>
                  </a:lnSpc>
                </a:pPr>
                <a:endParaRPr lang="en-US" sz="2000" b="1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477089" name="Line 33"/>
            <p:cNvSpPr>
              <a:spLocks noChangeShapeType="1"/>
            </p:cNvSpPr>
            <p:nvPr/>
          </p:nvSpPr>
          <p:spPr bwMode="auto">
            <a:xfrm>
              <a:off x="4359" y="919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090" name="Line 34"/>
            <p:cNvSpPr>
              <a:spLocks noChangeShapeType="1"/>
            </p:cNvSpPr>
            <p:nvPr/>
          </p:nvSpPr>
          <p:spPr bwMode="auto">
            <a:xfrm flipH="1">
              <a:off x="4503" y="919"/>
              <a:ext cx="0" cy="3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091" name="AutoShape 35"/>
            <p:cNvSpPr>
              <a:spLocks noChangeArrowheads="1"/>
            </p:cNvSpPr>
            <p:nvPr/>
          </p:nvSpPr>
          <p:spPr bwMode="auto">
            <a:xfrm>
              <a:off x="2352" y="763"/>
              <a:ext cx="1308" cy="1308"/>
            </a:xfrm>
            <a:prstGeom prst="roundRect">
              <a:avLst>
                <a:gd name="adj" fmla="val 16667"/>
              </a:avLst>
            </a:prstGeom>
            <a:solidFill>
              <a:srgbClr val="969696"/>
            </a:solidFill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092" name="AutoShape 36"/>
            <p:cNvSpPr>
              <a:spLocks noChangeArrowheads="1"/>
            </p:cNvSpPr>
            <p:nvPr/>
          </p:nvSpPr>
          <p:spPr bwMode="auto">
            <a:xfrm>
              <a:off x="2614" y="1025"/>
              <a:ext cx="783" cy="78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37"/>
            <p:cNvGrpSpPr>
              <a:grpSpLocks/>
            </p:cNvGrpSpPr>
            <p:nvPr/>
          </p:nvGrpSpPr>
          <p:grpSpPr bwMode="auto">
            <a:xfrm flipH="1">
              <a:off x="3308" y="1160"/>
              <a:ext cx="458" cy="515"/>
              <a:chOff x="1296" y="2736"/>
              <a:chExt cx="458" cy="515"/>
            </a:xfrm>
          </p:grpSpPr>
          <p:sp>
            <p:nvSpPr>
              <p:cNvPr id="2477094" name="Arc 38"/>
              <p:cNvSpPr>
                <a:spLocks/>
              </p:cNvSpPr>
              <p:nvPr/>
            </p:nvSpPr>
            <p:spPr bwMode="auto">
              <a:xfrm rot="-5400000">
                <a:off x="1420" y="3055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74"/>
                  <a:gd name="T1" fmla="*/ 0 h 21600"/>
                  <a:gd name="T2" fmla="*/ 15674 w 15674"/>
                  <a:gd name="T3" fmla="*/ 6737 h 21600"/>
                  <a:gd name="T4" fmla="*/ 0 w 1567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74" h="21600" fill="none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</a:path>
                  <a:path w="15674" h="21600" stroke="0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095" name="Arc 39"/>
              <p:cNvSpPr>
                <a:spLocks/>
              </p:cNvSpPr>
              <p:nvPr/>
            </p:nvSpPr>
            <p:spPr bwMode="auto">
              <a:xfrm rot="16200000" flipH="1">
                <a:off x="1405" y="3008"/>
                <a:ext cx="101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096" name="Arc 40"/>
              <p:cNvSpPr>
                <a:spLocks/>
              </p:cNvSpPr>
              <p:nvPr/>
            </p:nvSpPr>
            <p:spPr bwMode="auto">
              <a:xfrm rot="10800000" flipH="1">
                <a:off x="1615" y="3151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871"/>
                  <a:gd name="T2" fmla="*/ 9757 w 21600"/>
                  <a:gd name="T3" fmla="*/ 40871 h 40871"/>
                  <a:gd name="T4" fmla="*/ 0 w 21600"/>
                  <a:gd name="T5" fmla="*/ 21600 h 40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87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</a:path>
                  <a:path w="21600" h="4087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097" name="Arc 41"/>
              <p:cNvSpPr>
                <a:spLocks/>
              </p:cNvSpPr>
              <p:nvPr/>
            </p:nvSpPr>
            <p:spPr bwMode="auto">
              <a:xfrm rot="-5400000">
                <a:off x="1420" y="2671"/>
                <a:ext cx="73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557"/>
                  <a:gd name="T1" fmla="*/ 0 h 21600"/>
                  <a:gd name="T2" fmla="*/ 15557 w 15557"/>
                  <a:gd name="T3" fmla="*/ 6616 h 21600"/>
                  <a:gd name="T4" fmla="*/ 0 w 1555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557" h="21600" fill="none" extrusionOk="0">
                    <a:moveTo>
                      <a:pt x="-1" y="0"/>
                    </a:moveTo>
                    <a:cubicBezTo>
                      <a:pt x="5869" y="0"/>
                      <a:pt x="11485" y="2388"/>
                      <a:pt x="15557" y="6615"/>
                    </a:cubicBezTo>
                  </a:path>
                  <a:path w="15557" h="21600" stroke="0" extrusionOk="0">
                    <a:moveTo>
                      <a:pt x="-1" y="0"/>
                    </a:moveTo>
                    <a:cubicBezTo>
                      <a:pt x="5869" y="0"/>
                      <a:pt x="11485" y="2388"/>
                      <a:pt x="15557" y="66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098" name="Arc 42"/>
              <p:cNvSpPr>
                <a:spLocks/>
              </p:cNvSpPr>
              <p:nvPr/>
            </p:nvSpPr>
            <p:spPr bwMode="auto">
              <a:xfrm rot="16200000" flipH="1">
                <a:off x="1406" y="2626"/>
                <a:ext cx="100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099" name="Arc 43"/>
              <p:cNvSpPr>
                <a:spLocks/>
              </p:cNvSpPr>
              <p:nvPr/>
            </p:nvSpPr>
            <p:spPr bwMode="auto">
              <a:xfrm rot="10800000" flipH="1">
                <a:off x="1615" y="2770"/>
                <a:ext cx="137" cy="6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978"/>
                  <a:gd name="T2" fmla="*/ 9543 w 21600"/>
                  <a:gd name="T3" fmla="*/ 40978 h 40978"/>
                  <a:gd name="T4" fmla="*/ 0 w 21600"/>
                  <a:gd name="T5" fmla="*/ 21600 h 40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97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28"/>
                      <a:pt x="16924" y="37342"/>
                      <a:pt x="9542" y="40977"/>
                    </a:cubicBezTo>
                  </a:path>
                  <a:path w="21600" h="4097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28"/>
                      <a:pt x="16924" y="37342"/>
                      <a:pt x="9542" y="4097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100" name="Arc 44"/>
              <p:cNvSpPr>
                <a:spLocks/>
              </p:cNvSpPr>
              <p:nvPr/>
            </p:nvSpPr>
            <p:spPr bwMode="auto">
              <a:xfrm rot="-5400000">
                <a:off x="1421" y="2800"/>
                <a:ext cx="74" cy="32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6005"/>
                  <a:gd name="T1" fmla="*/ 0 h 21600"/>
                  <a:gd name="T2" fmla="*/ 16005 w 16005"/>
                  <a:gd name="T3" fmla="*/ 7095 h 21600"/>
                  <a:gd name="T4" fmla="*/ 0 w 1600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005" h="21600" fill="none" extrusionOk="0">
                    <a:moveTo>
                      <a:pt x="-1" y="0"/>
                    </a:moveTo>
                    <a:cubicBezTo>
                      <a:pt x="6097" y="0"/>
                      <a:pt x="11910" y="2576"/>
                      <a:pt x="16005" y="7094"/>
                    </a:cubicBezTo>
                  </a:path>
                  <a:path w="16005" h="21600" stroke="0" extrusionOk="0">
                    <a:moveTo>
                      <a:pt x="-1" y="0"/>
                    </a:moveTo>
                    <a:cubicBezTo>
                      <a:pt x="6097" y="0"/>
                      <a:pt x="11910" y="2576"/>
                      <a:pt x="16005" y="70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101" name="Arc 45"/>
              <p:cNvSpPr>
                <a:spLocks/>
              </p:cNvSpPr>
              <p:nvPr/>
            </p:nvSpPr>
            <p:spPr bwMode="auto">
              <a:xfrm rot="16200000" flipH="1">
                <a:off x="1406" y="2757"/>
                <a:ext cx="102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102" name="Arc 46"/>
              <p:cNvSpPr>
                <a:spLocks/>
              </p:cNvSpPr>
              <p:nvPr/>
            </p:nvSpPr>
            <p:spPr bwMode="auto">
              <a:xfrm rot="10800000" flipH="1">
                <a:off x="1616" y="2901"/>
                <a:ext cx="138" cy="6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596"/>
                  <a:gd name="T2" fmla="*/ 10281 w 21600"/>
                  <a:gd name="T3" fmla="*/ 40596 h 40596"/>
                  <a:gd name="T4" fmla="*/ 0 w 21600"/>
                  <a:gd name="T5" fmla="*/ 21600 h 40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596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</a:path>
                  <a:path w="21600" h="40596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103" name="Arc 47"/>
              <p:cNvSpPr>
                <a:spLocks/>
              </p:cNvSpPr>
              <p:nvPr/>
            </p:nvSpPr>
            <p:spPr bwMode="auto">
              <a:xfrm rot="-5400000">
                <a:off x="1420" y="2931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837"/>
                  <a:gd name="T1" fmla="*/ 0 h 21600"/>
                  <a:gd name="T2" fmla="*/ 15837 w 15837"/>
                  <a:gd name="T3" fmla="*/ 6912 h 21600"/>
                  <a:gd name="T4" fmla="*/ 0 w 1583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837" h="21600" fill="none" extrusionOk="0">
                    <a:moveTo>
                      <a:pt x="-1" y="0"/>
                    </a:moveTo>
                    <a:cubicBezTo>
                      <a:pt x="6010" y="0"/>
                      <a:pt x="11749" y="2504"/>
                      <a:pt x="15837" y="6911"/>
                    </a:cubicBezTo>
                  </a:path>
                  <a:path w="15837" h="21600" stroke="0" extrusionOk="0">
                    <a:moveTo>
                      <a:pt x="-1" y="0"/>
                    </a:moveTo>
                    <a:cubicBezTo>
                      <a:pt x="6010" y="0"/>
                      <a:pt x="11749" y="2504"/>
                      <a:pt x="15837" y="691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104" name="Arc 48"/>
              <p:cNvSpPr>
                <a:spLocks/>
              </p:cNvSpPr>
              <p:nvPr/>
            </p:nvSpPr>
            <p:spPr bwMode="auto">
              <a:xfrm rot="16200000" flipH="1">
                <a:off x="1405" y="2886"/>
                <a:ext cx="102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105" name="Arc 49"/>
              <p:cNvSpPr>
                <a:spLocks/>
              </p:cNvSpPr>
              <p:nvPr/>
            </p:nvSpPr>
            <p:spPr bwMode="auto">
              <a:xfrm rot="10800000" flipH="1">
                <a:off x="1615" y="3029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1032"/>
                  <a:gd name="T2" fmla="*/ 9431 w 21600"/>
                  <a:gd name="T3" fmla="*/ 41032 h 41032"/>
                  <a:gd name="T4" fmla="*/ 0 w 21600"/>
                  <a:gd name="T5" fmla="*/ 21600 h 4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1032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73"/>
                      <a:pt x="16874" y="37419"/>
                      <a:pt x="9431" y="41032"/>
                    </a:cubicBezTo>
                  </a:path>
                  <a:path w="21600" h="41032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73"/>
                      <a:pt x="16874" y="37419"/>
                      <a:pt x="9431" y="4103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50"/>
            <p:cNvGrpSpPr>
              <a:grpSpLocks/>
            </p:cNvGrpSpPr>
            <p:nvPr/>
          </p:nvGrpSpPr>
          <p:grpSpPr bwMode="auto">
            <a:xfrm rot="10800000" flipV="1">
              <a:off x="2244" y="1284"/>
              <a:ext cx="458" cy="265"/>
              <a:chOff x="2371" y="2926"/>
              <a:chExt cx="458" cy="265"/>
            </a:xfrm>
          </p:grpSpPr>
          <p:sp>
            <p:nvSpPr>
              <p:cNvPr id="2477107" name="Arc 51"/>
              <p:cNvSpPr>
                <a:spLocks/>
              </p:cNvSpPr>
              <p:nvPr/>
            </p:nvSpPr>
            <p:spPr bwMode="auto">
              <a:xfrm rot="5400000" flipH="1">
                <a:off x="2631" y="2864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74"/>
                  <a:gd name="T1" fmla="*/ 0 h 21600"/>
                  <a:gd name="T2" fmla="*/ 15674 w 15674"/>
                  <a:gd name="T3" fmla="*/ 6737 h 21600"/>
                  <a:gd name="T4" fmla="*/ 0 w 1567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74" h="21600" fill="none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</a:path>
                  <a:path w="15674" h="21600" stroke="0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108" name="Arc 52"/>
              <p:cNvSpPr>
                <a:spLocks/>
              </p:cNvSpPr>
              <p:nvPr/>
            </p:nvSpPr>
            <p:spPr bwMode="auto">
              <a:xfrm rot="5400000">
                <a:off x="2619" y="2817"/>
                <a:ext cx="101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109" name="Arc 53"/>
              <p:cNvSpPr>
                <a:spLocks/>
              </p:cNvSpPr>
              <p:nvPr/>
            </p:nvSpPr>
            <p:spPr bwMode="auto">
              <a:xfrm rot="10800000">
                <a:off x="2373" y="2960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871"/>
                  <a:gd name="T2" fmla="*/ 9757 w 21600"/>
                  <a:gd name="T3" fmla="*/ 40871 h 40871"/>
                  <a:gd name="T4" fmla="*/ 0 w 21600"/>
                  <a:gd name="T5" fmla="*/ 21600 h 40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87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</a:path>
                  <a:path w="21600" h="4087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110" name="Arc 54"/>
              <p:cNvSpPr>
                <a:spLocks/>
              </p:cNvSpPr>
              <p:nvPr/>
            </p:nvSpPr>
            <p:spPr bwMode="auto">
              <a:xfrm rot="5400000" flipH="1">
                <a:off x="2630" y="2994"/>
                <a:ext cx="74" cy="32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35"/>
                  <a:gd name="T1" fmla="*/ 0 h 21600"/>
                  <a:gd name="T2" fmla="*/ 15635 w 15635"/>
                  <a:gd name="T3" fmla="*/ 6697 h 21600"/>
                  <a:gd name="T4" fmla="*/ 0 w 1563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35" h="21600" fill="none" extrusionOk="0">
                    <a:moveTo>
                      <a:pt x="-1" y="0"/>
                    </a:moveTo>
                    <a:cubicBezTo>
                      <a:pt x="5908" y="0"/>
                      <a:pt x="11558" y="2420"/>
                      <a:pt x="15635" y="6696"/>
                    </a:cubicBezTo>
                  </a:path>
                  <a:path w="15635" h="21600" stroke="0" extrusionOk="0">
                    <a:moveTo>
                      <a:pt x="-1" y="0"/>
                    </a:moveTo>
                    <a:cubicBezTo>
                      <a:pt x="5908" y="0"/>
                      <a:pt x="11558" y="2420"/>
                      <a:pt x="15635" y="66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111" name="Arc 55"/>
              <p:cNvSpPr>
                <a:spLocks/>
              </p:cNvSpPr>
              <p:nvPr/>
            </p:nvSpPr>
            <p:spPr bwMode="auto">
              <a:xfrm rot="5400000">
                <a:off x="2618" y="2950"/>
                <a:ext cx="100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112" name="Arc 56"/>
              <p:cNvSpPr>
                <a:spLocks/>
              </p:cNvSpPr>
              <p:nvPr/>
            </p:nvSpPr>
            <p:spPr bwMode="auto">
              <a:xfrm rot="10800000">
                <a:off x="2371" y="3091"/>
                <a:ext cx="138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596"/>
                  <a:gd name="T2" fmla="*/ 10281 w 21600"/>
                  <a:gd name="T3" fmla="*/ 40596 h 40596"/>
                  <a:gd name="T4" fmla="*/ 0 w 21600"/>
                  <a:gd name="T5" fmla="*/ 21600 h 40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596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</a:path>
                  <a:path w="21600" h="40596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77113" name="Line 57"/>
            <p:cNvSpPr>
              <a:spLocks noChangeShapeType="1"/>
            </p:cNvSpPr>
            <p:nvPr/>
          </p:nvSpPr>
          <p:spPr bwMode="auto">
            <a:xfrm>
              <a:off x="3767" y="1162"/>
              <a:ext cx="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114" name="Freeform 58"/>
            <p:cNvSpPr>
              <a:spLocks/>
            </p:cNvSpPr>
            <p:nvPr/>
          </p:nvSpPr>
          <p:spPr bwMode="auto">
            <a:xfrm>
              <a:off x="3768" y="1267"/>
              <a:ext cx="735" cy="405"/>
            </a:xfrm>
            <a:custGeom>
              <a:avLst/>
              <a:gdLst/>
              <a:ahLst/>
              <a:cxnLst>
                <a:cxn ang="0">
                  <a:pos x="0" y="405"/>
                </a:cxn>
                <a:cxn ang="0">
                  <a:pos x="735" y="402"/>
                </a:cxn>
                <a:cxn ang="0">
                  <a:pos x="735" y="0"/>
                </a:cxn>
              </a:cxnLst>
              <a:rect l="0" t="0" r="r" b="b"/>
              <a:pathLst>
                <a:path w="735" h="405">
                  <a:moveTo>
                    <a:pt x="0" y="405"/>
                  </a:moveTo>
                  <a:lnTo>
                    <a:pt x="735" y="402"/>
                  </a:lnTo>
                  <a:lnTo>
                    <a:pt x="735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115" name="Freeform 59"/>
            <p:cNvSpPr>
              <a:spLocks/>
            </p:cNvSpPr>
            <p:nvPr/>
          </p:nvSpPr>
          <p:spPr bwMode="auto">
            <a:xfrm>
              <a:off x="1378" y="1282"/>
              <a:ext cx="864" cy="372"/>
            </a:xfrm>
            <a:custGeom>
              <a:avLst/>
              <a:gdLst/>
              <a:ahLst/>
              <a:cxnLst>
                <a:cxn ang="0">
                  <a:pos x="0" y="372"/>
                </a:cxn>
                <a:cxn ang="0">
                  <a:pos x="42" y="321"/>
                </a:cxn>
                <a:cxn ang="0">
                  <a:pos x="63" y="276"/>
                </a:cxn>
                <a:cxn ang="0">
                  <a:pos x="129" y="243"/>
                </a:cxn>
                <a:cxn ang="0">
                  <a:pos x="237" y="156"/>
                </a:cxn>
                <a:cxn ang="0">
                  <a:pos x="354" y="135"/>
                </a:cxn>
                <a:cxn ang="0">
                  <a:pos x="489" y="75"/>
                </a:cxn>
                <a:cxn ang="0">
                  <a:pos x="558" y="48"/>
                </a:cxn>
                <a:cxn ang="0">
                  <a:pos x="675" y="33"/>
                </a:cxn>
                <a:cxn ang="0">
                  <a:pos x="783" y="0"/>
                </a:cxn>
                <a:cxn ang="0">
                  <a:pos x="864" y="3"/>
                </a:cxn>
              </a:cxnLst>
              <a:rect l="0" t="0" r="r" b="b"/>
              <a:pathLst>
                <a:path w="864" h="372">
                  <a:moveTo>
                    <a:pt x="0" y="372"/>
                  </a:moveTo>
                  <a:cubicBezTo>
                    <a:pt x="6" y="341"/>
                    <a:pt x="17" y="338"/>
                    <a:pt x="42" y="321"/>
                  </a:cubicBezTo>
                  <a:cubicBezTo>
                    <a:pt x="51" y="308"/>
                    <a:pt x="51" y="286"/>
                    <a:pt x="63" y="276"/>
                  </a:cubicBezTo>
                  <a:cubicBezTo>
                    <a:pt x="75" y="266"/>
                    <a:pt x="115" y="247"/>
                    <a:pt x="129" y="243"/>
                  </a:cubicBezTo>
                  <a:cubicBezTo>
                    <a:pt x="156" y="222"/>
                    <a:pt x="203" y="164"/>
                    <a:pt x="237" y="156"/>
                  </a:cubicBezTo>
                  <a:cubicBezTo>
                    <a:pt x="276" y="146"/>
                    <a:pt x="314" y="139"/>
                    <a:pt x="354" y="135"/>
                  </a:cubicBezTo>
                  <a:cubicBezTo>
                    <a:pt x="395" y="107"/>
                    <a:pt x="441" y="87"/>
                    <a:pt x="489" y="75"/>
                  </a:cubicBezTo>
                  <a:cubicBezTo>
                    <a:pt x="512" y="60"/>
                    <a:pt x="530" y="53"/>
                    <a:pt x="558" y="48"/>
                  </a:cubicBezTo>
                  <a:cubicBezTo>
                    <a:pt x="587" y="29"/>
                    <a:pt x="646" y="34"/>
                    <a:pt x="675" y="33"/>
                  </a:cubicBezTo>
                  <a:cubicBezTo>
                    <a:pt x="711" y="24"/>
                    <a:pt x="748" y="12"/>
                    <a:pt x="783" y="0"/>
                  </a:cubicBezTo>
                  <a:cubicBezTo>
                    <a:pt x="810" y="1"/>
                    <a:pt x="864" y="3"/>
                    <a:pt x="864" y="3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116" name="Freeform 60"/>
            <p:cNvSpPr>
              <a:spLocks/>
            </p:cNvSpPr>
            <p:nvPr/>
          </p:nvSpPr>
          <p:spPr bwMode="auto">
            <a:xfrm>
              <a:off x="1549" y="1516"/>
              <a:ext cx="696" cy="138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30" y="99"/>
                </a:cxn>
                <a:cxn ang="0">
                  <a:pos x="48" y="93"/>
                </a:cxn>
                <a:cxn ang="0">
                  <a:pos x="81" y="60"/>
                </a:cxn>
                <a:cxn ang="0">
                  <a:pos x="165" y="24"/>
                </a:cxn>
                <a:cxn ang="0">
                  <a:pos x="297" y="0"/>
                </a:cxn>
                <a:cxn ang="0">
                  <a:pos x="324" y="6"/>
                </a:cxn>
                <a:cxn ang="0">
                  <a:pos x="372" y="12"/>
                </a:cxn>
                <a:cxn ang="0">
                  <a:pos x="507" y="12"/>
                </a:cxn>
                <a:cxn ang="0">
                  <a:pos x="528" y="27"/>
                </a:cxn>
                <a:cxn ang="0">
                  <a:pos x="696" y="27"/>
                </a:cxn>
              </a:cxnLst>
              <a:rect l="0" t="0" r="r" b="b"/>
              <a:pathLst>
                <a:path w="696" h="132">
                  <a:moveTo>
                    <a:pt x="0" y="132"/>
                  </a:moveTo>
                  <a:cubicBezTo>
                    <a:pt x="8" y="120"/>
                    <a:pt x="17" y="106"/>
                    <a:pt x="30" y="99"/>
                  </a:cubicBezTo>
                  <a:cubicBezTo>
                    <a:pt x="36" y="96"/>
                    <a:pt x="48" y="93"/>
                    <a:pt x="48" y="93"/>
                  </a:cubicBezTo>
                  <a:cubicBezTo>
                    <a:pt x="60" y="81"/>
                    <a:pt x="67" y="69"/>
                    <a:pt x="81" y="60"/>
                  </a:cubicBezTo>
                  <a:cubicBezTo>
                    <a:pt x="102" y="28"/>
                    <a:pt x="130" y="33"/>
                    <a:pt x="165" y="24"/>
                  </a:cubicBezTo>
                  <a:cubicBezTo>
                    <a:pt x="221" y="10"/>
                    <a:pt x="229" y="3"/>
                    <a:pt x="297" y="0"/>
                  </a:cubicBezTo>
                  <a:cubicBezTo>
                    <a:pt x="306" y="2"/>
                    <a:pt x="315" y="5"/>
                    <a:pt x="324" y="6"/>
                  </a:cubicBezTo>
                  <a:cubicBezTo>
                    <a:pt x="340" y="9"/>
                    <a:pt x="372" y="12"/>
                    <a:pt x="372" y="12"/>
                  </a:cubicBezTo>
                  <a:cubicBezTo>
                    <a:pt x="393" y="11"/>
                    <a:pt x="471" y="5"/>
                    <a:pt x="507" y="12"/>
                  </a:cubicBezTo>
                  <a:cubicBezTo>
                    <a:pt x="515" y="14"/>
                    <a:pt x="519" y="27"/>
                    <a:pt x="528" y="27"/>
                  </a:cubicBezTo>
                  <a:cubicBezTo>
                    <a:pt x="584" y="30"/>
                    <a:pt x="640" y="27"/>
                    <a:pt x="696" y="27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117" name="Text Box 61"/>
            <p:cNvSpPr txBox="1">
              <a:spLocks noChangeArrowheads="1"/>
            </p:cNvSpPr>
            <p:nvPr/>
          </p:nvSpPr>
          <p:spPr bwMode="auto">
            <a:xfrm>
              <a:off x="1206" y="2014"/>
              <a:ext cx="390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11000"/>
                </a:lnSpc>
              </a:pPr>
              <a:r>
                <a:rPr lang="en-US" b="1">
                  <a:solidFill>
                    <a:schemeClr val="bg2"/>
                  </a:solidFill>
                  <a:latin typeface="Impact" pitchFamily="34" charset="0"/>
                </a:rPr>
                <a:t>6 V</a:t>
              </a:r>
              <a:endParaRPr lang="en-US" b="1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107" name="AutoShape 3"/>
          <p:cNvSpPr>
            <a:spLocks noChangeArrowheads="1"/>
          </p:cNvSpPr>
          <p:nvPr/>
        </p:nvSpPr>
        <p:spPr bwMode="auto">
          <a:xfrm>
            <a:off x="0" y="3484563"/>
            <a:ext cx="4322763" cy="17462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130000"/>
              </a:lnSpc>
            </a:pPr>
            <a:endParaRPr lang="en-US">
              <a:latin typeface="Times New Roman" pitchFamily="18" charset="0"/>
            </a:endParaRPr>
          </a:p>
        </p:txBody>
      </p:sp>
      <p:sp>
        <p:nvSpPr>
          <p:cNvPr id="2479108" name="Rectangle 4"/>
          <p:cNvSpPr>
            <a:spLocks noChangeArrowheads="1"/>
          </p:cNvSpPr>
          <p:nvPr/>
        </p:nvSpPr>
        <p:spPr bwMode="auto">
          <a:xfrm>
            <a:off x="0" y="3482975"/>
            <a:ext cx="4391025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	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voltage across B is zero</a:t>
            </a:r>
            <a:r>
              <a:rPr lang="en-US" sz="2000" b="1">
                <a:solidFill>
                  <a:schemeClr val="bg2"/>
                </a:solidFill>
              </a:rPr>
              <a:t>.  Only a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changing</a:t>
            </a:r>
            <a:r>
              <a:rPr lang="en-US" sz="2000" b="1">
                <a:solidFill>
                  <a:schemeClr val="bg2"/>
                </a:solidFill>
              </a:rPr>
              <a:t> magnetic flux induces an EMF.  Batteries can only provide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DC current</a:t>
            </a:r>
            <a:r>
              <a:rPr lang="en-US" sz="2000" b="1">
                <a:solidFill>
                  <a:schemeClr val="bg2"/>
                </a:solidFill>
              </a:rPr>
              <a:t>.</a:t>
            </a:r>
            <a:endParaRPr lang="en-US" sz="2200" b="1">
              <a:solidFill>
                <a:schemeClr val="bg2"/>
              </a:solidFill>
            </a:endParaRPr>
          </a:p>
        </p:txBody>
      </p:sp>
      <p:sp>
        <p:nvSpPr>
          <p:cNvPr id="2479109" name="Oval 5"/>
          <p:cNvSpPr>
            <a:spLocks noChangeArrowheads="1"/>
          </p:cNvSpPr>
          <p:nvPr/>
        </p:nvSpPr>
        <p:spPr bwMode="auto">
          <a:xfrm>
            <a:off x="4973638" y="2516188"/>
            <a:ext cx="2489200" cy="46672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9110" name="Rectangle 6"/>
          <p:cNvSpPr>
            <a:spLocks noChangeArrowheads="1"/>
          </p:cNvSpPr>
          <p:nvPr/>
        </p:nvSpPr>
        <p:spPr bwMode="auto">
          <a:xfrm>
            <a:off x="5440363" y="1173163"/>
            <a:ext cx="3251200" cy="178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1)   greater than 6 V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2)   6 V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3)   less than 6 V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4)   zero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594100" y="3679825"/>
            <a:ext cx="5318125" cy="3028950"/>
            <a:chOff x="1206" y="295"/>
            <a:chExt cx="3681" cy="2057"/>
          </a:xfrm>
        </p:grpSpPr>
        <p:sp>
          <p:nvSpPr>
            <p:cNvPr id="2479112" name="AutoShape 8"/>
            <p:cNvSpPr>
              <a:spLocks noChangeArrowheads="1"/>
            </p:cNvSpPr>
            <p:nvPr/>
          </p:nvSpPr>
          <p:spPr bwMode="auto">
            <a:xfrm>
              <a:off x="1230" y="1630"/>
              <a:ext cx="484" cy="146"/>
            </a:xfrm>
            <a:prstGeom prst="parallelogram">
              <a:avLst>
                <a:gd name="adj" fmla="val 97825"/>
              </a:avLst>
            </a:prstGeom>
            <a:solidFill>
              <a:srgbClr val="DDDDDD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13" name="Rectangle 9"/>
            <p:cNvSpPr>
              <a:spLocks noChangeArrowheads="1"/>
            </p:cNvSpPr>
            <p:nvPr/>
          </p:nvSpPr>
          <p:spPr bwMode="gray">
            <a:xfrm>
              <a:off x="1220" y="1787"/>
              <a:ext cx="343" cy="298"/>
            </a:xfrm>
            <a:prstGeom prst="rect">
              <a:avLst/>
            </a:prstGeom>
            <a:solidFill>
              <a:srgbClr val="4D4D4D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14" name="Rectangle 10"/>
            <p:cNvSpPr>
              <a:spLocks noChangeArrowheads="1"/>
            </p:cNvSpPr>
            <p:nvPr/>
          </p:nvSpPr>
          <p:spPr bwMode="auto">
            <a:xfrm>
              <a:off x="1222" y="1996"/>
              <a:ext cx="350" cy="298"/>
            </a:xfrm>
            <a:prstGeom prst="rect">
              <a:avLst/>
            </a:prstGeom>
            <a:solidFill>
              <a:srgbClr val="969696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15" name="Freeform 11"/>
            <p:cNvSpPr>
              <a:spLocks/>
            </p:cNvSpPr>
            <p:nvPr/>
          </p:nvSpPr>
          <p:spPr bwMode="gray">
            <a:xfrm>
              <a:off x="1575" y="1638"/>
              <a:ext cx="149" cy="440"/>
            </a:xfrm>
            <a:custGeom>
              <a:avLst/>
              <a:gdLst/>
              <a:ahLst/>
              <a:cxnLst>
                <a:cxn ang="0">
                  <a:pos x="0" y="109"/>
                </a:cxn>
                <a:cxn ang="0">
                  <a:pos x="0" y="328"/>
                </a:cxn>
                <a:cxn ang="0">
                  <a:pos x="109" y="218"/>
                </a:cxn>
                <a:cxn ang="0">
                  <a:pos x="109" y="0"/>
                </a:cxn>
                <a:cxn ang="0">
                  <a:pos x="0" y="109"/>
                </a:cxn>
              </a:cxnLst>
              <a:rect l="0" t="0" r="r" b="b"/>
              <a:pathLst>
                <a:path w="109" h="328">
                  <a:moveTo>
                    <a:pt x="0" y="109"/>
                  </a:moveTo>
                  <a:lnTo>
                    <a:pt x="0" y="328"/>
                  </a:lnTo>
                  <a:lnTo>
                    <a:pt x="109" y="218"/>
                  </a:lnTo>
                  <a:lnTo>
                    <a:pt x="109" y="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4D4D4D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16" name="Freeform 12"/>
            <p:cNvSpPr>
              <a:spLocks/>
            </p:cNvSpPr>
            <p:nvPr/>
          </p:nvSpPr>
          <p:spPr bwMode="auto">
            <a:xfrm>
              <a:off x="1578" y="1848"/>
              <a:ext cx="149" cy="438"/>
            </a:xfrm>
            <a:custGeom>
              <a:avLst/>
              <a:gdLst/>
              <a:ahLst/>
              <a:cxnLst>
                <a:cxn ang="0">
                  <a:pos x="0" y="109"/>
                </a:cxn>
                <a:cxn ang="0">
                  <a:pos x="0" y="328"/>
                </a:cxn>
                <a:cxn ang="0">
                  <a:pos x="109" y="218"/>
                </a:cxn>
                <a:cxn ang="0">
                  <a:pos x="109" y="0"/>
                </a:cxn>
                <a:cxn ang="0">
                  <a:pos x="0" y="109"/>
                </a:cxn>
              </a:cxnLst>
              <a:rect l="0" t="0" r="r" b="b"/>
              <a:pathLst>
                <a:path w="109" h="328">
                  <a:moveTo>
                    <a:pt x="0" y="109"/>
                  </a:moveTo>
                  <a:lnTo>
                    <a:pt x="0" y="328"/>
                  </a:lnTo>
                  <a:lnTo>
                    <a:pt x="109" y="218"/>
                  </a:lnTo>
                  <a:lnTo>
                    <a:pt x="109" y="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969696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17" name="AutoShape 13"/>
            <p:cNvSpPr>
              <a:spLocks noChangeArrowheads="1"/>
            </p:cNvSpPr>
            <p:nvPr/>
          </p:nvSpPr>
          <p:spPr bwMode="auto">
            <a:xfrm>
              <a:off x="1213" y="1627"/>
              <a:ext cx="514" cy="672"/>
            </a:xfrm>
            <a:prstGeom prst="cube">
              <a:avLst>
                <a:gd name="adj" fmla="val 29731"/>
              </a:avLst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18" name="AutoShape 14"/>
            <p:cNvSpPr>
              <a:spLocks noChangeArrowheads="1"/>
            </p:cNvSpPr>
            <p:nvPr/>
          </p:nvSpPr>
          <p:spPr bwMode="auto">
            <a:xfrm>
              <a:off x="1345" y="1645"/>
              <a:ext cx="66" cy="78"/>
            </a:xfrm>
            <a:prstGeom prst="can">
              <a:avLst>
                <a:gd name="adj" fmla="val 29545"/>
              </a:avLst>
            </a:prstGeom>
            <a:solidFill>
              <a:srgbClr val="B2B2B2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19" name="AutoShape 15"/>
            <p:cNvSpPr>
              <a:spLocks noChangeArrowheads="1"/>
            </p:cNvSpPr>
            <p:nvPr/>
          </p:nvSpPr>
          <p:spPr bwMode="auto">
            <a:xfrm>
              <a:off x="1516" y="1645"/>
              <a:ext cx="62" cy="78"/>
            </a:xfrm>
            <a:prstGeom prst="can">
              <a:avLst>
                <a:gd name="adj" fmla="val 31452"/>
              </a:avLst>
            </a:prstGeom>
            <a:solidFill>
              <a:srgbClr val="B2B2B2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20" name="AutoShape 16"/>
            <p:cNvSpPr>
              <a:spLocks noChangeArrowheads="1"/>
            </p:cNvSpPr>
            <p:nvPr/>
          </p:nvSpPr>
          <p:spPr bwMode="auto">
            <a:xfrm>
              <a:off x="1323" y="1804"/>
              <a:ext cx="123" cy="241"/>
            </a:xfrm>
            <a:prstGeom prst="lightningBolt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21" name="Text Box 17"/>
            <p:cNvSpPr txBox="1">
              <a:spLocks noChangeArrowheads="1"/>
            </p:cNvSpPr>
            <p:nvPr/>
          </p:nvSpPr>
          <p:spPr bwMode="auto">
            <a:xfrm>
              <a:off x="1994" y="1663"/>
              <a:ext cx="308" cy="3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i="1">
                  <a:solidFill>
                    <a:schemeClr val="accent2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2479122" name="Text Box 18"/>
            <p:cNvSpPr txBox="1">
              <a:spLocks noChangeArrowheads="1"/>
            </p:cNvSpPr>
            <p:nvPr/>
          </p:nvSpPr>
          <p:spPr bwMode="auto">
            <a:xfrm>
              <a:off x="3722" y="1663"/>
              <a:ext cx="283" cy="3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i="1">
                  <a:solidFill>
                    <a:schemeClr val="accent2"/>
                  </a:solidFill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3975" y="295"/>
              <a:ext cx="912" cy="611"/>
              <a:chOff x="3975" y="295"/>
              <a:chExt cx="912" cy="611"/>
            </a:xfrm>
          </p:grpSpPr>
          <p:sp>
            <p:nvSpPr>
              <p:cNvPr id="2479124" name="AutoShape 20"/>
              <p:cNvSpPr>
                <a:spLocks noChangeArrowheads="1"/>
              </p:cNvSpPr>
              <p:nvPr/>
            </p:nvSpPr>
            <p:spPr bwMode="auto">
              <a:xfrm>
                <a:off x="3984" y="473"/>
                <a:ext cx="900" cy="433"/>
              </a:xfrm>
              <a:custGeom>
                <a:avLst/>
                <a:gdLst>
                  <a:gd name="G0" fmla="+- 5616 0 0"/>
                  <a:gd name="G1" fmla="+- 21600 0 5616"/>
                  <a:gd name="G2" fmla="*/ 5616 1 2"/>
                  <a:gd name="G3" fmla="+- 21600 0 G2"/>
                  <a:gd name="G4" fmla="+/ 5616 21600 2"/>
                  <a:gd name="G5" fmla="+/ G1 0 2"/>
                  <a:gd name="G6" fmla="*/ 21600 21600 5616"/>
                  <a:gd name="G7" fmla="*/ G6 1 2"/>
                  <a:gd name="G8" fmla="+- 21600 0 G7"/>
                  <a:gd name="G9" fmla="*/ 21600 1 2"/>
                  <a:gd name="G10" fmla="+- 5616 0 G9"/>
                  <a:gd name="G11" fmla="?: G10 G8 0"/>
                  <a:gd name="G12" fmla="?: G10 G7 21600"/>
                  <a:gd name="T0" fmla="*/ 18792 w 21600"/>
                  <a:gd name="T1" fmla="*/ 10800 h 21600"/>
                  <a:gd name="T2" fmla="*/ 10800 w 21600"/>
                  <a:gd name="T3" fmla="*/ 21600 h 21600"/>
                  <a:gd name="T4" fmla="*/ 2808 w 21600"/>
                  <a:gd name="T5" fmla="*/ 10800 h 21600"/>
                  <a:gd name="T6" fmla="*/ 10800 w 21600"/>
                  <a:gd name="T7" fmla="*/ 0 h 21600"/>
                  <a:gd name="T8" fmla="*/ 4608 w 21600"/>
                  <a:gd name="T9" fmla="*/ 4608 h 21600"/>
                  <a:gd name="T10" fmla="*/ 16992 w 21600"/>
                  <a:gd name="T11" fmla="*/ 1699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616" y="21600"/>
                    </a:lnTo>
                    <a:lnTo>
                      <a:pt x="15984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25" name="AutoShape 21"/>
              <p:cNvSpPr>
                <a:spLocks noChangeArrowheads="1"/>
              </p:cNvSpPr>
              <p:nvPr/>
            </p:nvSpPr>
            <p:spPr bwMode="white">
              <a:xfrm>
                <a:off x="3983" y="441"/>
                <a:ext cx="902" cy="52"/>
              </a:xfrm>
              <a:custGeom>
                <a:avLst/>
                <a:gdLst>
                  <a:gd name="G0" fmla="+- 589 0 0"/>
                  <a:gd name="G1" fmla="+- 21600 0 589"/>
                  <a:gd name="G2" fmla="*/ 589 1 2"/>
                  <a:gd name="G3" fmla="+- 21600 0 G2"/>
                  <a:gd name="G4" fmla="+/ 589 21600 2"/>
                  <a:gd name="G5" fmla="+/ G1 0 2"/>
                  <a:gd name="G6" fmla="*/ 21600 21600 589"/>
                  <a:gd name="G7" fmla="*/ G6 1 2"/>
                  <a:gd name="G8" fmla="+- 21600 0 G7"/>
                  <a:gd name="G9" fmla="*/ 21600 1 2"/>
                  <a:gd name="G10" fmla="+- 589 0 G9"/>
                  <a:gd name="G11" fmla="?: G10 G8 0"/>
                  <a:gd name="G12" fmla="?: G10 G7 21600"/>
                  <a:gd name="T0" fmla="*/ 21305 w 21600"/>
                  <a:gd name="T1" fmla="*/ 10800 h 21600"/>
                  <a:gd name="T2" fmla="*/ 10800 w 21600"/>
                  <a:gd name="T3" fmla="*/ 21600 h 21600"/>
                  <a:gd name="T4" fmla="*/ 295 w 21600"/>
                  <a:gd name="T5" fmla="*/ 10800 h 21600"/>
                  <a:gd name="T6" fmla="*/ 10800 w 21600"/>
                  <a:gd name="T7" fmla="*/ 0 h 21600"/>
                  <a:gd name="T8" fmla="*/ 2095 w 21600"/>
                  <a:gd name="T9" fmla="*/ 2095 h 21600"/>
                  <a:gd name="T10" fmla="*/ 19505 w 21600"/>
                  <a:gd name="T11" fmla="*/ 1950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89" y="21600"/>
                    </a:lnTo>
                    <a:lnTo>
                      <a:pt x="2101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26" name="Arc 22"/>
              <p:cNvSpPr>
                <a:spLocks/>
              </p:cNvSpPr>
              <p:nvPr/>
            </p:nvSpPr>
            <p:spPr bwMode="auto">
              <a:xfrm>
                <a:off x="3975" y="295"/>
                <a:ext cx="912" cy="172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489 h 21600"/>
                  <a:gd name="T2" fmla="*/ 43200 w 43200"/>
                  <a:gd name="T3" fmla="*/ 21600 h 21600"/>
                  <a:gd name="T4" fmla="*/ 21600 w 432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0" fill="none" extrusionOk="0">
                    <a:moveTo>
                      <a:pt x="0" y="21489"/>
                    </a:moveTo>
                    <a:cubicBezTo>
                      <a:pt x="61" y="9603"/>
                      <a:pt x="9713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0" y="21489"/>
                    </a:moveTo>
                    <a:cubicBezTo>
                      <a:pt x="61" y="9603"/>
                      <a:pt x="9713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27" name="Arc 23"/>
              <p:cNvSpPr>
                <a:spLocks/>
              </p:cNvSpPr>
              <p:nvPr/>
            </p:nvSpPr>
            <p:spPr bwMode="gray">
              <a:xfrm>
                <a:off x="4133" y="469"/>
                <a:ext cx="597" cy="135"/>
              </a:xfrm>
              <a:custGeom>
                <a:avLst/>
                <a:gdLst>
                  <a:gd name="G0" fmla="+- 19225 0 0"/>
                  <a:gd name="G1" fmla="+- 21600 0 0"/>
                  <a:gd name="G2" fmla="+- 21600 0 0"/>
                  <a:gd name="T0" fmla="*/ 0 w 39022"/>
                  <a:gd name="T1" fmla="*/ 11754 h 21600"/>
                  <a:gd name="T2" fmla="*/ 39022 w 39022"/>
                  <a:gd name="T3" fmla="*/ 12961 h 21600"/>
                  <a:gd name="T4" fmla="*/ 19225 w 39022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022" h="21600" fill="none" extrusionOk="0">
                    <a:moveTo>
                      <a:pt x="-1" y="11753"/>
                    </a:moveTo>
                    <a:cubicBezTo>
                      <a:pt x="3694" y="4538"/>
                      <a:pt x="11118" y="-1"/>
                      <a:pt x="19225" y="0"/>
                    </a:cubicBezTo>
                    <a:cubicBezTo>
                      <a:pt x="27814" y="0"/>
                      <a:pt x="35586" y="5088"/>
                      <a:pt x="39022" y="12960"/>
                    </a:cubicBezTo>
                  </a:path>
                  <a:path w="39022" h="21600" stroke="0" extrusionOk="0">
                    <a:moveTo>
                      <a:pt x="-1" y="11753"/>
                    </a:moveTo>
                    <a:cubicBezTo>
                      <a:pt x="3694" y="4538"/>
                      <a:pt x="11118" y="-1"/>
                      <a:pt x="19225" y="0"/>
                    </a:cubicBezTo>
                    <a:cubicBezTo>
                      <a:pt x="27814" y="0"/>
                      <a:pt x="35586" y="5088"/>
                      <a:pt x="39022" y="12960"/>
                    </a:cubicBezTo>
                    <a:lnTo>
                      <a:pt x="19225" y="21600"/>
                    </a:lnTo>
                    <a:close/>
                  </a:path>
                </a:pathLst>
              </a:custGeom>
              <a:noFill/>
              <a:ln w="571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24"/>
              <p:cNvGrpSpPr>
                <a:grpSpLocks/>
              </p:cNvGrpSpPr>
              <p:nvPr/>
            </p:nvGrpSpPr>
            <p:grpSpPr bwMode="auto">
              <a:xfrm>
                <a:off x="4328" y="506"/>
                <a:ext cx="207" cy="356"/>
                <a:chOff x="3238" y="1392"/>
                <a:chExt cx="276" cy="474"/>
              </a:xfrm>
            </p:grpSpPr>
            <p:sp>
              <p:nvSpPr>
                <p:cNvPr id="2479129" name="Oval 25"/>
                <p:cNvSpPr>
                  <a:spLocks noChangeArrowheads="1"/>
                </p:cNvSpPr>
                <p:nvPr/>
              </p:nvSpPr>
              <p:spPr bwMode="auto">
                <a:xfrm>
                  <a:off x="3345" y="1788"/>
                  <a:ext cx="62" cy="62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" name="Group 26"/>
                <p:cNvGrpSpPr>
                  <a:grpSpLocks/>
                </p:cNvGrpSpPr>
                <p:nvPr/>
              </p:nvGrpSpPr>
              <p:grpSpPr bwMode="auto">
                <a:xfrm>
                  <a:off x="3238" y="1392"/>
                  <a:ext cx="276" cy="474"/>
                  <a:chOff x="3276" y="1342"/>
                  <a:chExt cx="276" cy="474"/>
                </a:xfrm>
              </p:grpSpPr>
              <p:sp>
                <p:nvSpPr>
                  <p:cNvPr id="2479131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16" y="1342"/>
                    <a:ext cx="0" cy="42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79132" name="Line 28"/>
                  <p:cNvSpPr>
                    <a:spLocks noChangeShapeType="1"/>
                  </p:cNvSpPr>
                  <p:nvPr/>
                </p:nvSpPr>
                <p:spPr bwMode="auto">
                  <a:xfrm rot="2400000" flipV="1">
                    <a:off x="3552" y="1392"/>
                    <a:ext cx="0" cy="42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79133" name="Line 29"/>
                  <p:cNvSpPr>
                    <a:spLocks noChangeShapeType="1"/>
                  </p:cNvSpPr>
                  <p:nvPr/>
                </p:nvSpPr>
                <p:spPr bwMode="auto">
                  <a:xfrm rot="-2400000" flipH="1" flipV="1">
                    <a:off x="3276" y="1392"/>
                    <a:ext cx="0" cy="42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479134" name="Line 30"/>
              <p:cNvSpPr>
                <a:spLocks noChangeShapeType="1"/>
              </p:cNvSpPr>
              <p:nvPr/>
            </p:nvSpPr>
            <p:spPr bwMode="auto">
              <a:xfrm>
                <a:off x="4057" y="451"/>
                <a:ext cx="63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" name="Group 31"/>
              <p:cNvGrpSpPr>
                <a:grpSpLocks/>
              </p:cNvGrpSpPr>
              <p:nvPr/>
            </p:nvGrpSpPr>
            <p:grpSpPr bwMode="auto">
              <a:xfrm>
                <a:off x="4742" y="420"/>
                <a:ext cx="63" cy="63"/>
                <a:chOff x="2979" y="1475"/>
                <a:chExt cx="84" cy="84"/>
              </a:xfrm>
            </p:grpSpPr>
            <p:sp>
              <p:nvSpPr>
                <p:cNvPr id="2479136" name="Line 32"/>
                <p:cNvSpPr>
                  <a:spLocks noChangeShapeType="1"/>
                </p:cNvSpPr>
                <p:nvPr/>
              </p:nvSpPr>
              <p:spPr bwMode="auto">
                <a:xfrm>
                  <a:off x="2979" y="1517"/>
                  <a:ext cx="84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9137" name="Line 33"/>
                <p:cNvSpPr>
                  <a:spLocks noChangeShapeType="1"/>
                </p:cNvSpPr>
                <p:nvPr/>
              </p:nvSpPr>
              <p:spPr bwMode="auto">
                <a:xfrm rot="-5400000">
                  <a:off x="2979" y="1517"/>
                  <a:ext cx="84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79138" name="Oval 34"/>
              <p:cNvSpPr>
                <a:spLocks noChangeArrowheads="1"/>
              </p:cNvSpPr>
              <p:nvPr/>
            </p:nvSpPr>
            <p:spPr bwMode="auto">
              <a:xfrm>
                <a:off x="4410" y="338"/>
                <a:ext cx="42" cy="75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11000"/>
                  </a:lnSpc>
                </a:pPr>
                <a:endParaRPr lang="en-US" sz="2000" b="1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479139" name="Line 35"/>
            <p:cNvSpPr>
              <a:spLocks noChangeShapeType="1"/>
            </p:cNvSpPr>
            <p:nvPr/>
          </p:nvSpPr>
          <p:spPr bwMode="auto">
            <a:xfrm>
              <a:off x="4359" y="919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40" name="Line 36"/>
            <p:cNvSpPr>
              <a:spLocks noChangeShapeType="1"/>
            </p:cNvSpPr>
            <p:nvPr/>
          </p:nvSpPr>
          <p:spPr bwMode="auto">
            <a:xfrm flipH="1">
              <a:off x="4503" y="919"/>
              <a:ext cx="0" cy="3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41" name="AutoShape 37"/>
            <p:cNvSpPr>
              <a:spLocks noChangeArrowheads="1"/>
            </p:cNvSpPr>
            <p:nvPr/>
          </p:nvSpPr>
          <p:spPr bwMode="auto">
            <a:xfrm>
              <a:off x="2352" y="763"/>
              <a:ext cx="1308" cy="1308"/>
            </a:xfrm>
            <a:prstGeom prst="roundRect">
              <a:avLst>
                <a:gd name="adj" fmla="val 16667"/>
              </a:avLst>
            </a:prstGeom>
            <a:solidFill>
              <a:srgbClr val="969696"/>
            </a:solidFill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42" name="AutoShape 38"/>
            <p:cNvSpPr>
              <a:spLocks noChangeArrowheads="1"/>
            </p:cNvSpPr>
            <p:nvPr/>
          </p:nvSpPr>
          <p:spPr bwMode="auto">
            <a:xfrm>
              <a:off x="2614" y="1025"/>
              <a:ext cx="783" cy="78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39"/>
            <p:cNvGrpSpPr>
              <a:grpSpLocks/>
            </p:cNvGrpSpPr>
            <p:nvPr/>
          </p:nvGrpSpPr>
          <p:grpSpPr bwMode="auto">
            <a:xfrm flipH="1">
              <a:off x="3308" y="1160"/>
              <a:ext cx="458" cy="515"/>
              <a:chOff x="1296" y="2736"/>
              <a:chExt cx="458" cy="515"/>
            </a:xfrm>
          </p:grpSpPr>
          <p:sp>
            <p:nvSpPr>
              <p:cNvPr id="2479144" name="Arc 40"/>
              <p:cNvSpPr>
                <a:spLocks/>
              </p:cNvSpPr>
              <p:nvPr/>
            </p:nvSpPr>
            <p:spPr bwMode="auto">
              <a:xfrm rot="-5400000">
                <a:off x="1420" y="3055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74"/>
                  <a:gd name="T1" fmla="*/ 0 h 21600"/>
                  <a:gd name="T2" fmla="*/ 15674 w 15674"/>
                  <a:gd name="T3" fmla="*/ 6737 h 21600"/>
                  <a:gd name="T4" fmla="*/ 0 w 1567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74" h="21600" fill="none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</a:path>
                  <a:path w="15674" h="21600" stroke="0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45" name="Arc 41"/>
              <p:cNvSpPr>
                <a:spLocks/>
              </p:cNvSpPr>
              <p:nvPr/>
            </p:nvSpPr>
            <p:spPr bwMode="auto">
              <a:xfrm rot="16200000" flipH="1">
                <a:off x="1405" y="3008"/>
                <a:ext cx="101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46" name="Arc 42"/>
              <p:cNvSpPr>
                <a:spLocks/>
              </p:cNvSpPr>
              <p:nvPr/>
            </p:nvSpPr>
            <p:spPr bwMode="auto">
              <a:xfrm rot="10800000" flipH="1">
                <a:off x="1615" y="3151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871"/>
                  <a:gd name="T2" fmla="*/ 9757 w 21600"/>
                  <a:gd name="T3" fmla="*/ 40871 h 40871"/>
                  <a:gd name="T4" fmla="*/ 0 w 21600"/>
                  <a:gd name="T5" fmla="*/ 21600 h 40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87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</a:path>
                  <a:path w="21600" h="4087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47" name="Arc 43"/>
              <p:cNvSpPr>
                <a:spLocks/>
              </p:cNvSpPr>
              <p:nvPr/>
            </p:nvSpPr>
            <p:spPr bwMode="auto">
              <a:xfrm rot="-5400000">
                <a:off x="1420" y="2671"/>
                <a:ext cx="73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557"/>
                  <a:gd name="T1" fmla="*/ 0 h 21600"/>
                  <a:gd name="T2" fmla="*/ 15557 w 15557"/>
                  <a:gd name="T3" fmla="*/ 6616 h 21600"/>
                  <a:gd name="T4" fmla="*/ 0 w 1555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557" h="21600" fill="none" extrusionOk="0">
                    <a:moveTo>
                      <a:pt x="-1" y="0"/>
                    </a:moveTo>
                    <a:cubicBezTo>
                      <a:pt x="5869" y="0"/>
                      <a:pt x="11485" y="2388"/>
                      <a:pt x="15557" y="6615"/>
                    </a:cubicBezTo>
                  </a:path>
                  <a:path w="15557" h="21600" stroke="0" extrusionOk="0">
                    <a:moveTo>
                      <a:pt x="-1" y="0"/>
                    </a:moveTo>
                    <a:cubicBezTo>
                      <a:pt x="5869" y="0"/>
                      <a:pt x="11485" y="2388"/>
                      <a:pt x="15557" y="66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48" name="Arc 44"/>
              <p:cNvSpPr>
                <a:spLocks/>
              </p:cNvSpPr>
              <p:nvPr/>
            </p:nvSpPr>
            <p:spPr bwMode="auto">
              <a:xfrm rot="16200000" flipH="1">
                <a:off x="1406" y="2626"/>
                <a:ext cx="100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49" name="Arc 45"/>
              <p:cNvSpPr>
                <a:spLocks/>
              </p:cNvSpPr>
              <p:nvPr/>
            </p:nvSpPr>
            <p:spPr bwMode="auto">
              <a:xfrm rot="10800000" flipH="1">
                <a:off x="1615" y="2770"/>
                <a:ext cx="137" cy="6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978"/>
                  <a:gd name="T2" fmla="*/ 9543 w 21600"/>
                  <a:gd name="T3" fmla="*/ 40978 h 40978"/>
                  <a:gd name="T4" fmla="*/ 0 w 21600"/>
                  <a:gd name="T5" fmla="*/ 21600 h 40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97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28"/>
                      <a:pt x="16924" y="37342"/>
                      <a:pt x="9542" y="40977"/>
                    </a:cubicBezTo>
                  </a:path>
                  <a:path w="21600" h="4097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28"/>
                      <a:pt x="16924" y="37342"/>
                      <a:pt x="9542" y="4097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50" name="Arc 46"/>
              <p:cNvSpPr>
                <a:spLocks/>
              </p:cNvSpPr>
              <p:nvPr/>
            </p:nvSpPr>
            <p:spPr bwMode="auto">
              <a:xfrm rot="-5400000">
                <a:off x="1421" y="2800"/>
                <a:ext cx="74" cy="32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6005"/>
                  <a:gd name="T1" fmla="*/ 0 h 21600"/>
                  <a:gd name="T2" fmla="*/ 16005 w 16005"/>
                  <a:gd name="T3" fmla="*/ 7095 h 21600"/>
                  <a:gd name="T4" fmla="*/ 0 w 1600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005" h="21600" fill="none" extrusionOk="0">
                    <a:moveTo>
                      <a:pt x="-1" y="0"/>
                    </a:moveTo>
                    <a:cubicBezTo>
                      <a:pt x="6097" y="0"/>
                      <a:pt x="11910" y="2576"/>
                      <a:pt x="16005" y="7094"/>
                    </a:cubicBezTo>
                  </a:path>
                  <a:path w="16005" h="21600" stroke="0" extrusionOk="0">
                    <a:moveTo>
                      <a:pt x="-1" y="0"/>
                    </a:moveTo>
                    <a:cubicBezTo>
                      <a:pt x="6097" y="0"/>
                      <a:pt x="11910" y="2576"/>
                      <a:pt x="16005" y="70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51" name="Arc 47"/>
              <p:cNvSpPr>
                <a:spLocks/>
              </p:cNvSpPr>
              <p:nvPr/>
            </p:nvSpPr>
            <p:spPr bwMode="auto">
              <a:xfrm rot="16200000" flipH="1">
                <a:off x="1406" y="2757"/>
                <a:ext cx="102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52" name="Arc 48"/>
              <p:cNvSpPr>
                <a:spLocks/>
              </p:cNvSpPr>
              <p:nvPr/>
            </p:nvSpPr>
            <p:spPr bwMode="auto">
              <a:xfrm rot="10800000" flipH="1">
                <a:off x="1616" y="2901"/>
                <a:ext cx="138" cy="6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596"/>
                  <a:gd name="T2" fmla="*/ 10281 w 21600"/>
                  <a:gd name="T3" fmla="*/ 40596 h 40596"/>
                  <a:gd name="T4" fmla="*/ 0 w 21600"/>
                  <a:gd name="T5" fmla="*/ 21600 h 40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596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</a:path>
                  <a:path w="21600" h="40596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53" name="Arc 49"/>
              <p:cNvSpPr>
                <a:spLocks/>
              </p:cNvSpPr>
              <p:nvPr/>
            </p:nvSpPr>
            <p:spPr bwMode="auto">
              <a:xfrm rot="-5400000">
                <a:off x="1420" y="2931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837"/>
                  <a:gd name="T1" fmla="*/ 0 h 21600"/>
                  <a:gd name="T2" fmla="*/ 15837 w 15837"/>
                  <a:gd name="T3" fmla="*/ 6912 h 21600"/>
                  <a:gd name="T4" fmla="*/ 0 w 1583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837" h="21600" fill="none" extrusionOk="0">
                    <a:moveTo>
                      <a:pt x="-1" y="0"/>
                    </a:moveTo>
                    <a:cubicBezTo>
                      <a:pt x="6010" y="0"/>
                      <a:pt x="11749" y="2504"/>
                      <a:pt x="15837" y="6911"/>
                    </a:cubicBezTo>
                  </a:path>
                  <a:path w="15837" h="21600" stroke="0" extrusionOk="0">
                    <a:moveTo>
                      <a:pt x="-1" y="0"/>
                    </a:moveTo>
                    <a:cubicBezTo>
                      <a:pt x="6010" y="0"/>
                      <a:pt x="11749" y="2504"/>
                      <a:pt x="15837" y="691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54" name="Arc 50"/>
              <p:cNvSpPr>
                <a:spLocks/>
              </p:cNvSpPr>
              <p:nvPr/>
            </p:nvSpPr>
            <p:spPr bwMode="auto">
              <a:xfrm rot="16200000" flipH="1">
                <a:off x="1405" y="2886"/>
                <a:ext cx="102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55" name="Arc 51"/>
              <p:cNvSpPr>
                <a:spLocks/>
              </p:cNvSpPr>
              <p:nvPr/>
            </p:nvSpPr>
            <p:spPr bwMode="auto">
              <a:xfrm rot="10800000" flipH="1">
                <a:off x="1615" y="3029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1032"/>
                  <a:gd name="T2" fmla="*/ 9431 w 21600"/>
                  <a:gd name="T3" fmla="*/ 41032 h 41032"/>
                  <a:gd name="T4" fmla="*/ 0 w 21600"/>
                  <a:gd name="T5" fmla="*/ 21600 h 4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1032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73"/>
                      <a:pt x="16874" y="37419"/>
                      <a:pt x="9431" y="41032"/>
                    </a:cubicBezTo>
                  </a:path>
                  <a:path w="21600" h="41032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73"/>
                      <a:pt x="16874" y="37419"/>
                      <a:pt x="9431" y="4103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52"/>
            <p:cNvGrpSpPr>
              <a:grpSpLocks/>
            </p:cNvGrpSpPr>
            <p:nvPr/>
          </p:nvGrpSpPr>
          <p:grpSpPr bwMode="auto">
            <a:xfrm rot="10800000" flipV="1">
              <a:off x="2244" y="1284"/>
              <a:ext cx="458" cy="265"/>
              <a:chOff x="2371" y="2926"/>
              <a:chExt cx="458" cy="265"/>
            </a:xfrm>
          </p:grpSpPr>
          <p:sp>
            <p:nvSpPr>
              <p:cNvPr id="2479157" name="Arc 53"/>
              <p:cNvSpPr>
                <a:spLocks/>
              </p:cNvSpPr>
              <p:nvPr/>
            </p:nvSpPr>
            <p:spPr bwMode="auto">
              <a:xfrm rot="5400000" flipH="1">
                <a:off x="2631" y="2864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74"/>
                  <a:gd name="T1" fmla="*/ 0 h 21600"/>
                  <a:gd name="T2" fmla="*/ 15674 w 15674"/>
                  <a:gd name="T3" fmla="*/ 6737 h 21600"/>
                  <a:gd name="T4" fmla="*/ 0 w 1567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74" h="21600" fill="none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</a:path>
                  <a:path w="15674" h="21600" stroke="0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58" name="Arc 54"/>
              <p:cNvSpPr>
                <a:spLocks/>
              </p:cNvSpPr>
              <p:nvPr/>
            </p:nvSpPr>
            <p:spPr bwMode="auto">
              <a:xfrm rot="5400000">
                <a:off x="2619" y="2817"/>
                <a:ext cx="101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59" name="Arc 55"/>
              <p:cNvSpPr>
                <a:spLocks/>
              </p:cNvSpPr>
              <p:nvPr/>
            </p:nvSpPr>
            <p:spPr bwMode="auto">
              <a:xfrm rot="10800000">
                <a:off x="2373" y="2960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871"/>
                  <a:gd name="T2" fmla="*/ 9757 w 21600"/>
                  <a:gd name="T3" fmla="*/ 40871 h 40871"/>
                  <a:gd name="T4" fmla="*/ 0 w 21600"/>
                  <a:gd name="T5" fmla="*/ 21600 h 40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87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</a:path>
                  <a:path w="21600" h="4087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60" name="Arc 56"/>
              <p:cNvSpPr>
                <a:spLocks/>
              </p:cNvSpPr>
              <p:nvPr/>
            </p:nvSpPr>
            <p:spPr bwMode="auto">
              <a:xfrm rot="5400000" flipH="1">
                <a:off x="2630" y="2994"/>
                <a:ext cx="74" cy="32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35"/>
                  <a:gd name="T1" fmla="*/ 0 h 21600"/>
                  <a:gd name="T2" fmla="*/ 15635 w 15635"/>
                  <a:gd name="T3" fmla="*/ 6697 h 21600"/>
                  <a:gd name="T4" fmla="*/ 0 w 1563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35" h="21600" fill="none" extrusionOk="0">
                    <a:moveTo>
                      <a:pt x="-1" y="0"/>
                    </a:moveTo>
                    <a:cubicBezTo>
                      <a:pt x="5908" y="0"/>
                      <a:pt x="11558" y="2420"/>
                      <a:pt x="15635" y="6696"/>
                    </a:cubicBezTo>
                  </a:path>
                  <a:path w="15635" h="21600" stroke="0" extrusionOk="0">
                    <a:moveTo>
                      <a:pt x="-1" y="0"/>
                    </a:moveTo>
                    <a:cubicBezTo>
                      <a:pt x="5908" y="0"/>
                      <a:pt x="11558" y="2420"/>
                      <a:pt x="15635" y="66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61" name="Arc 57"/>
              <p:cNvSpPr>
                <a:spLocks/>
              </p:cNvSpPr>
              <p:nvPr/>
            </p:nvSpPr>
            <p:spPr bwMode="auto">
              <a:xfrm rot="5400000">
                <a:off x="2618" y="2950"/>
                <a:ext cx="100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62" name="Arc 58"/>
              <p:cNvSpPr>
                <a:spLocks/>
              </p:cNvSpPr>
              <p:nvPr/>
            </p:nvSpPr>
            <p:spPr bwMode="auto">
              <a:xfrm rot="10800000">
                <a:off x="2371" y="3091"/>
                <a:ext cx="138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596"/>
                  <a:gd name="T2" fmla="*/ 10281 w 21600"/>
                  <a:gd name="T3" fmla="*/ 40596 h 40596"/>
                  <a:gd name="T4" fmla="*/ 0 w 21600"/>
                  <a:gd name="T5" fmla="*/ 21600 h 40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596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</a:path>
                  <a:path w="21600" h="40596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79163" name="Line 59"/>
            <p:cNvSpPr>
              <a:spLocks noChangeShapeType="1"/>
            </p:cNvSpPr>
            <p:nvPr/>
          </p:nvSpPr>
          <p:spPr bwMode="auto">
            <a:xfrm>
              <a:off x="3767" y="1162"/>
              <a:ext cx="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64" name="Freeform 60"/>
            <p:cNvSpPr>
              <a:spLocks/>
            </p:cNvSpPr>
            <p:nvPr/>
          </p:nvSpPr>
          <p:spPr bwMode="auto">
            <a:xfrm>
              <a:off x="3768" y="1267"/>
              <a:ext cx="735" cy="405"/>
            </a:xfrm>
            <a:custGeom>
              <a:avLst/>
              <a:gdLst/>
              <a:ahLst/>
              <a:cxnLst>
                <a:cxn ang="0">
                  <a:pos x="0" y="405"/>
                </a:cxn>
                <a:cxn ang="0">
                  <a:pos x="735" y="402"/>
                </a:cxn>
                <a:cxn ang="0">
                  <a:pos x="735" y="0"/>
                </a:cxn>
              </a:cxnLst>
              <a:rect l="0" t="0" r="r" b="b"/>
              <a:pathLst>
                <a:path w="735" h="405">
                  <a:moveTo>
                    <a:pt x="0" y="405"/>
                  </a:moveTo>
                  <a:lnTo>
                    <a:pt x="735" y="402"/>
                  </a:lnTo>
                  <a:lnTo>
                    <a:pt x="735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65" name="Freeform 61"/>
            <p:cNvSpPr>
              <a:spLocks/>
            </p:cNvSpPr>
            <p:nvPr/>
          </p:nvSpPr>
          <p:spPr bwMode="auto">
            <a:xfrm>
              <a:off x="1378" y="1282"/>
              <a:ext cx="864" cy="372"/>
            </a:xfrm>
            <a:custGeom>
              <a:avLst/>
              <a:gdLst/>
              <a:ahLst/>
              <a:cxnLst>
                <a:cxn ang="0">
                  <a:pos x="0" y="372"/>
                </a:cxn>
                <a:cxn ang="0">
                  <a:pos x="42" y="321"/>
                </a:cxn>
                <a:cxn ang="0">
                  <a:pos x="63" y="276"/>
                </a:cxn>
                <a:cxn ang="0">
                  <a:pos x="129" y="243"/>
                </a:cxn>
                <a:cxn ang="0">
                  <a:pos x="237" y="156"/>
                </a:cxn>
                <a:cxn ang="0">
                  <a:pos x="354" y="135"/>
                </a:cxn>
                <a:cxn ang="0">
                  <a:pos x="489" y="75"/>
                </a:cxn>
                <a:cxn ang="0">
                  <a:pos x="558" y="48"/>
                </a:cxn>
                <a:cxn ang="0">
                  <a:pos x="675" y="33"/>
                </a:cxn>
                <a:cxn ang="0">
                  <a:pos x="783" y="0"/>
                </a:cxn>
                <a:cxn ang="0">
                  <a:pos x="864" y="3"/>
                </a:cxn>
              </a:cxnLst>
              <a:rect l="0" t="0" r="r" b="b"/>
              <a:pathLst>
                <a:path w="864" h="372">
                  <a:moveTo>
                    <a:pt x="0" y="372"/>
                  </a:moveTo>
                  <a:cubicBezTo>
                    <a:pt x="6" y="341"/>
                    <a:pt x="17" y="338"/>
                    <a:pt x="42" y="321"/>
                  </a:cubicBezTo>
                  <a:cubicBezTo>
                    <a:pt x="51" y="308"/>
                    <a:pt x="51" y="286"/>
                    <a:pt x="63" y="276"/>
                  </a:cubicBezTo>
                  <a:cubicBezTo>
                    <a:pt x="75" y="266"/>
                    <a:pt x="115" y="247"/>
                    <a:pt x="129" y="243"/>
                  </a:cubicBezTo>
                  <a:cubicBezTo>
                    <a:pt x="156" y="222"/>
                    <a:pt x="203" y="164"/>
                    <a:pt x="237" y="156"/>
                  </a:cubicBezTo>
                  <a:cubicBezTo>
                    <a:pt x="276" y="146"/>
                    <a:pt x="314" y="139"/>
                    <a:pt x="354" y="135"/>
                  </a:cubicBezTo>
                  <a:cubicBezTo>
                    <a:pt x="395" y="107"/>
                    <a:pt x="441" y="87"/>
                    <a:pt x="489" y="75"/>
                  </a:cubicBezTo>
                  <a:cubicBezTo>
                    <a:pt x="512" y="60"/>
                    <a:pt x="530" y="53"/>
                    <a:pt x="558" y="48"/>
                  </a:cubicBezTo>
                  <a:cubicBezTo>
                    <a:pt x="587" y="29"/>
                    <a:pt x="646" y="34"/>
                    <a:pt x="675" y="33"/>
                  </a:cubicBezTo>
                  <a:cubicBezTo>
                    <a:pt x="711" y="24"/>
                    <a:pt x="748" y="12"/>
                    <a:pt x="783" y="0"/>
                  </a:cubicBezTo>
                  <a:cubicBezTo>
                    <a:pt x="810" y="1"/>
                    <a:pt x="864" y="3"/>
                    <a:pt x="864" y="3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66" name="Freeform 62"/>
            <p:cNvSpPr>
              <a:spLocks/>
            </p:cNvSpPr>
            <p:nvPr/>
          </p:nvSpPr>
          <p:spPr bwMode="auto">
            <a:xfrm>
              <a:off x="1549" y="1516"/>
              <a:ext cx="696" cy="138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30" y="99"/>
                </a:cxn>
                <a:cxn ang="0">
                  <a:pos x="48" y="93"/>
                </a:cxn>
                <a:cxn ang="0">
                  <a:pos x="81" y="60"/>
                </a:cxn>
                <a:cxn ang="0">
                  <a:pos x="165" y="24"/>
                </a:cxn>
                <a:cxn ang="0">
                  <a:pos x="297" y="0"/>
                </a:cxn>
                <a:cxn ang="0">
                  <a:pos x="324" y="6"/>
                </a:cxn>
                <a:cxn ang="0">
                  <a:pos x="372" y="12"/>
                </a:cxn>
                <a:cxn ang="0">
                  <a:pos x="507" y="12"/>
                </a:cxn>
                <a:cxn ang="0">
                  <a:pos x="528" y="27"/>
                </a:cxn>
                <a:cxn ang="0">
                  <a:pos x="696" y="27"/>
                </a:cxn>
              </a:cxnLst>
              <a:rect l="0" t="0" r="r" b="b"/>
              <a:pathLst>
                <a:path w="696" h="132">
                  <a:moveTo>
                    <a:pt x="0" y="132"/>
                  </a:moveTo>
                  <a:cubicBezTo>
                    <a:pt x="8" y="120"/>
                    <a:pt x="17" y="106"/>
                    <a:pt x="30" y="99"/>
                  </a:cubicBezTo>
                  <a:cubicBezTo>
                    <a:pt x="36" y="96"/>
                    <a:pt x="48" y="93"/>
                    <a:pt x="48" y="93"/>
                  </a:cubicBezTo>
                  <a:cubicBezTo>
                    <a:pt x="60" y="81"/>
                    <a:pt x="67" y="69"/>
                    <a:pt x="81" y="60"/>
                  </a:cubicBezTo>
                  <a:cubicBezTo>
                    <a:pt x="102" y="28"/>
                    <a:pt x="130" y="33"/>
                    <a:pt x="165" y="24"/>
                  </a:cubicBezTo>
                  <a:cubicBezTo>
                    <a:pt x="221" y="10"/>
                    <a:pt x="229" y="3"/>
                    <a:pt x="297" y="0"/>
                  </a:cubicBezTo>
                  <a:cubicBezTo>
                    <a:pt x="306" y="2"/>
                    <a:pt x="315" y="5"/>
                    <a:pt x="324" y="6"/>
                  </a:cubicBezTo>
                  <a:cubicBezTo>
                    <a:pt x="340" y="9"/>
                    <a:pt x="372" y="12"/>
                    <a:pt x="372" y="12"/>
                  </a:cubicBezTo>
                  <a:cubicBezTo>
                    <a:pt x="393" y="11"/>
                    <a:pt x="471" y="5"/>
                    <a:pt x="507" y="12"/>
                  </a:cubicBezTo>
                  <a:cubicBezTo>
                    <a:pt x="515" y="14"/>
                    <a:pt x="519" y="27"/>
                    <a:pt x="528" y="27"/>
                  </a:cubicBezTo>
                  <a:cubicBezTo>
                    <a:pt x="584" y="30"/>
                    <a:pt x="640" y="27"/>
                    <a:pt x="696" y="27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67" name="Text Box 63"/>
            <p:cNvSpPr txBox="1">
              <a:spLocks noChangeArrowheads="1"/>
            </p:cNvSpPr>
            <p:nvPr/>
          </p:nvSpPr>
          <p:spPr bwMode="auto">
            <a:xfrm>
              <a:off x="1206" y="2014"/>
              <a:ext cx="390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11000"/>
                </a:lnSpc>
              </a:pPr>
              <a:r>
                <a:rPr lang="en-US" b="1">
                  <a:solidFill>
                    <a:schemeClr val="bg2"/>
                  </a:solidFill>
                  <a:latin typeface="Impact" pitchFamily="34" charset="0"/>
                </a:rPr>
                <a:t>6 V</a:t>
              </a:r>
              <a:endParaRPr lang="en-US" b="1">
                <a:solidFill>
                  <a:schemeClr val="bg2"/>
                </a:solidFill>
              </a:endParaRPr>
            </a:p>
          </p:txBody>
        </p:sp>
      </p:grpSp>
      <p:sp>
        <p:nvSpPr>
          <p:cNvPr id="2479168" name="Rectangle 64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223.45.5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2479169" name="Rectangle 65"/>
          <p:cNvSpPr>
            <a:spLocks noGrp="1" noChangeArrowheads="1"/>
          </p:cNvSpPr>
          <p:nvPr>
            <p:ph idx="1"/>
          </p:nvPr>
        </p:nvSpPr>
        <p:spPr>
          <a:xfrm>
            <a:off x="324182" y="647772"/>
            <a:ext cx="3863975" cy="2184400"/>
          </a:xfrm>
          <a:noFill/>
          <a:ln/>
        </p:spPr>
        <p:txBody>
          <a:bodyPr>
            <a:noAutofit/>
          </a:bodyPr>
          <a:lstStyle/>
          <a:p>
            <a:pPr marL="401638" indent="-401638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sz="3600" b="1" dirty="0">
                <a:solidFill>
                  <a:schemeClr val="accent2"/>
                </a:solidFill>
              </a:rPr>
              <a:t>    </a:t>
            </a:r>
            <a:r>
              <a:rPr lang="en-US" sz="2000" b="1" dirty="0"/>
              <a:t>A 6 V battery is connected to one side of a transformer.  Compared to the voltage drop across coil A, the voltage across coil B is: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479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479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910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Induced E-fields</a:t>
            </a:r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2819400" y="1839913"/>
            <a:ext cx="4635500" cy="4084637"/>
            <a:chOff x="1776" y="1159"/>
            <a:chExt cx="2920" cy="2573"/>
          </a:xfrm>
        </p:grpSpPr>
        <p:grpSp>
          <p:nvGrpSpPr>
            <p:cNvPr id="3" name="Group 103"/>
            <p:cNvGrpSpPr>
              <a:grpSpLocks/>
            </p:cNvGrpSpPr>
            <p:nvPr/>
          </p:nvGrpSpPr>
          <p:grpSpPr bwMode="auto">
            <a:xfrm>
              <a:off x="1836" y="1159"/>
              <a:ext cx="2557" cy="2573"/>
              <a:chOff x="1836" y="1159"/>
              <a:chExt cx="2557" cy="2573"/>
            </a:xfrm>
          </p:grpSpPr>
          <p:sp>
            <p:nvSpPr>
              <p:cNvPr id="108645" name="Oval 101"/>
              <p:cNvSpPr>
                <a:spLocks noChangeArrowheads="1"/>
              </p:cNvSpPr>
              <p:nvPr/>
            </p:nvSpPr>
            <p:spPr bwMode="auto">
              <a:xfrm>
                <a:off x="1836" y="1159"/>
                <a:ext cx="2557" cy="257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46" name="Oval 102"/>
              <p:cNvSpPr>
                <a:spLocks noChangeArrowheads="1"/>
              </p:cNvSpPr>
              <p:nvPr/>
            </p:nvSpPr>
            <p:spPr bwMode="auto">
              <a:xfrm>
                <a:off x="2039" y="1342"/>
                <a:ext cx="2150" cy="218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550" name="Oval 6"/>
            <p:cNvSpPr>
              <a:spLocks noChangeArrowheads="1"/>
            </p:cNvSpPr>
            <p:nvPr/>
          </p:nvSpPr>
          <p:spPr bwMode="auto">
            <a:xfrm>
              <a:off x="4248" y="2352"/>
              <a:ext cx="102" cy="125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+</a:t>
              </a:r>
            </a:p>
          </p:txBody>
        </p:sp>
        <p:sp>
          <p:nvSpPr>
            <p:cNvPr id="108551" name="Line 7"/>
            <p:cNvSpPr>
              <a:spLocks noChangeShapeType="1"/>
            </p:cNvSpPr>
            <p:nvPr/>
          </p:nvSpPr>
          <p:spPr bwMode="auto">
            <a:xfrm flipV="1">
              <a:off x="4434" y="1741"/>
              <a:ext cx="0" cy="6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52" name="Text Box 8"/>
            <p:cNvSpPr txBox="1">
              <a:spLocks noChangeArrowheads="1"/>
            </p:cNvSpPr>
            <p:nvPr/>
          </p:nvSpPr>
          <p:spPr bwMode="auto">
            <a:xfrm>
              <a:off x="4460" y="1949"/>
              <a:ext cx="1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Times New Roman" pitchFamily="18" charset="0"/>
                </a:rPr>
                <a:t>I</a:t>
              </a:r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784" y="1728"/>
              <a:ext cx="128" cy="128"/>
              <a:chOff x="1784" y="1736"/>
              <a:chExt cx="128" cy="128"/>
            </a:xfrm>
          </p:grpSpPr>
          <p:sp>
            <p:nvSpPr>
              <p:cNvPr id="108554" name="Line 10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55" name="Line 11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792" y="2344"/>
              <a:ext cx="128" cy="128"/>
              <a:chOff x="1784" y="1736"/>
              <a:chExt cx="128" cy="128"/>
            </a:xfrm>
          </p:grpSpPr>
          <p:sp>
            <p:nvSpPr>
              <p:cNvPr id="108557" name="Line 13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58" name="Line 14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784" y="2856"/>
              <a:ext cx="128" cy="128"/>
              <a:chOff x="1784" y="1736"/>
              <a:chExt cx="128" cy="128"/>
            </a:xfrm>
          </p:grpSpPr>
          <p:sp>
            <p:nvSpPr>
              <p:cNvPr id="108560" name="Line 16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61" name="Line 17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1776" y="3400"/>
              <a:ext cx="128" cy="128"/>
              <a:chOff x="1784" y="1736"/>
              <a:chExt cx="128" cy="128"/>
            </a:xfrm>
          </p:grpSpPr>
          <p:sp>
            <p:nvSpPr>
              <p:cNvPr id="108563" name="Line 19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64" name="Line 20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2424" y="1728"/>
              <a:ext cx="128" cy="128"/>
              <a:chOff x="1784" y="1736"/>
              <a:chExt cx="128" cy="128"/>
            </a:xfrm>
          </p:grpSpPr>
          <p:sp>
            <p:nvSpPr>
              <p:cNvPr id="108566" name="Line 22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67" name="Line 23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2432" y="2344"/>
              <a:ext cx="128" cy="128"/>
              <a:chOff x="1784" y="1736"/>
              <a:chExt cx="128" cy="128"/>
            </a:xfrm>
          </p:grpSpPr>
          <p:sp>
            <p:nvSpPr>
              <p:cNvPr id="108569" name="Line 25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70" name="Line 26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" name="Group 27"/>
            <p:cNvGrpSpPr>
              <a:grpSpLocks/>
            </p:cNvGrpSpPr>
            <p:nvPr/>
          </p:nvGrpSpPr>
          <p:grpSpPr bwMode="auto">
            <a:xfrm>
              <a:off x="2424" y="2856"/>
              <a:ext cx="128" cy="128"/>
              <a:chOff x="1784" y="1736"/>
              <a:chExt cx="128" cy="128"/>
            </a:xfrm>
          </p:grpSpPr>
          <p:sp>
            <p:nvSpPr>
              <p:cNvPr id="108572" name="Line 28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73" name="Line 29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" name="Group 30"/>
            <p:cNvGrpSpPr>
              <a:grpSpLocks/>
            </p:cNvGrpSpPr>
            <p:nvPr/>
          </p:nvGrpSpPr>
          <p:grpSpPr bwMode="auto">
            <a:xfrm>
              <a:off x="2416" y="3400"/>
              <a:ext cx="128" cy="128"/>
              <a:chOff x="1784" y="1736"/>
              <a:chExt cx="128" cy="128"/>
            </a:xfrm>
          </p:grpSpPr>
          <p:sp>
            <p:nvSpPr>
              <p:cNvPr id="108575" name="Line 31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76" name="Line 32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2944" y="1728"/>
              <a:ext cx="128" cy="128"/>
              <a:chOff x="1784" y="1736"/>
              <a:chExt cx="128" cy="128"/>
            </a:xfrm>
          </p:grpSpPr>
          <p:sp>
            <p:nvSpPr>
              <p:cNvPr id="108578" name="Line 34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79" name="Line 35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" name="Group 36"/>
            <p:cNvGrpSpPr>
              <a:grpSpLocks/>
            </p:cNvGrpSpPr>
            <p:nvPr/>
          </p:nvGrpSpPr>
          <p:grpSpPr bwMode="auto">
            <a:xfrm>
              <a:off x="2952" y="2344"/>
              <a:ext cx="128" cy="128"/>
              <a:chOff x="1784" y="1736"/>
              <a:chExt cx="128" cy="128"/>
            </a:xfrm>
          </p:grpSpPr>
          <p:sp>
            <p:nvSpPr>
              <p:cNvPr id="108581" name="Line 37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82" name="Line 38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4" name="Group 39"/>
            <p:cNvGrpSpPr>
              <a:grpSpLocks/>
            </p:cNvGrpSpPr>
            <p:nvPr/>
          </p:nvGrpSpPr>
          <p:grpSpPr bwMode="auto">
            <a:xfrm>
              <a:off x="2944" y="2856"/>
              <a:ext cx="128" cy="128"/>
              <a:chOff x="1784" y="1736"/>
              <a:chExt cx="128" cy="128"/>
            </a:xfrm>
          </p:grpSpPr>
          <p:sp>
            <p:nvSpPr>
              <p:cNvPr id="108584" name="Line 40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85" name="Line 41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5" name="Group 42"/>
            <p:cNvGrpSpPr>
              <a:grpSpLocks/>
            </p:cNvGrpSpPr>
            <p:nvPr/>
          </p:nvGrpSpPr>
          <p:grpSpPr bwMode="auto">
            <a:xfrm>
              <a:off x="2936" y="3400"/>
              <a:ext cx="128" cy="128"/>
              <a:chOff x="1784" y="1736"/>
              <a:chExt cx="128" cy="128"/>
            </a:xfrm>
          </p:grpSpPr>
          <p:sp>
            <p:nvSpPr>
              <p:cNvPr id="108587" name="Line 43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88" name="Line 44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3520" y="1728"/>
              <a:ext cx="128" cy="128"/>
              <a:chOff x="1784" y="1736"/>
              <a:chExt cx="128" cy="128"/>
            </a:xfrm>
          </p:grpSpPr>
          <p:sp>
            <p:nvSpPr>
              <p:cNvPr id="108590" name="Line 46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91" name="Line 47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" name="Group 48"/>
            <p:cNvGrpSpPr>
              <a:grpSpLocks/>
            </p:cNvGrpSpPr>
            <p:nvPr/>
          </p:nvGrpSpPr>
          <p:grpSpPr bwMode="auto">
            <a:xfrm>
              <a:off x="3528" y="2344"/>
              <a:ext cx="128" cy="128"/>
              <a:chOff x="1784" y="1736"/>
              <a:chExt cx="128" cy="128"/>
            </a:xfrm>
          </p:grpSpPr>
          <p:sp>
            <p:nvSpPr>
              <p:cNvPr id="108593" name="Line 49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94" name="Line 50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" name="Group 51"/>
            <p:cNvGrpSpPr>
              <a:grpSpLocks/>
            </p:cNvGrpSpPr>
            <p:nvPr/>
          </p:nvGrpSpPr>
          <p:grpSpPr bwMode="auto">
            <a:xfrm>
              <a:off x="3520" y="2856"/>
              <a:ext cx="128" cy="128"/>
              <a:chOff x="1784" y="1736"/>
              <a:chExt cx="128" cy="128"/>
            </a:xfrm>
          </p:grpSpPr>
          <p:sp>
            <p:nvSpPr>
              <p:cNvPr id="108596" name="Line 52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97" name="Line 53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9" name="Group 54"/>
            <p:cNvGrpSpPr>
              <a:grpSpLocks/>
            </p:cNvGrpSpPr>
            <p:nvPr/>
          </p:nvGrpSpPr>
          <p:grpSpPr bwMode="auto">
            <a:xfrm>
              <a:off x="3512" y="3400"/>
              <a:ext cx="128" cy="128"/>
              <a:chOff x="1784" y="1736"/>
              <a:chExt cx="128" cy="128"/>
            </a:xfrm>
          </p:grpSpPr>
          <p:sp>
            <p:nvSpPr>
              <p:cNvPr id="108599" name="Line 55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00" name="Line 56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0" name="Group 57"/>
            <p:cNvGrpSpPr>
              <a:grpSpLocks/>
            </p:cNvGrpSpPr>
            <p:nvPr/>
          </p:nvGrpSpPr>
          <p:grpSpPr bwMode="auto">
            <a:xfrm>
              <a:off x="4024" y="1728"/>
              <a:ext cx="128" cy="128"/>
              <a:chOff x="1784" y="1736"/>
              <a:chExt cx="128" cy="128"/>
            </a:xfrm>
          </p:grpSpPr>
          <p:sp>
            <p:nvSpPr>
              <p:cNvPr id="108602" name="Line 58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03" name="Line 59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1" name="Group 60"/>
            <p:cNvGrpSpPr>
              <a:grpSpLocks/>
            </p:cNvGrpSpPr>
            <p:nvPr/>
          </p:nvGrpSpPr>
          <p:grpSpPr bwMode="auto">
            <a:xfrm>
              <a:off x="4032" y="2344"/>
              <a:ext cx="128" cy="128"/>
              <a:chOff x="1784" y="1736"/>
              <a:chExt cx="128" cy="128"/>
            </a:xfrm>
          </p:grpSpPr>
          <p:sp>
            <p:nvSpPr>
              <p:cNvPr id="108605" name="Line 61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06" name="Line 62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2" name="Group 63"/>
            <p:cNvGrpSpPr>
              <a:grpSpLocks/>
            </p:cNvGrpSpPr>
            <p:nvPr/>
          </p:nvGrpSpPr>
          <p:grpSpPr bwMode="auto">
            <a:xfrm>
              <a:off x="4024" y="2856"/>
              <a:ext cx="128" cy="128"/>
              <a:chOff x="1784" y="1736"/>
              <a:chExt cx="128" cy="128"/>
            </a:xfrm>
          </p:grpSpPr>
          <p:sp>
            <p:nvSpPr>
              <p:cNvPr id="108608" name="Line 64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09" name="Line 65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3" name="Group 66"/>
            <p:cNvGrpSpPr>
              <a:grpSpLocks/>
            </p:cNvGrpSpPr>
            <p:nvPr/>
          </p:nvGrpSpPr>
          <p:grpSpPr bwMode="auto">
            <a:xfrm>
              <a:off x="4016" y="3400"/>
              <a:ext cx="128" cy="128"/>
              <a:chOff x="1784" y="1736"/>
              <a:chExt cx="128" cy="128"/>
            </a:xfrm>
          </p:grpSpPr>
          <p:sp>
            <p:nvSpPr>
              <p:cNvPr id="108611" name="Line 67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12" name="Line 68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" name="Group 69"/>
            <p:cNvGrpSpPr>
              <a:grpSpLocks/>
            </p:cNvGrpSpPr>
            <p:nvPr/>
          </p:nvGrpSpPr>
          <p:grpSpPr bwMode="auto">
            <a:xfrm>
              <a:off x="4560" y="1728"/>
              <a:ext cx="128" cy="128"/>
              <a:chOff x="1784" y="1736"/>
              <a:chExt cx="128" cy="128"/>
            </a:xfrm>
          </p:grpSpPr>
          <p:sp>
            <p:nvSpPr>
              <p:cNvPr id="108614" name="Line 70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15" name="Line 71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5" name="Group 72"/>
            <p:cNvGrpSpPr>
              <a:grpSpLocks/>
            </p:cNvGrpSpPr>
            <p:nvPr/>
          </p:nvGrpSpPr>
          <p:grpSpPr bwMode="auto">
            <a:xfrm>
              <a:off x="4568" y="2344"/>
              <a:ext cx="128" cy="128"/>
              <a:chOff x="1784" y="1736"/>
              <a:chExt cx="128" cy="128"/>
            </a:xfrm>
          </p:grpSpPr>
          <p:sp>
            <p:nvSpPr>
              <p:cNvPr id="108617" name="Line 73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18" name="Line 74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6" name="Group 75"/>
            <p:cNvGrpSpPr>
              <a:grpSpLocks/>
            </p:cNvGrpSpPr>
            <p:nvPr/>
          </p:nvGrpSpPr>
          <p:grpSpPr bwMode="auto">
            <a:xfrm>
              <a:off x="4560" y="2856"/>
              <a:ext cx="128" cy="128"/>
              <a:chOff x="1784" y="1736"/>
              <a:chExt cx="128" cy="128"/>
            </a:xfrm>
          </p:grpSpPr>
          <p:sp>
            <p:nvSpPr>
              <p:cNvPr id="108620" name="Line 76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21" name="Line 77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7" name="Group 78"/>
            <p:cNvGrpSpPr>
              <a:grpSpLocks/>
            </p:cNvGrpSpPr>
            <p:nvPr/>
          </p:nvGrpSpPr>
          <p:grpSpPr bwMode="auto">
            <a:xfrm>
              <a:off x="4552" y="3400"/>
              <a:ext cx="128" cy="128"/>
              <a:chOff x="1784" y="1736"/>
              <a:chExt cx="128" cy="128"/>
            </a:xfrm>
          </p:grpSpPr>
          <p:sp>
            <p:nvSpPr>
              <p:cNvPr id="108623" name="Line 79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24" name="Line 80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8" name="Group 81"/>
            <p:cNvGrpSpPr>
              <a:grpSpLocks/>
            </p:cNvGrpSpPr>
            <p:nvPr/>
          </p:nvGrpSpPr>
          <p:grpSpPr bwMode="auto">
            <a:xfrm>
              <a:off x="1776" y="1216"/>
              <a:ext cx="128" cy="128"/>
              <a:chOff x="1784" y="1736"/>
              <a:chExt cx="128" cy="128"/>
            </a:xfrm>
          </p:grpSpPr>
          <p:sp>
            <p:nvSpPr>
              <p:cNvPr id="108626" name="Line 82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27" name="Line 83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9" name="Group 84"/>
            <p:cNvGrpSpPr>
              <a:grpSpLocks/>
            </p:cNvGrpSpPr>
            <p:nvPr/>
          </p:nvGrpSpPr>
          <p:grpSpPr bwMode="auto">
            <a:xfrm>
              <a:off x="2416" y="1216"/>
              <a:ext cx="128" cy="128"/>
              <a:chOff x="1784" y="1736"/>
              <a:chExt cx="128" cy="128"/>
            </a:xfrm>
          </p:grpSpPr>
          <p:sp>
            <p:nvSpPr>
              <p:cNvPr id="108629" name="Line 85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30" name="Line 86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" name="Group 87"/>
            <p:cNvGrpSpPr>
              <a:grpSpLocks/>
            </p:cNvGrpSpPr>
            <p:nvPr/>
          </p:nvGrpSpPr>
          <p:grpSpPr bwMode="auto">
            <a:xfrm>
              <a:off x="2936" y="1216"/>
              <a:ext cx="128" cy="128"/>
              <a:chOff x="1784" y="1736"/>
              <a:chExt cx="128" cy="128"/>
            </a:xfrm>
          </p:grpSpPr>
          <p:sp>
            <p:nvSpPr>
              <p:cNvPr id="108632" name="Line 88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33" name="Line 89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1" name="Group 90"/>
            <p:cNvGrpSpPr>
              <a:grpSpLocks/>
            </p:cNvGrpSpPr>
            <p:nvPr/>
          </p:nvGrpSpPr>
          <p:grpSpPr bwMode="auto">
            <a:xfrm>
              <a:off x="3512" y="1216"/>
              <a:ext cx="128" cy="128"/>
              <a:chOff x="1784" y="1736"/>
              <a:chExt cx="128" cy="128"/>
            </a:xfrm>
          </p:grpSpPr>
          <p:sp>
            <p:nvSpPr>
              <p:cNvPr id="108635" name="Line 91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36" name="Line 92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8640" name="Group 93"/>
            <p:cNvGrpSpPr>
              <a:grpSpLocks/>
            </p:cNvGrpSpPr>
            <p:nvPr/>
          </p:nvGrpSpPr>
          <p:grpSpPr bwMode="auto">
            <a:xfrm>
              <a:off x="4016" y="1216"/>
              <a:ext cx="128" cy="128"/>
              <a:chOff x="1784" y="1736"/>
              <a:chExt cx="128" cy="128"/>
            </a:xfrm>
          </p:grpSpPr>
          <p:sp>
            <p:nvSpPr>
              <p:cNvPr id="108638" name="Line 94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39" name="Line 95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8647" name="Group 96"/>
            <p:cNvGrpSpPr>
              <a:grpSpLocks/>
            </p:cNvGrpSpPr>
            <p:nvPr/>
          </p:nvGrpSpPr>
          <p:grpSpPr bwMode="auto">
            <a:xfrm>
              <a:off x="4552" y="1216"/>
              <a:ext cx="128" cy="128"/>
              <a:chOff x="1784" y="1736"/>
              <a:chExt cx="128" cy="128"/>
            </a:xfrm>
          </p:grpSpPr>
          <p:sp>
            <p:nvSpPr>
              <p:cNvPr id="108641" name="Line 97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42" name="Line 98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08643" name="Line 99"/>
            <p:cNvSpPr>
              <a:spLocks noChangeShapeType="1"/>
            </p:cNvSpPr>
            <p:nvPr/>
          </p:nvSpPr>
          <p:spPr bwMode="auto">
            <a:xfrm flipH="1">
              <a:off x="2040" y="2464"/>
              <a:ext cx="11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44" name="Text Box 100"/>
            <p:cNvSpPr txBox="1">
              <a:spLocks noChangeArrowheads="1"/>
            </p:cNvSpPr>
            <p:nvPr/>
          </p:nvSpPr>
          <p:spPr bwMode="auto">
            <a:xfrm>
              <a:off x="2544" y="2051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/>
                <a:t>r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Induced E-fields</a:t>
            </a:r>
          </a:p>
        </p:txBody>
      </p:sp>
      <p:sp>
        <p:nvSpPr>
          <p:cNvPr id="108645" name="Oval 101"/>
          <p:cNvSpPr>
            <a:spLocks noChangeArrowheads="1"/>
          </p:cNvSpPr>
          <p:nvPr/>
        </p:nvSpPr>
        <p:spPr bwMode="auto">
          <a:xfrm>
            <a:off x="2914650" y="1839913"/>
            <a:ext cx="4059238" cy="4084637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646" name="Oval 102"/>
          <p:cNvSpPr>
            <a:spLocks noChangeArrowheads="1"/>
          </p:cNvSpPr>
          <p:nvPr/>
        </p:nvSpPr>
        <p:spPr bwMode="auto">
          <a:xfrm>
            <a:off x="3236913" y="2130425"/>
            <a:ext cx="3413125" cy="34639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1" name="Line 7"/>
          <p:cNvSpPr>
            <a:spLocks noChangeShapeType="1"/>
          </p:cNvSpPr>
          <p:nvPr/>
        </p:nvSpPr>
        <p:spPr bwMode="auto">
          <a:xfrm flipV="1">
            <a:off x="7065560" y="2681596"/>
            <a:ext cx="0" cy="1092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7121146" y="3066340"/>
            <a:ext cx="3032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itchFamily="18" charset="0"/>
              </a:rPr>
              <a:t>I</a:t>
            </a: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832100" y="2743200"/>
            <a:ext cx="203200" cy="203200"/>
            <a:chOff x="1784" y="1736"/>
            <a:chExt cx="128" cy="128"/>
          </a:xfrm>
        </p:grpSpPr>
        <p:sp>
          <p:nvSpPr>
            <p:cNvPr id="108554" name="Line 1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55" name="Line 1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844800" y="3721100"/>
            <a:ext cx="203200" cy="203200"/>
            <a:chOff x="1784" y="1736"/>
            <a:chExt cx="128" cy="128"/>
          </a:xfrm>
        </p:grpSpPr>
        <p:sp>
          <p:nvSpPr>
            <p:cNvPr id="108557" name="Line 1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58" name="Line 1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2832100" y="4533900"/>
            <a:ext cx="203200" cy="203200"/>
            <a:chOff x="1784" y="1736"/>
            <a:chExt cx="128" cy="128"/>
          </a:xfrm>
        </p:grpSpPr>
        <p:sp>
          <p:nvSpPr>
            <p:cNvPr id="108560" name="Line 1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1" name="Line 1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2819400" y="5397500"/>
            <a:ext cx="203200" cy="203200"/>
            <a:chOff x="1784" y="1736"/>
            <a:chExt cx="128" cy="128"/>
          </a:xfrm>
        </p:grpSpPr>
        <p:sp>
          <p:nvSpPr>
            <p:cNvPr id="108563" name="Line 1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4" name="Line 2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3848100" y="2743200"/>
            <a:ext cx="203200" cy="203200"/>
            <a:chOff x="1784" y="1736"/>
            <a:chExt cx="128" cy="128"/>
          </a:xfrm>
        </p:grpSpPr>
        <p:sp>
          <p:nvSpPr>
            <p:cNvPr id="108566" name="Line 2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7" name="Line 2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3860800" y="3721100"/>
            <a:ext cx="203200" cy="203200"/>
            <a:chOff x="1784" y="1736"/>
            <a:chExt cx="128" cy="128"/>
          </a:xfrm>
        </p:grpSpPr>
        <p:sp>
          <p:nvSpPr>
            <p:cNvPr id="108569" name="Line 2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0" name="Line 2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27"/>
          <p:cNvGrpSpPr>
            <a:grpSpLocks/>
          </p:cNvGrpSpPr>
          <p:nvPr/>
        </p:nvGrpSpPr>
        <p:grpSpPr bwMode="auto">
          <a:xfrm>
            <a:off x="3848100" y="4533900"/>
            <a:ext cx="203200" cy="203200"/>
            <a:chOff x="1784" y="1736"/>
            <a:chExt cx="128" cy="128"/>
          </a:xfrm>
        </p:grpSpPr>
        <p:sp>
          <p:nvSpPr>
            <p:cNvPr id="108572" name="Line 2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3" name="Line 2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3835400" y="5397500"/>
            <a:ext cx="203200" cy="203200"/>
            <a:chOff x="1784" y="1736"/>
            <a:chExt cx="128" cy="128"/>
          </a:xfrm>
        </p:grpSpPr>
        <p:sp>
          <p:nvSpPr>
            <p:cNvPr id="108575" name="Line 3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6" name="Line 3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33"/>
          <p:cNvGrpSpPr>
            <a:grpSpLocks/>
          </p:cNvGrpSpPr>
          <p:nvPr/>
        </p:nvGrpSpPr>
        <p:grpSpPr bwMode="auto">
          <a:xfrm>
            <a:off x="4673600" y="2743200"/>
            <a:ext cx="203200" cy="203200"/>
            <a:chOff x="1784" y="1736"/>
            <a:chExt cx="128" cy="128"/>
          </a:xfrm>
        </p:grpSpPr>
        <p:sp>
          <p:nvSpPr>
            <p:cNvPr id="108578" name="Line 3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9" name="Line 3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" name="Group 36"/>
          <p:cNvGrpSpPr>
            <a:grpSpLocks/>
          </p:cNvGrpSpPr>
          <p:nvPr/>
        </p:nvGrpSpPr>
        <p:grpSpPr bwMode="auto">
          <a:xfrm>
            <a:off x="4686300" y="3721100"/>
            <a:ext cx="203200" cy="203200"/>
            <a:chOff x="1784" y="1736"/>
            <a:chExt cx="128" cy="128"/>
          </a:xfrm>
        </p:grpSpPr>
        <p:sp>
          <p:nvSpPr>
            <p:cNvPr id="108581" name="Line 3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2" name="Line 3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" name="Group 39"/>
          <p:cNvGrpSpPr>
            <a:grpSpLocks/>
          </p:cNvGrpSpPr>
          <p:nvPr/>
        </p:nvGrpSpPr>
        <p:grpSpPr bwMode="auto">
          <a:xfrm>
            <a:off x="4673600" y="4533900"/>
            <a:ext cx="203200" cy="203200"/>
            <a:chOff x="1784" y="1736"/>
            <a:chExt cx="128" cy="128"/>
          </a:xfrm>
        </p:grpSpPr>
        <p:sp>
          <p:nvSpPr>
            <p:cNvPr id="108584" name="Line 4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5" name="Line 4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" name="Group 42"/>
          <p:cNvGrpSpPr>
            <a:grpSpLocks/>
          </p:cNvGrpSpPr>
          <p:nvPr/>
        </p:nvGrpSpPr>
        <p:grpSpPr bwMode="auto">
          <a:xfrm>
            <a:off x="4660900" y="5397500"/>
            <a:ext cx="203200" cy="203200"/>
            <a:chOff x="1784" y="1736"/>
            <a:chExt cx="128" cy="128"/>
          </a:xfrm>
        </p:grpSpPr>
        <p:sp>
          <p:nvSpPr>
            <p:cNvPr id="108587" name="Line 4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8" name="Line 4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45"/>
          <p:cNvGrpSpPr>
            <a:grpSpLocks/>
          </p:cNvGrpSpPr>
          <p:nvPr/>
        </p:nvGrpSpPr>
        <p:grpSpPr bwMode="auto">
          <a:xfrm>
            <a:off x="5588000" y="2743200"/>
            <a:ext cx="203200" cy="203200"/>
            <a:chOff x="1784" y="1736"/>
            <a:chExt cx="128" cy="128"/>
          </a:xfrm>
        </p:grpSpPr>
        <p:sp>
          <p:nvSpPr>
            <p:cNvPr id="108590" name="Line 4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1" name="Line 4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" name="Group 48"/>
          <p:cNvGrpSpPr>
            <a:grpSpLocks/>
          </p:cNvGrpSpPr>
          <p:nvPr/>
        </p:nvGrpSpPr>
        <p:grpSpPr bwMode="auto">
          <a:xfrm>
            <a:off x="5600700" y="3721100"/>
            <a:ext cx="203200" cy="203200"/>
            <a:chOff x="1784" y="1736"/>
            <a:chExt cx="128" cy="128"/>
          </a:xfrm>
        </p:grpSpPr>
        <p:sp>
          <p:nvSpPr>
            <p:cNvPr id="108593" name="Line 4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4" name="Line 5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" name="Group 51"/>
          <p:cNvGrpSpPr>
            <a:grpSpLocks/>
          </p:cNvGrpSpPr>
          <p:nvPr/>
        </p:nvGrpSpPr>
        <p:grpSpPr bwMode="auto">
          <a:xfrm>
            <a:off x="5588000" y="4533900"/>
            <a:ext cx="203200" cy="203200"/>
            <a:chOff x="1784" y="1736"/>
            <a:chExt cx="128" cy="128"/>
          </a:xfrm>
        </p:grpSpPr>
        <p:sp>
          <p:nvSpPr>
            <p:cNvPr id="108596" name="Line 5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7" name="Line 5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" name="Group 54"/>
          <p:cNvGrpSpPr>
            <a:grpSpLocks/>
          </p:cNvGrpSpPr>
          <p:nvPr/>
        </p:nvGrpSpPr>
        <p:grpSpPr bwMode="auto">
          <a:xfrm>
            <a:off x="5575300" y="5397500"/>
            <a:ext cx="203200" cy="203200"/>
            <a:chOff x="1784" y="1736"/>
            <a:chExt cx="128" cy="128"/>
          </a:xfrm>
        </p:grpSpPr>
        <p:sp>
          <p:nvSpPr>
            <p:cNvPr id="108599" name="Line 5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0" name="Line 5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0" name="Group 57"/>
          <p:cNvGrpSpPr>
            <a:grpSpLocks/>
          </p:cNvGrpSpPr>
          <p:nvPr/>
        </p:nvGrpSpPr>
        <p:grpSpPr bwMode="auto">
          <a:xfrm>
            <a:off x="6388100" y="2743200"/>
            <a:ext cx="203200" cy="203200"/>
            <a:chOff x="1784" y="1736"/>
            <a:chExt cx="128" cy="128"/>
          </a:xfrm>
        </p:grpSpPr>
        <p:sp>
          <p:nvSpPr>
            <p:cNvPr id="108602" name="Line 5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3" name="Line 5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1" name="Group 60"/>
          <p:cNvGrpSpPr>
            <a:grpSpLocks/>
          </p:cNvGrpSpPr>
          <p:nvPr/>
        </p:nvGrpSpPr>
        <p:grpSpPr bwMode="auto">
          <a:xfrm>
            <a:off x="6400800" y="3721100"/>
            <a:ext cx="203200" cy="203200"/>
            <a:chOff x="1784" y="1736"/>
            <a:chExt cx="128" cy="128"/>
          </a:xfrm>
        </p:grpSpPr>
        <p:sp>
          <p:nvSpPr>
            <p:cNvPr id="108605" name="Line 6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6" name="Line 6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63"/>
          <p:cNvGrpSpPr>
            <a:grpSpLocks/>
          </p:cNvGrpSpPr>
          <p:nvPr/>
        </p:nvGrpSpPr>
        <p:grpSpPr bwMode="auto">
          <a:xfrm>
            <a:off x="6388100" y="4533900"/>
            <a:ext cx="203200" cy="203200"/>
            <a:chOff x="1784" y="1736"/>
            <a:chExt cx="128" cy="128"/>
          </a:xfrm>
        </p:grpSpPr>
        <p:sp>
          <p:nvSpPr>
            <p:cNvPr id="108608" name="Line 6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9" name="Line 6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 rot="5561759">
            <a:off x="4633411" y="2024413"/>
            <a:ext cx="652817" cy="3753134"/>
            <a:chOff x="4794915" y="2144973"/>
            <a:chExt cx="652817" cy="3753134"/>
          </a:xfrm>
        </p:grpSpPr>
        <p:cxnSp>
          <p:nvCxnSpPr>
            <p:cNvPr id="122" name="Straight Arrow Connector 121"/>
            <p:cNvCxnSpPr/>
            <p:nvPr/>
          </p:nvCxnSpPr>
          <p:spPr>
            <a:xfrm flipH="1" flipV="1">
              <a:off x="4888173" y="2144973"/>
              <a:ext cx="559559" cy="136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4794915" y="5886735"/>
              <a:ext cx="598225" cy="113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66"/>
          <p:cNvGrpSpPr>
            <a:grpSpLocks/>
          </p:cNvGrpSpPr>
          <p:nvPr/>
        </p:nvGrpSpPr>
        <p:grpSpPr bwMode="auto">
          <a:xfrm>
            <a:off x="6375400" y="5397500"/>
            <a:ext cx="203200" cy="203200"/>
            <a:chOff x="1784" y="1736"/>
            <a:chExt cx="128" cy="128"/>
          </a:xfrm>
        </p:grpSpPr>
        <p:sp>
          <p:nvSpPr>
            <p:cNvPr id="108611" name="Line 6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2" name="Line 6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4" name="Group 69"/>
          <p:cNvGrpSpPr>
            <a:grpSpLocks/>
          </p:cNvGrpSpPr>
          <p:nvPr/>
        </p:nvGrpSpPr>
        <p:grpSpPr bwMode="auto">
          <a:xfrm>
            <a:off x="7239000" y="2743200"/>
            <a:ext cx="203200" cy="203200"/>
            <a:chOff x="1784" y="1736"/>
            <a:chExt cx="128" cy="128"/>
          </a:xfrm>
        </p:grpSpPr>
        <p:sp>
          <p:nvSpPr>
            <p:cNvPr id="108614" name="Line 7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5" name="Line 7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" name="Group 72"/>
          <p:cNvGrpSpPr>
            <a:grpSpLocks/>
          </p:cNvGrpSpPr>
          <p:nvPr/>
        </p:nvGrpSpPr>
        <p:grpSpPr bwMode="auto">
          <a:xfrm>
            <a:off x="7251700" y="3721100"/>
            <a:ext cx="203200" cy="203200"/>
            <a:chOff x="1784" y="1736"/>
            <a:chExt cx="128" cy="128"/>
          </a:xfrm>
        </p:grpSpPr>
        <p:sp>
          <p:nvSpPr>
            <p:cNvPr id="108617" name="Line 7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8" name="Line 7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" name="Group 75"/>
          <p:cNvGrpSpPr>
            <a:grpSpLocks/>
          </p:cNvGrpSpPr>
          <p:nvPr/>
        </p:nvGrpSpPr>
        <p:grpSpPr bwMode="auto">
          <a:xfrm>
            <a:off x="7239000" y="4533900"/>
            <a:ext cx="203200" cy="203200"/>
            <a:chOff x="1784" y="1736"/>
            <a:chExt cx="128" cy="128"/>
          </a:xfrm>
        </p:grpSpPr>
        <p:sp>
          <p:nvSpPr>
            <p:cNvPr id="108620" name="Line 7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1" name="Line 7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7" name="Group 78"/>
          <p:cNvGrpSpPr>
            <a:grpSpLocks/>
          </p:cNvGrpSpPr>
          <p:nvPr/>
        </p:nvGrpSpPr>
        <p:grpSpPr bwMode="auto">
          <a:xfrm>
            <a:off x="7226300" y="5397500"/>
            <a:ext cx="203200" cy="203200"/>
            <a:chOff x="1784" y="1736"/>
            <a:chExt cx="128" cy="128"/>
          </a:xfrm>
        </p:grpSpPr>
        <p:sp>
          <p:nvSpPr>
            <p:cNvPr id="108623" name="Line 7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4" name="Line 8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8" name="Group 81"/>
          <p:cNvGrpSpPr>
            <a:grpSpLocks/>
          </p:cNvGrpSpPr>
          <p:nvPr/>
        </p:nvGrpSpPr>
        <p:grpSpPr bwMode="auto">
          <a:xfrm>
            <a:off x="2819400" y="1930400"/>
            <a:ext cx="203200" cy="203200"/>
            <a:chOff x="1784" y="1736"/>
            <a:chExt cx="128" cy="128"/>
          </a:xfrm>
        </p:grpSpPr>
        <p:sp>
          <p:nvSpPr>
            <p:cNvPr id="108626" name="Line 8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7" name="Line 8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9" name="Group 84"/>
          <p:cNvGrpSpPr>
            <a:grpSpLocks/>
          </p:cNvGrpSpPr>
          <p:nvPr/>
        </p:nvGrpSpPr>
        <p:grpSpPr bwMode="auto">
          <a:xfrm>
            <a:off x="3835400" y="1930400"/>
            <a:ext cx="203200" cy="203200"/>
            <a:chOff x="1784" y="1736"/>
            <a:chExt cx="128" cy="128"/>
          </a:xfrm>
        </p:grpSpPr>
        <p:sp>
          <p:nvSpPr>
            <p:cNvPr id="108629" name="Line 8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0" name="Line 8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" name="Group 87"/>
          <p:cNvGrpSpPr>
            <a:grpSpLocks/>
          </p:cNvGrpSpPr>
          <p:nvPr/>
        </p:nvGrpSpPr>
        <p:grpSpPr bwMode="auto">
          <a:xfrm>
            <a:off x="4660900" y="1930400"/>
            <a:ext cx="203200" cy="203200"/>
            <a:chOff x="1784" y="1736"/>
            <a:chExt cx="128" cy="128"/>
          </a:xfrm>
        </p:grpSpPr>
        <p:sp>
          <p:nvSpPr>
            <p:cNvPr id="108632" name="Line 8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3" name="Line 8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1" name="Group 90"/>
          <p:cNvGrpSpPr>
            <a:grpSpLocks/>
          </p:cNvGrpSpPr>
          <p:nvPr/>
        </p:nvGrpSpPr>
        <p:grpSpPr bwMode="auto">
          <a:xfrm>
            <a:off x="5575300" y="1930400"/>
            <a:ext cx="203200" cy="203200"/>
            <a:chOff x="1784" y="1736"/>
            <a:chExt cx="128" cy="128"/>
          </a:xfrm>
        </p:grpSpPr>
        <p:sp>
          <p:nvSpPr>
            <p:cNvPr id="108635" name="Line 9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6" name="Line 9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8640" name="Group 93"/>
          <p:cNvGrpSpPr>
            <a:grpSpLocks/>
          </p:cNvGrpSpPr>
          <p:nvPr/>
        </p:nvGrpSpPr>
        <p:grpSpPr bwMode="auto">
          <a:xfrm>
            <a:off x="6375400" y="1930400"/>
            <a:ext cx="203200" cy="203200"/>
            <a:chOff x="1784" y="1736"/>
            <a:chExt cx="128" cy="128"/>
          </a:xfrm>
        </p:grpSpPr>
        <p:sp>
          <p:nvSpPr>
            <p:cNvPr id="108638" name="Line 9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9" name="Line 9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8647" name="Group 96"/>
          <p:cNvGrpSpPr>
            <a:grpSpLocks/>
          </p:cNvGrpSpPr>
          <p:nvPr/>
        </p:nvGrpSpPr>
        <p:grpSpPr bwMode="auto">
          <a:xfrm>
            <a:off x="7226300" y="1930400"/>
            <a:ext cx="203200" cy="203200"/>
            <a:chOff x="1784" y="1736"/>
            <a:chExt cx="128" cy="128"/>
          </a:xfrm>
        </p:grpSpPr>
        <p:sp>
          <p:nvSpPr>
            <p:cNvPr id="108641" name="Line 9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42" name="Line 9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8643" name="Line 99"/>
          <p:cNvSpPr>
            <a:spLocks noChangeShapeType="1"/>
          </p:cNvSpPr>
          <p:nvPr/>
        </p:nvSpPr>
        <p:spPr bwMode="auto">
          <a:xfrm flipH="1">
            <a:off x="3238500" y="3911600"/>
            <a:ext cx="1754188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8644" name="Text Box 100"/>
          <p:cNvSpPr txBox="1">
            <a:spLocks noChangeArrowheads="1"/>
          </p:cNvSpPr>
          <p:nvPr/>
        </p:nvSpPr>
        <p:spPr bwMode="auto">
          <a:xfrm>
            <a:off x="4038600" y="3255963"/>
            <a:ext cx="4016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/>
              <a:t>r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 flipH="1" flipV="1">
            <a:off x="5813946" y="2169994"/>
            <a:ext cx="436729" cy="395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 flipV="1">
            <a:off x="4735773" y="1992573"/>
            <a:ext cx="559559" cy="136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642515" y="5734335"/>
            <a:ext cx="598225" cy="113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2853023">
            <a:off x="4713027" y="2076733"/>
            <a:ext cx="652817" cy="3753134"/>
            <a:chOff x="4794915" y="2144973"/>
            <a:chExt cx="652817" cy="3753134"/>
          </a:xfrm>
        </p:grpSpPr>
        <p:cxnSp>
          <p:nvCxnSpPr>
            <p:cNvPr id="118" name="Straight Arrow Connector 117"/>
            <p:cNvCxnSpPr/>
            <p:nvPr/>
          </p:nvCxnSpPr>
          <p:spPr>
            <a:xfrm flipH="1" flipV="1">
              <a:off x="4888173" y="2144973"/>
              <a:ext cx="559559" cy="136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4794915" y="5886735"/>
              <a:ext cx="598225" cy="113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 rot="7815373">
            <a:off x="4717572" y="1903857"/>
            <a:ext cx="652817" cy="3753134"/>
            <a:chOff x="4794915" y="2144973"/>
            <a:chExt cx="652817" cy="3753134"/>
          </a:xfrm>
        </p:grpSpPr>
        <p:cxnSp>
          <p:nvCxnSpPr>
            <p:cNvPr id="125" name="Straight Arrow Connector 124"/>
            <p:cNvCxnSpPr/>
            <p:nvPr/>
          </p:nvCxnSpPr>
          <p:spPr>
            <a:xfrm flipH="1" flipV="1">
              <a:off x="4888173" y="2144973"/>
              <a:ext cx="559559" cy="136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4794915" y="5886735"/>
              <a:ext cx="598225" cy="113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550" name="Oval 6"/>
          <p:cNvSpPr>
            <a:spLocks noChangeArrowheads="1"/>
          </p:cNvSpPr>
          <p:nvPr/>
        </p:nvSpPr>
        <p:spPr bwMode="auto">
          <a:xfrm>
            <a:off x="6743700" y="3733800"/>
            <a:ext cx="161925" cy="198437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+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320119" y="1692323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113964" y="497006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Induced E-fields</a:t>
            </a:r>
          </a:p>
        </p:txBody>
      </p:sp>
      <p:sp>
        <p:nvSpPr>
          <p:cNvPr id="108551" name="Line 7"/>
          <p:cNvSpPr>
            <a:spLocks noChangeShapeType="1"/>
          </p:cNvSpPr>
          <p:nvPr/>
        </p:nvSpPr>
        <p:spPr bwMode="auto">
          <a:xfrm flipV="1">
            <a:off x="7065560" y="2681596"/>
            <a:ext cx="0" cy="1092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7121146" y="3066340"/>
            <a:ext cx="3032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itchFamily="18" charset="0"/>
              </a:rPr>
              <a:t>I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832100" y="2743200"/>
            <a:ext cx="203200" cy="203200"/>
            <a:chOff x="1784" y="1736"/>
            <a:chExt cx="128" cy="128"/>
          </a:xfrm>
        </p:grpSpPr>
        <p:sp>
          <p:nvSpPr>
            <p:cNvPr id="108554" name="Line 1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55" name="Line 1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844800" y="3721100"/>
            <a:ext cx="203200" cy="203200"/>
            <a:chOff x="1784" y="1736"/>
            <a:chExt cx="128" cy="128"/>
          </a:xfrm>
        </p:grpSpPr>
        <p:sp>
          <p:nvSpPr>
            <p:cNvPr id="108557" name="Line 1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58" name="Line 1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832100" y="4533900"/>
            <a:ext cx="203200" cy="203200"/>
            <a:chOff x="1784" y="1736"/>
            <a:chExt cx="128" cy="128"/>
          </a:xfrm>
        </p:grpSpPr>
        <p:sp>
          <p:nvSpPr>
            <p:cNvPr id="108560" name="Line 1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1" name="Line 1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819400" y="5397500"/>
            <a:ext cx="203200" cy="203200"/>
            <a:chOff x="1784" y="1736"/>
            <a:chExt cx="128" cy="128"/>
          </a:xfrm>
        </p:grpSpPr>
        <p:sp>
          <p:nvSpPr>
            <p:cNvPr id="108563" name="Line 1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4" name="Line 2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848100" y="2743200"/>
            <a:ext cx="203200" cy="203200"/>
            <a:chOff x="1784" y="1736"/>
            <a:chExt cx="128" cy="128"/>
          </a:xfrm>
        </p:grpSpPr>
        <p:sp>
          <p:nvSpPr>
            <p:cNvPr id="108566" name="Line 2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7" name="Line 2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3860800" y="3721100"/>
            <a:ext cx="203200" cy="203200"/>
            <a:chOff x="1784" y="1736"/>
            <a:chExt cx="128" cy="128"/>
          </a:xfrm>
        </p:grpSpPr>
        <p:sp>
          <p:nvSpPr>
            <p:cNvPr id="108569" name="Line 2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0" name="Line 2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3848100" y="4533900"/>
            <a:ext cx="203200" cy="203200"/>
            <a:chOff x="1784" y="1736"/>
            <a:chExt cx="128" cy="128"/>
          </a:xfrm>
        </p:grpSpPr>
        <p:sp>
          <p:nvSpPr>
            <p:cNvPr id="108572" name="Line 2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3" name="Line 2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3835400" y="5397500"/>
            <a:ext cx="203200" cy="203200"/>
            <a:chOff x="1784" y="1736"/>
            <a:chExt cx="128" cy="128"/>
          </a:xfrm>
        </p:grpSpPr>
        <p:sp>
          <p:nvSpPr>
            <p:cNvPr id="108575" name="Line 3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6" name="Line 3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4673600" y="2743200"/>
            <a:ext cx="203200" cy="203200"/>
            <a:chOff x="1784" y="1736"/>
            <a:chExt cx="128" cy="128"/>
          </a:xfrm>
        </p:grpSpPr>
        <p:sp>
          <p:nvSpPr>
            <p:cNvPr id="108578" name="Line 3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9" name="Line 3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4686300" y="3721100"/>
            <a:ext cx="203200" cy="203200"/>
            <a:chOff x="1784" y="1736"/>
            <a:chExt cx="128" cy="128"/>
          </a:xfrm>
        </p:grpSpPr>
        <p:sp>
          <p:nvSpPr>
            <p:cNvPr id="108581" name="Line 3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2" name="Line 3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39"/>
          <p:cNvGrpSpPr>
            <a:grpSpLocks/>
          </p:cNvGrpSpPr>
          <p:nvPr/>
        </p:nvGrpSpPr>
        <p:grpSpPr bwMode="auto">
          <a:xfrm>
            <a:off x="4673600" y="4533900"/>
            <a:ext cx="203200" cy="203200"/>
            <a:chOff x="1784" y="1736"/>
            <a:chExt cx="128" cy="128"/>
          </a:xfrm>
        </p:grpSpPr>
        <p:sp>
          <p:nvSpPr>
            <p:cNvPr id="108584" name="Line 4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5" name="Line 4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" name="Group 42"/>
          <p:cNvGrpSpPr>
            <a:grpSpLocks/>
          </p:cNvGrpSpPr>
          <p:nvPr/>
        </p:nvGrpSpPr>
        <p:grpSpPr bwMode="auto">
          <a:xfrm>
            <a:off x="4660900" y="5397500"/>
            <a:ext cx="203200" cy="203200"/>
            <a:chOff x="1784" y="1736"/>
            <a:chExt cx="128" cy="128"/>
          </a:xfrm>
        </p:grpSpPr>
        <p:sp>
          <p:nvSpPr>
            <p:cNvPr id="108587" name="Line 4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8" name="Line 4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" name="Group 45"/>
          <p:cNvGrpSpPr>
            <a:grpSpLocks/>
          </p:cNvGrpSpPr>
          <p:nvPr/>
        </p:nvGrpSpPr>
        <p:grpSpPr bwMode="auto">
          <a:xfrm>
            <a:off x="5588000" y="2743200"/>
            <a:ext cx="203200" cy="203200"/>
            <a:chOff x="1784" y="1736"/>
            <a:chExt cx="128" cy="128"/>
          </a:xfrm>
        </p:grpSpPr>
        <p:sp>
          <p:nvSpPr>
            <p:cNvPr id="108590" name="Line 4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1" name="Line 4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" name="Group 48"/>
          <p:cNvGrpSpPr>
            <a:grpSpLocks/>
          </p:cNvGrpSpPr>
          <p:nvPr/>
        </p:nvGrpSpPr>
        <p:grpSpPr bwMode="auto">
          <a:xfrm>
            <a:off x="5600700" y="3721100"/>
            <a:ext cx="203200" cy="203200"/>
            <a:chOff x="1784" y="1736"/>
            <a:chExt cx="128" cy="128"/>
          </a:xfrm>
        </p:grpSpPr>
        <p:sp>
          <p:nvSpPr>
            <p:cNvPr id="108593" name="Line 4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4" name="Line 5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51"/>
          <p:cNvGrpSpPr>
            <a:grpSpLocks/>
          </p:cNvGrpSpPr>
          <p:nvPr/>
        </p:nvGrpSpPr>
        <p:grpSpPr bwMode="auto">
          <a:xfrm>
            <a:off x="5588000" y="4533900"/>
            <a:ext cx="203200" cy="203200"/>
            <a:chOff x="1784" y="1736"/>
            <a:chExt cx="128" cy="128"/>
          </a:xfrm>
        </p:grpSpPr>
        <p:sp>
          <p:nvSpPr>
            <p:cNvPr id="108596" name="Line 5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7" name="Line 5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" name="Group 54"/>
          <p:cNvGrpSpPr>
            <a:grpSpLocks/>
          </p:cNvGrpSpPr>
          <p:nvPr/>
        </p:nvGrpSpPr>
        <p:grpSpPr bwMode="auto">
          <a:xfrm>
            <a:off x="5575300" y="5397500"/>
            <a:ext cx="203200" cy="203200"/>
            <a:chOff x="1784" y="1736"/>
            <a:chExt cx="128" cy="128"/>
          </a:xfrm>
        </p:grpSpPr>
        <p:sp>
          <p:nvSpPr>
            <p:cNvPr id="108599" name="Line 5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0" name="Line 5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" name="Group 57"/>
          <p:cNvGrpSpPr>
            <a:grpSpLocks/>
          </p:cNvGrpSpPr>
          <p:nvPr/>
        </p:nvGrpSpPr>
        <p:grpSpPr bwMode="auto">
          <a:xfrm>
            <a:off x="6388100" y="2743200"/>
            <a:ext cx="203200" cy="203200"/>
            <a:chOff x="1784" y="1736"/>
            <a:chExt cx="128" cy="128"/>
          </a:xfrm>
        </p:grpSpPr>
        <p:sp>
          <p:nvSpPr>
            <p:cNvPr id="108602" name="Line 5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3" name="Line 5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" name="Group 60"/>
          <p:cNvGrpSpPr>
            <a:grpSpLocks/>
          </p:cNvGrpSpPr>
          <p:nvPr/>
        </p:nvGrpSpPr>
        <p:grpSpPr bwMode="auto">
          <a:xfrm>
            <a:off x="6400800" y="3721100"/>
            <a:ext cx="203200" cy="203200"/>
            <a:chOff x="1784" y="1736"/>
            <a:chExt cx="128" cy="128"/>
          </a:xfrm>
        </p:grpSpPr>
        <p:sp>
          <p:nvSpPr>
            <p:cNvPr id="108605" name="Line 6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6" name="Line 6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0" name="Group 63"/>
          <p:cNvGrpSpPr>
            <a:grpSpLocks/>
          </p:cNvGrpSpPr>
          <p:nvPr/>
        </p:nvGrpSpPr>
        <p:grpSpPr bwMode="auto">
          <a:xfrm>
            <a:off x="6388100" y="4533900"/>
            <a:ext cx="203200" cy="203200"/>
            <a:chOff x="1784" y="1736"/>
            <a:chExt cx="128" cy="128"/>
          </a:xfrm>
        </p:grpSpPr>
        <p:sp>
          <p:nvSpPr>
            <p:cNvPr id="108608" name="Line 6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9" name="Line 6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1" name="Group 120"/>
          <p:cNvGrpSpPr/>
          <p:nvPr/>
        </p:nvGrpSpPr>
        <p:grpSpPr>
          <a:xfrm rot="5561759">
            <a:off x="4633411" y="2024413"/>
            <a:ext cx="652817" cy="3753134"/>
            <a:chOff x="4794915" y="2144973"/>
            <a:chExt cx="652817" cy="3753134"/>
          </a:xfrm>
        </p:grpSpPr>
        <p:cxnSp>
          <p:nvCxnSpPr>
            <p:cNvPr id="122" name="Straight Arrow Connector 121"/>
            <p:cNvCxnSpPr/>
            <p:nvPr/>
          </p:nvCxnSpPr>
          <p:spPr>
            <a:xfrm flipH="1" flipV="1">
              <a:off x="4888173" y="2144973"/>
              <a:ext cx="559559" cy="136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4794915" y="5886735"/>
              <a:ext cx="598225" cy="113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66"/>
          <p:cNvGrpSpPr>
            <a:grpSpLocks/>
          </p:cNvGrpSpPr>
          <p:nvPr/>
        </p:nvGrpSpPr>
        <p:grpSpPr bwMode="auto">
          <a:xfrm>
            <a:off x="6375400" y="5397500"/>
            <a:ext cx="203200" cy="203200"/>
            <a:chOff x="1784" y="1736"/>
            <a:chExt cx="128" cy="128"/>
          </a:xfrm>
        </p:grpSpPr>
        <p:sp>
          <p:nvSpPr>
            <p:cNvPr id="108611" name="Line 6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2" name="Line 6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3" name="Group 69"/>
          <p:cNvGrpSpPr>
            <a:grpSpLocks/>
          </p:cNvGrpSpPr>
          <p:nvPr/>
        </p:nvGrpSpPr>
        <p:grpSpPr bwMode="auto">
          <a:xfrm>
            <a:off x="7239000" y="2743200"/>
            <a:ext cx="203200" cy="203200"/>
            <a:chOff x="1784" y="1736"/>
            <a:chExt cx="128" cy="128"/>
          </a:xfrm>
        </p:grpSpPr>
        <p:sp>
          <p:nvSpPr>
            <p:cNvPr id="108614" name="Line 7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5" name="Line 7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4" name="Group 72"/>
          <p:cNvGrpSpPr>
            <a:grpSpLocks/>
          </p:cNvGrpSpPr>
          <p:nvPr/>
        </p:nvGrpSpPr>
        <p:grpSpPr bwMode="auto">
          <a:xfrm>
            <a:off x="7251700" y="3721100"/>
            <a:ext cx="203200" cy="203200"/>
            <a:chOff x="1784" y="1736"/>
            <a:chExt cx="128" cy="128"/>
          </a:xfrm>
        </p:grpSpPr>
        <p:sp>
          <p:nvSpPr>
            <p:cNvPr id="108617" name="Line 7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8" name="Line 7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" name="Group 75"/>
          <p:cNvGrpSpPr>
            <a:grpSpLocks/>
          </p:cNvGrpSpPr>
          <p:nvPr/>
        </p:nvGrpSpPr>
        <p:grpSpPr bwMode="auto">
          <a:xfrm>
            <a:off x="7239000" y="4533900"/>
            <a:ext cx="203200" cy="203200"/>
            <a:chOff x="1784" y="1736"/>
            <a:chExt cx="128" cy="128"/>
          </a:xfrm>
        </p:grpSpPr>
        <p:sp>
          <p:nvSpPr>
            <p:cNvPr id="108620" name="Line 7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1" name="Line 7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" name="Group 78"/>
          <p:cNvGrpSpPr>
            <a:grpSpLocks/>
          </p:cNvGrpSpPr>
          <p:nvPr/>
        </p:nvGrpSpPr>
        <p:grpSpPr bwMode="auto">
          <a:xfrm>
            <a:off x="7226300" y="5397500"/>
            <a:ext cx="203200" cy="203200"/>
            <a:chOff x="1784" y="1736"/>
            <a:chExt cx="128" cy="128"/>
          </a:xfrm>
        </p:grpSpPr>
        <p:sp>
          <p:nvSpPr>
            <p:cNvPr id="108623" name="Line 7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4" name="Line 8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7" name="Group 81"/>
          <p:cNvGrpSpPr>
            <a:grpSpLocks/>
          </p:cNvGrpSpPr>
          <p:nvPr/>
        </p:nvGrpSpPr>
        <p:grpSpPr bwMode="auto">
          <a:xfrm>
            <a:off x="2819400" y="1930400"/>
            <a:ext cx="203200" cy="203200"/>
            <a:chOff x="1784" y="1736"/>
            <a:chExt cx="128" cy="128"/>
          </a:xfrm>
        </p:grpSpPr>
        <p:sp>
          <p:nvSpPr>
            <p:cNvPr id="108626" name="Line 8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7" name="Line 8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8" name="Group 84"/>
          <p:cNvGrpSpPr>
            <a:grpSpLocks/>
          </p:cNvGrpSpPr>
          <p:nvPr/>
        </p:nvGrpSpPr>
        <p:grpSpPr bwMode="auto">
          <a:xfrm>
            <a:off x="3835400" y="1930400"/>
            <a:ext cx="203200" cy="203200"/>
            <a:chOff x="1784" y="1736"/>
            <a:chExt cx="128" cy="128"/>
          </a:xfrm>
        </p:grpSpPr>
        <p:sp>
          <p:nvSpPr>
            <p:cNvPr id="108629" name="Line 8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0" name="Line 8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9" name="Group 87"/>
          <p:cNvGrpSpPr>
            <a:grpSpLocks/>
          </p:cNvGrpSpPr>
          <p:nvPr/>
        </p:nvGrpSpPr>
        <p:grpSpPr bwMode="auto">
          <a:xfrm>
            <a:off x="4660900" y="1930400"/>
            <a:ext cx="203200" cy="203200"/>
            <a:chOff x="1784" y="1736"/>
            <a:chExt cx="128" cy="128"/>
          </a:xfrm>
        </p:grpSpPr>
        <p:sp>
          <p:nvSpPr>
            <p:cNvPr id="108632" name="Line 8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3" name="Line 8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" name="Group 90"/>
          <p:cNvGrpSpPr>
            <a:grpSpLocks/>
          </p:cNvGrpSpPr>
          <p:nvPr/>
        </p:nvGrpSpPr>
        <p:grpSpPr bwMode="auto">
          <a:xfrm>
            <a:off x="5575300" y="1930400"/>
            <a:ext cx="203200" cy="203200"/>
            <a:chOff x="1784" y="1736"/>
            <a:chExt cx="128" cy="128"/>
          </a:xfrm>
        </p:grpSpPr>
        <p:sp>
          <p:nvSpPr>
            <p:cNvPr id="108635" name="Line 9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6" name="Line 9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1" name="Group 93"/>
          <p:cNvGrpSpPr>
            <a:grpSpLocks/>
          </p:cNvGrpSpPr>
          <p:nvPr/>
        </p:nvGrpSpPr>
        <p:grpSpPr bwMode="auto">
          <a:xfrm>
            <a:off x="6375400" y="1930400"/>
            <a:ext cx="203200" cy="203200"/>
            <a:chOff x="1784" y="1736"/>
            <a:chExt cx="128" cy="128"/>
          </a:xfrm>
        </p:grpSpPr>
        <p:sp>
          <p:nvSpPr>
            <p:cNvPr id="108638" name="Line 9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9" name="Line 9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8640" name="Group 96"/>
          <p:cNvGrpSpPr>
            <a:grpSpLocks/>
          </p:cNvGrpSpPr>
          <p:nvPr/>
        </p:nvGrpSpPr>
        <p:grpSpPr bwMode="auto">
          <a:xfrm>
            <a:off x="7226300" y="1930400"/>
            <a:ext cx="203200" cy="203200"/>
            <a:chOff x="1784" y="1736"/>
            <a:chExt cx="128" cy="128"/>
          </a:xfrm>
        </p:grpSpPr>
        <p:sp>
          <p:nvSpPr>
            <p:cNvPr id="108641" name="Line 9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42" name="Line 9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8643" name="Line 99"/>
          <p:cNvSpPr>
            <a:spLocks noChangeShapeType="1"/>
          </p:cNvSpPr>
          <p:nvPr/>
        </p:nvSpPr>
        <p:spPr bwMode="auto">
          <a:xfrm flipH="1">
            <a:off x="3238500" y="3911600"/>
            <a:ext cx="1754188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8644" name="Text Box 100"/>
          <p:cNvSpPr txBox="1">
            <a:spLocks noChangeArrowheads="1"/>
          </p:cNvSpPr>
          <p:nvPr/>
        </p:nvSpPr>
        <p:spPr bwMode="auto">
          <a:xfrm>
            <a:off x="4038600" y="3255963"/>
            <a:ext cx="4016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/>
              <a:t>r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 flipH="1" flipV="1">
            <a:off x="4735773" y="1992573"/>
            <a:ext cx="559559" cy="136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642515" y="5734335"/>
            <a:ext cx="598225" cy="113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647" name="Group 119"/>
          <p:cNvGrpSpPr/>
          <p:nvPr/>
        </p:nvGrpSpPr>
        <p:grpSpPr>
          <a:xfrm rot="2853023">
            <a:off x="4713027" y="2076733"/>
            <a:ext cx="652817" cy="3753134"/>
            <a:chOff x="4794915" y="2144973"/>
            <a:chExt cx="652817" cy="3753134"/>
          </a:xfrm>
        </p:grpSpPr>
        <p:cxnSp>
          <p:nvCxnSpPr>
            <p:cNvPr id="118" name="Straight Arrow Connector 117"/>
            <p:cNvCxnSpPr/>
            <p:nvPr/>
          </p:nvCxnSpPr>
          <p:spPr>
            <a:xfrm flipH="1" flipV="1">
              <a:off x="4888173" y="2144973"/>
              <a:ext cx="559559" cy="136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4794915" y="5886735"/>
              <a:ext cx="598225" cy="113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648" name="Group 123"/>
          <p:cNvGrpSpPr/>
          <p:nvPr/>
        </p:nvGrpSpPr>
        <p:grpSpPr>
          <a:xfrm rot="7815373">
            <a:off x="4717572" y="1903857"/>
            <a:ext cx="652817" cy="3753134"/>
            <a:chOff x="4794915" y="2144973"/>
            <a:chExt cx="652817" cy="3753134"/>
          </a:xfrm>
        </p:grpSpPr>
        <p:cxnSp>
          <p:nvCxnSpPr>
            <p:cNvPr id="125" name="Straight Arrow Connector 124"/>
            <p:cNvCxnSpPr/>
            <p:nvPr/>
          </p:nvCxnSpPr>
          <p:spPr>
            <a:xfrm flipH="1" flipV="1">
              <a:off x="4888173" y="2144973"/>
              <a:ext cx="559559" cy="136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4794915" y="5886735"/>
              <a:ext cx="598225" cy="113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550" name="Oval 6"/>
          <p:cNvSpPr>
            <a:spLocks noChangeArrowheads="1"/>
          </p:cNvSpPr>
          <p:nvPr/>
        </p:nvSpPr>
        <p:spPr bwMode="auto">
          <a:xfrm>
            <a:off x="6743700" y="3733800"/>
            <a:ext cx="161925" cy="198437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+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320119" y="1692323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113964" y="497006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223.45.6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Does the induced electric field create a force given by</a:t>
            </a:r>
          </a:p>
          <a:p>
            <a:pPr>
              <a:buNone/>
            </a:pPr>
            <a:r>
              <a:rPr lang="en-US" dirty="0"/>
              <a:t>				F=</a:t>
            </a:r>
            <a:r>
              <a:rPr lang="en-US" dirty="0" err="1"/>
              <a:t>qE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223.45.7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 have a region is space that has an electric field in it. Can I tell if the field is created by charges or by changing magnetic fields?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/>
              <a:t>	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42" name="AutoShape 2"/>
          <p:cNvSpPr>
            <a:spLocks noChangeArrowheads="1"/>
          </p:cNvSpPr>
          <p:nvPr/>
        </p:nvSpPr>
        <p:spPr bwMode="auto">
          <a:xfrm>
            <a:off x="0" y="3317875"/>
            <a:ext cx="4881563" cy="33639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53443" name="Rectangle 3"/>
          <p:cNvSpPr>
            <a:spLocks noChangeArrowheads="1"/>
          </p:cNvSpPr>
          <p:nvPr/>
        </p:nvSpPr>
        <p:spPr bwMode="auto">
          <a:xfrm>
            <a:off x="0" y="3429000"/>
            <a:ext cx="4721225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Faraday’s law: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endParaRPr lang="en-US" sz="1000" b="1">
              <a:solidFill>
                <a:schemeClr val="bg2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says that the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emf is</a:t>
            </a: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twice</a:t>
            </a: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 large in the wire with 2 loops</a:t>
            </a:r>
            <a:r>
              <a:rPr lang="en-US" sz="2000" b="1">
                <a:solidFill>
                  <a:schemeClr val="bg2"/>
                </a:solidFill>
              </a:rPr>
              <a:t>.  The current is given by Ohm’s law: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 = V/R</a:t>
            </a:r>
            <a:r>
              <a:rPr lang="en-US" sz="2000" b="1" i="1">
                <a:solidFill>
                  <a:srgbClr val="000000"/>
                </a:solidFill>
              </a:rPr>
              <a:t>.</a:t>
            </a:r>
            <a:r>
              <a:rPr lang="en-US" sz="2000" b="1" i="1">
                <a:solidFill>
                  <a:srgbClr val="800000"/>
                </a:solidFill>
              </a:rPr>
              <a:t>   </a:t>
            </a:r>
            <a:r>
              <a:rPr lang="en-US" sz="2000" b="1">
                <a:solidFill>
                  <a:schemeClr val="bg2"/>
                </a:solidFill>
              </a:rPr>
              <a:t>Since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wire #2 is twice as long as wire #1, it has</a:t>
            </a: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twice</a:t>
            </a: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resistance</a:t>
            </a:r>
            <a:r>
              <a:rPr lang="en-US" sz="2000" b="1">
                <a:solidFill>
                  <a:schemeClr val="bg2"/>
                </a:solidFill>
              </a:rPr>
              <a:t>, so the current in both wires is the same.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33925" y="3238500"/>
            <a:ext cx="4213225" cy="3397250"/>
            <a:chOff x="3003" y="404"/>
            <a:chExt cx="2654" cy="214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 rot="-5400000">
              <a:off x="4939" y="1626"/>
              <a:ext cx="194" cy="719"/>
              <a:chOff x="2403" y="1778"/>
              <a:chExt cx="194" cy="719"/>
            </a:xfrm>
          </p:grpSpPr>
          <p:sp>
            <p:nvSpPr>
              <p:cNvPr id="1853447" name="Arc 7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448" name="Arc 8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3449" name="Rectangle 9"/>
            <p:cNvSpPr>
              <a:spLocks noChangeArrowheads="1"/>
            </p:cNvSpPr>
            <p:nvPr/>
          </p:nvSpPr>
          <p:spPr bwMode="auto">
            <a:xfrm>
              <a:off x="3284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450" name="Text Box 10"/>
            <p:cNvSpPr txBox="1">
              <a:spLocks noChangeArrowheads="1"/>
            </p:cNvSpPr>
            <p:nvPr/>
          </p:nvSpPr>
          <p:spPr bwMode="auto">
            <a:xfrm>
              <a:off x="3272" y="1461"/>
              <a:ext cx="264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3451" name="Text Box 11"/>
            <p:cNvSpPr txBox="1">
              <a:spLocks noChangeArrowheads="1"/>
            </p:cNvSpPr>
            <p:nvPr/>
          </p:nvSpPr>
          <p:spPr bwMode="auto">
            <a:xfrm>
              <a:off x="3285" y="932"/>
              <a:ext cx="23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3452" name="Rectangle 12"/>
            <p:cNvSpPr>
              <a:spLocks noChangeArrowheads="1"/>
            </p:cNvSpPr>
            <p:nvPr/>
          </p:nvSpPr>
          <p:spPr bwMode="auto">
            <a:xfrm>
              <a:off x="4916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453" name="Text Box 13"/>
            <p:cNvSpPr txBox="1">
              <a:spLocks noChangeArrowheads="1"/>
            </p:cNvSpPr>
            <p:nvPr/>
          </p:nvSpPr>
          <p:spPr bwMode="auto">
            <a:xfrm>
              <a:off x="4904" y="1461"/>
              <a:ext cx="264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3454" name="Text Box 14"/>
            <p:cNvSpPr txBox="1">
              <a:spLocks noChangeArrowheads="1"/>
            </p:cNvSpPr>
            <p:nvPr/>
          </p:nvSpPr>
          <p:spPr bwMode="auto">
            <a:xfrm>
              <a:off x="4917" y="932"/>
              <a:ext cx="23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3455" name="Line 15"/>
            <p:cNvSpPr>
              <a:spLocks noChangeShapeType="1"/>
            </p:cNvSpPr>
            <p:nvPr/>
          </p:nvSpPr>
          <p:spPr bwMode="auto">
            <a:xfrm>
              <a:off x="5036" y="1700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456" name="Line 16"/>
            <p:cNvSpPr>
              <a:spLocks noChangeShapeType="1"/>
            </p:cNvSpPr>
            <p:nvPr/>
          </p:nvSpPr>
          <p:spPr bwMode="auto">
            <a:xfrm>
              <a:off x="5036" y="20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457" name="Freeform 17"/>
            <p:cNvSpPr>
              <a:spLocks/>
            </p:cNvSpPr>
            <p:nvPr/>
          </p:nvSpPr>
          <p:spPr bwMode="auto">
            <a:xfrm>
              <a:off x="3200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458" name="Freeform 18"/>
            <p:cNvSpPr>
              <a:spLocks/>
            </p:cNvSpPr>
            <p:nvPr/>
          </p:nvSpPr>
          <p:spPr bwMode="auto">
            <a:xfrm>
              <a:off x="4831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459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5482" y="1800"/>
              <a:ext cx="175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1</a:t>
              </a:r>
            </a:p>
          </p:txBody>
        </p:sp>
        <p:sp>
          <p:nvSpPr>
            <p:cNvPr id="1853460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3957" y="1800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53461" name="Line 21"/>
            <p:cNvSpPr>
              <a:spLocks noChangeShapeType="1"/>
            </p:cNvSpPr>
            <p:nvPr/>
          </p:nvSpPr>
          <p:spPr bwMode="auto">
            <a:xfrm>
              <a:off x="3412" y="216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3003" y="1868"/>
              <a:ext cx="770" cy="292"/>
              <a:chOff x="2591" y="1867"/>
              <a:chExt cx="770" cy="292"/>
            </a:xfrm>
          </p:grpSpPr>
          <p:sp>
            <p:nvSpPr>
              <p:cNvPr id="1853463" name="Arc 23"/>
              <p:cNvSpPr>
                <a:spLocks/>
              </p:cNvSpPr>
              <p:nvPr/>
            </p:nvSpPr>
            <p:spPr bwMode="gray">
              <a:xfrm rot="365812" flipH="1">
                <a:off x="2644" y="1879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464" name="Arc 24"/>
              <p:cNvSpPr>
                <a:spLocks/>
              </p:cNvSpPr>
              <p:nvPr/>
            </p:nvSpPr>
            <p:spPr bwMode="auto">
              <a:xfrm flipH="1" flipV="1">
                <a:off x="2636" y="2055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465" name="Arc 25"/>
              <p:cNvSpPr>
                <a:spLocks/>
              </p:cNvSpPr>
              <p:nvPr/>
            </p:nvSpPr>
            <p:spPr bwMode="auto">
              <a:xfrm flipH="1" flipV="1">
                <a:off x="2615" y="1941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466" name="Arc 26"/>
              <p:cNvSpPr>
                <a:spLocks/>
              </p:cNvSpPr>
              <p:nvPr/>
            </p:nvSpPr>
            <p:spPr bwMode="gray">
              <a:xfrm rot="21058410" flipH="1">
                <a:off x="2591" y="1867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3467" name="Line 27"/>
            <p:cNvSpPr>
              <a:spLocks noChangeShapeType="1"/>
            </p:cNvSpPr>
            <p:nvPr/>
          </p:nvSpPr>
          <p:spPr bwMode="auto">
            <a:xfrm>
              <a:off x="3402" y="1718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53468" name="Oval 28"/>
          <p:cNvSpPr>
            <a:spLocks noChangeArrowheads="1"/>
          </p:cNvSpPr>
          <p:nvPr/>
        </p:nvSpPr>
        <p:spPr bwMode="auto">
          <a:xfrm>
            <a:off x="6053138" y="1806575"/>
            <a:ext cx="2652712" cy="563563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53470" name="Rectangle 30"/>
          <p:cNvSpPr>
            <a:spLocks noChangeArrowheads="1"/>
          </p:cNvSpPr>
          <p:nvPr/>
        </p:nvSpPr>
        <p:spPr bwMode="auto">
          <a:xfrm>
            <a:off x="2347913" y="3394075"/>
            <a:ext cx="2030412" cy="808038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3472" name="Rectangle 32"/>
          <p:cNvSpPr>
            <a:spLocks noChangeArrowheads="1"/>
          </p:cNvSpPr>
          <p:nvPr/>
        </p:nvSpPr>
        <p:spPr bwMode="auto">
          <a:xfrm>
            <a:off x="6376988" y="881063"/>
            <a:ext cx="2452687" cy="18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&gt;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&lt;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  0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4)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= 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53473" name="Rectangle 33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53474" name="Rectangle 34"/>
          <p:cNvSpPr>
            <a:spLocks noGrp="1" noChangeArrowheads="1"/>
          </p:cNvSpPr>
          <p:nvPr>
            <p:ph idx="1"/>
          </p:nvPr>
        </p:nvSpPr>
        <p:spPr>
          <a:xfrm>
            <a:off x="0" y="765175"/>
            <a:ext cx="5732463" cy="256698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Wire #1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one-turn loop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and a bar magnet is dropped through. 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Wire #2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="1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two-turn loop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and the same magnet is dropped through.  Compare the magnitude of the 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currents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in these two cases. </a:t>
            </a:r>
          </a:p>
        </p:txBody>
      </p:sp>
      <p:graphicFrame>
        <p:nvGraphicFramePr>
          <p:cNvPr id="257027" name="Object 3"/>
          <p:cNvGraphicFramePr>
            <a:graphicFrameLocks noChangeAspect="1"/>
          </p:cNvGraphicFramePr>
          <p:nvPr/>
        </p:nvGraphicFramePr>
        <p:xfrm>
          <a:off x="2495906" y="3459565"/>
          <a:ext cx="16256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79280" imgH="457200" progId="Equation.3">
                  <p:embed/>
                </p:oleObj>
              </mc:Choice>
              <mc:Fallback>
                <p:oleObj name="Equation" r:id="rId3" imgW="1079280" imgH="457200" progId="Equation.3">
                  <p:embed/>
                  <p:pic>
                    <p:nvPicPr>
                      <p:cNvPr id="257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906" y="3459565"/>
                        <a:ext cx="1625600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223.45.8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81400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If the magnetic field is time-varying, we expect a current. Does it take work to move the charges?</a:t>
            </a:r>
          </a:p>
          <a:p>
            <a:pPr>
              <a:buNone/>
            </a:pPr>
            <a:r>
              <a:rPr lang="en-US" dirty="0"/>
              <a:t>				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4508500" y="2773363"/>
            <a:ext cx="4635500" cy="4084637"/>
            <a:chOff x="1776" y="1159"/>
            <a:chExt cx="2920" cy="2573"/>
          </a:xfrm>
        </p:grpSpPr>
        <p:grpSp>
          <p:nvGrpSpPr>
            <p:cNvPr id="6" name="Group 103"/>
            <p:cNvGrpSpPr>
              <a:grpSpLocks/>
            </p:cNvGrpSpPr>
            <p:nvPr/>
          </p:nvGrpSpPr>
          <p:grpSpPr bwMode="auto">
            <a:xfrm>
              <a:off x="1836" y="1159"/>
              <a:ext cx="2557" cy="2573"/>
              <a:chOff x="1836" y="1159"/>
              <a:chExt cx="2557" cy="2573"/>
            </a:xfrm>
          </p:grpSpPr>
          <p:sp>
            <p:nvSpPr>
              <p:cNvPr id="102" name="Oval 101"/>
              <p:cNvSpPr>
                <a:spLocks noChangeArrowheads="1"/>
              </p:cNvSpPr>
              <p:nvPr/>
            </p:nvSpPr>
            <p:spPr bwMode="auto">
              <a:xfrm>
                <a:off x="1836" y="1159"/>
                <a:ext cx="2557" cy="257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Oval 102"/>
              <p:cNvSpPr>
                <a:spLocks noChangeArrowheads="1"/>
              </p:cNvSpPr>
              <p:nvPr/>
            </p:nvSpPr>
            <p:spPr bwMode="auto">
              <a:xfrm>
                <a:off x="2039" y="1342"/>
                <a:ext cx="2150" cy="218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248" y="2352"/>
              <a:ext cx="102" cy="125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+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4434" y="1741"/>
              <a:ext cx="0" cy="6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4460" y="1949"/>
              <a:ext cx="1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Times New Roman" pitchFamily="18" charset="0"/>
                </a:rPr>
                <a:t>I</a:t>
              </a:r>
            </a:p>
          </p:txBody>
        </p: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1784" y="1728"/>
              <a:ext cx="128" cy="128"/>
              <a:chOff x="1784" y="1736"/>
              <a:chExt cx="128" cy="128"/>
            </a:xfrm>
          </p:grpSpPr>
          <p:sp>
            <p:nvSpPr>
              <p:cNvPr id="100" name="Line 10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1" name="Line 11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" name="Group 12"/>
            <p:cNvGrpSpPr>
              <a:grpSpLocks/>
            </p:cNvGrpSpPr>
            <p:nvPr/>
          </p:nvGrpSpPr>
          <p:grpSpPr bwMode="auto">
            <a:xfrm>
              <a:off x="1792" y="2344"/>
              <a:ext cx="128" cy="128"/>
              <a:chOff x="1784" y="1736"/>
              <a:chExt cx="128" cy="128"/>
            </a:xfrm>
          </p:grpSpPr>
          <p:sp>
            <p:nvSpPr>
              <p:cNvPr id="98" name="Line 13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9" name="Line 14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2" name="Group 15"/>
            <p:cNvGrpSpPr>
              <a:grpSpLocks/>
            </p:cNvGrpSpPr>
            <p:nvPr/>
          </p:nvGrpSpPr>
          <p:grpSpPr bwMode="auto">
            <a:xfrm>
              <a:off x="1784" y="2856"/>
              <a:ext cx="128" cy="128"/>
              <a:chOff x="1784" y="1736"/>
              <a:chExt cx="128" cy="128"/>
            </a:xfrm>
          </p:grpSpPr>
          <p:sp>
            <p:nvSpPr>
              <p:cNvPr id="96" name="Line 16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7" name="Line 17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" name="Group 18"/>
            <p:cNvGrpSpPr>
              <a:grpSpLocks/>
            </p:cNvGrpSpPr>
            <p:nvPr/>
          </p:nvGrpSpPr>
          <p:grpSpPr bwMode="auto">
            <a:xfrm>
              <a:off x="1776" y="3400"/>
              <a:ext cx="128" cy="128"/>
              <a:chOff x="1784" y="1736"/>
              <a:chExt cx="128" cy="128"/>
            </a:xfrm>
          </p:grpSpPr>
          <p:sp>
            <p:nvSpPr>
              <p:cNvPr id="94" name="Line 19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" name="Line 20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4" name="Group 21"/>
            <p:cNvGrpSpPr>
              <a:grpSpLocks/>
            </p:cNvGrpSpPr>
            <p:nvPr/>
          </p:nvGrpSpPr>
          <p:grpSpPr bwMode="auto">
            <a:xfrm>
              <a:off x="2424" y="1728"/>
              <a:ext cx="128" cy="128"/>
              <a:chOff x="1784" y="1736"/>
              <a:chExt cx="128" cy="128"/>
            </a:xfrm>
          </p:grpSpPr>
          <p:sp>
            <p:nvSpPr>
              <p:cNvPr id="92" name="Line 22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3" name="Line 23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5" name="Group 24"/>
            <p:cNvGrpSpPr>
              <a:grpSpLocks/>
            </p:cNvGrpSpPr>
            <p:nvPr/>
          </p:nvGrpSpPr>
          <p:grpSpPr bwMode="auto">
            <a:xfrm>
              <a:off x="2432" y="2344"/>
              <a:ext cx="128" cy="128"/>
              <a:chOff x="1784" y="1736"/>
              <a:chExt cx="128" cy="128"/>
            </a:xfrm>
          </p:grpSpPr>
          <p:sp>
            <p:nvSpPr>
              <p:cNvPr id="90" name="Line 25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1" name="Line 26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6" name="Group 27"/>
            <p:cNvGrpSpPr>
              <a:grpSpLocks/>
            </p:cNvGrpSpPr>
            <p:nvPr/>
          </p:nvGrpSpPr>
          <p:grpSpPr bwMode="auto">
            <a:xfrm>
              <a:off x="2424" y="2856"/>
              <a:ext cx="128" cy="128"/>
              <a:chOff x="1784" y="1736"/>
              <a:chExt cx="128" cy="128"/>
            </a:xfrm>
          </p:grpSpPr>
          <p:sp>
            <p:nvSpPr>
              <p:cNvPr id="88" name="Line 28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9" name="Line 29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" name="Group 30"/>
            <p:cNvGrpSpPr>
              <a:grpSpLocks/>
            </p:cNvGrpSpPr>
            <p:nvPr/>
          </p:nvGrpSpPr>
          <p:grpSpPr bwMode="auto">
            <a:xfrm>
              <a:off x="2416" y="3400"/>
              <a:ext cx="128" cy="128"/>
              <a:chOff x="1784" y="1736"/>
              <a:chExt cx="128" cy="128"/>
            </a:xfrm>
          </p:grpSpPr>
          <p:sp>
            <p:nvSpPr>
              <p:cNvPr id="86" name="Line 31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7" name="Line 32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" name="Group 33"/>
            <p:cNvGrpSpPr>
              <a:grpSpLocks/>
            </p:cNvGrpSpPr>
            <p:nvPr/>
          </p:nvGrpSpPr>
          <p:grpSpPr bwMode="auto">
            <a:xfrm>
              <a:off x="2944" y="1728"/>
              <a:ext cx="128" cy="128"/>
              <a:chOff x="1784" y="1736"/>
              <a:chExt cx="128" cy="128"/>
            </a:xfrm>
          </p:grpSpPr>
          <p:sp>
            <p:nvSpPr>
              <p:cNvPr id="84" name="Line 34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5" name="Line 35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9" name="Group 36"/>
            <p:cNvGrpSpPr>
              <a:grpSpLocks/>
            </p:cNvGrpSpPr>
            <p:nvPr/>
          </p:nvGrpSpPr>
          <p:grpSpPr bwMode="auto">
            <a:xfrm>
              <a:off x="2952" y="2344"/>
              <a:ext cx="128" cy="128"/>
              <a:chOff x="1784" y="1736"/>
              <a:chExt cx="128" cy="128"/>
            </a:xfrm>
          </p:grpSpPr>
          <p:sp>
            <p:nvSpPr>
              <p:cNvPr id="82" name="Line 37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3" name="Line 38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0" name="Group 39"/>
            <p:cNvGrpSpPr>
              <a:grpSpLocks/>
            </p:cNvGrpSpPr>
            <p:nvPr/>
          </p:nvGrpSpPr>
          <p:grpSpPr bwMode="auto">
            <a:xfrm>
              <a:off x="2944" y="2856"/>
              <a:ext cx="128" cy="128"/>
              <a:chOff x="1784" y="1736"/>
              <a:chExt cx="128" cy="128"/>
            </a:xfrm>
          </p:grpSpPr>
          <p:sp>
            <p:nvSpPr>
              <p:cNvPr id="80" name="Line 40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1" name="Line 41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1" name="Group 42"/>
            <p:cNvGrpSpPr>
              <a:grpSpLocks/>
            </p:cNvGrpSpPr>
            <p:nvPr/>
          </p:nvGrpSpPr>
          <p:grpSpPr bwMode="auto">
            <a:xfrm>
              <a:off x="2936" y="3400"/>
              <a:ext cx="128" cy="128"/>
              <a:chOff x="1784" y="1736"/>
              <a:chExt cx="128" cy="128"/>
            </a:xfrm>
          </p:grpSpPr>
          <p:sp>
            <p:nvSpPr>
              <p:cNvPr id="78" name="Line 43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9" name="Line 44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2" name="Group 45"/>
            <p:cNvGrpSpPr>
              <a:grpSpLocks/>
            </p:cNvGrpSpPr>
            <p:nvPr/>
          </p:nvGrpSpPr>
          <p:grpSpPr bwMode="auto">
            <a:xfrm>
              <a:off x="3520" y="1728"/>
              <a:ext cx="128" cy="128"/>
              <a:chOff x="1784" y="1736"/>
              <a:chExt cx="128" cy="128"/>
            </a:xfrm>
          </p:grpSpPr>
          <p:sp>
            <p:nvSpPr>
              <p:cNvPr id="76" name="Line 46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7" name="Line 47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3" name="Group 48"/>
            <p:cNvGrpSpPr>
              <a:grpSpLocks/>
            </p:cNvGrpSpPr>
            <p:nvPr/>
          </p:nvGrpSpPr>
          <p:grpSpPr bwMode="auto">
            <a:xfrm>
              <a:off x="3528" y="2344"/>
              <a:ext cx="128" cy="128"/>
              <a:chOff x="1784" y="1736"/>
              <a:chExt cx="128" cy="128"/>
            </a:xfrm>
          </p:grpSpPr>
          <p:sp>
            <p:nvSpPr>
              <p:cNvPr id="74" name="Line 49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" name="Line 50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" name="Group 51"/>
            <p:cNvGrpSpPr>
              <a:grpSpLocks/>
            </p:cNvGrpSpPr>
            <p:nvPr/>
          </p:nvGrpSpPr>
          <p:grpSpPr bwMode="auto">
            <a:xfrm>
              <a:off x="3520" y="2856"/>
              <a:ext cx="128" cy="128"/>
              <a:chOff x="1784" y="1736"/>
              <a:chExt cx="128" cy="128"/>
            </a:xfrm>
          </p:grpSpPr>
          <p:sp>
            <p:nvSpPr>
              <p:cNvPr id="72" name="Line 52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3" name="Line 53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5" name="Group 54"/>
            <p:cNvGrpSpPr>
              <a:grpSpLocks/>
            </p:cNvGrpSpPr>
            <p:nvPr/>
          </p:nvGrpSpPr>
          <p:grpSpPr bwMode="auto">
            <a:xfrm>
              <a:off x="3512" y="3400"/>
              <a:ext cx="128" cy="128"/>
              <a:chOff x="1784" y="1736"/>
              <a:chExt cx="128" cy="128"/>
            </a:xfrm>
          </p:grpSpPr>
          <p:sp>
            <p:nvSpPr>
              <p:cNvPr id="70" name="Line 55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" name="Line 56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6" name="Group 57"/>
            <p:cNvGrpSpPr>
              <a:grpSpLocks/>
            </p:cNvGrpSpPr>
            <p:nvPr/>
          </p:nvGrpSpPr>
          <p:grpSpPr bwMode="auto">
            <a:xfrm>
              <a:off x="4024" y="1728"/>
              <a:ext cx="128" cy="128"/>
              <a:chOff x="1784" y="1736"/>
              <a:chExt cx="128" cy="128"/>
            </a:xfrm>
          </p:grpSpPr>
          <p:sp>
            <p:nvSpPr>
              <p:cNvPr id="68" name="Line 58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" name="Line 59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7" name="Group 60"/>
            <p:cNvGrpSpPr>
              <a:grpSpLocks/>
            </p:cNvGrpSpPr>
            <p:nvPr/>
          </p:nvGrpSpPr>
          <p:grpSpPr bwMode="auto">
            <a:xfrm>
              <a:off x="4032" y="2344"/>
              <a:ext cx="128" cy="128"/>
              <a:chOff x="1784" y="1736"/>
              <a:chExt cx="128" cy="128"/>
            </a:xfrm>
          </p:grpSpPr>
          <p:sp>
            <p:nvSpPr>
              <p:cNvPr id="66" name="Line 61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7" name="Line 62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8" name="Group 63"/>
            <p:cNvGrpSpPr>
              <a:grpSpLocks/>
            </p:cNvGrpSpPr>
            <p:nvPr/>
          </p:nvGrpSpPr>
          <p:grpSpPr bwMode="auto">
            <a:xfrm>
              <a:off x="4024" y="2856"/>
              <a:ext cx="128" cy="128"/>
              <a:chOff x="1784" y="1736"/>
              <a:chExt cx="128" cy="128"/>
            </a:xfrm>
          </p:grpSpPr>
          <p:sp>
            <p:nvSpPr>
              <p:cNvPr id="64" name="Line 64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5" name="Line 65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9" name="Group 66"/>
            <p:cNvGrpSpPr>
              <a:grpSpLocks/>
            </p:cNvGrpSpPr>
            <p:nvPr/>
          </p:nvGrpSpPr>
          <p:grpSpPr bwMode="auto">
            <a:xfrm>
              <a:off x="4016" y="3400"/>
              <a:ext cx="128" cy="128"/>
              <a:chOff x="1784" y="1736"/>
              <a:chExt cx="128" cy="128"/>
            </a:xfrm>
          </p:grpSpPr>
          <p:sp>
            <p:nvSpPr>
              <p:cNvPr id="62" name="Line 67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3" name="Line 68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" name="Group 69"/>
            <p:cNvGrpSpPr>
              <a:grpSpLocks/>
            </p:cNvGrpSpPr>
            <p:nvPr/>
          </p:nvGrpSpPr>
          <p:grpSpPr bwMode="auto">
            <a:xfrm>
              <a:off x="4560" y="1728"/>
              <a:ext cx="128" cy="128"/>
              <a:chOff x="1784" y="1736"/>
              <a:chExt cx="128" cy="128"/>
            </a:xfrm>
          </p:grpSpPr>
          <p:sp>
            <p:nvSpPr>
              <p:cNvPr id="60" name="Line 70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" name="Line 71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1" name="Group 72"/>
            <p:cNvGrpSpPr>
              <a:grpSpLocks/>
            </p:cNvGrpSpPr>
            <p:nvPr/>
          </p:nvGrpSpPr>
          <p:grpSpPr bwMode="auto">
            <a:xfrm>
              <a:off x="4568" y="2344"/>
              <a:ext cx="128" cy="128"/>
              <a:chOff x="1784" y="1736"/>
              <a:chExt cx="128" cy="128"/>
            </a:xfrm>
          </p:grpSpPr>
          <p:sp>
            <p:nvSpPr>
              <p:cNvPr id="58" name="Line 73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9" name="Line 74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2" name="Group 75"/>
            <p:cNvGrpSpPr>
              <a:grpSpLocks/>
            </p:cNvGrpSpPr>
            <p:nvPr/>
          </p:nvGrpSpPr>
          <p:grpSpPr bwMode="auto">
            <a:xfrm>
              <a:off x="4560" y="2856"/>
              <a:ext cx="128" cy="128"/>
              <a:chOff x="1784" y="1736"/>
              <a:chExt cx="128" cy="128"/>
            </a:xfrm>
          </p:grpSpPr>
          <p:sp>
            <p:nvSpPr>
              <p:cNvPr id="56" name="Line 76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7" name="Line 77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3" name="Group 78"/>
            <p:cNvGrpSpPr>
              <a:grpSpLocks/>
            </p:cNvGrpSpPr>
            <p:nvPr/>
          </p:nvGrpSpPr>
          <p:grpSpPr bwMode="auto">
            <a:xfrm>
              <a:off x="4552" y="3400"/>
              <a:ext cx="128" cy="128"/>
              <a:chOff x="1784" y="1736"/>
              <a:chExt cx="128" cy="128"/>
            </a:xfrm>
          </p:grpSpPr>
          <p:sp>
            <p:nvSpPr>
              <p:cNvPr id="54" name="Line 79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5" name="Line 80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4" name="Group 81"/>
            <p:cNvGrpSpPr>
              <a:grpSpLocks/>
            </p:cNvGrpSpPr>
            <p:nvPr/>
          </p:nvGrpSpPr>
          <p:grpSpPr bwMode="auto">
            <a:xfrm>
              <a:off x="1776" y="1216"/>
              <a:ext cx="128" cy="128"/>
              <a:chOff x="1784" y="1736"/>
              <a:chExt cx="128" cy="128"/>
            </a:xfrm>
          </p:grpSpPr>
          <p:sp>
            <p:nvSpPr>
              <p:cNvPr id="52" name="Line 82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" name="Line 83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5" name="Group 84"/>
            <p:cNvGrpSpPr>
              <a:grpSpLocks/>
            </p:cNvGrpSpPr>
            <p:nvPr/>
          </p:nvGrpSpPr>
          <p:grpSpPr bwMode="auto">
            <a:xfrm>
              <a:off x="2416" y="1216"/>
              <a:ext cx="128" cy="128"/>
              <a:chOff x="1784" y="1736"/>
              <a:chExt cx="128" cy="128"/>
            </a:xfrm>
          </p:grpSpPr>
          <p:sp>
            <p:nvSpPr>
              <p:cNvPr id="50" name="Line 85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" name="Line 86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6" name="Group 87"/>
            <p:cNvGrpSpPr>
              <a:grpSpLocks/>
            </p:cNvGrpSpPr>
            <p:nvPr/>
          </p:nvGrpSpPr>
          <p:grpSpPr bwMode="auto">
            <a:xfrm>
              <a:off x="2936" y="1216"/>
              <a:ext cx="128" cy="128"/>
              <a:chOff x="1784" y="1736"/>
              <a:chExt cx="128" cy="128"/>
            </a:xfrm>
          </p:grpSpPr>
          <p:sp>
            <p:nvSpPr>
              <p:cNvPr id="48" name="Line 88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" name="Line 89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7" name="Group 90"/>
            <p:cNvGrpSpPr>
              <a:grpSpLocks/>
            </p:cNvGrpSpPr>
            <p:nvPr/>
          </p:nvGrpSpPr>
          <p:grpSpPr bwMode="auto">
            <a:xfrm>
              <a:off x="3512" y="1216"/>
              <a:ext cx="128" cy="128"/>
              <a:chOff x="1784" y="1736"/>
              <a:chExt cx="128" cy="128"/>
            </a:xfrm>
          </p:grpSpPr>
          <p:sp>
            <p:nvSpPr>
              <p:cNvPr id="46" name="Line 91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" name="Line 92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8" name="Group 93"/>
            <p:cNvGrpSpPr>
              <a:grpSpLocks/>
            </p:cNvGrpSpPr>
            <p:nvPr/>
          </p:nvGrpSpPr>
          <p:grpSpPr bwMode="auto">
            <a:xfrm>
              <a:off x="4016" y="1216"/>
              <a:ext cx="128" cy="128"/>
              <a:chOff x="1784" y="1736"/>
              <a:chExt cx="128" cy="128"/>
            </a:xfrm>
          </p:grpSpPr>
          <p:sp>
            <p:nvSpPr>
              <p:cNvPr id="44" name="Line 94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" name="Line 95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9" name="Group 96"/>
            <p:cNvGrpSpPr>
              <a:grpSpLocks/>
            </p:cNvGrpSpPr>
            <p:nvPr/>
          </p:nvGrpSpPr>
          <p:grpSpPr bwMode="auto">
            <a:xfrm>
              <a:off x="4552" y="1216"/>
              <a:ext cx="128" cy="128"/>
              <a:chOff x="1784" y="1736"/>
              <a:chExt cx="128" cy="128"/>
            </a:xfrm>
          </p:grpSpPr>
          <p:sp>
            <p:nvSpPr>
              <p:cNvPr id="42" name="Line 97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" name="Line 98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0" name="Line 99"/>
            <p:cNvSpPr>
              <a:spLocks noChangeShapeType="1"/>
            </p:cNvSpPr>
            <p:nvPr/>
          </p:nvSpPr>
          <p:spPr bwMode="auto">
            <a:xfrm flipH="1">
              <a:off x="2040" y="2464"/>
              <a:ext cx="11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Text Box 100"/>
            <p:cNvSpPr txBox="1">
              <a:spLocks noChangeArrowheads="1"/>
            </p:cNvSpPr>
            <p:nvPr/>
          </p:nvSpPr>
          <p:spPr bwMode="auto">
            <a:xfrm>
              <a:off x="2544" y="2051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/>
                <a:t>r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Oval 102"/>
          <p:cNvSpPr>
            <a:spLocks noChangeArrowheads="1"/>
          </p:cNvSpPr>
          <p:nvPr/>
        </p:nvSpPr>
        <p:spPr bwMode="auto">
          <a:xfrm>
            <a:off x="3070746" y="1993948"/>
            <a:ext cx="3766782" cy="3765407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Oval 102"/>
          <p:cNvSpPr>
            <a:spLocks noChangeArrowheads="1"/>
          </p:cNvSpPr>
          <p:nvPr/>
        </p:nvSpPr>
        <p:spPr bwMode="auto">
          <a:xfrm>
            <a:off x="3739486" y="2715906"/>
            <a:ext cx="2402006" cy="2347414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832100" y="2743200"/>
            <a:ext cx="203200" cy="203200"/>
            <a:chOff x="1784" y="1736"/>
            <a:chExt cx="128" cy="128"/>
          </a:xfrm>
        </p:grpSpPr>
        <p:sp>
          <p:nvSpPr>
            <p:cNvPr id="108554" name="Line 1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55" name="Line 1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844800" y="3721100"/>
            <a:ext cx="203200" cy="203200"/>
            <a:chOff x="1784" y="1736"/>
            <a:chExt cx="128" cy="128"/>
          </a:xfrm>
        </p:grpSpPr>
        <p:sp>
          <p:nvSpPr>
            <p:cNvPr id="108557" name="Line 1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58" name="Line 1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832100" y="4533900"/>
            <a:ext cx="203200" cy="203200"/>
            <a:chOff x="1784" y="1736"/>
            <a:chExt cx="128" cy="128"/>
          </a:xfrm>
        </p:grpSpPr>
        <p:sp>
          <p:nvSpPr>
            <p:cNvPr id="108560" name="Line 1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1" name="Line 1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819400" y="5397500"/>
            <a:ext cx="203200" cy="203200"/>
            <a:chOff x="1784" y="1736"/>
            <a:chExt cx="128" cy="128"/>
          </a:xfrm>
        </p:grpSpPr>
        <p:sp>
          <p:nvSpPr>
            <p:cNvPr id="108563" name="Line 1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4" name="Line 2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848100" y="2743200"/>
            <a:ext cx="203200" cy="203200"/>
            <a:chOff x="1784" y="1736"/>
            <a:chExt cx="128" cy="128"/>
          </a:xfrm>
        </p:grpSpPr>
        <p:sp>
          <p:nvSpPr>
            <p:cNvPr id="108566" name="Line 2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7" name="Line 2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3860800" y="3721100"/>
            <a:ext cx="203200" cy="203200"/>
            <a:chOff x="1784" y="1736"/>
            <a:chExt cx="128" cy="128"/>
          </a:xfrm>
        </p:grpSpPr>
        <p:sp>
          <p:nvSpPr>
            <p:cNvPr id="108569" name="Line 2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0" name="Line 2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3848100" y="4533900"/>
            <a:ext cx="203200" cy="203200"/>
            <a:chOff x="1784" y="1736"/>
            <a:chExt cx="128" cy="128"/>
          </a:xfrm>
        </p:grpSpPr>
        <p:sp>
          <p:nvSpPr>
            <p:cNvPr id="108572" name="Line 2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3" name="Line 2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3835400" y="5397500"/>
            <a:ext cx="203200" cy="203200"/>
            <a:chOff x="1784" y="1736"/>
            <a:chExt cx="128" cy="128"/>
          </a:xfrm>
        </p:grpSpPr>
        <p:sp>
          <p:nvSpPr>
            <p:cNvPr id="108575" name="Line 3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6" name="Line 3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4673600" y="2743200"/>
            <a:ext cx="203200" cy="203200"/>
            <a:chOff x="1784" y="1736"/>
            <a:chExt cx="128" cy="128"/>
          </a:xfrm>
        </p:grpSpPr>
        <p:sp>
          <p:nvSpPr>
            <p:cNvPr id="108578" name="Line 3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9" name="Line 3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4686300" y="3721100"/>
            <a:ext cx="203200" cy="203200"/>
            <a:chOff x="1784" y="1736"/>
            <a:chExt cx="128" cy="128"/>
          </a:xfrm>
        </p:grpSpPr>
        <p:sp>
          <p:nvSpPr>
            <p:cNvPr id="108581" name="Line 3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2" name="Line 3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39"/>
          <p:cNvGrpSpPr>
            <a:grpSpLocks/>
          </p:cNvGrpSpPr>
          <p:nvPr/>
        </p:nvGrpSpPr>
        <p:grpSpPr bwMode="auto">
          <a:xfrm>
            <a:off x="4673600" y="4533900"/>
            <a:ext cx="203200" cy="203200"/>
            <a:chOff x="1784" y="1736"/>
            <a:chExt cx="128" cy="128"/>
          </a:xfrm>
        </p:grpSpPr>
        <p:sp>
          <p:nvSpPr>
            <p:cNvPr id="108584" name="Line 4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5" name="Line 4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" name="Group 42"/>
          <p:cNvGrpSpPr>
            <a:grpSpLocks/>
          </p:cNvGrpSpPr>
          <p:nvPr/>
        </p:nvGrpSpPr>
        <p:grpSpPr bwMode="auto">
          <a:xfrm>
            <a:off x="4660900" y="5397500"/>
            <a:ext cx="203200" cy="203200"/>
            <a:chOff x="1784" y="1736"/>
            <a:chExt cx="128" cy="128"/>
          </a:xfrm>
        </p:grpSpPr>
        <p:sp>
          <p:nvSpPr>
            <p:cNvPr id="108587" name="Line 4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8" name="Line 4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" name="Group 45"/>
          <p:cNvGrpSpPr>
            <a:grpSpLocks/>
          </p:cNvGrpSpPr>
          <p:nvPr/>
        </p:nvGrpSpPr>
        <p:grpSpPr bwMode="auto">
          <a:xfrm>
            <a:off x="5588000" y="2743200"/>
            <a:ext cx="203200" cy="203200"/>
            <a:chOff x="1784" y="1736"/>
            <a:chExt cx="128" cy="128"/>
          </a:xfrm>
        </p:grpSpPr>
        <p:sp>
          <p:nvSpPr>
            <p:cNvPr id="108590" name="Line 4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1" name="Line 4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" name="Group 48"/>
          <p:cNvGrpSpPr>
            <a:grpSpLocks/>
          </p:cNvGrpSpPr>
          <p:nvPr/>
        </p:nvGrpSpPr>
        <p:grpSpPr bwMode="auto">
          <a:xfrm>
            <a:off x="5600700" y="3721100"/>
            <a:ext cx="203200" cy="203200"/>
            <a:chOff x="1784" y="1736"/>
            <a:chExt cx="128" cy="128"/>
          </a:xfrm>
        </p:grpSpPr>
        <p:sp>
          <p:nvSpPr>
            <p:cNvPr id="108593" name="Line 4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4" name="Line 5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51"/>
          <p:cNvGrpSpPr>
            <a:grpSpLocks/>
          </p:cNvGrpSpPr>
          <p:nvPr/>
        </p:nvGrpSpPr>
        <p:grpSpPr bwMode="auto">
          <a:xfrm>
            <a:off x="5588000" y="4533900"/>
            <a:ext cx="203200" cy="203200"/>
            <a:chOff x="1784" y="1736"/>
            <a:chExt cx="128" cy="128"/>
          </a:xfrm>
        </p:grpSpPr>
        <p:sp>
          <p:nvSpPr>
            <p:cNvPr id="108596" name="Line 5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7" name="Line 5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" name="Group 54"/>
          <p:cNvGrpSpPr>
            <a:grpSpLocks/>
          </p:cNvGrpSpPr>
          <p:nvPr/>
        </p:nvGrpSpPr>
        <p:grpSpPr bwMode="auto">
          <a:xfrm>
            <a:off x="5575300" y="5397500"/>
            <a:ext cx="203200" cy="203200"/>
            <a:chOff x="1784" y="1736"/>
            <a:chExt cx="128" cy="128"/>
          </a:xfrm>
        </p:grpSpPr>
        <p:sp>
          <p:nvSpPr>
            <p:cNvPr id="108599" name="Line 5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0" name="Line 5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" name="Group 57"/>
          <p:cNvGrpSpPr>
            <a:grpSpLocks/>
          </p:cNvGrpSpPr>
          <p:nvPr/>
        </p:nvGrpSpPr>
        <p:grpSpPr bwMode="auto">
          <a:xfrm>
            <a:off x="6388100" y="2743200"/>
            <a:ext cx="203200" cy="203200"/>
            <a:chOff x="1784" y="1736"/>
            <a:chExt cx="128" cy="128"/>
          </a:xfrm>
        </p:grpSpPr>
        <p:sp>
          <p:nvSpPr>
            <p:cNvPr id="108602" name="Line 5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3" name="Line 5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" name="Group 60"/>
          <p:cNvGrpSpPr>
            <a:grpSpLocks/>
          </p:cNvGrpSpPr>
          <p:nvPr/>
        </p:nvGrpSpPr>
        <p:grpSpPr bwMode="auto">
          <a:xfrm>
            <a:off x="6400800" y="3721100"/>
            <a:ext cx="203200" cy="203200"/>
            <a:chOff x="1784" y="1736"/>
            <a:chExt cx="128" cy="128"/>
          </a:xfrm>
        </p:grpSpPr>
        <p:sp>
          <p:nvSpPr>
            <p:cNvPr id="108605" name="Line 6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6" name="Line 6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0" name="Group 63"/>
          <p:cNvGrpSpPr>
            <a:grpSpLocks/>
          </p:cNvGrpSpPr>
          <p:nvPr/>
        </p:nvGrpSpPr>
        <p:grpSpPr bwMode="auto">
          <a:xfrm>
            <a:off x="6388100" y="4533900"/>
            <a:ext cx="203200" cy="203200"/>
            <a:chOff x="1784" y="1736"/>
            <a:chExt cx="128" cy="128"/>
          </a:xfrm>
        </p:grpSpPr>
        <p:sp>
          <p:nvSpPr>
            <p:cNvPr id="108608" name="Line 6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9" name="Line 6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66"/>
          <p:cNvGrpSpPr>
            <a:grpSpLocks/>
          </p:cNvGrpSpPr>
          <p:nvPr/>
        </p:nvGrpSpPr>
        <p:grpSpPr bwMode="auto">
          <a:xfrm>
            <a:off x="6375400" y="5397500"/>
            <a:ext cx="203200" cy="203200"/>
            <a:chOff x="1784" y="1736"/>
            <a:chExt cx="128" cy="128"/>
          </a:xfrm>
        </p:grpSpPr>
        <p:sp>
          <p:nvSpPr>
            <p:cNvPr id="108611" name="Line 6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2" name="Line 6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3" name="Group 69"/>
          <p:cNvGrpSpPr>
            <a:grpSpLocks/>
          </p:cNvGrpSpPr>
          <p:nvPr/>
        </p:nvGrpSpPr>
        <p:grpSpPr bwMode="auto">
          <a:xfrm>
            <a:off x="7239000" y="2743200"/>
            <a:ext cx="203200" cy="203200"/>
            <a:chOff x="1784" y="1736"/>
            <a:chExt cx="128" cy="128"/>
          </a:xfrm>
        </p:grpSpPr>
        <p:sp>
          <p:nvSpPr>
            <p:cNvPr id="108614" name="Line 7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5" name="Line 7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4" name="Group 72"/>
          <p:cNvGrpSpPr>
            <a:grpSpLocks/>
          </p:cNvGrpSpPr>
          <p:nvPr/>
        </p:nvGrpSpPr>
        <p:grpSpPr bwMode="auto">
          <a:xfrm>
            <a:off x="7251700" y="3721100"/>
            <a:ext cx="203200" cy="203200"/>
            <a:chOff x="1784" y="1736"/>
            <a:chExt cx="128" cy="128"/>
          </a:xfrm>
        </p:grpSpPr>
        <p:sp>
          <p:nvSpPr>
            <p:cNvPr id="108617" name="Line 7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8" name="Line 7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" name="Group 75"/>
          <p:cNvGrpSpPr>
            <a:grpSpLocks/>
          </p:cNvGrpSpPr>
          <p:nvPr/>
        </p:nvGrpSpPr>
        <p:grpSpPr bwMode="auto">
          <a:xfrm>
            <a:off x="7239000" y="4533900"/>
            <a:ext cx="203200" cy="203200"/>
            <a:chOff x="1784" y="1736"/>
            <a:chExt cx="128" cy="128"/>
          </a:xfrm>
        </p:grpSpPr>
        <p:sp>
          <p:nvSpPr>
            <p:cNvPr id="108620" name="Line 7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1" name="Line 7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" name="Group 78"/>
          <p:cNvGrpSpPr>
            <a:grpSpLocks/>
          </p:cNvGrpSpPr>
          <p:nvPr/>
        </p:nvGrpSpPr>
        <p:grpSpPr bwMode="auto">
          <a:xfrm>
            <a:off x="7226300" y="5397500"/>
            <a:ext cx="203200" cy="203200"/>
            <a:chOff x="1784" y="1736"/>
            <a:chExt cx="128" cy="128"/>
          </a:xfrm>
        </p:grpSpPr>
        <p:sp>
          <p:nvSpPr>
            <p:cNvPr id="108623" name="Line 7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4" name="Line 8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7" name="Group 81"/>
          <p:cNvGrpSpPr>
            <a:grpSpLocks/>
          </p:cNvGrpSpPr>
          <p:nvPr/>
        </p:nvGrpSpPr>
        <p:grpSpPr bwMode="auto">
          <a:xfrm>
            <a:off x="2819400" y="1930400"/>
            <a:ext cx="203200" cy="203200"/>
            <a:chOff x="1784" y="1736"/>
            <a:chExt cx="128" cy="128"/>
          </a:xfrm>
        </p:grpSpPr>
        <p:sp>
          <p:nvSpPr>
            <p:cNvPr id="108626" name="Line 8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7" name="Line 8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8" name="Group 84"/>
          <p:cNvGrpSpPr>
            <a:grpSpLocks/>
          </p:cNvGrpSpPr>
          <p:nvPr/>
        </p:nvGrpSpPr>
        <p:grpSpPr bwMode="auto">
          <a:xfrm>
            <a:off x="3835400" y="1930400"/>
            <a:ext cx="203200" cy="203200"/>
            <a:chOff x="1784" y="1736"/>
            <a:chExt cx="128" cy="128"/>
          </a:xfrm>
        </p:grpSpPr>
        <p:sp>
          <p:nvSpPr>
            <p:cNvPr id="108629" name="Line 8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0" name="Line 8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9" name="Group 87"/>
          <p:cNvGrpSpPr>
            <a:grpSpLocks/>
          </p:cNvGrpSpPr>
          <p:nvPr/>
        </p:nvGrpSpPr>
        <p:grpSpPr bwMode="auto">
          <a:xfrm>
            <a:off x="4660900" y="1930400"/>
            <a:ext cx="203200" cy="203200"/>
            <a:chOff x="1784" y="1736"/>
            <a:chExt cx="128" cy="128"/>
          </a:xfrm>
        </p:grpSpPr>
        <p:sp>
          <p:nvSpPr>
            <p:cNvPr id="108632" name="Line 8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3" name="Line 8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" name="Group 90"/>
          <p:cNvGrpSpPr>
            <a:grpSpLocks/>
          </p:cNvGrpSpPr>
          <p:nvPr/>
        </p:nvGrpSpPr>
        <p:grpSpPr bwMode="auto">
          <a:xfrm>
            <a:off x="5575300" y="1930400"/>
            <a:ext cx="203200" cy="203200"/>
            <a:chOff x="1784" y="1736"/>
            <a:chExt cx="128" cy="128"/>
          </a:xfrm>
        </p:grpSpPr>
        <p:sp>
          <p:nvSpPr>
            <p:cNvPr id="108635" name="Line 9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6" name="Line 9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1" name="Group 93"/>
          <p:cNvGrpSpPr>
            <a:grpSpLocks/>
          </p:cNvGrpSpPr>
          <p:nvPr/>
        </p:nvGrpSpPr>
        <p:grpSpPr bwMode="auto">
          <a:xfrm>
            <a:off x="6375400" y="1930400"/>
            <a:ext cx="203200" cy="203200"/>
            <a:chOff x="1784" y="1736"/>
            <a:chExt cx="128" cy="128"/>
          </a:xfrm>
        </p:grpSpPr>
        <p:sp>
          <p:nvSpPr>
            <p:cNvPr id="108638" name="Line 9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9" name="Line 9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8640" name="Group 96"/>
          <p:cNvGrpSpPr>
            <a:grpSpLocks/>
          </p:cNvGrpSpPr>
          <p:nvPr/>
        </p:nvGrpSpPr>
        <p:grpSpPr bwMode="auto">
          <a:xfrm>
            <a:off x="7226300" y="1930400"/>
            <a:ext cx="203200" cy="203200"/>
            <a:chOff x="1784" y="1736"/>
            <a:chExt cx="128" cy="128"/>
          </a:xfrm>
        </p:grpSpPr>
        <p:sp>
          <p:nvSpPr>
            <p:cNvPr id="108641" name="Line 9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42" name="Line 9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083253" y="1992573"/>
            <a:ext cx="3837295" cy="3753134"/>
            <a:chOff x="3083253" y="1992573"/>
            <a:chExt cx="3837295" cy="3753134"/>
          </a:xfrm>
        </p:grpSpPr>
        <p:grpSp>
          <p:nvGrpSpPr>
            <p:cNvPr id="21" name="Group 120"/>
            <p:cNvGrpSpPr/>
            <p:nvPr/>
          </p:nvGrpSpPr>
          <p:grpSpPr>
            <a:xfrm rot="5561759">
              <a:off x="4633411" y="2024413"/>
              <a:ext cx="652817" cy="3753134"/>
              <a:chOff x="4794915" y="2144973"/>
              <a:chExt cx="652817" cy="3753134"/>
            </a:xfrm>
          </p:grpSpPr>
          <p:cxnSp>
            <p:nvCxnSpPr>
              <p:cNvPr id="122" name="Straight Arrow Connector 121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Straight Arrow Connector 106"/>
            <p:cNvCxnSpPr/>
            <p:nvPr/>
          </p:nvCxnSpPr>
          <p:spPr>
            <a:xfrm flipH="1" flipV="1">
              <a:off x="4735773" y="1992573"/>
              <a:ext cx="559559" cy="136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4642515" y="5734335"/>
              <a:ext cx="598225" cy="113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645" name="Group 119"/>
            <p:cNvGrpSpPr/>
            <p:nvPr/>
          </p:nvGrpSpPr>
          <p:grpSpPr>
            <a:xfrm rot="2853023">
              <a:off x="4713027" y="2076733"/>
              <a:ext cx="652817" cy="3753134"/>
              <a:chOff x="4794915" y="2144973"/>
              <a:chExt cx="652817" cy="3753134"/>
            </a:xfrm>
          </p:grpSpPr>
          <p:cxnSp>
            <p:nvCxnSpPr>
              <p:cNvPr id="118" name="Straight Arrow Connector 117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646" name="Group 123"/>
            <p:cNvGrpSpPr/>
            <p:nvPr/>
          </p:nvGrpSpPr>
          <p:grpSpPr>
            <a:xfrm rot="7815373">
              <a:off x="4717572" y="1903857"/>
              <a:ext cx="652817" cy="3753134"/>
              <a:chOff x="4794915" y="2144973"/>
              <a:chExt cx="652817" cy="3753134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8" name="TextBox 127"/>
          <p:cNvSpPr txBox="1"/>
          <p:nvPr/>
        </p:nvSpPr>
        <p:spPr>
          <a:xfrm>
            <a:off x="3113964" y="497006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3754265" y="2718181"/>
            <a:ext cx="2428168" cy="2372436"/>
            <a:chOff x="3083253" y="1992573"/>
            <a:chExt cx="3837295" cy="3753134"/>
          </a:xfrm>
        </p:grpSpPr>
        <p:grpSp>
          <p:nvGrpSpPr>
            <p:cNvPr id="115" name="Group 120"/>
            <p:cNvGrpSpPr/>
            <p:nvPr/>
          </p:nvGrpSpPr>
          <p:grpSpPr>
            <a:xfrm rot="5561759">
              <a:off x="4633411" y="2024413"/>
              <a:ext cx="652817" cy="3753134"/>
              <a:chOff x="4794915" y="2144973"/>
              <a:chExt cx="652817" cy="3753134"/>
            </a:xfrm>
          </p:grpSpPr>
          <p:cxnSp>
            <p:nvCxnSpPr>
              <p:cNvPr id="132" name="Straight Arrow Connector 131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6" name="Straight Arrow Connector 115"/>
            <p:cNvCxnSpPr/>
            <p:nvPr/>
          </p:nvCxnSpPr>
          <p:spPr>
            <a:xfrm flipH="1" flipV="1">
              <a:off x="4735773" y="1992573"/>
              <a:ext cx="559559" cy="136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4642515" y="5734335"/>
              <a:ext cx="598225" cy="113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/>
            <p:cNvGrpSpPr/>
            <p:nvPr/>
          </p:nvGrpSpPr>
          <p:grpSpPr>
            <a:xfrm rot="2853023">
              <a:off x="4713027" y="2076733"/>
              <a:ext cx="652817" cy="3753134"/>
              <a:chOff x="4794915" y="2144973"/>
              <a:chExt cx="652817" cy="3753134"/>
            </a:xfrm>
          </p:grpSpPr>
          <p:cxnSp>
            <p:nvCxnSpPr>
              <p:cNvPr id="130" name="Straight Arrow Connector 129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3"/>
            <p:cNvGrpSpPr/>
            <p:nvPr/>
          </p:nvGrpSpPr>
          <p:grpSpPr>
            <a:xfrm rot="7815373">
              <a:off x="4717572" y="1903857"/>
              <a:ext cx="652817" cy="3753134"/>
              <a:chOff x="4794915" y="2144973"/>
              <a:chExt cx="652817" cy="3753134"/>
            </a:xfrm>
          </p:grpSpPr>
          <p:cxnSp>
            <p:nvCxnSpPr>
              <p:cNvPr id="124" name="Straight Arrow Connector 123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8" name="TextBox 137"/>
          <p:cNvSpPr txBox="1"/>
          <p:nvPr/>
        </p:nvSpPr>
        <p:spPr>
          <a:xfrm>
            <a:off x="736978" y="2429301"/>
            <a:ext cx="174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Changing B-Field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012207" y="4001068"/>
            <a:ext cx="174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Induced E-Field</a:t>
            </a:r>
          </a:p>
        </p:txBody>
      </p:sp>
      <p:sp>
        <p:nvSpPr>
          <p:cNvPr id="140" name="Freeform 139"/>
          <p:cNvSpPr/>
          <p:nvPr/>
        </p:nvSpPr>
        <p:spPr>
          <a:xfrm>
            <a:off x="2470245" y="2238233"/>
            <a:ext cx="327546" cy="341194"/>
          </a:xfrm>
          <a:custGeom>
            <a:avLst/>
            <a:gdLst>
              <a:gd name="connsiteX0" fmla="*/ 0 w 327546"/>
              <a:gd name="connsiteY0" fmla="*/ 341194 h 341194"/>
              <a:gd name="connsiteX1" fmla="*/ 327546 w 327546"/>
              <a:gd name="connsiteY1" fmla="*/ 0 h 34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7546" h="341194">
                <a:moveTo>
                  <a:pt x="0" y="341194"/>
                </a:moveTo>
                <a:lnTo>
                  <a:pt x="327546" y="0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0"/>
          <p:cNvSpPr/>
          <p:nvPr/>
        </p:nvSpPr>
        <p:spPr>
          <a:xfrm>
            <a:off x="2579427" y="4042012"/>
            <a:ext cx="452651" cy="175146"/>
          </a:xfrm>
          <a:custGeom>
            <a:avLst/>
            <a:gdLst>
              <a:gd name="connsiteX0" fmla="*/ 0 w 327546"/>
              <a:gd name="connsiteY0" fmla="*/ 341194 h 341194"/>
              <a:gd name="connsiteX1" fmla="*/ 327546 w 327546"/>
              <a:gd name="connsiteY1" fmla="*/ 0 h 34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7546" h="341194">
                <a:moveTo>
                  <a:pt x="0" y="341194"/>
                </a:moveTo>
                <a:lnTo>
                  <a:pt x="327546" y="0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223.45.9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5716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Are the Electric and Magnetic field equations symmetric</a:t>
            </a:r>
          </a:p>
          <a:p>
            <a:pPr>
              <a:buNone/>
            </a:pPr>
            <a:r>
              <a:rPr lang="en-US" dirty="0"/>
              <a:t>				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They seem to be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They seem not to be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Oval 102"/>
          <p:cNvSpPr>
            <a:spLocks noChangeArrowheads="1"/>
          </p:cNvSpPr>
          <p:nvPr/>
        </p:nvSpPr>
        <p:spPr bwMode="auto">
          <a:xfrm>
            <a:off x="3070746" y="1993948"/>
            <a:ext cx="3766782" cy="3765407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Oval 102"/>
          <p:cNvSpPr>
            <a:spLocks noChangeArrowheads="1"/>
          </p:cNvSpPr>
          <p:nvPr/>
        </p:nvSpPr>
        <p:spPr bwMode="auto">
          <a:xfrm>
            <a:off x="3739486" y="2715906"/>
            <a:ext cx="2402006" cy="2347414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832100" y="2743200"/>
            <a:ext cx="203200" cy="203200"/>
            <a:chOff x="1784" y="1736"/>
            <a:chExt cx="128" cy="128"/>
          </a:xfrm>
        </p:grpSpPr>
        <p:sp>
          <p:nvSpPr>
            <p:cNvPr id="108554" name="Line 1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55" name="Line 1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844800" y="3721100"/>
            <a:ext cx="203200" cy="203200"/>
            <a:chOff x="1784" y="1736"/>
            <a:chExt cx="128" cy="128"/>
          </a:xfrm>
        </p:grpSpPr>
        <p:sp>
          <p:nvSpPr>
            <p:cNvPr id="108557" name="Line 1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58" name="Line 1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832100" y="4533900"/>
            <a:ext cx="203200" cy="203200"/>
            <a:chOff x="1784" y="1736"/>
            <a:chExt cx="128" cy="128"/>
          </a:xfrm>
        </p:grpSpPr>
        <p:sp>
          <p:nvSpPr>
            <p:cNvPr id="108560" name="Line 1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1" name="Line 1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819400" y="5397500"/>
            <a:ext cx="203200" cy="203200"/>
            <a:chOff x="1784" y="1736"/>
            <a:chExt cx="128" cy="128"/>
          </a:xfrm>
        </p:grpSpPr>
        <p:sp>
          <p:nvSpPr>
            <p:cNvPr id="108563" name="Line 1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4" name="Line 2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848100" y="2743200"/>
            <a:ext cx="203200" cy="203200"/>
            <a:chOff x="1784" y="1736"/>
            <a:chExt cx="128" cy="128"/>
          </a:xfrm>
        </p:grpSpPr>
        <p:sp>
          <p:nvSpPr>
            <p:cNvPr id="108566" name="Line 2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7" name="Line 2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3860800" y="3721100"/>
            <a:ext cx="203200" cy="203200"/>
            <a:chOff x="1784" y="1736"/>
            <a:chExt cx="128" cy="128"/>
          </a:xfrm>
        </p:grpSpPr>
        <p:sp>
          <p:nvSpPr>
            <p:cNvPr id="108569" name="Line 2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0" name="Line 2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3848100" y="4533900"/>
            <a:ext cx="203200" cy="203200"/>
            <a:chOff x="1784" y="1736"/>
            <a:chExt cx="128" cy="128"/>
          </a:xfrm>
        </p:grpSpPr>
        <p:sp>
          <p:nvSpPr>
            <p:cNvPr id="108572" name="Line 2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3" name="Line 2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3835400" y="5397500"/>
            <a:ext cx="203200" cy="203200"/>
            <a:chOff x="1784" y="1736"/>
            <a:chExt cx="128" cy="128"/>
          </a:xfrm>
        </p:grpSpPr>
        <p:sp>
          <p:nvSpPr>
            <p:cNvPr id="108575" name="Line 3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6" name="Line 3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4673600" y="2743200"/>
            <a:ext cx="203200" cy="203200"/>
            <a:chOff x="1784" y="1736"/>
            <a:chExt cx="128" cy="128"/>
          </a:xfrm>
        </p:grpSpPr>
        <p:sp>
          <p:nvSpPr>
            <p:cNvPr id="108578" name="Line 3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9" name="Line 3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4686300" y="3721100"/>
            <a:ext cx="203200" cy="203200"/>
            <a:chOff x="1784" y="1736"/>
            <a:chExt cx="128" cy="128"/>
          </a:xfrm>
        </p:grpSpPr>
        <p:sp>
          <p:nvSpPr>
            <p:cNvPr id="108581" name="Line 3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2" name="Line 3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39"/>
          <p:cNvGrpSpPr>
            <a:grpSpLocks/>
          </p:cNvGrpSpPr>
          <p:nvPr/>
        </p:nvGrpSpPr>
        <p:grpSpPr bwMode="auto">
          <a:xfrm>
            <a:off x="4673600" y="4533900"/>
            <a:ext cx="203200" cy="203200"/>
            <a:chOff x="1784" y="1736"/>
            <a:chExt cx="128" cy="128"/>
          </a:xfrm>
        </p:grpSpPr>
        <p:sp>
          <p:nvSpPr>
            <p:cNvPr id="108584" name="Line 4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5" name="Line 4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" name="Group 42"/>
          <p:cNvGrpSpPr>
            <a:grpSpLocks/>
          </p:cNvGrpSpPr>
          <p:nvPr/>
        </p:nvGrpSpPr>
        <p:grpSpPr bwMode="auto">
          <a:xfrm>
            <a:off x="4660900" y="5397500"/>
            <a:ext cx="203200" cy="203200"/>
            <a:chOff x="1784" y="1736"/>
            <a:chExt cx="128" cy="128"/>
          </a:xfrm>
        </p:grpSpPr>
        <p:sp>
          <p:nvSpPr>
            <p:cNvPr id="108587" name="Line 4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8" name="Line 4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" name="Group 45"/>
          <p:cNvGrpSpPr>
            <a:grpSpLocks/>
          </p:cNvGrpSpPr>
          <p:nvPr/>
        </p:nvGrpSpPr>
        <p:grpSpPr bwMode="auto">
          <a:xfrm>
            <a:off x="5588000" y="2743200"/>
            <a:ext cx="203200" cy="203200"/>
            <a:chOff x="1784" y="1736"/>
            <a:chExt cx="128" cy="128"/>
          </a:xfrm>
        </p:grpSpPr>
        <p:sp>
          <p:nvSpPr>
            <p:cNvPr id="108590" name="Line 4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1" name="Line 4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" name="Group 48"/>
          <p:cNvGrpSpPr>
            <a:grpSpLocks/>
          </p:cNvGrpSpPr>
          <p:nvPr/>
        </p:nvGrpSpPr>
        <p:grpSpPr bwMode="auto">
          <a:xfrm>
            <a:off x="5600700" y="3721100"/>
            <a:ext cx="203200" cy="203200"/>
            <a:chOff x="1784" y="1736"/>
            <a:chExt cx="128" cy="128"/>
          </a:xfrm>
        </p:grpSpPr>
        <p:sp>
          <p:nvSpPr>
            <p:cNvPr id="108593" name="Line 4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4" name="Line 5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51"/>
          <p:cNvGrpSpPr>
            <a:grpSpLocks/>
          </p:cNvGrpSpPr>
          <p:nvPr/>
        </p:nvGrpSpPr>
        <p:grpSpPr bwMode="auto">
          <a:xfrm>
            <a:off x="5588000" y="4533900"/>
            <a:ext cx="203200" cy="203200"/>
            <a:chOff x="1784" y="1736"/>
            <a:chExt cx="128" cy="128"/>
          </a:xfrm>
        </p:grpSpPr>
        <p:sp>
          <p:nvSpPr>
            <p:cNvPr id="108596" name="Line 5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7" name="Line 5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" name="Group 54"/>
          <p:cNvGrpSpPr>
            <a:grpSpLocks/>
          </p:cNvGrpSpPr>
          <p:nvPr/>
        </p:nvGrpSpPr>
        <p:grpSpPr bwMode="auto">
          <a:xfrm>
            <a:off x="5575300" y="5397500"/>
            <a:ext cx="203200" cy="203200"/>
            <a:chOff x="1784" y="1736"/>
            <a:chExt cx="128" cy="128"/>
          </a:xfrm>
        </p:grpSpPr>
        <p:sp>
          <p:nvSpPr>
            <p:cNvPr id="108599" name="Line 5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0" name="Line 5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" name="Group 57"/>
          <p:cNvGrpSpPr>
            <a:grpSpLocks/>
          </p:cNvGrpSpPr>
          <p:nvPr/>
        </p:nvGrpSpPr>
        <p:grpSpPr bwMode="auto">
          <a:xfrm>
            <a:off x="6388100" y="2743200"/>
            <a:ext cx="203200" cy="203200"/>
            <a:chOff x="1784" y="1736"/>
            <a:chExt cx="128" cy="128"/>
          </a:xfrm>
        </p:grpSpPr>
        <p:sp>
          <p:nvSpPr>
            <p:cNvPr id="108602" name="Line 5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3" name="Line 5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" name="Group 60"/>
          <p:cNvGrpSpPr>
            <a:grpSpLocks/>
          </p:cNvGrpSpPr>
          <p:nvPr/>
        </p:nvGrpSpPr>
        <p:grpSpPr bwMode="auto">
          <a:xfrm>
            <a:off x="6400800" y="3721100"/>
            <a:ext cx="203200" cy="203200"/>
            <a:chOff x="1784" y="1736"/>
            <a:chExt cx="128" cy="128"/>
          </a:xfrm>
        </p:grpSpPr>
        <p:sp>
          <p:nvSpPr>
            <p:cNvPr id="108605" name="Line 6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6" name="Line 6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0" name="Group 63"/>
          <p:cNvGrpSpPr>
            <a:grpSpLocks/>
          </p:cNvGrpSpPr>
          <p:nvPr/>
        </p:nvGrpSpPr>
        <p:grpSpPr bwMode="auto">
          <a:xfrm>
            <a:off x="6388100" y="4533900"/>
            <a:ext cx="203200" cy="203200"/>
            <a:chOff x="1784" y="1736"/>
            <a:chExt cx="128" cy="128"/>
          </a:xfrm>
        </p:grpSpPr>
        <p:sp>
          <p:nvSpPr>
            <p:cNvPr id="108608" name="Line 6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9" name="Line 6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1" name="Group 66"/>
          <p:cNvGrpSpPr>
            <a:grpSpLocks/>
          </p:cNvGrpSpPr>
          <p:nvPr/>
        </p:nvGrpSpPr>
        <p:grpSpPr bwMode="auto">
          <a:xfrm>
            <a:off x="6375400" y="5397500"/>
            <a:ext cx="203200" cy="203200"/>
            <a:chOff x="1784" y="1736"/>
            <a:chExt cx="128" cy="128"/>
          </a:xfrm>
        </p:grpSpPr>
        <p:sp>
          <p:nvSpPr>
            <p:cNvPr id="108611" name="Line 6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2" name="Line 6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69"/>
          <p:cNvGrpSpPr>
            <a:grpSpLocks/>
          </p:cNvGrpSpPr>
          <p:nvPr/>
        </p:nvGrpSpPr>
        <p:grpSpPr bwMode="auto">
          <a:xfrm>
            <a:off x="7239000" y="2743200"/>
            <a:ext cx="203200" cy="203200"/>
            <a:chOff x="1784" y="1736"/>
            <a:chExt cx="128" cy="128"/>
          </a:xfrm>
        </p:grpSpPr>
        <p:sp>
          <p:nvSpPr>
            <p:cNvPr id="108614" name="Line 7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5" name="Line 7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3" name="Group 72"/>
          <p:cNvGrpSpPr>
            <a:grpSpLocks/>
          </p:cNvGrpSpPr>
          <p:nvPr/>
        </p:nvGrpSpPr>
        <p:grpSpPr bwMode="auto">
          <a:xfrm>
            <a:off x="7251700" y="3721100"/>
            <a:ext cx="203200" cy="203200"/>
            <a:chOff x="1784" y="1736"/>
            <a:chExt cx="128" cy="128"/>
          </a:xfrm>
        </p:grpSpPr>
        <p:sp>
          <p:nvSpPr>
            <p:cNvPr id="108617" name="Line 7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8" name="Line 7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4" name="Group 75"/>
          <p:cNvGrpSpPr>
            <a:grpSpLocks/>
          </p:cNvGrpSpPr>
          <p:nvPr/>
        </p:nvGrpSpPr>
        <p:grpSpPr bwMode="auto">
          <a:xfrm>
            <a:off x="7239000" y="4533900"/>
            <a:ext cx="203200" cy="203200"/>
            <a:chOff x="1784" y="1736"/>
            <a:chExt cx="128" cy="128"/>
          </a:xfrm>
        </p:grpSpPr>
        <p:sp>
          <p:nvSpPr>
            <p:cNvPr id="108620" name="Line 7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1" name="Line 7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" name="Group 78"/>
          <p:cNvGrpSpPr>
            <a:grpSpLocks/>
          </p:cNvGrpSpPr>
          <p:nvPr/>
        </p:nvGrpSpPr>
        <p:grpSpPr bwMode="auto">
          <a:xfrm>
            <a:off x="7226300" y="5397500"/>
            <a:ext cx="203200" cy="203200"/>
            <a:chOff x="1784" y="1736"/>
            <a:chExt cx="128" cy="128"/>
          </a:xfrm>
        </p:grpSpPr>
        <p:sp>
          <p:nvSpPr>
            <p:cNvPr id="108623" name="Line 7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4" name="Line 8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" name="Group 81"/>
          <p:cNvGrpSpPr>
            <a:grpSpLocks/>
          </p:cNvGrpSpPr>
          <p:nvPr/>
        </p:nvGrpSpPr>
        <p:grpSpPr bwMode="auto">
          <a:xfrm>
            <a:off x="2819400" y="1930400"/>
            <a:ext cx="203200" cy="203200"/>
            <a:chOff x="1784" y="1736"/>
            <a:chExt cx="128" cy="128"/>
          </a:xfrm>
        </p:grpSpPr>
        <p:sp>
          <p:nvSpPr>
            <p:cNvPr id="108626" name="Line 8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7" name="Line 8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7" name="Group 84"/>
          <p:cNvGrpSpPr>
            <a:grpSpLocks/>
          </p:cNvGrpSpPr>
          <p:nvPr/>
        </p:nvGrpSpPr>
        <p:grpSpPr bwMode="auto">
          <a:xfrm>
            <a:off x="3835400" y="1930400"/>
            <a:ext cx="203200" cy="203200"/>
            <a:chOff x="1784" y="1736"/>
            <a:chExt cx="128" cy="128"/>
          </a:xfrm>
        </p:grpSpPr>
        <p:sp>
          <p:nvSpPr>
            <p:cNvPr id="108629" name="Line 8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0" name="Line 8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8" name="Group 87"/>
          <p:cNvGrpSpPr>
            <a:grpSpLocks/>
          </p:cNvGrpSpPr>
          <p:nvPr/>
        </p:nvGrpSpPr>
        <p:grpSpPr bwMode="auto">
          <a:xfrm>
            <a:off x="4660900" y="1930400"/>
            <a:ext cx="203200" cy="203200"/>
            <a:chOff x="1784" y="1736"/>
            <a:chExt cx="128" cy="128"/>
          </a:xfrm>
        </p:grpSpPr>
        <p:sp>
          <p:nvSpPr>
            <p:cNvPr id="108632" name="Line 8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3" name="Line 8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9" name="Group 90"/>
          <p:cNvGrpSpPr>
            <a:grpSpLocks/>
          </p:cNvGrpSpPr>
          <p:nvPr/>
        </p:nvGrpSpPr>
        <p:grpSpPr bwMode="auto">
          <a:xfrm>
            <a:off x="5575300" y="1930400"/>
            <a:ext cx="203200" cy="203200"/>
            <a:chOff x="1784" y="1736"/>
            <a:chExt cx="128" cy="128"/>
          </a:xfrm>
        </p:grpSpPr>
        <p:sp>
          <p:nvSpPr>
            <p:cNvPr id="108635" name="Line 9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6" name="Line 9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" name="Group 93"/>
          <p:cNvGrpSpPr>
            <a:grpSpLocks/>
          </p:cNvGrpSpPr>
          <p:nvPr/>
        </p:nvGrpSpPr>
        <p:grpSpPr bwMode="auto">
          <a:xfrm>
            <a:off x="6375400" y="1930400"/>
            <a:ext cx="203200" cy="203200"/>
            <a:chOff x="1784" y="1736"/>
            <a:chExt cx="128" cy="128"/>
          </a:xfrm>
        </p:grpSpPr>
        <p:sp>
          <p:nvSpPr>
            <p:cNvPr id="108638" name="Line 9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9" name="Line 9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1" name="Group 96"/>
          <p:cNvGrpSpPr>
            <a:grpSpLocks/>
          </p:cNvGrpSpPr>
          <p:nvPr/>
        </p:nvGrpSpPr>
        <p:grpSpPr bwMode="auto">
          <a:xfrm>
            <a:off x="7226300" y="1930400"/>
            <a:ext cx="203200" cy="203200"/>
            <a:chOff x="1784" y="1736"/>
            <a:chExt cx="128" cy="128"/>
          </a:xfrm>
        </p:grpSpPr>
        <p:sp>
          <p:nvSpPr>
            <p:cNvPr id="108641" name="Line 9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42" name="Line 9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8640" name="Group 112"/>
          <p:cNvGrpSpPr/>
          <p:nvPr/>
        </p:nvGrpSpPr>
        <p:grpSpPr>
          <a:xfrm flipV="1">
            <a:off x="3083253" y="1992573"/>
            <a:ext cx="3837295" cy="3753134"/>
            <a:chOff x="3083253" y="1992573"/>
            <a:chExt cx="3837295" cy="3753134"/>
          </a:xfrm>
        </p:grpSpPr>
        <p:grpSp>
          <p:nvGrpSpPr>
            <p:cNvPr id="108645" name="Group 120"/>
            <p:cNvGrpSpPr/>
            <p:nvPr/>
          </p:nvGrpSpPr>
          <p:grpSpPr>
            <a:xfrm rot="5561759">
              <a:off x="4633411" y="2024413"/>
              <a:ext cx="652817" cy="3753134"/>
              <a:chOff x="4794915" y="2144973"/>
              <a:chExt cx="652817" cy="3753134"/>
            </a:xfrm>
          </p:grpSpPr>
          <p:cxnSp>
            <p:nvCxnSpPr>
              <p:cNvPr id="122" name="Straight Arrow Connector 121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Straight Arrow Connector 106"/>
            <p:cNvCxnSpPr/>
            <p:nvPr/>
          </p:nvCxnSpPr>
          <p:spPr>
            <a:xfrm flipH="1" flipV="1">
              <a:off x="4735773" y="1992573"/>
              <a:ext cx="559559" cy="136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4642515" y="5734335"/>
              <a:ext cx="598225" cy="113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646" name="Group 119"/>
            <p:cNvGrpSpPr/>
            <p:nvPr/>
          </p:nvGrpSpPr>
          <p:grpSpPr>
            <a:xfrm rot="2853023">
              <a:off x="4713027" y="2076733"/>
              <a:ext cx="652817" cy="3753134"/>
              <a:chOff x="4794915" y="2144973"/>
              <a:chExt cx="652817" cy="3753134"/>
            </a:xfrm>
          </p:grpSpPr>
          <p:cxnSp>
            <p:nvCxnSpPr>
              <p:cNvPr id="118" name="Straight Arrow Connector 117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647" name="Group 123"/>
            <p:cNvGrpSpPr/>
            <p:nvPr/>
          </p:nvGrpSpPr>
          <p:grpSpPr>
            <a:xfrm rot="7815373">
              <a:off x="4717572" y="1903857"/>
              <a:ext cx="652817" cy="3753134"/>
              <a:chOff x="4794915" y="2144973"/>
              <a:chExt cx="652817" cy="3753134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7" name="TextBox 126"/>
          <p:cNvSpPr txBox="1"/>
          <p:nvPr/>
        </p:nvSpPr>
        <p:spPr>
          <a:xfrm>
            <a:off x="3439237" y="3248168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363337" y="1571768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</a:t>
            </a:r>
          </a:p>
        </p:txBody>
      </p:sp>
      <p:grpSp>
        <p:nvGrpSpPr>
          <p:cNvPr id="108648" name="Group 113"/>
          <p:cNvGrpSpPr/>
          <p:nvPr/>
        </p:nvGrpSpPr>
        <p:grpSpPr>
          <a:xfrm flipV="1">
            <a:off x="3754265" y="2718181"/>
            <a:ext cx="2428168" cy="2372436"/>
            <a:chOff x="3083253" y="1992573"/>
            <a:chExt cx="3837295" cy="3753134"/>
          </a:xfrm>
        </p:grpSpPr>
        <p:grpSp>
          <p:nvGrpSpPr>
            <p:cNvPr id="108649" name="Group 120"/>
            <p:cNvGrpSpPr/>
            <p:nvPr/>
          </p:nvGrpSpPr>
          <p:grpSpPr>
            <a:xfrm rot="5561759">
              <a:off x="4633411" y="2024413"/>
              <a:ext cx="652817" cy="3753134"/>
              <a:chOff x="4794915" y="2144973"/>
              <a:chExt cx="652817" cy="3753134"/>
            </a:xfrm>
          </p:grpSpPr>
          <p:cxnSp>
            <p:nvCxnSpPr>
              <p:cNvPr id="132" name="Straight Arrow Connector 131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6" name="Straight Arrow Connector 115"/>
            <p:cNvCxnSpPr/>
            <p:nvPr/>
          </p:nvCxnSpPr>
          <p:spPr>
            <a:xfrm flipH="1" flipV="1">
              <a:off x="4735773" y="1992573"/>
              <a:ext cx="559559" cy="136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4642515" y="5734335"/>
              <a:ext cx="598225" cy="113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650" name="Group 119"/>
            <p:cNvGrpSpPr/>
            <p:nvPr/>
          </p:nvGrpSpPr>
          <p:grpSpPr>
            <a:xfrm rot="2853023">
              <a:off x="4713027" y="2076733"/>
              <a:ext cx="652817" cy="3753134"/>
              <a:chOff x="4794915" y="2144973"/>
              <a:chExt cx="652817" cy="3753134"/>
            </a:xfrm>
          </p:grpSpPr>
          <p:cxnSp>
            <p:nvCxnSpPr>
              <p:cNvPr id="130" name="Straight Arrow Connector 129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651" name="Group 123"/>
            <p:cNvGrpSpPr/>
            <p:nvPr/>
          </p:nvGrpSpPr>
          <p:grpSpPr>
            <a:xfrm rot="7815373">
              <a:off x="4717572" y="1903857"/>
              <a:ext cx="652817" cy="3753134"/>
              <a:chOff x="4794915" y="2144973"/>
              <a:chExt cx="652817" cy="3753134"/>
            </a:xfrm>
          </p:grpSpPr>
          <p:cxnSp>
            <p:nvCxnSpPr>
              <p:cNvPr id="124" name="Straight Arrow Connector 123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4" name="Title 1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736978" y="2429301"/>
            <a:ext cx="174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Changing E-Field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012207" y="4001068"/>
            <a:ext cx="174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Induced B-Field</a:t>
            </a:r>
          </a:p>
        </p:txBody>
      </p:sp>
      <p:sp>
        <p:nvSpPr>
          <p:cNvPr id="139" name="Freeform 138"/>
          <p:cNvSpPr/>
          <p:nvPr/>
        </p:nvSpPr>
        <p:spPr>
          <a:xfrm>
            <a:off x="2470245" y="2238233"/>
            <a:ext cx="327546" cy="341194"/>
          </a:xfrm>
          <a:custGeom>
            <a:avLst/>
            <a:gdLst>
              <a:gd name="connsiteX0" fmla="*/ 0 w 327546"/>
              <a:gd name="connsiteY0" fmla="*/ 341194 h 341194"/>
              <a:gd name="connsiteX1" fmla="*/ 327546 w 327546"/>
              <a:gd name="connsiteY1" fmla="*/ 0 h 34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7546" h="341194">
                <a:moveTo>
                  <a:pt x="0" y="341194"/>
                </a:moveTo>
                <a:lnTo>
                  <a:pt x="327546" y="0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0" name="Freeform 139"/>
          <p:cNvSpPr/>
          <p:nvPr/>
        </p:nvSpPr>
        <p:spPr>
          <a:xfrm>
            <a:off x="2647666" y="4014716"/>
            <a:ext cx="384411" cy="188794"/>
          </a:xfrm>
          <a:custGeom>
            <a:avLst/>
            <a:gdLst>
              <a:gd name="connsiteX0" fmla="*/ 0 w 327546"/>
              <a:gd name="connsiteY0" fmla="*/ 341194 h 341194"/>
              <a:gd name="connsiteX1" fmla="*/ 327546 w 327546"/>
              <a:gd name="connsiteY1" fmla="*/ 0 h 34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7546" h="341194">
                <a:moveTo>
                  <a:pt x="0" y="341194"/>
                </a:moveTo>
                <a:lnTo>
                  <a:pt x="327546" y="0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223.45.10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5716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Is there a physical justification that we know of that says the field equations must be symmetric?</a:t>
            </a:r>
          </a:p>
          <a:p>
            <a:pPr>
              <a:buNone/>
            </a:pPr>
            <a:r>
              <a:rPr lang="en-US" dirty="0"/>
              <a:t>				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655638"/>
            <a:ext cx="518160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19400" y="1930400"/>
            <a:ext cx="4635500" cy="3670300"/>
            <a:chOff x="1776" y="1216"/>
            <a:chExt cx="2920" cy="231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776" y="1216"/>
              <a:ext cx="2920" cy="2312"/>
              <a:chOff x="1776" y="1216"/>
              <a:chExt cx="2920" cy="2312"/>
            </a:xfrm>
          </p:grpSpPr>
          <p:sp>
            <p:nvSpPr>
              <p:cNvPr id="109574" name="Oval 6"/>
              <p:cNvSpPr>
                <a:spLocks noChangeArrowheads="1"/>
              </p:cNvSpPr>
              <p:nvPr/>
            </p:nvSpPr>
            <p:spPr bwMode="auto">
              <a:xfrm>
                <a:off x="3760" y="2584"/>
                <a:ext cx="232" cy="240"/>
              </a:xfrm>
              <a:prstGeom prst="ellipse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800"/>
                  <a:t>+</a:t>
                </a:r>
              </a:p>
            </p:txBody>
          </p:sp>
          <p:sp>
            <p:nvSpPr>
              <p:cNvPr id="109575" name="Line 7"/>
              <p:cNvSpPr>
                <a:spLocks noChangeShapeType="1"/>
              </p:cNvSpPr>
              <p:nvPr/>
            </p:nvSpPr>
            <p:spPr bwMode="auto">
              <a:xfrm flipV="1">
                <a:off x="3880" y="1904"/>
                <a:ext cx="0" cy="6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6" name="Text Box 8"/>
              <p:cNvSpPr txBox="1">
                <a:spLocks noChangeArrowheads="1"/>
              </p:cNvSpPr>
              <p:nvPr/>
            </p:nvSpPr>
            <p:spPr bwMode="auto">
              <a:xfrm>
                <a:off x="3958" y="2025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solidFill>
                      <a:srgbClr val="FF0000"/>
                    </a:solidFill>
                  </a:rPr>
                  <a:t>v</a:t>
                </a:r>
              </a:p>
            </p:txBody>
          </p:sp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1784" y="1728"/>
                <a:ext cx="128" cy="128"/>
                <a:chOff x="1784" y="1736"/>
                <a:chExt cx="128" cy="128"/>
              </a:xfrm>
            </p:grpSpPr>
            <p:sp>
              <p:nvSpPr>
                <p:cNvPr id="109578" name="Line 10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579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1792" y="2344"/>
                <a:ext cx="128" cy="128"/>
                <a:chOff x="1784" y="1736"/>
                <a:chExt cx="128" cy="128"/>
              </a:xfrm>
            </p:grpSpPr>
            <p:sp>
              <p:nvSpPr>
                <p:cNvPr id="109581" name="Line 13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582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5"/>
              <p:cNvGrpSpPr>
                <a:grpSpLocks/>
              </p:cNvGrpSpPr>
              <p:nvPr/>
            </p:nvGrpSpPr>
            <p:grpSpPr bwMode="auto">
              <a:xfrm>
                <a:off x="1784" y="2856"/>
                <a:ext cx="128" cy="128"/>
                <a:chOff x="1784" y="1736"/>
                <a:chExt cx="128" cy="128"/>
              </a:xfrm>
            </p:grpSpPr>
            <p:sp>
              <p:nvSpPr>
                <p:cNvPr id="109584" name="Line 16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585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8"/>
              <p:cNvGrpSpPr>
                <a:grpSpLocks/>
              </p:cNvGrpSpPr>
              <p:nvPr/>
            </p:nvGrpSpPr>
            <p:grpSpPr bwMode="auto">
              <a:xfrm>
                <a:off x="1776" y="3400"/>
                <a:ext cx="128" cy="128"/>
                <a:chOff x="1784" y="1736"/>
                <a:chExt cx="128" cy="128"/>
              </a:xfrm>
            </p:grpSpPr>
            <p:sp>
              <p:nvSpPr>
                <p:cNvPr id="109587" name="Line 19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588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1"/>
              <p:cNvGrpSpPr>
                <a:grpSpLocks/>
              </p:cNvGrpSpPr>
              <p:nvPr/>
            </p:nvGrpSpPr>
            <p:grpSpPr bwMode="auto">
              <a:xfrm>
                <a:off x="2424" y="1728"/>
                <a:ext cx="128" cy="128"/>
                <a:chOff x="1784" y="1736"/>
                <a:chExt cx="128" cy="128"/>
              </a:xfrm>
            </p:grpSpPr>
            <p:sp>
              <p:nvSpPr>
                <p:cNvPr id="109590" name="Line 22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591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4"/>
              <p:cNvGrpSpPr>
                <a:grpSpLocks/>
              </p:cNvGrpSpPr>
              <p:nvPr/>
            </p:nvGrpSpPr>
            <p:grpSpPr bwMode="auto">
              <a:xfrm>
                <a:off x="2432" y="2344"/>
                <a:ext cx="128" cy="128"/>
                <a:chOff x="1784" y="1736"/>
                <a:chExt cx="128" cy="128"/>
              </a:xfrm>
            </p:grpSpPr>
            <p:sp>
              <p:nvSpPr>
                <p:cNvPr id="109593" name="Line 25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594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7"/>
              <p:cNvGrpSpPr>
                <a:grpSpLocks/>
              </p:cNvGrpSpPr>
              <p:nvPr/>
            </p:nvGrpSpPr>
            <p:grpSpPr bwMode="auto">
              <a:xfrm>
                <a:off x="2424" y="2856"/>
                <a:ext cx="128" cy="128"/>
                <a:chOff x="1784" y="1736"/>
                <a:chExt cx="128" cy="128"/>
              </a:xfrm>
            </p:grpSpPr>
            <p:sp>
              <p:nvSpPr>
                <p:cNvPr id="109596" name="Line 28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597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30"/>
              <p:cNvGrpSpPr>
                <a:grpSpLocks/>
              </p:cNvGrpSpPr>
              <p:nvPr/>
            </p:nvGrpSpPr>
            <p:grpSpPr bwMode="auto">
              <a:xfrm>
                <a:off x="2416" y="3400"/>
                <a:ext cx="128" cy="128"/>
                <a:chOff x="1784" y="1736"/>
                <a:chExt cx="128" cy="128"/>
              </a:xfrm>
            </p:grpSpPr>
            <p:sp>
              <p:nvSpPr>
                <p:cNvPr id="109599" name="Line 31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00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33"/>
              <p:cNvGrpSpPr>
                <a:grpSpLocks/>
              </p:cNvGrpSpPr>
              <p:nvPr/>
            </p:nvGrpSpPr>
            <p:grpSpPr bwMode="auto">
              <a:xfrm>
                <a:off x="2944" y="1728"/>
                <a:ext cx="128" cy="128"/>
                <a:chOff x="1784" y="1736"/>
                <a:chExt cx="128" cy="128"/>
              </a:xfrm>
            </p:grpSpPr>
            <p:sp>
              <p:nvSpPr>
                <p:cNvPr id="109602" name="Line 34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03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36"/>
              <p:cNvGrpSpPr>
                <a:grpSpLocks/>
              </p:cNvGrpSpPr>
              <p:nvPr/>
            </p:nvGrpSpPr>
            <p:grpSpPr bwMode="auto">
              <a:xfrm>
                <a:off x="2952" y="2344"/>
                <a:ext cx="128" cy="128"/>
                <a:chOff x="1784" y="1736"/>
                <a:chExt cx="128" cy="128"/>
              </a:xfrm>
            </p:grpSpPr>
            <p:sp>
              <p:nvSpPr>
                <p:cNvPr id="109605" name="Line 37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06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39"/>
              <p:cNvGrpSpPr>
                <a:grpSpLocks/>
              </p:cNvGrpSpPr>
              <p:nvPr/>
            </p:nvGrpSpPr>
            <p:grpSpPr bwMode="auto">
              <a:xfrm>
                <a:off x="2944" y="2856"/>
                <a:ext cx="128" cy="128"/>
                <a:chOff x="1784" y="1736"/>
                <a:chExt cx="128" cy="128"/>
              </a:xfrm>
            </p:grpSpPr>
            <p:sp>
              <p:nvSpPr>
                <p:cNvPr id="109608" name="Line 40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09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42"/>
              <p:cNvGrpSpPr>
                <a:grpSpLocks/>
              </p:cNvGrpSpPr>
              <p:nvPr/>
            </p:nvGrpSpPr>
            <p:grpSpPr bwMode="auto">
              <a:xfrm>
                <a:off x="2936" y="3400"/>
                <a:ext cx="128" cy="128"/>
                <a:chOff x="1784" y="1736"/>
                <a:chExt cx="128" cy="128"/>
              </a:xfrm>
            </p:grpSpPr>
            <p:sp>
              <p:nvSpPr>
                <p:cNvPr id="109611" name="Line 43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12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45"/>
              <p:cNvGrpSpPr>
                <a:grpSpLocks/>
              </p:cNvGrpSpPr>
              <p:nvPr/>
            </p:nvGrpSpPr>
            <p:grpSpPr bwMode="auto">
              <a:xfrm>
                <a:off x="3520" y="1728"/>
                <a:ext cx="128" cy="128"/>
                <a:chOff x="1784" y="1736"/>
                <a:chExt cx="128" cy="128"/>
              </a:xfrm>
            </p:grpSpPr>
            <p:sp>
              <p:nvSpPr>
                <p:cNvPr id="109614" name="Line 46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15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48"/>
              <p:cNvGrpSpPr>
                <a:grpSpLocks/>
              </p:cNvGrpSpPr>
              <p:nvPr/>
            </p:nvGrpSpPr>
            <p:grpSpPr bwMode="auto">
              <a:xfrm>
                <a:off x="3528" y="2344"/>
                <a:ext cx="128" cy="128"/>
                <a:chOff x="1784" y="1736"/>
                <a:chExt cx="128" cy="128"/>
              </a:xfrm>
            </p:grpSpPr>
            <p:sp>
              <p:nvSpPr>
                <p:cNvPr id="109617" name="Line 49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18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51"/>
              <p:cNvGrpSpPr>
                <a:grpSpLocks/>
              </p:cNvGrpSpPr>
              <p:nvPr/>
            </p:nvGrpSpPr>
            <p:grpSpPr bwMode="auto">
              <a:xfrm>
                <a:off x="3520" y="2856"/>
                <a:ext cx="128" cy="128"/>
                <a:chOff x="1784" y="1736"/>
                <a:chExt cx="128" cy="128"/>
              </a:xfrm>
            </p:grpSpPr>
            <p:sp>
              <p:nvSpPr>
                <p:cNvPr id="109620" name="Line 52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21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54"/>
              <p:cNvGrpSpPr>
                <a:grpSpLocks/>
              </p:cNvGrpSpPr>
              <p:nvPr/>
            </p:nvGrpSpPr>
            <p:grpSpPr bwMode="auto">
              <a:xfrm>
                <a:off x="3512" y="3400"/>
                <a:ext cx="128" cy="128"/>
                <a:chOff x="1784" y="1736"/>
                <a:chExt cx="128" cy="128"/>
              </a:xfrm>
            </p:grpSpPr>
            <p:sp>
              <p:nvSpPr>
                <p:cNvPr id="109623" name="Line 55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24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57"/>
              <p:cNvGrpSpPr>
                <a:grpSpLocks/>
              </p:cNvGrpSpPr>
              <p:nvPr/>
            </p:nvGrpSpPr>
            <p:grpSpPr bwMode="auto">
              <a:xfrm>
                <a:off x="4024" y="1728"/>
                <a:ext cx="128" cy="128"/>
                <a:chOff x="1784" y="1736"/>
                <a:chExt cx="128" cy="128"/>
              </a:xfrm>
            </p:grpSpPr>
            <p:sp>
              <p:nvSpPr>
                <p:cNvPr id="109626" name="Line 58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27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60"/>
              <p:cNvGrpSpPr>
                <a:grpSpLocks/>
              </p:cNvGrpSpPr>
              <p:nvPr/>
            </p:nvGrpSpPr>
            <p:grpSpPr bwMode="auto">
              <a:xfrm>
                <a:off x="4032" y="2344"/>
                <a:ext cx="128" cy="128"/>
                <a:chOff x="1784" y="1736"/>
                <a:chExt cx="128" cy="128"/>
              </a:xfrm>
            </p:grpSpPr>
            <p:sp>
              <p:nvSpPr>
                <p:cNvPr id="109629" name="Line 61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30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63"/>
              <p:cNvGrpSpPr>
                <a:grpSpLocks/>
              </p:cNvGrpSpPr>
              <p:nvPr/>
            </p:nvGrpSpPr>
            <p:grpSpPr bwMode="auto">
              <a:xfrm>
                <a:off x="4024" y="2856"/>
                <a:ext cx="128" cy="128"/>
                <a:chOff x="1784" y="1736"/>
                <a:chExt cx="128" cy="128"/>
              </a:xfrm>
            </p:grpSpPr>
            <p:sp>
              <p:nvSpPr>
                <p:cNvPr id="109632" name="Line 64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33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66"/>
              <p:cNvGrpSpPr>
                <a:grpSpLocks/>
              </p:cNvGrpSpPr>
              <p:nvPr/>
            </p:nvGrpSpPr>
            <p:grpSpPr bwMode="auto">
              <a:xfrm>
                <a:off x="4016" y="3400"/>
                <a:ext cx="128" cy="128"/>
                <a:chOff x="1784" y="1736"/>
                <a:chExt cx="128" cy="128"/>
              </a:xfrm>
            </p:grpSpPr>
            <p:sp>
              <p:nvSpPr>
                <p:cNvPr id="109635" name="Line 67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36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69"/>
              <p:cNvGrpSpPr>
                <a:grpSpLocks/>
              </p:cNvGrpSpPr>
              <p:nvPr/>
            </p:nvGrpSpPr>
            <p:grpSpPr bwMode="auto">
              <a:xfrm>
                <a:off x="4560" y="1728"/>
                <a:ext cx="128" cy="128"/>
                <a:chOff x="1784" y="1736"/>
                <a:chExt cx="128" cy="128"/>
              </a:xfrm>
            </p:grpSpPr>
            <p:sp>
              <p:nvSpPr>
                <p:cNvPr id="109638" name="Line 70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39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72"/>
              <p:cNvGrpSpPr>
                <a:grpSpLocks/>
              </p:cNvGrpSpPr>
              <p:nvPr/>
            </p:nvGrpSpPr>
            <p:grpSpPr bwMode="auto">
              <a:xfrm>
                <a:off x="4568" y="2344"/>
                <a:ext cx="128" cy="128"/>
                <a:chOff x="1784" y="1736"/>
                <a:chExt cx="128" cy="128"/>
              </a:xfrm>
            </p:grpSpPr>
            <p:sp>
              <p:nvSpPr>
                <p:cNvPr id="109641" name="Line 73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42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75"/>
              <p:cNvGrpSpPr>
                <a:grpSpLocks/>
              </p:cNvGrpSpPr>
              <p:nvPr/>
            </p:nvGrpSpPr>
            <p:grpSpPr bwMode="auto">
              <a:xfrm>
                <a:off x="4560" y="2856"/>
                <a:ext cx="128" cy="128"/>
                <a:chOff x="1784" y="1736"/>
                <a:chExt cx="128" cy="128"/>
              </a:xfrm>
            </p:grpSpPr>
            <p:sp>
              <p:nvSpPr>
                <p:cNvPr id="109644" name="Line 76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45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78"/>
              <p:cNvGrpSpPr>
                <a:grpSpLocks/>
              </p:cNvGrpSpPr>
              <p:nvPr/>
            </p:nvGrpSpPr>
            <p:grpSpPr bwMode="auto">
              <a:xfrm>
                <a:off x="4552" y="3400"/>
                <a:ext cx="128" cy="128"/>
                <a:chOff x="1784" y="1736"/>
                <a:chExt cx="128" cy="128"/>
              </a:xfrm>
            </p:grpSpPr>
            <p:sp>
              <p:nvSpPr>
                <p:cNvPr id="109647" name="Line 79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48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81"/>
              <p:cNvGrpSpPr>
                <a:grpSpLocks/>
              </p:cNvGrpSpPr>
              <p:nvPr/>
            </p:nvGrpSpPr>
            <p:grpSpPr bwMode="auto">
              <a:xfrm>
                <a:off x="1776" y="1216"/>
                <a:ext cx="128" cy="128"/>
                <a:chOff x="1784" y="1736"/>
                <a:chExt cx="128" cy="128"/>
              </a:xfrm>
            </p:grpSpPr>
            <p:sp>
              <p:nvSpPr>
                <p:cNvPr id="109650" name="Line 82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51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9" name="Group 84"/>
              <p:cNvGrpSpPr>
                <a:grpSpLocks/>
              </p:cNvGrpSpPr>
              <p:nvPr/>
            </p:nvGrpSpPr>
            <p:grpSpPr bwMode="auto">
              <a:xfrm>
                <a:off x="2416" y="1216"/>
                <a:ext cx="128" cy="128"/>
                <a:chOff x="1784" y="1736"/>
                <a:chExt cx="128" cy="128"/>
              </a:xfrm>
            </p:grpSpPr>
            <p:sp>
              <p:nvSpPr>
                <p:cNvPr id="109653" name="Line 85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54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87"/>
              <p:cNvGrpSpPr>
                <a:grpSpLocks/>
              </p:cNvGrpSpPr>
              <p:nvPr/>
            </p:nvGrpSpPr>
            <p:grpSpPr bwMode="auto">
              <a:xfrm>
                <a:off x="2936" y="1216"/>
                <a:ext cx="128" cy="128"/>
                <a:chOff x="1784" y="1736"/>
                <a:chExt cx="128" cy="128"/>
              </a:xfrm>
            </p:grpSpPr>
            <p:sp>
              <p:nvSpPr>
                <p:cNvPr id="109656" name="Line 88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57" name="Line 89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90"/>
              <p:cNvGrpSpPr>
                <a:grpSpLocks/>
              </p:cNvGrpSpPr>
              <p:nvPr/>
            </p:nvGrpSpPr>
            <p:grpSpPr bwMode="auto">
              <a:xfrm>
                <a:off x="3512" y="1216"/>
                <a:ext cx="128" cy="128"/>
                <a:chOff x="1784" y="1736"/>
                <a:chExt cx="128" cy="128"/>
              </a:xfrm>
            </p:grpSpPr>
            <p:sp>
              <p:nvSpPr>
                <p:cNvPr id="109659" name="Line 91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60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9568" name="Group 93"/>
              <p:cNvGrpSpPr>
                <a:grpSpLocks/>
              </p:cNvGrpSpPr>
              <p:nvPr/>
            </p:nvGrpSpPr>
            <p:grpSpPr bwMode="auto">
              <a:xfrm>
                <a:off x="4016" y="1216"/>
                <a:ext cx="128" cy="128"/>
                <a:chOff x="1784" y="1736"/>
                <a:chExt cx="128" cy="128"/>
              </a:xfrm>
            </p:grpSpPr>
            <p:sp>
              <p:nvSpPr>
                <p:cNvPr id="109662" name="Line 94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63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9569" name="Group 96"/>
              <p:cNvGrpSpPr>
                <a:grpSpLocks/>
              </p:cNvGrpSpPr>
              <p:nvPr/>
            </p:nvGrpSpPr>
            <p:grpSpPr bwMode="auto">
              <a:xfrm>
                <a:off x="4552" y="1216"/>
                <a:ext cx="128" cy="128"/>
                <a:chOff x="1784" y="1736"/>
                <a:chExt cx="128" cy="128"/>
              </a:xfrm>
            </p:grpSpPr>
            <p:sp>
              <p:nvSpPr>
                <p:cNvPr id="109665" name="Line 97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66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09667" name="Line 99"/>
            <p:cNvSpPr>
              <a:spLocks noChangeShapeType="1"/>
            </p:cNvSpPr>
            <p:nvPr/>
          </p:nvSpPr>
          <p:spPr bwMode="auto">
            <a:xfrm flipH="1">
              <a:off x="3000" y="2696"/>
              <a:ext cx="7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9668" name="Text Box 100"/>
            <p:cNvSpPr txBox="1">
              <a:spLocks noChangeArrowheads="1"/>
            </p:cNvSpPr>
            <p:nvPr/>
          </p:nvSpPr>
          <p:spPr bwMode="auto">
            <a:xfrm>
              <a:off x="3142" y="2281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/>
                <a:t>F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9892-151D-6609-6ACB-A273A0D32C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DF816-2064-3EE5-04CF-35F3303A36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512" name="Rectangle 24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55491" name="Rectangle 3"/>
          <p:cNvSpPr>
            <a:spLocks noGrp="1" noChangeArrowheads="1"/>
          </p:cNvSpPr>
          <p:nvPr>
            <p:ph idx="1"/>
          </p:nvPr>
        </p:nvSpPr>
        <p:spPr>
          <a:xfrm>
            <a:off x="0" y="679450"/>
            <a:ext cx="5089525" cy="239553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A bar magnet is held above the floor and dropped.  In 1, there is nothing between the magnet and the floor.   In 2, the magnet falls through a copper loop.   How will the magnet in case 2 fall in comparison to case 1?</a:t>
            </a:r>
            <a:r>
              <a:rPr lang="en-US" sz="1800" b="1">
                <a:solidFill>
                  <a:schemeClr val="hlink"/>
                </a:solidFill>
              </a:rPr>
              <a:t>  </a:t>
            </a: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2600" y="3359150"/>
            <a:ext cx="3554413" cy="3257550"/>
            <a:chOff x="3521" y="1915"/>
            <a:chExt cx="2239" cy="205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 rot="-5400000">
              <a:off x="5067" y="3137"/>
              <a:ext cx="194" cy="719"/>
              <a:chOff x="2403" y="1778"/>
              <a:chExt cx="194" cy="719"/>
            </a:xfrm>
          </p:grpSpPr>
          <p:sp>
            <p:nvSpPr>
              <p:cNvPr id="1855494" name="Arc 6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5495" name="Arc 7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5496" name="Text Box 8"/>
            <p:cNvSpPr txBox="1">
              <a:spLocks noChangeArrowheads="1"/>
            </p:cNvSpPr>
            <p:nvPr/>
          </p:nvSpPr>
          <p:spPr bwMode="auto">
            <a:xfrm>
              <a:off x="4361" y="3176"/>
              <a:ext cx="619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copper</a:t>
              </a:r>
            </a:p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loop</a:t>
              </a:r>
            </a:p>
          </p:txBody>
        </p:sp>
        <p:sp>
          <p:nvSpPr>
            <p:cNvPr id="1855497" name="Rectangle 9"/>
            <p:cNvSpPr>
              <a:spLocks noChangeArrowheads="1"/>
            </p:cNvSpPr>
            <p:nvPr/>
          </p:nvSpPr>
          <p:spPr bwMode="auto">
            <a:xfrm>
              <a:off x="5044" y="2443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498" name="Text Box 10"/>
            <p:cNvSpPr txBox="1">
              <a:spLocks noChangeArrowheads="1"/>
            </p:cNvSpPr>
            <p:nvPr/>
          </p:nvSpPr>
          <p:spPr bwMode="auto">
            <a:xfrm>
              <a:off x="5032" y="2972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5499" name="Text Box 11"/>
            <p:cNvSpPr txBox="1">
              <a:spLocks noChangeArrowheads="1"/>
            </p:cNvSpPr>
            <p:nvPr/>
          </p:nvSpPr>
          <p:spPr bwMode="auto">
            <a:xfrm>
              <a:off x="5045" y="2443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5500" name="Line 12"/>
            <p:cNvSpPr>
              <a:spLocks noChangeShapeType="1"/>
            </p:cNvSpPr>
            <p:nvPr/>
          </p:nvSpPr>
          <p:spPr bwMode="auto">
            <a:xfrm>
              <a:off x="5164" y="3211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501" name="Line 13"/>
            <p:cNvSpPr>
              <a:spLocks noChangeShapeType="1"/>
            </p:cNvSpPr>
            <p:nvPr/>
          </p:nvSpPr>
          <p:spPr bwMode="auto">
            <a:xfrm>
              <a:off x="5164" y="3583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502" name="Freeform 14"/>
            <p:cNvSpPr>
              <a:spLocks/>
            </p:cNvSpPr>
            <p:nvPr/>
          </p:nvSpPr>
          <p:spPr bwMode="auto">
            <a:xfrm>
              <a:off x="4959" y="1915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5503" name="WordArt 15"/>
            <p:cNvSpPr>
              <a:spLocks noChangeArrowheads="1" noChangeShapeType="1" noTextEdit="1"/>
            </p:cNvSpPr>
            <p:nvPr/>
          </p:nvSpPr>
          <p:spPr bwMode="auto">
            <a:xfrm>
              <a:off x="5448" y="2674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3521" y="1923"/>
              <a:ext cx="688" cy="1686"/>
              <a:chOff x="3328" y="1915"/>
              <a:chExt cx="688" cy="1686"/>
            </a:xfrm>
          </p:grpSpPr>
          <p:sp>
            <p:nvSpPr>
              <p:cNvPr id="1855505" name="Rectangle 17"/>
              <p:cNvSpPr>
                <a:spLocks noChangeArrowheads="1"/>
              </p:cNvSpPr>
              <p:nvPr/>
            </p:nvSpPr>
            <p:spPr bwMode="auto">
              <a:xfrm>
                <a:off x="3412" y="2443"/>
                <a:ext cx="240" cy="768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5506" name="Text Box 18"/>
              <p:cNvSpPr txBox="1">
                <a:spLocks noChangeArrowheads="1"/>
              </p:cNvSpPr>
              <p:nvPr/>
            </p:nvSpPr>
            <p:spPr bwMode="auto">
              <a:xfrm>
                <a:off x="3400" y="2972"/>
                <a:ext cx="264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N</a:t>
                </a:r>
              </a:p>
            </p:txBody>
          </p:sp>
          <p:sp>
            <p:nvSpPr>
              <p:cNvPr id="1855507" name="Text Box 19"/>
              <p:cNvSpPr txBox="1">
                <a:spLocks noChangeArrowheads="1"/>
              </p:cNvSpPr>
              <p:nvPr/>
            </p:nvSpPr>
            <p:spPr bwMode="auto">
              <a:xfrm>
                <a:off x="3413" y="2443"/>
                <a:ext cx="238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S</a:t>
                </a:r>
              </a:p>
            </p:txBody>
          </p:sp>
          <p:sp>
            <p:nvSpPr>
              <p:cNvPr id="1855508" name="Freeform 20"/>
              <p:cNvSpPr>
                <a:spLocks/>
              </p:cNvSpPr>
              <p:nvPr/>
            </p:nvSpPr>
            <p:spPr bwMode="auto">
              <a:xfrm>
                <a:off x="3328" y="1915"/>
                <a:ext cx="683" cy="512"/>
              </a:xfrm>
              <a:custGeom>
                <a:avLst/>
                <a:gdLst/>
                <a:ahLst/>
                <a:cxnLst>
                  <a:cxn ang="0">
                    <a:pos x="375" y="851"/>
                  </a:cxn>
                  <a:cxn ang="0">
                    <a:pos x="386" y="784"/>
                  </a:cxn>
                  <a:cxn ang="0">
                    <a:pos x="405" y="701"/>
                  </a:cxn>
                  <a:cxn ang="0">
                    <a:pos x="433" y="652"/>
                  </a:cxn>
                  <a:cxn ang="0">
                    <a:pos x="444" y="603"/>
                  </a:cxn>
                  <a:cxn ang="0">
                    <a:pos x="489" y="563"/>
                  </a:cxn>
                  <a:cxn ang="0">
                    <a:pos x="537" y="521"/>
                  </a:cxn>
                  <a:cxn ang="0">
                    <a:pos x="576" y="523"/>
                  </a:cxn>
                  <a:cxn ang="0">
                    <a:pos x="602" y="553"/>
                  </a:cxn>
                  <a:cxn ang="0">
                    <a:pos x="592" y="624"/>
                  </a:cxn>
                  <a:cxn ang="0">
                    <a:pos x="532" y="735"/>
                  </a:cxn>
                  <a:cxn ang="0">
                    <a:pos x="484" y="796"/>
                  </a:cxn>
                  <a:cxn ang="0">
                    <a:pos x="453" y="871"/>
                  </a:cxn>
                  <a:cxn ang="0">
                    <a:pos x="458" y="910"/>
                  </a:cxn>
                  <a:cxn ang="0">
                    <a:pos x="519" y="930"/>
                  </a:cxn>
                  <a:cxn ang="0">
                    <a:pos x="567" y="922"/>
                  </a:cxn>
                  <a:cxn ang="0">
                    <a:pos x="586" y="911"/>
                  </a:cxn>
                  <a:cxn ang="0">
                    <a:pos x="622" y="894"/>
                  </a:cxn>
                  <a:cxn ang="0">
                    <a:pos x="649" y="868"/>
                  </a:cxn>
                  <a:cxn ang="0">
                    <a:pos x="687" y="805"/>
                  </a:cxn>
                  <a:cxn ang="0">
                    <a:pos x="751" y="749"/>
                  </a:cxn>
                  <a:cxn ang="0">
                    <a:pos x="801" y="727"/>
                  </a:cxn>
                  <a:cxn ang="0">
                    <a:pos x="861" y="692"/>
                  </a:cxn>
                  <a:cxn ang="0">
                    <a:pos x="919" y="655"/>
                  </a:cxn>
                  <a:cxn ang="0">
                    <a:pos x="959" y="629"/>
                  </a:cxn>
                  <a:cxn ang="0">
                    <a:pos x="994" y="600"/>
                  </a:cxn>
                  <a:cxn ang="0">
                    <a:pos x="1041" y="545"/>
                  </a:cxn>
                  <a:cxn ang="0">
                    <a:pos x="1111" y="462"/>
                  </a:cxn>
                  <a:cxn ang="0">
                    <a:pos x="1211" y="380"/>
                  </a:cxn>
                  <a:cxn ang="0">
                    <a:pos x="1307" y="316"/>
                  </a:cxn>
                  <a:cxn ang="0">
                    <a:pos x="1362" y="279"/>
                  </a:cxn>
                  <a:cxn ang="0">
                    <a:pos x="1329" y="243"/>
                  </a:cxn>
                  <a:cxn ang="0">
                    <a:pos x="1228" y="159"/>
                  </a:cxn>
                  <a:cxn ang="0">
                    <a:pos x="1113" y="67"/>
                  </a:cxn>
                  <a:cxn ang="0">
                    <a:pos x="1034" y="6"/>
                  </a:cxn>
                  <a:cxn ang="0">
                    <a:pos x="441" y="259"/>
                  </a:cxn>
                  <a:cxn ang="0">
                    <a:pos x="393" y="292"/>
                  </a:cxn>
                  <a:cxn ang="0">
                    <a:pos x="312" y="347"/>
                  </a:cxn>
                  <a:cxn ang="0">
                    <a:pos x="234" y="398"/>
                  </a:cxn>
                  <a:cxn ang="0">
                    <a:pos x="191" y="425"/>
                  </a:cxn>
                  <a:cxn ang="0">
                    <a:pos x="138" y="473"/>
                  </a:cxn>
                  <a:cxn ang="0">
                    <a:pos x="70" y="542"/>
                  </a:cxn>
                  <a:cxn ang="0">
                    <a:pos x="16" y="601"/>
                  </a:cxn>
                  <a:cxn ang="0">
                    <a:pos x="4" y="632"/>
                  </a:cxn>
                  <a:cxn ang="0">
                    <a:pos x="39" y="670"/>
                  </a:cxn>
                  <a:cxn ang="0">
                    <a:pos x="53" y="704"/>
                  </a:cxn>
                  <a:cxn ang="0">
                    <a:pos x="42" y="777"/>
                  </a:cxn>
                  <a:cxn ang="0">
                    <a:pos x="98" y="799"/>
                  </a:cxn>
                  <a:cxn ang="0">
                    <a:pos x="143" y="767"/>
                  </a:cxn>
                  <a:cxn ang="0">
                    <a:pos x="183" y="697"/>
                  </a:cxn>
                  <a:cxn ang="0">
                    <a:pos x="198" y="699"/>
                  </a:cxn>
                  <a:cxn ang="0">
                    <a:pos x="222" y="838"/>
                  </a:cxn>
                  <a:cxn ang="0">
                    <a:pos x="251" y="942"/>
                  </a:cxn>
                  <a:cxn ang="0">
                    <a:pos x="311" y="1012"/>
                  </a:cxn>
                  <a:cxn ang="0">
                    <a:pos x="363" y="1017"/>
                  </a:cxn>
                  <a:cxn ang="0">
                    <a:pos x="389" y="975"/>
                  </a:cxn>
                </a:cxnLst>
                <a:rect l="0" t="0" r="r" b="b"/>
                <a:pathLst>
                  <a:path w="1367" h="1024">
                    <a:moveTo>
                      <a:pt x="394" y="950"/>
                    </a:moveTo>
                    <a:lnTo>
                      <a:pt x="390" y="912"/>
                    </a:lnTo>
                    <a:lnTo>
                      <a:pt x="383" y="878"/>
                    </a:lnTo>
                    <a:lnTo>
                      <a:pt x="375" y="851"/>
                    </a:lnTo>
                    <a:lnTo>
                      <a:pt x="365" y="836"/>
                    </a:lnTo>
                    <a:lnTo>
                      <a:pt x="371" y="823"/>
                    </a:lnTo>
                    <a:lnTo>
                      <a:pt x="378" y="806"/>
                    </a:lnTo>
                    <a:lnTo>
                      <a:pt x="386" y="784"/>
                    </a:lnTo>
                    <a:lnTo>
                      <a:pt x="393" y="762"/>
                    </a:lnTo>
                    <a:lnTo>
                      <a:pt x="400" y="739"/>
                    </a:lnTo>
                    <a:lnTo>
                      <a:pt x="404" y="719"/>
                    </a:lnTo>
                    <a:lnTo>
                      <a:pt x="405" y="701"/>
                    </a:lnTo>
                    <a:lnTo>
                      <a:pt x="403" y="690"/>
                    </a:lnTo>
                    <a:lnTo>
                      <a:pt x="416" y="677"/>
                    </a:lnTo>
                    <a:lnTo>
                      <a:pt x="426" y="663"/>
                    </a:lnTo>
                    <a:lnTo>
                      <a:pt x="433" y="652"/>
                    </a:lnTo>
                    <a:lnTo>
                      <a:pt x="438" y="639"/>
                    </a:lnTo>
                    <a:lnTo>
                      <a:pt x="440" y="628"/>
                    </a:lnTo>
                    <a:lnTo>
                      <a:pt x="442" y="615"/>
                    </a:lnTo>
                    <a:lnTo>
                      <a:pt x="444" y="603"/>
                    </a:lnTo>
                    <a:lnTo>
                      <a:pt x="447" y="592"/>
                    </a:lnTo>
                    <a:lnTo>
                      <a:pt x="461" y="583"/>
                    </a:lnTo>
                    <a:lnTo>
                      <a:pt x="474" y="573"/>
                    </a:lnTo>
                    <a:lnTo>
                      <a:pt x="489" y="563"/>
                    </a:lnTo>
                    <a:lnTo>
                      <a:pt x="504" y="552"/>
                    </a:lnTo>
                    <a:lnTo>
                      <a:pt x="518" y="540"/>
                    </a:lnTo>
                    <a:lnTo>
                      <a:pt x="529" y="530"/>
                    </a:lnTo>
                    <a:lnTo>
                      <a:pt x="537" y="521"/>
                    </a:lnTo>
                    <a:lnTo>
                      <a:pt x="541" y="511"/>
                    </a:lnTo>
                    <a:lnTo>
                      <a:pt x="555" y="512"/>
                    </a:lnTo>
                    <a:lnTo>
                      <a:pt x="567" y="517"/>
                    </a:lnTo>
                    <a:lnTo>
                      <a:pt x="576" y="523"/>
                    </a:lnTo>
                    <a:lnTo>
                      <a:pt x="584" y="530"/>
                    </a:lnTo>
                    <a:lnTo>
                      <a:pt x="591" y="538"/>
                    </a:lnTo>
                    <a:lnTo>
                      <a:pt x="598" y="546"/>
                    </a:lnTo>
                    <a:lnTo>
                      <a:pt x="602" y="553"/>
                    </a:lnTo>
                    <a:lnTo>
                      <a:pt x="606" y="559"/>
                    </a:lnTo>
                    <a:lnTo>
                      <a:pt x="607" y="575"/>
                    </a:lnTo>
                    <a:lnTo>
                      <a:pt x="602" y="598"/>
                    </a:lnTo>
                    <a:lnTo>
                      <a:pt x="592" y="624"/>
                    </a:lnTo>
                    <a:lnTo>
                      <a:pt x="578" y="654"/>
                    </a:lnTo>
                    <a:lnTo>
                      <a:pt x="562" y="684"/>
                    </a:lnTo>
                    <a:lnTo>
                      <a:pt x="546" y="712"/>
                    </a:lnTo>
                    <a:lnTo>
                      <a:pt x="532" y="735"/>
                    </a:lnTo>
                    <a:lnTo>
                      <a:pt x="520" y="751"/>
                    </a:lnTo>
                    <a:lnTo>
                      <a:pt x="508" y="761"/>
                    </a:lnTo>
                    <a:lnTo>
                      <a:pt x="495" y="777"/>
                    </a:lnTo>
                    <a:lnTo>
                      <a:pt x="484" y="796"/>
                    </a:lnTo>
                    <a:lnTo>
                      <a:pt x="473" y="815"/>
                    </a:lnTo>
                    <a:lnTo>
                      <a:pt x="464" y="836"/>
                    </a:lnTo>
                    <a:lnTo>
                      <a:pt x="457" y="854"/>
                    </a:lnTo>
                    <a:lnTo>
                      <a:pt x="453" y="871"/>
                    </a:lnTo>
                    <a:lnTo>
                      <a:pt x="451" y="883"/>
                    </a:lnTo>
                    <a:lnTo>
                      <a:pt x="451" y="895"/>
                    </a:lnTo>
                    <a:lnTo>
                      <a:pt x="454" y="903"/>
                    </a:lnTo>
                    <a:lnTo>
                      <a:pt x="458" y="910"/>
                    </a:lnTo>
                    <a:lnTo>
                      <a:pt x="466" y="916"/>
                    </a:lnTo>
                    <a:lnTo>
                      <a:pt x="478" y="920"/>
                    </a:lnTo>
                    <a:lnTo>
                      <a:pt x="495" y="925"/>
                    </a:lnTo>
                    <a:lnTo>
                      <a:pt x="519" y="930"/>
                    </a:lnTo>
                    <a:lnTo>
                      <a:pt x="549" y="937"/>
                    </a:lnTo>
                    <a:lnTo>
                      <a:pt x="556" y="930"/>
                    </a:lnTo>
                    <a:lnTo>
                      <a:pt x="562" y="926"/>
                    </a:lnTo>
                    <a:lnTo>
                      <a:pt x="567" y="922"/>
                    </a:lnTo>
                    <a:lnTo>
                      <a:pt x="571" y="919"/>
                    </a:lnTo>
                    <a:lnTo>
                      <a:pt x="576" y="917"/>
                    </a:lnTo>
                    <a:lnTo>
                      <a:pt x="580" y="914"/>
                    </a:lnTo>
                    <a:lnTo>
                      <a:pt x="586" y="911"/>
                    </a:lnTo>
                    <a:lnTo>
                      <a:pt x="593" y="907"/>
                    </a:lnTo>
                    <a:lnTo>
                      <a:pt x="605" y="902"/>
                    </a:lnTo>
                    <a:lnTo>
                      <a:pt x="614" y="897"/>
                    </a:lnTo>
                    <a:lnTo>
                      <a:pt x="622" y="894"/>
                    </a:lnTo>
                    <a:lnTo>
                      <a:pt x="629" y="890"/>
                    </a:lnTo>
                    <a:lnTo>
                      <a:pt x="636" y="886"/>
                    </a:lnTo>
                    <a:lnTo>
                      <a:pt x="642" y="879"/>
                    </a:lnTo>
                    <a:lnTo>
                      <a:pt x="649" y="868"/>
                    </a:lnTo>
                    <a:lnTo>
                      <a:pt x="656" y="853"/>
                    </a:lnTo>
                    <a:lnTo>
                      <a:pt x="664" y="838"/>
                    </a:lnTo>
                    <a:lnTo>
                      <a:pt x="675" y="822"/>
                    </a:lnTo>
                    <a:lnTo>
                      <a:pt x="687" y="805"/>
                    </a:lnTo>
                    <a:lnTo>
                      <a:pt x="702" y="789"/>
                    </a:lnTo>
                    <a:lnTo>
                      <a:pt x="717" y="773"/>
                    </a:lnTo>
                    <a:lnTo>
                      <a:pt x="735" y="759"/>
                    </a:lnTo>
                    <a:lnTo>
                      <a:pt x="751" y="749"/>
                    </a:lnTo>
                    <a:lnTo>
                      <a:pt x="767" y="742"/>
                    </a:lnTo>
                    <a:lnTo>
                      <a:pt x="777" y="738"/>
                    </a:lnTo>
                    <a:lnTo>
                      <a:pt x="789" y="734"/>
                    </a:lnTo>
                    <a:lnTo>
                      <a:pt x="801" y="727"/>
                    </a:lnTo>
                    <a:lnTo>
                      <a:pt x="815" y="720"/>
                    </a:lnTo>
                    <a:lnTo>
                      <a:pt x="830" y="711"/>
                    </a:lnTo>
                    <a:lnTo>
                      <a:pt x="846" y="702"/>
                    </a:lnTo>
                    <a:lnTo>
                      <a:pt x="861" y="692"/>
                    </a:lnTo>
                    <a:lnTo>
                      <a:pt x="876" y="683"/>
                    </a:lnTo>
                    <a:lnTo>
                      <a:pt x="891" y="674"/>
                    </a:lnTo>
                    <a:lnTo>
                      <a:pt x="906" y="664"/>
                    </a:lnTo>
                    <a:lnTo>
                      <a:pt x="919" y="655"/>
                    </a:lnTo>
                    <a:lnTo>
                      <a:pt x="931" y="647"/>
                    </a:lnTo>
                    <a:lnTo>
                      <a:pt x="943" y="639"/>
                    </a:lnTo>
                    <a:lnTo>
                      <a:pt x="952" y="633"/>
                    </a:lnTo>
                    <a:lnTo>
                      <a:pt x="959" y="629"/>
                    </a:lnTo>
                    <a:lnTo>
                      <a:pt x="964" y="625"/>
                    </a:lnTo>
                    <a:lnTo>
                      <a:pt x="972" y="620"/>
                    </a:lnTo>
                    <a:lnTo>
                      <a:pt x="982" y="610"/>
                    </a:lnTo>
                    <a:lnTo>
                      <a:pt x="994" y="600"/>
                    </a:lnTo>
                    <a:lnTo>
                      <a:pt x="1005" y="587"/>
                    </a:lnTo>
                    <a:lnTo>
                      <a:pt x="1018" y="573"/>
                    </a:lnTo>
                    <a:lnTo>
                      <a:pt x="1029" y="559"/>
                    </a:lnTo>
                    <a:lnTo>
                      <a:pt x="1041" y="545"/>
                    </a:lnTo>
                    <a:lnTo>
                      <a:pt x="1051" y="530"/>
                    </a:lnTo>
                    <a:lnTo>
                      <a:pt x="1068" y="507"/>
                    </a:lnTo>
                    <a:lnTo>
                      <a:pt x="1088" y="485"/>
                    </a:lnTo>
                    <a:lnTo>
                      <a:pt x="1111" y="462"/>
                    </a:lnTo>
                    <a:lnTo>
                      <a:pt x="1134" y="441"/>
                    </a:lnTo>
                    <a:lnTo>
                      <a:pt x="1159" y="419"/>
                    </a:lnTo>
                    <a:lnTo>
                      <a:pt x="1186" y="400"/>
                    </a:lnTo>
                    <a:lnTo>
                      <a:pt x="1211" y="380"/>
                    </a:lnTo>
                    <a:lnTo>
                      <a:pt x="1237" y="362"/>
                    </a:lnTo>
                    <a:lnTo>
                      <a:pt x="1262" y="344"/>
                    </a:lnTo>
                    <a:lnTo>
                      <a:pt x="1285" y="329"/>
                    </a:lnTo>
                    <a:lnTo>
                      <a:pt x="1307" y="316"/>
                    </a:lnTo>
                    <a:lnTo>
                      <a:pt x="1325" y="303"/>
                    </a:lnTo>
                    <a:lnTo>
                      <a:pt x="1341" y="292"/>
                    </a:lnTo>
                    <a:lnTo>
                      <a:pt x="1354" y="284"/>
                    </a:lnTo>
                    <a:lnTo>
                      <a:pt x="1362" y="279"/>
                    </a:lnTo>
                    <a:lnTo>
                      <a:pt x="1367" y="275"/>
                    </a:lnTo>
                    <a:lnTo>
                      <a:pt x="1360" y="268"/>
                    </a:lnTo>
                    <a:lnTo>
                      <a:pt x="1346" y="258"/>
                    </a:lnTo>
                    <a:lnTo>
                      <a:pt x="1329" y="243"/>
                    </a:lnTo>
                    <a:lnTo>
                      <a:pt x="1308" y="225"/>
                    </a:lnTo>
                    <a:lnTo>
                      <a:pt x="1283" y="205"/>
                    </a:lnTo>
                    <a:lnTo>
                      <a:pt x="1256" y="183"/>
                    </a:lnTo>
                    <a:lnTo>
                      <a:pt x="1228" y="159"/>
                    </a:lnTo>
                    <a:lnTo>
                      <a:pt x="1199" y="136"/>
                    </a:lnTo>
                    <a:lnTo>
                      <a:pt x="1170" y="112"/>
                    </a:lnTo>
                    <a:lnTo>
                      <a:pt x="1141" y="89"/>
                    </a:lnTo>
                    <a:lnTo>
                      <a:pt x="1113" y="67"/>
                    </a:lnTo>
                    <a:lnTo>
                      <a:pt x="1088" y="47"/>
                    </a:lnTo>
                    <a:lnTo>
                      <a:pt x="1066" y="30"/>
                    </a:lnTo>
                    <a:lnTo>
                      <a:pt x="1048" y="16"/>
                    </a:lnTo>
                    <a:lnTo>
                      <a:pt x="1034" y="6"/>
                    </a:lnTo>
                    <a:lnTo>
                      <a:pt x="1025" y="0"/>
                    </a:lnTo>
                    <a:lnTo>
                      <a:pt x="862" y="226"/>
                    </a:lnTo>
                    <a:lnTo>
                      <a:pt x="443" y="258"/>
                    </a:lnTo>
                    <a:lnTo>
                      <a:pt x="441" y="259"/>
                    </a:lnTo>
                    <a:lnTo>
                      <a:pt x="434" y="264"/>
                    </a:lnTo>
                    <a:lnTo>
                      <a:pt x="424" y="272"/>
                    </a:lnTo>
                    <a:lnTo>
                      <a:pt x="410" y="281"/>
                    </a:lnTo>
                    <a:lnTo>
                      <a:pt x="393" y="292"/>
                    </a:lnTo>
                    <a:lnTo>
                      <a:pt x="374" y="305"/>
                    </a:lnTo>
                    <a:lnTo>
                      <a:pt x="355" y="319"/>
                    </a:lnTo>
                    <a:lnTo>
                      <a:pt x="334" y="333"/>
                    </a:lnTo>
                    <a:lnTo>
                      <a:pt x="312" y="347"/>
                    </a:lnTo>
                    <a:lnTo>
                      <a:pt x="290" y="362"/>
                    </a:lnTo>
                    <a:lnTo>
                      <a:pt x="271" y="375"/>
                    </a:lnTo>
                    <a:lnTo>
                      <a:pt x="251" y="388"/>
                    </a:lnTo>
                    <a:lnTo>
                      <a:pt x="234" y="398"/>
                    </a:lnTo>
                    <a:lnTo>
                      <a:pt x="219" y="409"/>
                    </a:lnTo>
                    <a:lnTo>
                      <a:pt x="207" y="416"/>
                    </a:lnTo>
                    <a:lnTo>
                      <a:pt x="199" y="420"/>
                    </a:lnTo>
                    <a:lnTo>
                      <a:pt x="191" y="425"/>
                    </a:lnTo>
                    <a:lnTo>
                      <a:pt x="182" y="434"/>
                    </a:lnTo>
                    <a:lnTo>
                      <a:pt x="169" y="444"/>
                    </a:lnTo>
                    <a:lnTo>
                      <a:pt x="154" y="458"/>
                    </a:lnTo>
                    <a:lnTo>
                      <a:pt x="138" y="473"/>
                    </a:lnTo>
                    <a:lnTo>
                      <a:pt x="122" y="491"/>
                    </a:lnTo>
                    <a:lnTo>
                      <a:pt x="105" y="508"/>
                    </a:lnTo>
                    <a:lnTo>
                      <a:pt x="88" y="525"/>
                    </a:lnTo>
                    <a:lnTo>
                      <a:pt x="70" y="542"/>
                    </a:lnTo>
                    <a:lnTo>
                      <a:pt x="54" y="560"/>
                    </a:lnTo>
                    <a:lnTo>
                      <a:pt x="39" y="575"/>
                    </a:lnTo>
                    <a:lnTo>
                      <a:pt x="27" y="588"/>
                    </a:lnTo>
                    <a:lnTo>
                      <a:pt x="16" y="601"/>
                    </a:lnTo>
                    <a:lnTo>
                      <a:pt x="7" y="609"/>
                    </a:lnTo>
                    <a:lnTo>
                      <a:pt x="2" y="615"/>
                    </a:lnTo>
                    <a:lnTo>
                      <a:pt x="0" y="617"/>
                    </a:lnTo>
                    <a:lnTo>
                      <a:pt x="4" y="632"/>
                    </a:lnTo>
                    <a:lnTo>
                      <a:pt x="10" y="645"/>
                    </a:lnTo>
                    <a:lnTo>
                      <a:pt x="20" y="655"/>
                    </a:lnTo>
                    <a:lnTo>
                      <a:pt x="29" y="664"/>
                    </a:lnTo>
                    <a:lnTo>
                      <a:pt x="39" y="670"/>
                    </a:lnTo>
                    <a:lnTo>
                      <a:pt x="48" y="675"/>
                    </a:lnTo>
                    <a:lnTo>
                      <a:pt x="57" y="677"/>
                    </a:lnTo>
                    <a:lnTo>
                      <a:pt x="61" y="677"/>
                    </a:lnTo>
                    <a:lnTo>
                      <a:pt x="53" y="704"/>
                    </a:lnTo>
                    <a:lnTo>
                      <a:pt x="43" y="735"/>
                    </a:lnTo>
                    <a:lnTo>
                      <a:pt x="34" y="761"/>
                    </a:lnTo>
                    <a:lnTo>
                      <a:pt x="30" y="772"/>
                    </a:lnTo>
                    <a:lnTo>
                      <a:pt x="42" y="777"/>
                    </a:lnTo>
                    <a:lnTo>
                      <a:pt x="54" y="783"/>
                    </a:lnTo>
                    <a:lnTo>
                      <a:pt x="68" y="790"/>
                    </a:lnTo>
                    <a:lnTo>
                      <a:pt x="83" y="796"/>
                    </a:lnTo>
                    <a:lnTo>
                      <a:pt x="98" y="799"/>
                    </a:lnTo>
                    <a:lnTo>
                      <a:pt x="112" y="799"/>
                    </a:lnTo>
                    <a:lnTo>
                      <a:pt x="123" y="793"/>
                    </a:lnTo>
                    <a:lnTo>
                      <a:pt x="134" y="783"/>
                    </a:lnTo>
                    <a:lnTo>
                      <a:pt x="143" y="767"/>
                    </a:lnTo>
                    <a:lnTo>
                      <a:pt x="153" y="750"/>
                    </a:lnTo>
                    <a:lnTo>
                      <a:pt x="165" y="730"/>
                    </a:lnTo>
                    <a:lnTo>
                      <a:pt x="174" y="712"/>
                    </a:lnTo>
                    <a:lnTo>
                      <a:pt x="183" y="697"/>
                    </a:lnTo>
                    <a:lnTo>
                      <a:pt x="190" y="685"/>
                    </a:lnTo>
                    <a:lnTo>
                      <a:pt x="195" y="681"/>
                    </a:lnTo>
                    <a:lnTo>
                      <a:pt x="197" y="684"/>
                    </a:lnTo>
                    <a:lnTo>
                      <a:pt x="198" y="699"/>
                    </a:lnTo>
                    <a:lnTo>
                      <a:pt x="203" y="725"/>
                    </a:lnTo>
                    <a:lnTo>
                      <a:pt x="209" y="760"/>
                    </a:lnTo>
                    <a:lnTo>
                      <a:pt x="215" y="799"/>
                    </a:lnTo>
                    <a:lnTo>
                      <a:pt x="222" y="838"/>
                    </a:lnTo>
                    <a:lnTo>
                      <a:pt x="230" y="874"/>
                    </a:lnTo>
                    <a:lnTo>
                      <a:pt x="236" y="902"/>
                    </a:lnTo>
                    <a:lnTo>
                      <a:pt x="241" y="918"/>
                    </a:lnTo>
                    <a:lnTo>
                      <a:pt x="251" y="942"/>
                    </a:lnTo>
                    <a:lnTo>
                      <a:pt x="265" y="964"/>
                    </a:lnTo>
                    <a:lnTo>
                      <a:pt x="280" y="983"/>
                    </a:lnTo>
                    <a:lnTo>
                      <a:pt x="295" y="1000"/>
                    </a:lnTo>
                    <a:lnTo>
                      <a:pt x="311" y="1012"/>
                    </a:lnTo>
                    <a:lnTo>
                      <a:pt x="326" y="1020"/>
                    </a:lnTo>
                    <a:lnTo>
                      <a:pt x="341" y="1024"/>
                    </a:lnTo>
                    <a:lnTo>
                      <a:pt x="352" y="1023"/>
                    </a:lnTo>
                    <a:lnTo>
                      <a:pt x="363" y="1017"/>
                    </a:lnTo>
                    <a:lnTo>
                      <a:pt x="371" y="1008"/>
                    </a:lnTo>
                    <a:lnTo>
                      <a:pt x="379" y="998"/>
                    </a:lnTo>
                    <a:lnTo>
                      <a:pt x="385" y="987"/>
                    </a:lnTo>
                    <a:lnTo>
                      <a:pt x="389" y="975"/>
                    </a:lnTo>
                    <a:lnTo>
                      <a:pt x="392" y="965"/>
                    </a:lnTo>
                    <a:lnTo>
                      <a:pt x="394" y="956"/>
                    </a:lnTo>
                    <a:lnTo>
                      <a:pt x="394" y="950"/>
                    </a:lnTo>
                    <a:close/>
                  </a:path>
                </a:pathLst>
              </a:custGeom>
              <a:solidFill>
                <a:srgbClr val="CC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5509" name="WordArt 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1" y="2673"/>
                <a:ext cx="175" cy="3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kern="10">
                    <a:ln w="19050">
                      <a:solidFill>
                        <a:srgbClr val="99CCFF"/>
                      </a:solidFill>
                      <a:round/>
                      <a:headEnd/>
                      <a:tailEnd/>
                    </a:ln>
                    <a:solidFill>
                      <a:srgbClr val="0066CC"/>
                    </a:soli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Impact"/>
                  </a:rPr>
                  <a:t>1</a:t>
                </a:r>
              </a:p>
            </p:txBody>
          </p:sp>
          <p:sp>
            <p:nvSpPr>
              <p:cNvPr id="1855510" name="Line 22"/>
              <p:cNvSpPr>
                <a:spLocks noChangeShapeType="1"/>
              </p:cNvSpPr>
              <p:nvPr/>
            </p:nvSpPr>
            <p:spPr bwMode="auto">
              <a:xfrm>
                <a:off x="3532" y="3217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55511" name="Rectangle 23"/>
          <p:cNvSpPr>
            <a:spLocks noChangeArrowheads="1"/>
          </p:cNvSpPr>
          <p:nvPr/>
        </p:nvSpPr>
        <p:spPr bwMode="auto">
          <a:xfrm>
            <a:off x="5722938" y="1038225"/>
            <a:ext cx="3421062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it will fall slower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it will fall faster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it will fall the same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538" name="AutoShape 2"/>
          <p:cNvSpPr>
            <a:spLocks noChangeArrowheads="1"/>
          </p:cNvSpPr>
          <p:nvPr/>
        </p:nvSpPr>
        <p:spPr bwMode="auto">
          <a:xfrm>
            <a:off x="0" y="3314700"/>
            <a:ext cx="5345113" cy="28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57539" name="Rectangle 3"/>
          <p:cNvSpPr>
            <a:spLocks noChangeArrowheads="1"/>
          </p:cNvSpPr>
          <p:nvPr/>
        </p:nvSpPr>
        <p:spPr bwMode="auto">
          <a:xfrm>
            <a:off x="0" y="3306763"/>
            <a:ext cx="5349875" cy="278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When the magnet is falling from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above</a:t>
            </a:r>
            <a:r>
              <a:rPr lang="en-US" sz="2000" b="1">
                <a:solidFill>
                  <a:schemeClr val="bg2"/>
                </a:solidFill>
              </a:rPr>
              <a:t> the loop in 2, the induced current will produce a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North pole on top of the loop</a:t>
            </a:r>
            <a:r>
              <a:rPr lang="en-US" sz="2000" b="1">
                <a:solidFill>
                  <a:schemeClr val="bg2"/>
                </a:solidFill>
              </a:rPr>
              <a:t>, which repels the magnet.  </a:t>
            </a:r>
          </a:p>
          <a:p>
            <a:pPr marL="285750" indent="-285750">
              <a:lnSpc>
                <a:spcPct val="111000"/>
              </a:lnSpc>
            </a:pPr>
            <a:r>
              <a:rPr lang="en-US" sz="2000" b="1">
                <a:solidFill>
                  <a:schemeClr val="bg2"/>
                </a:solidFill>
              </a:rPr>
              <a:t> 	When the magnet is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below</a:t>
            </a:r>
            <a:r>
              <a:rPr lang="en-US" sz="2000" b="1" i="1">
                <a:solidFill>
                  <a:srgbClr val="FF0000"/>
                </a:solidFill>
              </a:rPr>
              <a:t> </a:t>
            </a:r>
            <a:r>
              <a:rPr lang="en-US" sz="2000" b="1">
                <a:solidFill>
                  <a:schemeClr val="bg2"/>
                </a:solidFill>
              </a:rPr>
              <a:t>the loop, the induced current will produce a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North pole on the bottom of the loop</a:t>
            </a:r>
            <a:r>
              <a:rPr lang="en-US" sz="2000" b="1">
                <a:solidFill>
                  <a:schemeClr val="bg2"/>
                </a:solidFill>
              </a:rPr>
              <a:t>, which attracts the South pole of the magnet.</a:t>
            </a:r>
          </a:p>
        </p:txBody>
      </p:sp>
      <p:sp>
        <p:nvSpPr>
          <p:cNvPr id="1857563" name="Rectangle 27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57541" name="Rectangle 5"/>
          <p:cNvSpPr>
            <a:spLocks noGrp="1" noChangeArrowheads="1"/>
          </p:cNvSpPr>
          <p:nvPr>
            <p:ph idx="1"/>
          </p:nvPr>
        </p:nvSpPr>
        <p:spPr>
          <a:xfrm>
            <a:off x="0" y="679450"/>
            <a:ext cx="5089525" cy="239553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A bar magnet is held above the floor and dropped.  In 1, there is nothing between the magnet and the floor.   In 2, the magnet falls through a copper loop.   How will the magnet in case 2 fall in comparison to case 1?</a:t>
            </a:r>
            <a:r>
              <a:rPr lang="en-US" sz="1800" b="1">
                <a:solidFill>
                  <a:schemeClr val="hlink"/>
                </a:solidFill>
              </a:rPr>
              <a:t>  </a:t>
            </a: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589588" y="3406775"/>
            <a:ext cx="3554412" cy="3257550"/>
            <a:chOff x="3521" y="1915"/>
            <a:chExt cx="2239" cy="205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 rot="-5400000">
              <a:off x="5067" y="3137"/>
              <a:ext cx="194" cy="719"/>
              <a:chOff x="2403" y="1778"/>
              <a:chExt cx="194" cy="719"/>
            </a:xfrm>
          </p:grpSpPr>
          <p:sp>
            <p:nvSpPr>
              <p:cNvPr id="1857544" name="Arc 8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7545" name="Arc 9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7546" name="Text Box 10"/>
            <p:cNvSpPr txBox="1">
              <a:spLocks noChangeArrowheads="1"/>
            </p:cNvSpPr>
            <p:nvPr/>
          </p:nvSpPr>
          <p:spPr bwMode="auto">
            <a:xfrm>
              <a:off x="4361" y="3176"/>
              <a:ext cx="619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copper</a:t>
              </a:r>
            </a:p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loop</a:t>
              </a:r>
            </a:p>
          </p:txBody>
        </p:sp>
        <p:sp>
          <p:nvSpPr>
            <p:cNvPr id="1857547" name="Rectangle 11"/>
            <p:cNvSpPr>
              <a:spLocks noChangeArrowheads="1"/>
            </p:cNvSpPr>
            <p:nvPr/>
          </p:nvSpPr>
          <p:spPr bwMode="auto">
            <a:xfrm>
              <a:off x="5044" y="2443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548" name="Text Box 12"/>
            <p:cNvSpPr txBox="1">
              <a:spLocks noChangeArrowheads="1"/>
            </p:cNvSpPr>
            <p:nvPr/>
          </p:nvSpPr>
          <p:spPr bwMode="auto">
            <a:xfrm>
              <a:off x="5032" y="2972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7549" name="Text Box 13"/>
            <p:cNvSpPr txBox="1">
              <a:spLocks noChangeArrowheads="1"/>
            </p:cNvSpPr>
            <p:nvPr/>
          </p:nvSpPr>
          <p:spPr bwMode="auto">
            <a:xfrm>
              <a:off x="5045" y="2443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7550" name="Line 14"/>
            <p:cNvSpPr>
              <a:spLocks noChangeShapeType="1"/>
            </p:cNvSpPr>
            <p:nvPr/>
          </p:nvSpPr>
          <p:spPr bwMode="auto">
            <a:xfrm>
              <a:off x="5164" y="3211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551" name="Line 15"/>
            <p:cNvSpPr>
              <a:spLocks noChangeShapeType="1"/>
            </p:cNvSpPr>
            <p:nvPr/>
          </p:nvSpPr>
          <p:spPr bwMode="auto">
            <a:xfrm>
              <a:off x="5164" y="3583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552" name="Freeform 16"/>
            <p:cNvSpPr>
              <a:spLocks/>
            </p:cNvSpPr>
            <p:nvPr/>
          </p:nvSpPr>
          <p:spPr bwMode="auto">
            <a:xfrm>
              <a:off x="4959" y="1915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7553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5448" y="2674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3521" y="1923"/>
              <a:ext cx="688" cy="1686"/>
              <a:chOff x="3328" y="1915"/>
              <a:chExt cx="688" cy="1686"/>
            </a:xfrm>
          </p:grpSpPr>
          <p:sp>
            <p:nvSpPr>
              <p:cNvPr id="1857555" name="Rectangle 19"/>
              <p:cNvSpPr>
                <a:spLocks noChangeArrowheads="1"/>
              </p:cNvSpPr>
              <p:nvPr/>
            </p:nvSpPr>
            <p:spPr bwMode="auto">
              <a:xfrm>
                <a:off x="3412" y="2443"/>
                <a:ext cx="240" cy="768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7556" name="Text Box 20"/>
              <p:cNvSpPr txBox="1">
                <a:spLocks noChangeArrowheads="1"/>
              </p:cNvSpPr>
              <p:nvPr/>
            </p:nvSpPr>
            <p:spPr bwMode="auto">
              <a:xfrm>
                <a:off x="3400" y="2972"/>
                <a:ext cx="264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N</a:t>
                </a:r>
              </a:p>
            </p:txBody>
          </p:sp>
          <p:sp>
            <p:nvSpPr>
              <p:cNvPr id="1857557" name="Text Box 21"/>
              <p:cNvSpPr txBox="1">
                <a:spLocks noChangeArrowheads="1"/>
              </p:cNvSpPr>
              <p:nvPr/>
            </p:nvSpPr>
            <p:spPr bwMode="auto">
              <a:xfrm>
                <a:off x="3413" y="2443"/>
                <a:ext cx="238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S</a:t>
                </a:r>
              </a:p>
            </p:txBody>
          </p:sp>
          <p:sp>
            <p:nvSpPr>
              <p:cNvPr id="1857558" name="Freeform 22"/>
              <p:cNvSpPr>
                <a:spLocks/>
              </p:cNvSpPr>
              <p:nvPr/>
            </p:nvSpPr>
            <p:spPr bwMode="auto">
              <a:xfrm>
                <a:off x="3328" y="1915"/>
                <a:ext cx="683" cy="512"/>
              </a:xfrm>
              <a:custGeom>
                <a:avLst/>
                <a:gdLst/>
                <a:ahLst/>
                <a:cxnLst>
                  <a:cxn ang="0">
                    <a:pos x="375" y="851"/>
                  </a:cxn>
                  <a:cxn ang="0">
                    <a:pos x="386" y="784"/>
                  </a:cxn>
                  <a:cxn ang="0">
                    <a:pos x="405" y="701"/>
                  </a:cxn>
                  <a:cxn ang="0">
                    <a:pos x="433" y="652"/>
                  </a:cxn>
                  <a:cxn ang="0">
                    <a:pos x="444" y="603"/>
                  </a:cxn>
                  <a:cxn ang="0">
                    <a:pos x="489" y="563"/>
                  </a:cxn>
                  <a:cxn ang="0">
                    <a:pos x="537" y="521"/>
                  </a:cxn>
                  <a:cxn ang="0">
                    <a:pos x="576" y="523"/>
                  </a:cxn>
                  <a:cxn ang="0">
                    <a:pos x="602" y="553"/>
                  </a:cxn>
                  <a:cxn ang="0">
                    <a:pos x="592" y="624"/>
                  </a:cxn>
                  <a:cxn ang="0">
                    <a:pos x="532" y="735"/>
                  </a:cxn>
                  <a:cxn ang="0">
                    <a:pos x="484" y="796"/>
                  </a:cxn>
                  <a:cxn ang="0">
                    <a:pos x="453" y="871"/>
                  </a:cxn>
                  <a:cxn ang="0">
                    <a:pos x="458" y="910"/>
                  </a:cxn>
                  <a:cxn ang="0">
                    <a:pos x="519" y="930"/>
                  </a:cxn>
                  <a:cxn ang="0">
                    <a:pos x="567" y="922"/>
                  </a:cxn>
                  <a:cxn ang="0">
                    <a:pos x="586" y="911"/>
                  </a:cxn>
                  <a:cxn ang="0">
                    <a:pos x="622" y="894"/>
                  </a:cxn>
                  <a:cxn ang="0">
                    <a:pos x="649" y="868"/>
                  </a:cxn>
                  <a:cxn ang="0">
                    <a:pos x="687" y="805"/>
                  </a:cxn>
                  <a:cxn ang="0">
                    <a:pos x="751" y="749"/>
                  </a:cxn>
                  <a:cxn ang="0">
                    <a:pos x="801" y="727"/>
                  </a:cxn>
                  <a:cxn ang="0">
                    <a:pos x="861" y="692"/>
                  </a:cxn>
                  <a:cxn ang="0">
                    <a:pos x="919" y="655"/>
                  </a:cxn>
                  <a:cxn ang="0">
                    <a:pos x="959" y="629"/>
                  </a:cxn>
                  <a:cxn ang="0">
                    <a:pos x="994" y="600"/>
                  </a:cxn>
                  <a:cxn ang="0">
                    <a:pos x="1041" y="545"/>
                  </a:cxn>
                  <a:cxn ang="0">
                    <a:pos x="1111" y="462"/>
                  </a:cxn>
                  <a:cxn ang="0">
                    <a:pos x="1211" y="380"/>
                  </a:cxn>
                  <a:cxn ang="0">
                    <a:pos x="1307" y="316"/>
                  </a:cxn>
                  <a:cxn ang="0">
                    <a:pos x="1362" y="279"/>
                  </a:cxn>
                  <a:cxn ang="0">
                    <a:pos x="1329" y="243"/>
                  </a:cxn>
                  <a:cxn ang="0">
                    <a:pos x="1228" y="159"/>
                  </a:cxn>
                  <a:cxn ang="0">
                    <a:pos x="1113" y="67"/>
                  </a:cxn>
                  <a:cxn ang="0">
                    <a:pos x="1034" y="6"/>
                  </a:cxn>
                  <a:cxn ang="0">
                    <a:pos x="441" y="259"/>
                  </a:cxn>
                  <a:cxn ang="0">
                    <a:pos x="393" y="292"/>
                  </a:cxn>
                  <a:cxn ang="0">
                    <a:pos x="312" y="347"/>
                  </a:cxn>
                  <a:cxn ang="0">
                    <a:pos x="234" y="398"/>
                  </a:cxn>
                  <a:cxn ang="0">
                    <a:pos x="191" y="425"/>
                  </a:cxn>
                  <a:cxn ang="0">
                    <a:pos x="138" y="473"/>
                  </a:cxn>
                  <a:cxn ang="0">
                    <a:pos x="70" y="542"/>
                  </a:cxn>
                  <a:cxn ang="0">
                    <a:pos x="16" y="601"/>
                  </a:cxn>
                  <a:cxn ang="0">
                    <a:pos x="4" y="632"/>
                  </a:cxn>
                  <a:cxn ang="0">
                    <a:pos x="39" y="670"/>
                  </a:cxn>
                  <a:cxn ang="0">
                    <a:pos x="53" y="704"/>
                  </a:cxn>
                  <a:cxn ang="0">
                    <a:pos x="42" y="777"/>
                  </a:cxn>
                  <a:cxn ang="0">
                    <a:pos x="98" y="799"/>
                  </a:cxn>
                  <a:cxn ang="0">
                    <a:pos x="143" y="767"/>
                  </a:cxn>
                  <a:cxn ang="0">
                    <a:pos x="183" y="697"/>
                  </a:cxn>
                  <a:cxn ang="0">
                    <a:pos x="198" y="699"/>
                  </a:cxn>
                  <a:cxn ang="0">
                    <a:pos x="222" y="838"/>
                  </a:cxn>
                  <a:cxn ang="0">
                    <a:pos x="251" y="942"/>
                  </a:cxn>
                  <a:cxn ang="0">
                    <a:pos x="311" y="1012"/>
                  </a:cxn>
                  <a:cxn ang="0">
                    <a:pos x="363" y="1017"/>
                  </a:cxn>
                  <a:cxn ang="0">
                    <a:pos x="389" y="975"/>
                  </a:cxn>
                </a:cxnLst>
                <a:rect l="0" t="0" r="r" b="b"/>
                <a:pathLst>
                  <a:path w="1367" h="1024">
                    <a:moveTo>
                      <a:pt x="394" y="950"/>
                    </a:moveTo>
                    <a:lnTo>
                      <a:pt x="390" y="912"/>
                    </a:lnTo>
                    <a:lnTo>
                      <a:pt x="383" y="878"/>
                    </a:lnTo>
                    <a:lnTo>
                      <a:pt x="375" y="851"/>
                    </a:lnTo>
                    <a:lnTo>
                      <a:pt x="365" y="836"/>
                    </a:lnTo>
                    <a:lnTo>
                      <a:pt x="371" y="823"/>
                    </a:lnTo>
                    <a:lnTo>
                      <a:pt x="378" y="806"/>
                    </a:lnTo>
                    <a:lnTo>
                      <a:pt x="386" y="784"/>
                    </a:lnTo>
                    <a:lnTo>
                      <a:pt x="393" y="762"/>
                    </a:lnTo>
                    <a:lnTo>
                      <a:pt x="400" y="739"/>
                    </a:lnTo>
                    <a:lnTo>
                      <a:pt x="404" y="719"/>
                    </a:lnTo>
                    <a:lnTo>
                      <a:pt x="405" y="701"/>
                    </a:lnTo>
                    <a:lnTo>
                      <a:pt x="403" y="690"/>
                    </a:lnTo>
                    <a:lnTo>
                      <a:pt x="416" y="677"/>
                    </a:lnTo>
                    <a:lnTo>
                      <a:pt x="426" y="663"/>
                    </a:lnTo>
                    <a:lnTo>
                      <a:pt x="433" y="652"/>
                    </a:lnTo>
                    <a:lnTo>
                      <a:pt x="438" y="639"/>
                    </a:lnTo>
                    <a:lnTo>
                      <a:pt x="440" y="628"/>
                    </a:lnTo>
                    <a:lnTo>
                      <a:pt x="442" y="615"/>
                    </a:lnTo>
                    <a:lnTo>
                      <a:pt x="444" y="603"/>
                    </a:lnTo>
                    <a:lnTo>
                      <a:pt x="447" y="592"/>
                    </a:lnTo>
                    <a:lnTo>
                      <a:pt x="461" y="583"/>
                    </a:lnTo>
                    <a:lnTo>
                      <a:pt x="474" y="573"/>
                    </a:lnTo>
                    <a:lnTo>
                      <a:pt x="489" y="563"/>
                    </a:lnTo>
                    <a:lnTo>
                      <a:pt x="504" y="552"/>
                    </a:lnTo>
                    <a:lnTo>
                      <a:pt x="518" y="540"/>
                    </a:lnTo>
                    <a:lnTo>
                      <a:pt x="529" y="530"/>
                    </a:lnTo>
                    <a:lnTo>
                      <a:pt x="537" y="521"/>
                    </a:lnTo>
                    <a:lnTo>
                      <a:pt x="541" y="511"/>
                    </a:lnTo>
                    <a:lnTo>
                      <a:pt x="555" y="512"/>
                    </a:lnTo>
                    <a:lnTo>
                      <a:pt x="567" y="517"/>
                    </a:lnTo>
                    <a:lnTo>
                      <a:pt x="576" y="523"/>
                    </a:lnTo>
                    <a:lnTo>
                      <a:pt x="584" y="530"/>
                    </a:lnTo>
                    <a:lnTo>
                      <a:pt x="591" y="538"/>
                    </a:lnTo>
                    <a:lnTo>
                      <a:pt x="598" y="546"/>
                    </a:lnTo>
                    <a:lnTo>
                      <a:pt x="602" y="553"/>
                    </a:lnTo>
                    <a:lnTo>
                      <a:pt x="606" y="559"/>
                    </a:lnTo>
                    <a:lnTo>
                      <a:pt x="607" y="575"/>
                    </a:lnTo>
                    <a:lnTo>
                      <a:pt x="602" y="598"/>
                    </a:lnTo>
                    <a:lnTo>
                      <a:pt x="592" y="624"/>
                    </a:lnTo>
                    <a:lnTo>
                      <a:pt x="578" y="654"/>
                    </a:lnTo>
                    <a:lnTo>
                      <a:pt x="562" y="684"/>
                    </a:lnTo>
                    <a:lnTo>
                      <a:pt x="546" y="712"/>
                    </a:lnTo>
                    <a:lnTo>
                      <a:pt x="532" y="735"/>
                    </a:lnTo>
                    <a:lnTo>
                      <a:pt x="520" y="751"/>
                    </a:lnTo>
                    <a:lnTo>
                      <a:pt x="508" y="761"/>
                    </a:lnTo>
                    <a:lnTo>
                      <a:pt x="495" y="777"/>
                    </a:lnTo>
                    <a:lnTo>
                      <a:pt x="484" y="796"/>
                    </a:lnTo>
                    <a:lnTo>
                      <a:pt x="473" y="815"/>
                    </a:lnTo>
                    <a:lnTo>
                      <a:pt x="464" y="836"/>
                    </a:lnTo>
                    <a:lnTo>
                      <a:pt x="457" y="854"/>
                    </a:lnTo>
                    <a:lnTo>
                      <a:pt x="453" y="871"/>
                    </a:lnTo>
                    <a:lnTo>
                      <a:pt x="451" y="883"/>
                    </a:lnTo>
                    <a:lnTo>
                      <a:pt x="451" y="895"/>
                    </a:lnTo>
                    <a:lnTo>
                      <a:pt x="454" y="903"/>
                    </a:lnTo>
                    <a:lnTo>
                      <a:pt x="458" y="910"/>
                    </a:lnTo>
                    <a:lnTo>
                      <a:pt x="466" y="916"/>
                    </a:lnTo>
                    <a:lnTo>
                      <a:pt x="478" y="920"/>
                    </a:lnTo>
                    <a:lnTo>
                      <a:pt x="495" y="925"/>
                    </a:lnTo>
                    <a:lnTo>
                      <a:pt x="519" y="930"/>
                    </a:lnTo>
                    <a:lnTo>
                      <a:pt x="549" y="937"/>
                    </a:lnTo>
                    <a:lnTo>
                      <a:pt x="556" y="930"/>
                    </a:lnTo>
                    <a:lnTo>
                      <a:pt x="562" y="926"/>
                    </a:lnTo>
                    <a:lnTo>
                      <a:pt x="567" y="922"/>
                    </a:lnTo>
                    <a:lnTo>
                      <a:pt x="571" y="919"/>
                    </a:lnTo>
                    <a:lnTo>
                      <a:pt x="576" y="917"/>
                    </a:lnTo>
                    <a:lnTo>
                      <a:pt x="580" y="914"/>
                    </a:lnTo>
                    <a:lnTo>
                      <a:pt x="586" y="911"/>
                    </a:lnTo>
                    <a:lnTo>
                      <a:pt x="593" y="907"/>
                    </a:lnTo>
                    <a:lnTo>
                      <a:pt x="605" y="902"/>
                    </a:lnTo>
                    <a:lnTo>
                      <a:pt x="614" y="897"/>
                    </a:lnTo>
                    <a:lnTo>
                      <a:pt x="622" y="894"/>
                    </a:lnTo>
                    <a:lnTo>
                      <a:pt x="629" y="890"/>
                    </a:lnTo>
                    <a:lnTo>
                      <a:pt x="636" y="886"/>
                    </a:lnTo>
                    <a:lnTo>
                      <a:pt x="642" y="879"/>
                    </a:lnTo>
                    <a:lnTo>
                      <a:pt x="649" y="868"/>
                    </a:lnTo>
                    <a:lnTo>
                      <a:pt x="656" y="853"/>
                    </a:lnTo>
                    <a:lnTo>
                      <a:pt x="664" y="838"/>
                    </a:lnTo>
                    <a:lnTo>
                      <a:pt x="675" y="822"/>
                    </a:lnTo>
                    <a:lnTo>
                      <a:pt x="687" y="805"/>
                    </a:lnTo>
                    <a:lnTo>
                      <a:pt x="702" y="789"/>
                    </a:lnTo>
                    <a:lnTo>
                      <a:pt x="717" y="773"/>
                    </a:lnTo>
                    <a:lnTo>
                      <a:pt x="735" y="759"/>
                    </a:lnTo>
                    <a:lnTo>
                      <a:pt x="751" y="749"/>
                    </a:lnTo>
                    <a:lnTo>
                      <a:pt x="767" y="742"/>
                    </a:lnTo>
                    <a:lnTo>
                      <a:pt x="777" y="738"/>
                    </a:lnTo>
                    <a:lnTo>
                      <a:pt x="789" y="734"/>
                    </a:lnTo>
                    <a:lnTo>
                      <a:pt x="801" y="727"/>
                    </a:lnTo>
                    <a:lnTo>
                      <a:pt x="815" y="720"/>
                    </a:lnTo>
                    <a:lnTo>
                      <a:pt x="830" y="711"/>
                    </a:lnTo>
                    <a:lnTo>
                      <a:pt x="846" y="702"/>
                    </a:lnTo>
                    <a:lnTo>
                      <a:pt x="861" y="692"/>
                    </a:lnTo>
                    <a:lnTo>
                      <a:pt x="876" y="683"/>
                    </a:lnTo>
                    <a:lnTo>
                      <a:pt x="891" y="674"/>
                    </a:lnTo>
                    <a:lnTo>
                      <a:pt x="906" y="664"/>
                    </a:lnTo>
                    <a:lnTo>
                      <a:pt x="919" y="655"/>
                    </a:lnTo>
                    <a:lnTo>
                      <a:pt x="931" y="647"/>
                    </a:lnTo>
                    <a:lnTo>
                      <a:pt x="943" y="639"/>
                    </a:lnTo>
                    <a:lnTo>
                      <a:pt x="952" y="633"/>
                    </a:lnTo>
                    <a:lnTo>
                      <a:pt x="959" y="629"/>
                    </a:lnTo>
                    <a:lnTo>
                      <a:pt x="964" y="625"/>
                    </a:lnTo>
                    <a:lnTo>
                      <a:pt x="972" y="620"/>
                    </a:lnTo>
                    <a:lnTo>
                      <a:pt x="982" y="610"/>
                    </a:lnTo>
                    <a:lnTo>
                      <a:pt x="994" y="600"/>
                    </a:lnTo>
                    <a:lnTo>
                      <a:pt x="1005" y="587"/>
                    </a:lnTo>
                    <a:lnTo>
                      <a:pt x="1018" y="573"/>
                    </a:lnTo>
                    <a:lnTo>
                      <a:pt x="1029" y="559"/>
                    </a:lnTo>
                    <a:lnTo>
                      <a:pt x="1041" y="545"/>
                    </a:lnTo>
                    <a:lnTo>
                      <a:pt x="1051" y="530"/>
                    </a:lnTo>
                    <a:lnTo>
                      <a:pt x="1068" y="507"/>
                    </a:lnTo>
                    <a:lnTo>
                      <a:pt x="1088" y="485"/>
                    </a:lnTo>
                    <a:lnTo>
                      <a:pt x="1111" y="462"/>
                    </a:lnTo>
                    <a:lnTo>
                      <a:pt x="1134" y="441"/>
                    </a:lnTo>
                    <a:lnTo>
                      <a:pt x="1159" y="419"/>
                    </a:lnTo>
                    <a:lnTo>
                      <a:pt x="1186" y="400"/>
                    </a:lnTo>
                    <a:lnTo>
                      <a:pt x="1211" y="380"/>
                    </a:lnTo>
                    <a:lnTo>
                      <a:pt x="1237" y="362"/>
                    </a:lnTo>
                    <a:lnTo>
                      <a:pt x="1262" y="344"/>
                    </a:lnTo>
                    <a:lnTo>
                      <a:pt x="1285" y="329"/>
                    </a:lnTo>
                    <a:lnTo>
                      <a:pt x="1307" y="316"/>
                    </a:lnTo>
                    <a:lnTo>
                      <a:pt x="1325" y="303"/>
                    </a:lnTo>
                    <a:lnTo>
                      <a:pt x="1341" y="292"/>
                    </a:lnTo>
                    <a:lnTo>
                      <a:pt x="1354" y="284"/>
                    </a:lnTo>
                    <a:lnTo>
                      <a:pt x="1362" y="279"/>
                    </a:lnTo>
                    <a:lnTo>
                      <a:pt x="1367" y="275"/>
                    </a:lnTo>
                    <a:lnTo>
                      <a:pt x="1360" y="268"/>
                    </a:lnTo>
                    <a:lnTo>
                      <a:pt x="1346" y="258"/>
                    </a:lnTo>
                    <a:lnTo>
                      <a:pt x="1329" y="243"/>
                    </a:lnTo>
                    <a:lnTo>
                      <a:pt x="1308" y="225"/>
                    </a:lnTo>
                    <a:lnTo>
                      <a:pt x="1283" y="205"/>
                    </a:lnTo>
                    <a:lnTo>
                      <a:pt x="1256" y="183"/>
                    </a:lnTo>
                    <a:lnTo>
                      <a:pt x="1228" y="159"/>
                    </a:lnTo>
                    <a:lnTo>
                      <a:pt x="1199" y="136"/>
                    </a:lnTo>
                    <a:lnTo>
                      <a:pt x="1170" y="112"/>
                    </a:lnTo>
                    <a:lnTo>
                      <a:pt x="1141" y="89"/>
                    </a:lnTo>
                    <a:lnTo>
                      <a:pt x="1113" y="67"/>
                    </a:lnTo>
                    <a:lnTo>
                      <a:pt x="1088" y="47"/>
                    </a:lnTo>
                    <a:lnTo>
                      <a:pt x="1066" y="30"/>
                    </a:lnTo>
                    <a:lnTo>
                      <a:pt x="1048" y="16"/>
                    </a:lnTo>
                    <a:lnTo>
                      <a:pt x="1034" y="6"/>
                    </a:lnTo>
                    <a:lnTo>
                      <a:pt x="1025" y="0"/>
                    </a:lnTo>
                    <a:lnTo>
                      <a:pt x="862" y="226"/>
                    </a:lnTo>
                    <a:lnTo>
                      <a:pt x="443" y="258"/>
                    </a:lnTo>
                    <a:lnTo>
                      <a:pt x="441" y="259"/>
                    </a:lnTo>
                    <a:lnTo>
                      <a:pt x="434" y="264"/>
                    </a:lnTo>
                    <a:lnTo>
                      <a:pt x="424" y="272"/>
                    </a:lnTo>
                    <a:lnTo>
                      <a:pt x="410" y="281"/>
                    </a:lnTo>
                    <a:lnTo>
                      <a:pt x="393" y="292"/>
                    </a:lnTo>
                    <a:lnTo>
                      <a:pt x="374" y="305"/>
                    </a:lnTo>
                    <a:lnTo>
                      <a:pt x="355" y="319"/>
                    </a:lnTo>
                    <a:lnTo>
                      <a:pt x="334" y="333"/>
                    </a:lnTo>
                    <a:lnTo>
                      <a:pt x="312" y="347"/>
                    </a:lnTo>
                    <a:lnTo>
                      <a:pt x="290" y="362"/>
                    </a:lnTo>
                    <a:lnTo>
                      <a:pt x="271" y="375"/>
                    </a:lnTo>
                    <a:lnTo>
                      <a:pt x="251" y="388"/>
                    </a:lnTo>
                    <a:lnTo>
                      <a:pt x="234" y="398"/>
                    </a:lnTo>
                    <a:lnTo>
                      <a:pt x="219" y="409"/>
                    </a:lnTo>
                    <a:lnTo>
                      <a:pt x="207" y="416"/>
                    </a:lnTo>
                    <a:lnTo>
                      <a:pt x="199" y="420"/>
                    </a:lnTo>
                    <a:lnTo>
                      <a:pt x="191" y="425"/>
                    </a:lnTo>
                    <a:lnTo>
                      <a:pt x="182" y="434"/>
                    </a:lnTo>
                    <a:lnTo>
                      <a:pt x="169" y="444"/>
                    </a:lnTo>
                    <a:lnTo>
                      <a:pt x="154" y="458"/>
                    </a:lnTo>
                    <a:lnTo>
                      <a:pt x="138" y="473"/>
                    </a:lnTo>
                    <a:lnTo>
                      <a:pt x="122" y="491"/>
                    </a:lnTo>
                    <a:lnTo>
                      <a:pt x="105" y="508"/>
                    </a:lnTo>
                    <a:lnTo>
                      <a:pt x="88" y="525"/>
                    </a:lnTo>
                    <a:lnTo>
                      <a:pt x="70" y="542"/>
                    </a:lnTo>
                    <a:lnTo>
                      <a:pt x="54" y="560"/>
                    </a:lnTo>
                    <a:lnTo>
                      <a:pt x="39" y="575"/>
                    </a:lnTo>
                    <a:lnTo>
                      <a:pt x="27" y="588"/>
                    </a:lnTo>
                    <a:lnTo>
                      <a:pt x="16" y="601"/>
                    </a:lnTo>
                    <a:lnTo>
                      <a:pt x="7" y="609"/>
                    </a:lnTo>
                    <a:lnTo>
                      <a:pt x="2" y="615"/>
                    </a:lnTo>
                    <a:lnTo>
                      <a:pt x="0" y="617"/>
                    </a:lnTo>
                    <a:lnTo>
                      <a:pt x="4" y="632"/>
                    </a:lnTo>
                    <a:lnTo>
                      <a:pt x="10" y="645"/>
                    </a:lnTo>
                    <a:lnTo>
                      <a:pt x="20" y="655"/>
                    </a:lnTo>
                    <a:lnTo>
                      <a:pt x="29" y="664"/>
                    </a:lnTo>
                    <a:lnTo>
                      <a:pt x="39" y="670"/>
                    </a:lnTo>
                    <a:lnTo>
                      <a:pt x="48" y="675"/>
                    </a:lnTo>
                    <a:lnTo>
                      <a:pt x="57" y="677"/>
                    </a:lnTo>
                    <a:lnTo>
                      <a:pt x="61" y="677"/>
                    </a:lnTo>
                    <a:lnTo>
                      <a:pt x="53" y="704"/>
                    </a:lnTo>
                    <a:lnTo>
                      <a:pt x="43" y="735"/>
                    </a:lnTo>
                    <a:lnTo>
                      <a:pt x="34" y="761"/>
                    </a:lnTo>
                    <a:lnTo>
                      <a:pt x="30" y="772"/>
                    </a:lnTo>
                    <a:lnTo>
                      <a:pt x="42" y="777"/>
                    </a:lnTo>
                    <a:lnTo>
                      <a:pt x="54" y="783"/>
                    </a:lnTo>
                    <a:lnTo>
                      <a:pt x="68" y="790"/>
                    </a:lnTo>
                    <a:lnTo>
                      <a:pt x="83" y="796"/>
                    </a:lnTo>
                    <a:lnTo>
                      <a:pt x="98" y="799"/>
                    </a:lnTo>
                    <a:lnTo>
                      <a:pt x="112" y="799"/>
                    </a:lnTo>
                    <a:lnTo>
                      <a:pt x="123" y="793"/>
                    </a:lnTo>
                    <a:lnTo>
                      <a:pt x="134" y="783"/>
                    </a:lnTo>
                    <a:lnTo>
                      <a:pt x="143" y="767"/>
                    </a:lnTo>
                    <a:lnTo>
                      <a:pt x="153" y="750"/>
                    </a:lnTo>
                    <a:lnTo>
                      <a:pt x="165" y="730"/>
                    </a:lnTo>
                    <a:lnTo>
                      <a:pt x="174" y="712"/>
                    </a:lnTo>
                    <a:lnTo>
                      <a:pt x="183" y="697"/>
                    </a:lnTo>
                    <a:lnTo>
                      <a:pt x="190" y="685"/>
                    </a:lnTo>
                    <a:lnTo>
                      <a:pt x="195" y="681"/>
                    </a:lnTo>
                    <a:lnTo>
                      <a:pt x="197" y="684"/>
                    </a:lnTo>
                    <a:lnTo>
                      <a:pt x="198" y="699"/>
                    </a:lnTo>
                    <a:lnTo>
                      <a:pt x="203" y="725"/>
                    </a:lnTo>
                    <a:lnTo>
                      <a:pt x="209" y="760"/>
                    </a:lnTo>
                    <a:lnTo>
                      <a:pt x="215" y="799"/>
                    </a:lnTo>
                    <a:lnTo>
                      <a:pt x="222" y="838"/>
                    </a:lnTo>
                    <a:lnTo>
                      <a:pt x="230" y="874"/>
                    </a:lnTo>
                    <a:lnTo>
                      <a:pt x="236" y="902"/>
                    </a:lnTo>
                    <a:lnTo>
                      <a:pt x="241" y="918"/>
                    </a:lnTo>
                    <a:lnTo>
                      <a:pt x="251" y="942"/>
                    </a:lnTo>
                    <a:lnTo>
                      <a:pt x="265" y="964"/>
                    </a:lnTo>
                    <a:lnTo>
                      <a:pt x="280" y="983"/>
                    </a:lnTo>
                    <a:lnTo>
                      <a:pt x="295" y="1000"/>
                    </a:lnTo>
                    <a:lnTo>
                      <a:pt x="311" y="1012"/>
                    </a:lnTo>
                    <a:lnTo>
                      <a:pt x="326" y="1020"/>
                    </a:lnTo>
                    <a:lnTo>
                      <a:pt x="341" y="1024"/>
                    </a:lnTo>
                    <a:lnTo>
                      <a:pt x="352" y="1023"/>
                    </a:lnTo>
                    <a:lnTo>
                      <a:pt x="363" y="1017"/>
                    </a:lnTo>
                    <a:lnTo>
                      <a:pt x="371" y="1008"/>
                    </a:lnTo>
                    <a:lnTo>
                      <a:pt x="379" y="998"/>
                    </a:lnTo>
                    <a:lnTo>
                      <a:pt x="385" y="987"/>
                    </a:lnTo>
                    <a:lnTo>
                      <a:pt x="389" y="975"/>
                    </a:lnTo>
                    <a:lnTo>
                      <a:pt x="392" y="965"/>
                    </a:lnTo>
                    <a:lnTo>
                      <a:pt x="394" y="956"/>
                    </a:lnTo>
                    <a:lnTo>
                      <a:pt x="394" y="950"/>
                    </a:lnTo>
                    <a:close/>
                  </a:path>
                </a:pathLst>
              </a:custGeom>
              <a:solidFill>
                <a:srgbClr val="CC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7559" name="WordArt 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1" y="2673"/>
                <a:ext cx="175" cy="3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kern="10">
                    <a:ln w="19050">
                      <a:solidFill>
                        <a:srgbClr val="99CCFF"/>
                      </a:solidFill>
                      <a:round/>
                      <a:headEnd/>
                      <a:tailEnd/>
                    </a:ln>
                    <a:solidFill>
                      <a:srgbClr val="0066CC"/>
                    </a:soli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Impact"/>
                  </a:rPr>
                  <a:t>1</a:t>
                </a:r>
              </a:p>
            </p:txBody>
          </p:sp>
          <p:sp>
            <p:nvSpPr>
              <p:cNvPr id="1857560" name="Line 24"/>
              <p:cNvSpPr>
                <a:spLocks noChangeShapeType="1"/>
              </p:cNvSpPr>
              <p:nvPr/>
            </p:nvSpPr>
            <p:spPr bwMode="auto">
              <a:xfrm>
                <a:off x="3532" y="3217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57561" name="Oval 25"/>
          <p:cNvSpPr>
            <a:spLocks noChangeArrowheads="1"/>
          </p:cNvSpPr>
          <p:nvPr/>
        </p:nvSpPr>
        <p:spPr bwMode="auto">
          <a:xfrm>
            <a:off x="5410200" y="1008063"/>
            <a:ext cx="3297238" cy="52387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57562" name="Rectangle 26"/>
          <p:cNvSpPr>
            <a:spLocks noChangeArrowheads="1"/>
          </p:cNvSpPr>
          <p:nvPr/>
        </p:nvSpPr>
        <p:spPr bwMode="auto">
          <a:xfrm>
            <a:off x="5722938" y="1038225"/>
            <a:ext cx="3421062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it will fall slower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it will fall faster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it will fall the same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857564" name="Text Box 28"/>
          <p:cNvSpPr txBox="1">
            <a:spLocks noChangeArrowheads="1"/>
          </p:cNvSpPr>
          <p:nvPr/>
        </p:nvSpPr>
        <p:spPr bwMode="auto">
          <a:xfrm>
            <a:off x="0" y="6146800"/>
            <a:ext cx="7435850" cy="711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happens in case 2 if you flip the magnet so that the South pole is on the bottom as the magnet falls?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587" name="Rectangle 3"/>
          <p:cNvSpPr>
            <a:spLocks noChangeArrowheads="1"/>
          </p:cNvSpPr>
          <p:nvPr/>
        </p:nvSpPr>
        <p:spPr bwMode="auto">
          <a:xfrm>
            <a:off x="3300413" y="960438"/>
            <a:ext cx="5843587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induced current doesn’t need any energy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energy conservation is violated in this case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there is less KE in case 2 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4)  there is more gravitational PE in case 2</a:t>
            </a:r>
          </a:p>
        </p:txBody>
      </p:sp>
      <p:sp>
        <p:nvSpPr>
          <p:cNvPr id="1859589" name="Rectangle 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223.44.15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59588" name="Rectangle 4"/>
          <p:cNvSpPr>
            <a:spLocks noGrp="1" noChangeArrowheads="1"/>
          </p:cNvSpPr>
          <p:nvPr>
            <p:ph idx="1"/>
          </p:nvPr>
        </p:nvSpPr>
        <p:spPr>
          <a:xfrm>
            <a:off x="0" y="665163"/>
            <a:ext cx="3024188" cy="2395537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If there is induced current, doesn’t that cost energy? Where would that energy come from in case 2?</a:t>
            </a:r>
            <a:r>
              <a:rPr lang="en-US" sz="1600" b="1">
                <a:solidFill>
                  <a:schemeClr val="hlink"/>
                </a:solidFill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855913" y="3381375"/>
            <a:ext cx="3554412" cy="3257550"/>
            <a:chOff x="3521" y="1923"/>
            <a:chExt cx="2239" cy="205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 rot="-5400000">
              <a:off x="5067" y="3145"/>
              <a:ext cx="194" cy="719"/>
              <a:chOff x="2403" y="1778"/>
              <a:chExt cx="194" cy="719"/>
            </a:xfrm>
          </p:grpSpPr>
          <p:sp>
            <p:nvSpPr>
              <p:cNvPr id="1859592" name="Arc 8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9593" name="Arc 9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9594" name="Rectangle 10"/>
            <p:cNvSpPr>
              <a:spLocks noChangeArrowheads="1"/>
            </p:cNvSpPr>
            <p:nvPr/>
          </p:nvSpPr>
          <p:spPr bwMode="auto">
            <a:xfrm>
              <a:off x="5044" y="2451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595" name="Text Box 11"/>
            <p:cNvSpPr txBox="1">
              <a:spLocks noChangeArrowheads="1"/>
            </p:cNvSpPr>
            <p:nvPr/>
          </p:nvSpPr>
          <p:spPr bwMode="auto">
            <a:xfrm>
              <a:off x="5032" y="2980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9596" name="Text Box 12"/>
            <p:cNvSpPr txBox="1">
              <a:spLocks noChangeArrowheads="1"/>
            </p:cNvSpPr>
            <p:nvPr/>
          </p:nvSpPr>
          <p:spPr bwMode="auto">
            <a:xfrm>
              <a:off x="5045" y="2451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9597" name="Line 13"/>
            <p:cNvSpPr>
              <a:spLocks noChangeShapeType="1"/>
            </p:cNvSpPr>
            <p:nvPr/>
          </p:nvSpPr>
          <p:spPr bwMode="auto">
            <a:xfrm>
              <a:off x="5164" y="3219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598" name="Line 14"/>
            <p:cNvSpPr>
              <a:spLocks noChangeShapeType="1"/>
            </p:cNvSpPr>
            <p:nvPr/>
          </p:nvSpPr>
          <p:spPr bwMode="auto">
            <a:xfrm>
              <a:off x="5164" y="3591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599" name="Freeform 15"/>
            <p:cNvSpPr>
              <a:spLocks/>
            </p:cNvSpPr>
            <p:nvPr/>
          </p:nvSpPr>
          <p:spPr bwMode="auto">
            <a:xfrm>
              <a:off x="4959" y="1923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9600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5448" y="2682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59601" name="Text Box 17"/>
            <p:cNvSpPr txBox="1">
              <a:spLocks noChangeArrowheads="1"/>
            </p:cNvSpPr>
            <p:nvPr/>
          </p:nvSpPr>
          <p:spPr bwMode="auto">
            <a:xfrm>
              <a:off x="4361" y="3176"/>
              <a:ext cx="619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copper</a:t>
              </a:r>
            </a:p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loop</a:t>
              </a: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3521" y="1923"/>
              <a:ext cx="688" cy="1686"/>
              <a:chOff x="3328" y="1915"/>
              <a:chExt cx="688" cy="1686"/>
            </a:xfrm>
          </p:grpSpPr>
          <p:sp>
            <p:nvSpPr>
              <p:cNvPr id="1859603" name="Rectangle 19"/>
              <p:cNvSpPr>
                <a:spLocks noChangeArrowheads="1"/>
              </p:cNvSpPr>
              <p:nvPr/>
            </p:nvSpPr>
            <p:spPr bwMode="auto">
              <a:xfrm>
                <a:off x="3412" y="2443"/>
                <a:ext cx="240" cy="768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9604" name="Text Box 20"/>
              <p:cNvSpPr txBox="1">
                <a:spLocks noChangeArrowheads="1"/>
              </p:cNvSpPr>
              <p:nvPr/>
            </p:nvSpPr>
            <p:spPr bwMode="auto">
              <a:xfrm>
                <a:off x="3400" y="2972"/>
                <a:ext cx="264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N</a:t>
                </a:r>
              </a:p>
            </p:txBody>
          </p:sp>
          <p:sp>
            <p:nvSpPr>
              <p:cNvPr id="1859605" name="Text Box 21"/>
              <p:cNvSpPr txBox="1">
                <a:spLocks noChangeArrowheads="1"/>
              </p:cNvSpPr>
              <p:nvPr/>
            </p:nvSpPr>
            <p:spPr bwMode="auto">
              <a:xfrm>
                <a:off x="3413" y="2443"/>
                <a:ext cx="238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S</a:t>
                </a:r>
              </a:p>
            </p:txBody>
          </p:sp>
          <p:sp>
            <p:nvSpPr>
              <p:cNvPr id="1859606" name="Freeform 22"/>
              <p:cNvSpPr>
                <a:spLocks/>
              </p:cNvSpPr>
              <p:nvPr/>
            </p:nvSpPr>
            <p:spPr bwMode="auto">
              <a:xfrm>
                <a:off x="3328" y="1915"/>
                <a:ext cx="683" cy="512"/>
              </a:xfrm>
              <a:custGeom>
                <a:avLst/>
                <a:gdLst/>
                <a:ahLst/>
                <a:cxnLst>
                  <a:cxn ang="0">
                    <a:pos x="375" y="851"/>
                  </a:cxn>
                  <a:cxn ang="0">
                    <a:pos x="386" y="784"/>
                  </a:cxn>
                  <a:cxn ang="0">
                    <a:pos x="405" y="701"/>
                  </a:cxn>
                  <a:cxn ang="0">
                    <a:pos x="433" y="652"/>
                  </a:cxn>
                  <a:cxn ang="0">
                    <a:pos x="444" y="603"/>
                  </a:cxn>
                  <a:cxn ang="0">
                    <a:pos x="489" y="563"/>
                  </a:cxn>
                  <a:cxn ang="0">
                    <a:pos x="537" y="521"/>
                  </a:cxn>
                  <a:cxn ang="0">
                    <a:pos x="576" y="523"/>
                  </a:cxn>
                  <a:cxn ang="0">
                    <a:pos x="602" y="553"/>
                  </a:cxn>
                  <a:cxn ang="0">
                    <a:pos x="592" y="624"/>
                  </a:cxn>
                  <a:cxn ang="0">
                    <a:pos x="532" y="735"/>
                  </a:cxn>
                  <a:cxn ang="0">
                    <a:pos x="484" y="796"/>
                  </a:cxn>
                  <a:cxn ang="0">
                    <a:pos x="453" y="871"/>
                  </a:cxn>
                  <a:cxn ang="0">
                    <a:pos x="458" y="910"/>
                  </a:cxn>
                  <a:cxn ang="0">
                    <a:pos x="519" y="930"/>
                  </a:cxn>
                  <a:cxn ang="0">
                    <a:pos x="567" y="922"/>
                  </a:cxn>
                  <a:cxn ang="0">
                    <a:pos x="586" y="911"/>
                  </a:cxn>
                  <a:cxn ang="0">
                    <a:pos x="622" y="894"/>
                  </a:cxn>
                  <a:cxn ang="0">
                    <a:pos x="649" y="868"/>
                  </a:cxn>
                  <a:cxn ang="0">
                    <a:pos x="687" y="805"/>
                  </a:cxn>
                  <a:cxn ang="0">
                    <a:pos x="751" y="749"/>
                  </a:cxn>
                  <a:cxn ang="0">
                    <a:pos x="801" y="727"/>
                  </a:cxn>
                  <a:cxn ang="0">
                    <a:pos x="861" y="692"/>
                  </a:cxn>
                  <a:cxn ang="0">
                    <a:pos x="919" y="655"/>
                  </a:cxn>
                  <a:cxn ang="0">
                    <a:pos x="959" y="629"/>
                  </a:cxn>
                  <a:cxn ang="0">
                    <a:pos x="994" y="600"/>
                  </a:cxn>
                  <a:cxn ang="0">
                    <a:pos x="1041" y="545"/>
                  </a:cxn>
                  <a:cxn ang="0">
                    <a:pos x="1111" y="462"/>
                  </a:cxn>
                  <a:cxn ang="0">
                    <a:pos x="1211" y="380"/>
                  </a:cxn>
                  <a:cxn ang="0">
                    <a:pos x="1307" y="316"/>
                  </a:cxn>
                  <a:cxn ang="0">
                    <a:pos x="1362" y="279"/>
                  </a:cxn>
                  <a:cxn ang="0">
                    <a:pos x="1329" y="243"/>
                  </a:cxn>
                  <a:cxn ang="0">
                    <a:pos x="1228" y="159"/>
                  </a:cxn>
                  <a:cxn ang="0">
                    <a:pos x="1113" y="67"/>
                  </a:cxn>
                  <a:cxn ang="0">
                    <a:pos x="1034" y="6"/>
                  </a:cxn>
                  <a:cxn ang="0">
                    <a:pos x="441" y="259"/>
                  </a:cxn>
                  <a:cxn ang="0">
                    <a:pos x="393" y="292"/>
                  </a:cxn>
                  <a:cxn ang="0">
                    <a:pos x="312" y="347"/>
                  </a:cxn>
                  <a:cxn ang="0">
                    <a:pos x="234" y="398"/>
                  </a:cxn>
                  <a:cxn ang="0">
                    <a:pos x="191" y="425"/>
                  </a:cxn>
                  <a:cxn ang="0">
                    <a:pos x="138" y="473"/>
                  </a:cxn>
                  <a:cxn ang="0">
                    <a:pos x="70" y="542"/>
                  </a:cxn>
                  <a:cxn ang="0">
                    <a:pos x="16" y="601"/>
                  </a:cxn>
                  <a:cxn ang="0">
                    <a:pos x="4" y="632"/>
                  </a:cxn>
                  <a:cxn ang="0">
                    <a:pos x="39" y="670"/>
                  </a:cxn>
                  <a:cxn ang="0">
                    <a:pos x="53" y="704"/>
                  </a:cxn>
                  <a:cxn ang="0">
                    <a:pos x="42" y="777"/>
                  </a:cxn>
                  <a:cxn ang="0">
                    <a:pos x="98" y="799"/>
                  </a:cxn>
                  <a:cxn ang="0">
                    <a:pos x="143" y="767"/>
                  </a:cxn>
                  <a:cxn ang="0">
                    <a:pos x="183" y="697"/>
                  </a:cxn>
                  <a:cxn ang="0">
                    <a:pos x="198" y="699"/>
                  </a:cxn>
                  <a:cxn ang="0">
                    <a:pos x="222" y="838"/>
                  </a:cxn>
                  <a:cxn ang="0">
                    <a:pos x="251" y="942"/>
                  </a:cxn>
                  <a:cxn ang="0">
                    <a:pos x="311" y="1012"/>
                  </a:cxn>
                  <a:cxn ang="0">
                    <a:pos x="363" y="1017"/>
                  </a:cxn>
                  <a:cxn ang="0">
                    <a:pos x="389" y="975"/>
                  </a:cxn>
                </a:cxnLst>
                <a:rect l="0" t="0" r="r" b="b"/>
                <a:pathLst>
                  <a:path w="1367" h="1024">
                    <a:moveTo>
                      <a:pt x="394" y="950"/>
                    </a:moveTo>
                    <a:lnTo>
                      <a:pt x="390" y="912"/>
                    </a:lnTo>
                    <a:lnTo>
                      <a:pt x="383" y="878"/>
                    </a:lnTo>
                    <a:lnTo>
                      <a:pt x="375" y="851"/>
                    </a:lnTo>
                    <a:lnTo>
                      <a:pt x="365" y="836"/>
                    </a:lnTo>
                    <a:lnTo>
                      <a:pt x="371" y="823"/>
                    </a:lnTo>
                    <a:lnTo>
                      <a:pt x="378" y="806"/>
                    </a:lnTo>
                    <a:lnTo>
                      <a:pt x="386" y="784"/>
                    </a:lnTo>
                    <a:lnTo>
                      <a:pt x="393" y="762"/>
                    </a:lnTo>
                    <a:lnTo>
                      <a:pt x="400" y="739"/>
                    </a:lnTo>
                    <a:lnTo>
                      <a:pt x="404" y="719"/>
                    </a:lnTo>
                    <a:lnTo>
                      <a:pt x="405" y="701"/>
                    </a:lnTo>
                    <a:lnTo>
                      <a:pt x="403" y="690"/>
                    </a:lnTo>
                    <a:lnTo>
                      <a:pt x="416" y="677"/>
                    </a:lnTo>
                    <a:lnTo>
                      <a:pt x="426" y="663"/>
                    </a:lnTo>
                    <a:lnTo>
                      <a:pt x="433" y="652"/>
                    </a:lnTo>
                    <a:lnTo>
                      <a:pt x="438" y="639"/>
                    </a:lnTo>
                    <a:lnTo>
                      <a:pt x="440" y="628"/>
                    </a:lnTo>
                    <a:lnTo>
                      <a:pt x="442" y="615"/>
                    </a:lnTo>
                    <a:lnTo>
                      <a:pt x="444" y="603"/>
                    </a:lnTo>
                    <a:lnTo>
                      <a:pt x="447" y="592"/>
                    </a:lnTo>
                    <a:lnTo>
                      <a:pt x="461" y="583"/>
                    </a:lnTo>
                    <a:lnTo>
                      <a:pt x="474" y="573"/>
                    </a:lnTo>
                    <a:lnTo>
                      <a:pt x="489" y="563"/>
                    </a:lnTo>
                    <a:lnTo>
                      <a:pt x="504" y="552"/>
                    </a:lnTo>
                    <a:lnTo>
                      <a:pt x="518" y="540"/>
                    </a:lnTo>
                    <a:lnTo>
                      <a:pt x="529" y="530"/>
                    </a:lnTo>
                    <a:lnTo>
                      <a:pt x="537" y="521"/>
                    </a:lnTo>
                    <a:lnTo>
                      <a:pt x="541" y="511"/>
                    </a:lnTo>
                    <a:lnTo>
                      <a:pt x="555" y="512"/>
                    </a:lnTo>
                    <a:lnTo>
                      <a:pt x="567" y="517"/>
                    </a:lnTo>
                    <a:lnTo>
                      <a:pt x="576" y="523"/>
                    </a:lnTo>
                    <a:lnTo>
                      <a:pt x="584" y="530"/>
                    </a:lnTo>
                    <a:lnTo>
                      <a:pt x="591" y="538"/>
                    </a:lnTo>
                    <a:lnTo>
                      <a:pt x="598" y="546"/>
                    </a:lnTo>
                    <a:lnTo>
                      <a:pt x="602" y="553"/>
                    </a:lnTo>
                    <a:lnTo>
                      <a:pt x="606" y="559"/>
                    </a:lnTo>
                    <a:lnTo>
                      <a:pt x="607" y="575"/>
                    </a:lnTo>
                    <a:lnTo>
                      <a:pt x="602" y="598"/>
                    </a:lnTo>
                    <a:lnTo>
                      <a:pt x="592" y="624"/>
                    </a:lnTo>
                    <a:lnTo>
                      <a:pt x="578" y="654"/>
                    </a:lnTo>
                    <a:lnTo>
                      <a:pt x="562" y="684"/>
                    </a:lnTo>
                    <a:lnTo>
                      <a:pt x="546" y="712"/>
                    </a:lnTo>
                    <a:lnTo>
                      <a:pt x="532" y="735"/>
                    </a:lnTo>
                    <a:lnTo>
                      <a:pt x="520" y="751"/>
                    </a:lnTo>
                    <a:lnTo>
                      <a:pt x="508" y="761"/>
                    </a:lnTo>
                    <a:lnTo>
                      <a:pt x="495" y="777"/>
                    </a:lnTo>
                    <a:lnTo>
                      <a:pt x="484" y="796"/>
                    </a:lnTo>
                    <a:lnTo>
                      <a:pt x="473" y="815"/>
                    </a:lnTo>
                    <a:lnTo>
                      <a:pt x="464" y="836"/>
                    </a:lnTo>
                    <a:lnTo>
                      <a:pt x="457" y="854"/>
                    </a:lnTo>
                    <a:lnTo>
                      <a:pt x="453" y="871"/>
                    </a:lnTo>
                    <a:lnTo>
                      <a:pt x="451" y="883"/>
                    </a:lnTo>
                    <a:lnTo>
                      <a:pt x="451" y="895"/>
                    </a:lnTo>
                    <a:lnTo>
                      <a:pt x="454" y="903"/>
                    </a:lnTo>
                    <a:lnTo>
                      <a:pt x="458" y="910"/>
                    </a:lnTo>
                    <a:lnTo>
                      <a:pt x="466" y="916"/>
                    </a:lnTo>
                    <a:lnTo>
                      <a:pt x="478" y="920"/>
                    </a:lnTo>
                    <a:lnTo>
                      <a:pt x="495" y="925"/>
                    </a:lnTo>
                    <a:lnTo>
                      <a:pt x="519" y="930"/>
                    </a:lnTo>
                    <a:lnTo>
                      <a:pt x="549" y="937"/>
                    </a:lnTo>
                    <a:lnTo>
                      <a:pt x="556" y="930"/>
                    </a:lnTo>
                    <a:lnTo>
                      <a:pt x="562" y="926"/>
                    </a:lnTo>
                    <a:lnTo>
                      <a:pt x="567" y="922"/>
                    </a:lnTo>
                    <a:lnTo>
                      <a:pt x="571" y="919"/>
                    </a:lnTo>
                    <a:lnTo>
                      <a:pt x="576" y="917"/>
                    </a:lnTo>
                    <a:lnTo>
                      <a:pt x="580" y="914"/>
                    </a:lnTo>
                    <a:lnTo>
                      <a:pt x="586" y="911"/>
                    </a:lnTo>
                    <a:lnTo>
                      <a:pt x="593" y="907"/>
                    </a:lnTo>
                    <a:lnTo>
                      <a:pt x="605" y="902"/>
                    </a:lnTo>
                    <a:lnTo>
                      <a:pt x="614" y="897"/>
                    </a:lnTo>
                    <a:lnTo>
                      <a:pt x="622" y="894"/>
                    </a:lnTo>
                    <a:lnTo>
                      <a:pt x="629" y="890"/>
                    </a:lnTo>
                    <a:lnTo>
                      <a:pt x="636" y="886"/>
                    </a:lnTo>
                    <a:lnTo>
                      <a:pt x="642" y="879"/>
                    </a:lnTo>
                    <a:lnTo>
                      <a:pt x="649" y="868"/>
                    </a:lnTo>
                    <a:lnTo>
                      <a:pt x="656" y="853"/>
                    </a:lnTo>
                    <a:lnTo>
                      <a:pt x="664" y="838"/>
                    </a:lnTo>
                    <a:lnTo>
                      <a:pt x="675" y="822"/>
                    </a:lnTo>
                    <a:lnTo>
                      <a:pt x="687" y="805"/>
                    </a:lnTo>
                    <a:lnTo>
                      <a:pt x="702" y="789"/>
                    </a:lnTo>
                    <a:lnTo>
                      <a:pt x="717" y="773"/>
                    </a:lnTo>
                    <a:lnTo>
                      <a:pt x="735" y="759"/>
                    </a:lnTo>
                    <a:lnTo>
                      <a:pt x="751" y="749"/>
                    </a:lnTo>
                    <a:lnTo>
                      <a:pt x="767" y="742"/>
                    </a:lnTo>
                    <a:lnTo>
                      <a:pt x="777" y="738"/>
                    </a:lnTo>
                    <a:lnTo>
                      <a:pt x="789" y="734"/>
                    </a:lnTo>
                    <a:lnTo>
                      <a:pt x="801" y="727"/>
                    </a:lnTo>
                    <a:lnTo>
                      <a:pt x="815" y="720"/>
                    </a:lnTo>
                    <a:lnTo>
                      <a:pt x="830" y="711"/>
                    </a:lnTo>
                    <a:lnTo>
                      <a:pt x="846" y="702"/>
                    </a:lnTo>
                    <a:lnTo>
                      <a:pt x="861" y="692"/>
                    </a:lnTo>
                    <a:lnTo>
                      <a:pt x="876" y="683"/>
                    </a:lnTo>
                    <a:lnTo>
                      <a:pt x="891" y="674"/>
                    </a:lnTo>
                    <a:lnTo>
                      <a:pt x="906" y="664"/>
                    </a:lnTo>
                    <a:lnTo>
                      <a:pt x="919" y="655"/>
                    </a:lnTo>
                    <a:lnTo>
                      <a:pt x="931" y="647"/>
                    </a:lnTo>
                    <a:lnTo>
                      <a:pt x="943" y="639"/>
                    </a:lnTo>
                    <a:lnTo>
                      <a:pt x="952" y="633"/>
                    </a:lnTo>
                    <a:lnTo>
                      <a:pt x="959" y="629"/>
                    </a:lnTo>
                    <a:lnTo>
                      <a:pt x="964" y="625"/>
                    </a:lnTo>
                    <a:lnTo>
                      <a:pt x="972" y="620"/>
                    </a:lnTo>
                    <a:lnTo>
                      <a:pt x="982" y="610"/>
                    </a:lnTo>
                    <a:lnTo>
                      <a:pt x="994" y="600"/>
                    </a:lnTo>
                    <a:lnTo>
                      <a:pt x="1005" y="587"/>
                    </a:lnTo>
                    <a:lnTo>
                      <a:pt x="1018" y="573"/>
                    </a:lnTo>
                    <a:lnTo>
                      <a:pt x="1029" y="559"/>
                    </a:lnTo>
                    <a:lnTo>
                      <a:pt x="1041" y="545"/>
                    </a:lnTo>
                    <a:lnTo>
                      <a:pt x="1051" y="530"/>
                    </a:lnTo>
                    <a:lnTo>
                      <a:pt x="1068" y="507"/>
                    </a:lnTo>
                    <a:lnTo>
                      <a:pt x="1088" y="485"/>
                    </a:lnTo>
                    <a:lnTo>
                      <a:pt x="1111" y="462"/>
                    </a:lnTo>
                    <a:lnTo>
                      <a:pt x="1134" y="441"/>
                    </a:lnTo>
                    <a:lnTo>
                      <a:pt x="1159" y="419"/>
                    </a:lnTo>
                    <a:lnTo>
                      <a:pt x="1186" y="400"/>
                    </a:lnTo>
                    <a:lnTo>
                      <a:pt x="1211" y="380"/>
                    </a:lnTo>
                    <a:lnTo>
                      <a:pt x="1237" y="362"/>
                    </a:lnTo>
                    <a:lnTo>
                      <a:pt x="1262" y="344"/>
                    </a:lnTo>
                    <a:lnTo>
                      <a:pt x="1285" y="329"/>
                    </a:lnTo>
                    <a:lnTo>
                      <a:pt x="1307" y="316"/>
                    </a:lnTo>
                    <a:lnTo>
                      <a:pt x="1325" y="303"/>
                    </a:lnTo>
                    <a:lnTo>
                      <a:pt x="1341" y="292"/>
                    </a:lnTo>
                    <a:lnTo>
                      <a:pt x="1354" y="284"/>
                    </a:lnTo>
                    <a:lnTo>
                      <a:pt x="1362" y="279"/>
                    </a:lnTo>
                    <a:lnTo>
                      <a:pt x="1367" y="275"/>
                    </a:lnTo>
                    <a:lnTo>
                      <a:pt x="1360" y="268"/>
                    </a:lnTo>
                    <a:lnTo>
                      <a:pt x="1346" y="258"/>
                    </a:lnTo>
                    <a:lnTo>
                      <a:pt x="1329" y="243"/>
                    </a:lnTo>
                    <a:lnTo>
                      <a:pt x="1308" y="225"/>
                    </a:lnTo>
                    <a:lnTo>
                      <a:pt x="1283" y="205"/>
                    </a:lnTo>
                    <a:lnTo>
                      <a:pt x="1256" y="183"/>
                    </a:lnTo>
                    <a:lnTo>
                      <a:pt x="1228" y="159"/>
                    </a:lnTo>
                    <a:lnTo>
                      <a:pt x="1199" y="136"/>
                    </a:lnTo>
                    <a:lnTo>
                      <a:pt x="1170" y="112"/>
                    </a:lnTo>
                    <a:lnTo>
                      <a:pt x="1141" y="89"/>
                    </a:lnTo>
                    <a:lnTo>
                      <a:pt x="1113" y="67"/>
                    </a:lnTo>
                    <a:lnTo>
                      <a:pt x="1088" y="47"/>
                    </a:lnTo>
                    <a:lnTo>
                      <a:pt x="1066" y="30"/>
                    </a:lnTo>
                    <a:lnTo>
                      <a:pt x="1048" y="16"/>
                    </a:lnTo>
                    <a:lnTo>
                      <a:pt x="1034" y="6"/>
                    </a:lnTo>
                    <a:lnTo>
                      <a:pt x="1025" y="0"/>
                    </a:lnTo>
                    <a:lnTo>
                      <a:pt x="862" y="226"/>
                    </a:lnTo>
                    <a:lnTo>
                      <a:pt x="443" y="258"/>
                    </a:lnTo>
                    <a:lnTo>
                      <a:pt x="441" y="259"/>
                    </a:lnTo>
                    <a:lnTo>
                      <a:pt x="434" y="264"/>
                    </a:lnTo>
                    <a:lnTo>
                      <a:pt x="424" y="272"/>
                    </a:lnTo>
                    <a:lnTo>
                      <a:pt x="410" y="281"/>
                    </a:lnTo>
                    <a:lnTo>
                      <a:pt x="393" y="292"/>
                    </a:lnTo>
                    <a:lnTo>
                      <a:pt x="374" y="305"/>
                    </a:lnTo>
                    <a:lnTo>
                      <a:pt x="355" y="319"/>
                    </a:lnTo>
                    <a:lnTo>
                      <a:pt x="334" y="333"/>
                    </a:lnTo>
                    <a:lnTo>
                      <a:pt x="312" y="347"/>
                    </a:lnTo>
                    <a:lnTo>
                      <a:pt x="290" y="362"/>
                    </a:lnTo>
                    <a:lnTo>
                      <a:pt x="271" y="375"/>
                    </a:lnTo>
                    <a:lnTo>
                      <a:pt x="251" y="388"/>
                    </a:lnTo>
                    <a:lnTo>
                      <a:pt x="234" y="398"/>
                    </a:lnTo>
                    <a:lnTo>
                      <a:pt x="219" y="409"/>
                    </a:lnTo>
                    <a:lnTo>
                      <a:pt x="207" y="416"/>
                    </a:lnTo>
                    <a:lnTo>
                      <a:pt x="199" y="420"/>
                    </a:lnTo>
                    <a:lnTo>
                      <a:pt x="191" y="425"/>
                    </a:lnTo>
                    <a:lnTo>
                      <a:pt x="182" y="434"/>
                    </a:lnTo>
                    <a:lnTo>
                      <a:pt x="169" y="444"/>
                    </a:lnTo>
                    <a:lnTo>
                      <a:pt x="154" y="458"/>
                    </a:lnTo>
                    <a:lnTo>
                      <a:pt x="138" y="473"/>
                    </a:lnTo>
                    <a:lnTo>
                      <a:pt x="122" y="491"/>
                    </a:lnTo>
                    <a:lnTo>
                      <a:pt x="105" y="508"/>
                    </a:lnTo>
                    <a:lnTo>
                      <a:pt x="88" y="525"/>
                    </a:lnTo>
                    <a:lnTo>
                      <a:pt x="70" y="542"/>
                    </a:lnTo>
                    <a:lnTo>
                      <a:pt x="54" y="560"/>
                    </a:lnTo>
                    <a:lnTo>
                      <a:pt x="39" y="575"/>
                    </a:lnTo>
                    <a:lnTo>
                      <a:pt x="27" y="588"/>
                    </a:lnTo>
                    <a:lnTo>
                      <a:pt x="16" y="601"/>
                    </a:lnTo>
                    <a:lnTo>
                      <a:pt x="7" y="609"/>
                    </a:lnTo>
                    <a:lnTo>
                      <a:pt x="2" y="615"/>
                    </a:lnTo>
                    <a:lnTo>
                      <a:pt x="0" y="617"/>
                    </a:lnTo>
                    <a:lnTo>
                      <a:pt x="4" y="632"/>
                    </a:lnTo>
                    <a:lnTo>
                      <a:pt x="10" y="645"/>
                    </a:lnTo>
                    <a:lnTo>
                      <a:pt x="20" y="655"/>
                    </a:lnTo>
                    <a:lnTo>
                      <a:pt x="29" y="664"/>
                    </a:lnTo>
                    <a:lnTo>
                      <a:pt x="39" y="670"/>
                    </a:lnTo>
                    <a:lnTo>
                      <a:pt x="48" y="675"/>
                    </a:lnTo>
                    <a:lnTo>
                      <a:pt x="57" y="677"/>
                    </a:lnTo>
                    <a:lnTo>
                      <a:pt x="61" y="677"/>
                    </a:lnTo>
                    <a:lnTo>
                      <a:pt x="53" y="704"/>
                    </a:lnTo>
                    <a:lnTo>
                      <a:pt x="43" y="735"/>
                    </a:lnTo>
                    <a:lnTo>
                      <a:pt x="34" y="761"/>
                    </a:lnTo>
                    <a:lnTo>
                      <a:pt x="30" y="772"/>
                    </a:lnTo>
                    <a:lnTo>
                      <a:pt x="42" y="777"/>
                    </a:lnTo>
                    <a:lnTo>
                      <a:pt x="54" y="783"/>
                    </a:lnTo>
                    <a:lnTo>
                      <a:pt x="68" y="790"/>
                    </a:lnTo>
                    <a:lnTo>
                      <a:pt x="83" y="796"/>
                    </a:lnTo>
                    <a:lnTo>
                      <a:pt x="98" y="799"/>
                    </a:lnTo>
                    <a:lnTo>
                      <a:pt x="112" y="799"/>
                    </a:lnTo>
                    <a:lnTo>
                      <a:pt x="123" y="793"/>
                    </a:lnTo>
                    <a:lnTo>
                      <a:pt x="134" y="783"/>
                    </a:lnTo>
                    <a:lnTo>
                      <a:pt x="143" y="767"/>
                    </a:lnTo>
                    <a:lnTo>
                      <a:pt x="153" y="750"/>
                    </a:lnTo>
                    <a:lnTo>
                      <a:pt x="165" y="730"/>
                    </a:lnTo>
                    <a:lnTo>
                      <a:pt x="174" y="712"/>
                    </a:lnTo>
                    <a:lnTo>
                      <a:pt x="183" y="697"/>
                    </a:lnTo>
                    <a:lnTo>
                      <a:pt x="190" y="685"/>
                    </a:lnTo>
                    <a:lnTo>
                      <a:pt x="195" y="681"/>
                    </a:lnTo>
                    <a:lnTo>
                      <a:pt x="197" y="684"/>
                    </a:lnTo>
                    <a:lnTo>
                      <a:pt x="198" y="699"/>
                    </a:lnTo>
                    <a:lnTo>
                      <a:pt x="203" y="725"/>
                    </a:lnTo>
                    <a:lnTo>
                      <a:pt x="209" y="760"/>
                    </a:lnTo>
                    <a:lnTo>
                      <a:pt x="215" y="799"/>
                    </a:lnTo>
                    <a:lnTo>
                      <a:pt x="222" y="838"/>
                    </a:lnTo>
                    <a:lnTo>
                      <a:pt x="230" y="874"/>
                    </a:lnTo>
                    <a:lnTo>
                      <a:pt x="236" y="902"/>
                    </a:lnTo>
                    <a:lnTo>
                      <a:pt x="241" y="918"/>
                    </a:lnTo>
                    <a:lnTo>
                      <a:pt x="251" y="942"/>
                    </a:lnTo>
                    <a:lnTo>
                      <a:pt x="265" y="964"/>
                    </a:lnTo>
                    <a:lnTo>
                      <a:pt x="280" y="983"/>
                    </a:lnTo>
                    <a:lnTo>
                      <a:pt x="295" y="1000"/>
                    </a:lnTo>
                    <a:lnTo>
                      <a:pt x="311" y="1012"/>
                    </a:lnTo>
                    <a:lnTo>
                      <a:pt x="326" y="1020"/>
                    </a:lnTo>
                    <a:lnTo>
                      <a:pt x="341" y="1024"/>
                    </a:lnTo>
                    <a:lnTo>
                      <a:pt x="352" y="1023"/>
                    </a:lnTo>
                    <a:lnTo>
                      <a:pt x="363" y="1017"/>
                    </a:lnTo>
                    <a:lnTo>
                      <a:pt x="371" y="1008"/>
                    </a:lnTo>
                    <a:lnTo>
                      <a:pt x="379" y="998"/>
                    </a:lnTo>
                    <a:lnTo>
                      <a:pt x="385" y="987"/>
                    </a:lnTo>
                    <a:lnTo>
                      <a:pt x="389" y="975"/>
                    </a:lnTo>
                    <a:lnTo>
                      <a:pt x="392" y="965"/>
                    </a:lnTo>
                    <a:lnTo>
                      <a:pt x="394" y="956"/>
                    </a:lnTo>
                    <a:lnTo>
                      <a:pt x="394" y="950"/>
                    </a:lnTo>
                    <a:close/>
                  </a:path>
                </a:pathLst>
              </a:custGeom>
              <a:solidFill>
                <a:srgbClr val="CC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607" name="WordArt 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1" y="2673"/>
                <a:ext cx="175" cy="3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kern="10">
                    <a:ln w="19050">
                      <a:solidFill>
                        <a:srgbClr val="99CCFF"/>
                      </a:solidFill>
                      <a:round/>
                      <a:headEnd/>
                      <a:tailEnd/>
                    </a:ln>
                    <a:solidFill>
                      <a:srgbClr val="0066CC"/>
                    </a:soli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Impact"/>
                  </a:rPr>
                  <a:t>1</a:t>
                </a:r>
              </a:p>
            </p:txBody>
          </p:sp>
          <p:sp>
            <p:nvSpPr>
              <p:cNvPr id="1859608" name="Line 24"/>
              <p:cNvSpPr>
                <a:spLocks noChangeShapeType="1"/>
              </p:cNvSpPr>
              <p:nvPr/>
            </p:nvSpPr>
            <p:spPr bwMode="auto">
              <a:xfrm>
                <a:off x="3532" y="3217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635" name="Rectangle 3"/>
          <p:cNvSpPr>
            <a:spLocks noChangeArrowheads="1"/>
          </p:cNvSpPr>
          <p:nvPr/>
        </p:nvSpPr>
        <p:spPr bwMode="auto">
          <a:xfrm>
            <a:off x="3300413" y="960438"/>
            <a:ext cx="5843587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induced current doesn’t need any energy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energy conservation is violated in this case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there is less KE in case 2 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4)  there is more gravitational PE in case 2</a:t>
            </a:r>
          </a:p>
        </p:txBody>
      </p:sp>
      <p:sp>
        <p:nvSpPr>
          <p:cNvPr id="1861640" name="Rectangle 8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223.44.15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61636" name="Rectangle 4"/>
          <p:cNvSpPr>
            <a:spLocks noGrp="1" noChangeArrowheads="1"/>
          </p:cNvSpPr>
          <p:nvPr>
            <p:ph idx="1"/>
          </p:nvPr>
        </p:nvSpPr>
        <p:spPr>
          <a:xfrm>
            <a:off x="0" y="665163"/>
            <a:ext cx="3024188" cy="2395537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If there is induced current, doesn’t that cost energy? Where would that energy come from in case 2?</a:t>
            </a:r>
            <a:r>
              <a:rPr lang="en-US" sz="1600" b="1">
                <a:solidFill>
                  <a:schemeClr val="hlink"/>
                </a:solidFill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861637" name="AutoShape 5"/>
          <p:cNvSpPr>
            <a:spLocks noChangeArrowheads="1"/>
          </p:cNvSpPr>
          <p:nvPr/>
        </p:nvSpPr>
        <p:spPr bwMode="auto">
          <a:xfrm>
            <a:off x="0" y="3346450"/>
            <a:ext cx="5124450" cy="3011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61638" name="Rectangle 6"/>
          <p:cNvSpPr>
            <a:spLocks noChangeArrowheads="1"/>
          </p:cNvSpPr>
          <p:nvPr/>
        </p:nvSpPr>
        <p:spPr bwMode="auto">
          <a:xfrm>
            <a:off x="0" y="3424238"/>
            <a:ext cx="5116513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 both cases, the magnet starts with the same initial gravitational PE.</a:t>
            </a:r>
          </a:p>
          <a:p>
            <a:pPr marL="285750" indent="-285750">
              <a:lnSpc>
                <a:spcPct val="111000"/>
              </a:lnSpc>
            </a:pPr>
            <a:r>
              <a:rPr lang="en-US" sz="2000" b="1">
                <a:solidFill>
                  <a:schemeClr val="bg2"/>
                </a:solidFill>
              </a:rPr>
              <a:t>  In case 1, all the gravitational PE has been converted into kinetic energy.  </a:t>
            </a:r>
          </a:p>
          <a:p>
            <a:pPr marL="285750" indent="-285750">
              <a:lnSpc>
                <a:spcPct val="111000"/>
              </a:lnSpc>
            </a:pPr>
            <a:r>
              <a:rPr lang="en-US" sz="2000" b="1">
                <a:solidFill>
                  <a:schemeClr val="bg2"/>
                </a:solidFill>
              </a:rPr>
              <a:t>  In case 2, we know the magnet falls slower, thus there is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less KE</a:t>
            </a:r>
            <a:r>
              <a:rPr lang="en-US" sz="2000" b="1">
                <a:solidFill>
                  <a:schemeClr val="bg2"/>
                </a:solidFill>
              </a:rPr>
              <a:t>.  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difference in energy</a:t>
            </a:r>
            <a:r>
              <a:rPr lang="en-US" sz="2000" b="1">
                <a:solidFill>
                  <a:schemeClr val="bg2"/>
                </a:solidFill>
              </a:rPr>
              <a:t> goes into</a:t>
            </a:r>
            <a:r>
              <a:rPr lang="en-US" sz="1800" b="1">
                <a:solidFill>
                  <a:schemeClr val="accent1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making the induced current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861639" name="Oval 7"/>
          <p:cNvSpPr>
            <a:spLocks noChangeArrowheads="1"/>
          </p:cNvSpPr>
          <p:nvPr/>
        </p:nvSpPr>
        <p:spPr bwMode="auto">
          <a:xfrm>
            <a:off x="2974975" y="1812925"/>
            <a:ext cx="4583113" cy="531813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589588" y="3381375"/>
            <a:ext cx="3554412" cy="3257550"/>
            <a:chOff x="3521" y="1923"/>
            <a:chExt cx="2239" cy="2052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 rot="-5400000">
              <a:off x="5067" y="3145"/>
              <a:ext cx="194" cy="719"/>
              <a:chOff x="2403" y="1778"/>
              <a:chExt cx="194" cy="719"/>
            </a:xfrm>
          </p:grpSpPr>
          <p:sp>
            <p:nvSpPr>
              <p:cNvPr id="1861643" name="Arc 11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1644" name="Arc 12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61645" name="Rectangle 13"/>
            <p:cNvSpPr>
              <a:spLocks noChangeArrowheads="1"/>
            </p:cNvSpPr>
            <p:nvPr/>
          </p:nvSpPr>
          <p:spPr bwMode="auto">
            <a:xfrm>
              <a:off x="5044" y="2451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1646" name="Text Box 14"/>
            <p:cNvSpPr txBox="1">
              <a:spLocks noChangeArrowheads="1"/>
            </p:cNvSpPr>
            <p:nvPr/>
          </p:nvSpPr>
          <p:spPr bwMode="auto">
            <a:xfrm>
              <a:off x="5032" y="2980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61647" name="Text Box 15"/>
            <p:cNvSpPr txBox="1">
              <a:spLocks noChangeArrowheads="1"/>
            </p:cNvSpPr>
            <p:nvPr/>
          </p:nvSpPr>
          <p:spPr bwMode="auto">
            <a:xfrm>
              <a:off x="5045" y="2451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61648" name="Line 16"/>
            <p:cNvSpPr>
              <a:spLocks noChangeShapeType="1"/>
            </p:cNvSpPr>
            <p:nvPr/>
          </p:nvSpPr>
          <p:spPr bwMode="auto">
            <a:xfrm>
              <a:off x="5164" y="3219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1649" name="Line 17"/>
            <p:cNvSpPr>
              <a:spLocks noChangeShapeType="1"/>
            </p:cNvSpPr>
            <p:nvPr/>
          </p:nvSpPr>
          <p:spPr bwMode="auto">
            <a:xfrm>
              <a:off x="5164" y="3591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1650" name="Freeform 18"/>
            <p:cNvSpPr>
              <a:spLocks/>
            </p:cNvSpPr>
            <p:nvPr/>
          </p:nvSpPr>
          <p:spPr bwMode="auto">
            <a:xfrm>
              <a:off x="4959" y="1923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1651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5448" y="2682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61652" name="Text Box 20"/>
            <p:cNvSpPr txBox="1">
              <a:spLocks noChangeArrowheads="1"/>
            </p:cNvSpPr>
            <p:nvPr/>
          </p:nvSpPr>
          <p:spPr bwMode="auto">
            <a:xfrm>
              <a:off x="4361" y="3176"/>
              <a:ext cx="619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copper</a:t>
              </a:r>
            </a:p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loop</a:t>
              </a:r>
            </a:p>
          </p:txBody>
        </p:sp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3521" y="1923"/>
              <a:ext cx="688" cy="1686"/>
              <a:chOff x="3328" y="1915"/>
              <a:chExt cx="688" cy="1686"/>
            </a:xfrm>
          </p:grpSpPr>
          <p:sp>
            <p:nvSpPr>
              <p:cNvPr id="1861654" name="Rectangle 22"/>
              <p:cNvSpPr>
                <a:spLocks noChangeArrowheads="1"/>
              </p:cNvSpPr>
              <p:nvPr/>
            </p:nvSpPr>
            <p:spPr bwMode="auto">
              <a:xfrm>
                <a:off x="3412" y="2443"/>
                <a:ext cx="240" cy="768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1655" name="Text Box 23"/>
              <p:cNvSpPr txBox="1">
                <a:spLocks noChangeArrowheads="1"/>
              </p:cNvSpPr>
              <p:nvPr/>
            </p:nvSpPr>
            <p:spPr bwMode="auto">
              <a:xfrm>
                <a:off x="3400" y="2972"/>
                <a:ext cx="264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N</a:t>
                </a:r>
              </a:p>
            </p:txBody>
          </p:sp>
          <p:sp>
            <p:nvSpPr>
              <p:cNvPr id="1861656" name="Text Box 24"/>
              <p:cNvSpPr txBox="1">
                <a:spLocks noChangeArrowheads="1"/>
              </p:cNvSpPr>
              <p:nvPr/>
            </p:nvSpPr>
            <p:spPr bwMode="auto">
              <a:xfrm>
                <a:off x="3413" y="2443"/>
                <a:ext cx="238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S</a:t>
                </a:r>
              </a:p>
            </p:txBody>
          </p:sp>
          <p:sp>
            <p:nvSpPr>
              <p:cNvPr id="1861657" name="Freeform 25"/>
              <p:cNvSpPr>
                <a:spLocks/>
              </p:cNvSpPr>
              <p:nvPr/>
            </p:nvSpPr>
            <p:spPr bwMode="auto">
              <a:xfrm>
                <a:off x="3328" y="1915"/>
                <a:ext cx="683" cy="512"/>
              </a:xfrm>
              <a:custGeom>
                <a:avLst/>
                <a:gdLst/>
                <a:ahLst/>
                <a:cxnLst>
                  <a:cxn ang="0">
                    <a:pos x="375" y="851"/>
                  </a:cxn>
                  <a:cxn ang="0">
                    <a:pos x="386" y="784"/>
                  </a:cxn>
                  <a:cxn ang="0">
                    <a:pos x="405" y="701"/>
                  </a:cxn>
                  <a:cxn ang="0">
                    <a:pos x="433" y="652"/>
                  </a:cxn>
                  <a:cxn ang="0">
                    <a:pos x="444" y="603"/>
                  </a:cxn>
                  <a:cxn ang="0">
                    <a:pos x="489" y="563"/>
                  </a:cxn>
                  <a:cxn ang="0">
                    <a:pos x="537" y="521"/>
                  </a:cxn>
                  <a:cxn ang="0">
                    <a:pos x="576" y="523"/>
                  </a:cxn>
                  <a:cxn ang="0">
                    <a:pos x="602" y="553"/>
                  </a:cxn>
                  <a:cxn ang="0">
                    <a:pos x="592" y="624"/>
                  </a:cxn>
                  <a:cxn ang="0">
                    <a:pos x="532" y="735"/>
                  </a:cxn>
                  <a:cxn ang="0">
                    <a:pos x="484" y="796"/>
                  </a:cxn>
                  <a:cxn ang="0">
                    <a:pos x="453" y="871"/>
                  </a:cxn>
                  <a:cxn ang="0">
                    <a:pos x="458" y="910"/>
                  </a:cxn>
                  <a:cxn ang="0">
                    <a:pos x="519" y="930"/>
                  </a:cxn>
                  <a:cxn ang="0">
                    <a:pos x="567" y="922"/>
                  </a:cxn>
                  <a:cxn ang="0">
                    <a:pos x="586" y="911"/>
                  </a:cxn>
                  <a:cxn ang="0">
                    <a:pos x="622" y="894"/>
                  </a:cxn>
                  <a:cxn ang="0">
                    <a:pos x="649" y="868"/>
                  </a:cxn>
                  <a:cxn ang="0">
                    <a:pos x="687" y="805"/>
                  </a:cxn>
                  <a:cxn ang="0">
                    <a:pos x="751" y="749"/>
                  </a:cxn>
                  <a:cxn ang="0">
                    <a:pos x="801" y="727"/>
                  </a:cxn>
                  <a:cxn ang="0">
                    <a:pos x="861" y="692"/>
                  </a:cxn>
                  <a:cxn ang="0">
                    <a:pos x="919" y="655"/>
                  </a:cxn>
                  <a:cxn ang="0">
                    <a:pos x="959" y="629"/>
                  </a:cxn>
                  <a:cxn ang="0">
                    <a:pos x="994" y="600"/>
                  </a:cxn>
                  <a:cxn ang="0">
                    <a:pos x="1041" y="545"/>
                  </a:cxn>
                  <a:cxn ang="0">
                    <a:pos x="1111" y="462"/>
                  </a:cxn>
                  <a:cxn ang="0">
                    <a:pos x="1211" y="380"/>
                  </a:cxn>
                  <a:cxn ang="0">
                    <a:pos x="1307" y="316"/>
                  </a:cxn>
                  <a:cxn ang="0">
                    <a:pos x="1362" y="279"/>
                  </a:cxn>
                  <a:cxn ang="0">
                    <a:pos x="1329" y="243"/>
                  </a:cxn>
                  <a:cxn ang="0">
                    <a:pos x="1228" y="159"/>
                  </a:cxn>
                  <a:cxn ang="0">
                    <a:pos x="1113" y="67"/>
                  </a:cxn>
                  <a:cxn ang="0">
                    <a:pos x="1034" y="6"/>
                  </a:cxn>
                  <a:cxn ang="0">
                    <a:pos x="441" y="259"/>
                  </a:cxn>
                  <a:cxn ang="0">
                    <a:pos x="393" y="292"/>
                  </a:cxn>
                  <a:cxn ang="0">
                    <a:pos x="312" y="347"/>
                  </a:cxn>
                  <a:cxn ang="0">
                    <a:pos x="234" y="398"/>
                  </a:cxn>
                  <a:cxn ang="0">
                    <a:pos x="191" y="425"/>
                  </a:cxn>
                  <a:cxn ang="0">
                    <a:pos x="138" y="473"/>
                  </a:cxn>
                  <a:cxn ang="0">
                    <a:pos x="70" y="542"/>
                  </a:cxn>
                  <a:cxn ang="0">
                    <a:pos x="16" y="601"/>
                  </a:cxn>
                  <a:cxn ang="0">
                    <a:pos x="4" y="632"/>
                  </a:cxn>
                  <a:cxn ang="0">
                    <a:pos x="39" y="670"/>
                  </a:cxn>
                  <a:cxn ang="0">
                    <a:pos x="53" y="704"/>
                  </a:cxn>
                  <a:cxn ang="0">
                    <a:pos x="42" y="777"/>
                  </a:cxn>
                  <a:cxn ang="0">
                    <a:pos x="98" y="799"/>
                  </a:cxn>
                  <a:cxn ang="0">
                    <a:pos x="143" y="767"/>
                  </a:cxn>
                  <a:cxn ang="0">
                    <a:pos x="183" y="697"/>
                  </a:cxn>
                  <a:cxn ang="0">
                    <a:pos x="198" y="699"/>
                  </a:cxn>
                  <a:cxn ang="0">
                    <a:pos x="222" y="838"/>
                  </a:cxn>
                  <a:cxn ang="0">
                    <a:pos x="251" y="942"/>
                  </a:cxn>
                  <a:cxn ang="0">
                    <a:pos x="311" y="1012"/>
                  </a:cxn>
                  <a:cxn ang="0">
                    <a:pos x="363" y="1017"/>
                  </a:cxn>
                  <a:cxn ang="0">
                    <a:pos x="389" y="975"/>
                  </a:cxn>
                </a:cxnLst>
                <a:rect l="0" t="0" r="r" b="b"/>
                <a:pathLst>
                  <a:path w="1367" h="1024">
                    <a:moveTo>
                      <a:pt x="394" y="950"/>
                    </a:moveTo>
                    <a:lnTo>
                      <a:pt x="390" y="912"/>
                    </a:lnTo>
                    <a:lnTo>
                      <a:pt x="383" y="878"/>
                    </a:lnTo>
                    <a:lnTo>
                      <a:pt x="375" y="851"/>
                    </a:lnTo>
                    <a:lnTo>
                      <a:pt x="365" y="836"/>
                    </a:lnTo>
                    <a:lnTo>
                      <a:pt x="371" y="823"/>
                    </a:lnTo>
                    <a:lnTo>
                      <a:pt x="378" y="806"/>
                    </a:lnTo>
                    <a:lnTo>
                      <a:pt x="386" y="784"/>
                    </a:lnTo>
                    <a:lnTo>
                      <a:pt x="393" y="762"/>
                    </a:lnTo>
                    <a:lnTo>
                      <a:pt x="400" y="739"/>
                    </a:lnTo>
                    <a:lnTo>
                      <a:pt x="404" y="719"/>
                    </a:lnTo>
                    <a:lnTo>
                      <a:pt x="405" y="701"/>
                    </a:lnTo>
                    <a:lnTo>
                      <a:pt x="403" y="690"/>
                    </a:lnTo>
                    <a:lnTo>
                      <a:pt x="416" y="677"/>
                    </a:lnTo>
                    <a:lnTo>
                      <a:pt x="426" y="663"/>
                    </a:lnTo>
                    <a:lnTo>
                      <a:pt x="433" y="652"/>
                    </a:lnTo>
                    <a:lnTo>
                      <a:pt x="438" y="639"/>
                    </a:lnTo>
                    <a:lnTo>
                      <a:pt x="440" y="628"/>
                    </a:lnTo>
                    <a:lnTo>
                      <a:pt x="442" y="615"/>
                    </a:lnTo>
                    <a:lnTo>
                      <a:pt x="444" y="603"/>
                    </a:lnTo>
                    <a:lnTo>
                      <a:pt x="447" y="592"/>
                    </a:lnTo>
                    <a:lnTo>
                      <a:pt x="461" y="583"/>
                    </a:lnTo>
                    <a:lnTo>
                      <a:pt x="474" y="573"/>
                    </a:lnTo>
                    <a:lnTo>
                      <a:pt x="489" y="563"/>
                    </a:lnTo>
                    <a:lnTo>
                      <a:pt x="504" y="552"/>
                    </a:lnTo>
                    <a:lnTo>
                      <a:pt x="518" y="540"/>
                    </a:lnTo>
                    <a:lnTo>
                      <a:pt x="529" y="530"/>
                    </a:lnTo>
                    <a:lnTo>
                      <a:pt x="537" y="521"/>
                    </a:lnTo>
                    <a:lnTo>
                      <a:pt x="541" y="511"/>
                    </a:lnTo>
                    <a:lnTo>
                      <a:pt x="555" y="512"/>
                    </a:lnTo>
                    <a:lnTo>
                      <a:pt x="567" y="517"/>
                    </a:lnTo>
                    <a:lnTo>
                      <a:pt x="576" y="523"/>
                    </a:lnTo>
                    <a:lnTo>
                      <a:pt x="584" y="530"/>
                    </a:lnTo>
                    <a:lnTo>
                      <a:pt x="591" y="538"/>
                    </a:lnTo>
                    <a:lnTo>
                      <a:pt x="598" y="546"/>
                    </a:lnTo>
                    <a:lnTo>
                      <a:pt x="602" y="553"/>
                    </a:lnTo>
                    <a:lnTo>
                      <a:pt x="606" y="559"/>
                    </a:lnTo>
                    <a:lnTo>
                      <a:pt x="607" y="575"/>
                    </a:lnTo>
                    <a:lnTo>
                      <a:pt x="602" y="598"/>
                    </a:lnTo>
                    <a:lnTo>
                      <a:pt x="592" y="624"/>
                    </a:lnTo>
                    <a:lnTo>
                      <a:pt x="578" y="654"/>
                    </a:lnTo>
                    <a:lnTo>
                      <a:pt x="562" y="684"/>
                    </a:lnTo>
                    <a:lnTo>
                      <a:pt x="546" y="712"/>
                    </a:lnTo>
                    <a:lnTo>
                      <a:pt x="532" y="735"/>
                    </a:lnTo>
                    <a:lnTo>
                      <a:pt x="520" y="751"/>
                    </a:lnTo>
                    <a:lnTo>
                      <a:pt x="508" y="761"/>
                    </a:lnTo>
                    <a:lnTo>
                      <a:pt x="495" y="777"/>
                    </a:lnTo>
                    <a:lnTo>
                      <a:pt x="484" y="796"/>
                    </a:lnTo>
                    <a:lnTo>
                      <a:pt x="473" y="815"/>
                    </a:lnTo>
                    <a:lnTo>
                      <a:pt x="464" y="836"/>
                    </a:lnTo>
                    <a:lnTo>
                      <a:pt x="457" y="854"/>
                    </a:lnTo>
                    <a:lnTo>
                      <a:pt x="453" y="871"/>
                    </a:lnTo>
                    <a:lnTo>
                      <a:pt x="451" y="883"/>
                    </a:lnTo>
                    <a:lnTo>
                      <a:pt x="451" y="895"/>
                    </a:lnTo>
                    <a:lnTo>
                      <a:pt x="454" y="903"/>
                    </a:lnTo>
                    <a:lnTo>
                      <a:pt x="458" y="910"/>
                    </a:lnTo>
                    <a:lnTo>
                      <a:pt x="466" y="916"/>
                    </a:lnTo>
                    <a:lnTo>
                      <a:pt x="478" y="920"/>
                    </a:lnTo>
                    <a:lnTo>
                      <a:pt x="495" y="925"/>
                    </a:lnTo>
                    <a:lnTo>
                      <a:pt x="519" y="930"/>
                    </a:lnTo>
                    <a:lnTo>
                      <a:pt x="549" y="937"/>
                    </a:lnTo>
                    <a:lnTo>
                      <a:pt x="556" y="930"/>
                    </a:lnTo>
                    <a:lnTo>
                      <a:pt x="562" y="926"/>
                    </a:lnTo>
                    <a:lnTo>
                      <a:pt x="567" y="922"/>
                    </a:lnTo>
                    <a:lnTo>
                      <a:pt x="571" y="919"/>
                    </a:lnTo>
                    <a:lnTo>
                      <a:pt x="576" y="917"/>
                    </a:lnTo>
                    <a:lnTo>
                      <a:pt x="580" y="914"/>
                    </a:lnTo>
                    <a:lnTo>
                      <a:pt x="586" y="911"/>
                    </a:lnTo>
                    <a:lnTo>
                      <a:pt x="593" y="907"/>
                    </a:lnTo>
                    <a:lnTo>
                      <a:pt x="605" y="902"/>
                    </a:lnTo>
                    <a:lnTo>
                      <a:pt x="614" y="897"/>
                    </a:lnTo>
                    <a:lnTo>
                      <a:pt x="622" y="894"/>
                    </a:lnTo>
                    <a:lnTo>
                      <a:pt x="629" y="890"/>
                    </a:lnTo>
                    <a:lnTo>
                      <a:pt x="636" y="886"/>
                    </a:lnTo>
                    <a:lnTo>
                      <a:pt x="642" y="879"/>
                    </a:lnTo>
                    <a:lnTo>
                      <a:pt x="649" y="868"/>
                    </a:lnTo>
                    <a:lnTo>
                      <a:pt x="656" y="853"/>
                    </a:lnTo>
                    <a:lnTo>
                      <a:pt x="664" y="838"/>
                    </a:lnTo>
                    <a:lnTo>
                      <a:pt x="675" y="822"/>
                    </a:lnTo>
                    <a:lnTo>
                      <a:pt x="687" y="805"/>
                    </a:lnTo>
                    <a:lnTo>
                      <a:pt x="702" y="789"/>
                    </a:lnTo>
                    <a:lnTo>
                      <a:pt x="717" y="773"/>
                    </a:lnTo>
                    <a:lnTo>
                      <a:pt x="735" y="759"/>
                    </a:lnTo>
                    <a:lnTo>
                      <a:pt x="751" y="749"/>
                    </a:lnTo>
                    <a:lnTo>
                      <a:pt x="767" y="742"/>
                    </a:lnTo>
                    <a:lnTo>
                      <a:pt x="777" y="738"/>
                    </a:lnTo>
                    <a:lnTo>
                      <a:pt x="789" y="734"/>
                    </a:lnTo>
                    <a:lnTo>
                      <a:pt x="801" y="727"/>
                    </a:lnTo>
                    <a:lnTo>
                      <a:pt x="815" y="720"/>
                    </a:lnTo>
                    <a:lnTo>
                      <a:pt x="830" y="711"/>
                    </a:lnTo>
                    <a:lnTo>
                      <a:pt x="846" y="702"/>
                    </a:lnTo>
                    <a:lnTo>
                      <a:pt x="861" y="692"/>
                    </a:lnTo>
                    <a:lnTo>
                      <a:pt x="876" y="683"/>
                    </a:lnTo>
                    <a:lnTo>
                      <a:pt x="891" y="674"/>
                    </a:lnTo>
                    <a:lnTo>
                      <a:pt x="906" y="664"/>
                    </a:lnTo>
                    <a:lnTo>
                      <a:pt x="919" y="655"/>
                    </a:lnTo>
                    <a:lnTo>
                      <a:pt x="931" y="647"/>
                    </a:lnTo>
                    <a:lnTo>
                      <a:pt x="943" y="639"/>
                    </a:lnTo>
                    <a:lnTo>
                      <a:pt x="952" y="633"/>
                    </a:lnTo>
                    <a:lnTo>
                      <a:pt x="959" y="629"/>
                    </a:lnTo>
                    <a:lnTo>
                      <a:pt x="964" y="625"/>
                    </a:lnTo>
                    <a:lnTo>
                      <a:pt x="972" y="620"/>
                    </a:lnTo>
                    <a:lnTo>
                      <a:pt x="982" y="610"/>
                    </a:lnTo>
                    <a:lnTo>
                      <a:pt x="994" y="600"/>
                    </a:lnTo>
                    <a:lnTo>
                      <a:pt x="1005" y="587"/>
                    </a:lnTo>
                    <a:lnTo>
                      <a:pt x="1018" y="573"/>
                    </a:lnTo>
                    <a:lnTo>
                      <a:pt x="1029" y="559"/>
                    </a:lnTo>
                    <a:lnTo>
                      <a:pt x="1041" y="545"/>
                    </a:lnTo>
                    <a:lnTo>
                      <a:pt x="1051" y="530"/>
                    </a:lnTo>
                    <a:lnTo>
                      <a:pt x="1068" y="507"/>
                    </a:lnTo>
                    <a:lnTo>
                      <a:pt x="1088" y="485"/>
                    </a:lnTo>
                    <a:lnTo>
                      <a:pt x="1111" y="462"/>
                    </a:lnTo>
                    <a:lnTo>
                      <a:pt x="1134" y="441"/>
                    </a:lnTo>
                    <a:lnTo>
                      <a:pt x="1159" y="419"/>
                    </a:lnTo>
                    <a:lnTo>
                      <a:pt x="1186" y="400"/>
                    </a:lnTo>
                    <a:lnTo>
                      <a:pt x="1211" y="380"/>
                    </a:lnTo>
                    <a:lnTo>
                      <a:pt x="1237" y="362"/>
                    </a:lnTo>
                    <a:lnTo>
                      <a:pt x="1262" y="344"/>
                    </a:lnTo>
                    <a:lnTo>
                      <a:pt x="1285" y="329"/>
                    </a:lnTo>
                    <a:lnTo>
                      <a:pt x="1307" y="316"/>
                    </a:lnTo>
                    <a:lnTo>
                      <a:pt x="1325" y="303"/>
                    </a:lnTo>
                    <a:lnTo>
                      <a:pt x="1341" y="292"/>
                    </a:lnTo>
                    <a:lnTo>
                      <a:pt x="1354" y="284"/>
                    </a:lnTo>
                    <a:lnTo>
                      <a:pt x="1362" y="279"/>
                    </a:lnTo>
                    <a:lnTo>
                      <a:pt x="1367" y="275"/>
                    </a:lnTo>
                    <a:lnTo>
                      <a:pt x="1360" y="268"/>
                    </a:lnTo>
                    <a:lnTo>
                      <a:pt x="1346" y="258"/>
                    </a:lnTo>
                    <a:lnTo>
                      <a:pt x="1329" y="243"/>
                    </a:lnTo>
                    <a:lnTo>
                      <a:pt x="1308" y="225"/>
                    </a:lnTo>
                    <a:lnTo>
                      <a:pt x="1283" y="205"/>
                    </a:lnTo>
                    <a:lnTo>
                      <a:pt x="1256" y="183"/>
                    </a:lnTo>
                    <a:lnTo>
                      <a:pt x="1228" y="159"/>
                    </a:lnTo>
                    <a:lnTo>
                      <a:pt x="1199" y="136"/>
                    </a:lnTo>
                    <a:lnTo>
                      <a:pt x="1170" y="112"/>
                    </a:lnTo>
                    <a:lnTo>
                      <a:pt x="1141" y="89"/>
                    </a:lnTo>
                    <a:lnTo>
                      <a:pt x="1113" y="67"/>
                    </a:lnTo>
                    <a:lnTo>
                      <a:pt x="1088" y="47"/>
                    </a:lnTo>
                    <a:lnTo>
                      <a:pt x="1066" y="30"/>
                    </a:lnTo>
                    <a:lnTo>
                      <a:pt x="1048" y="16"/>
                    </a:lnTo>
                    <a:lnTo>
                      <a:pt x="1034" y="6"/>
                    </a:lnTo>
                    <a:lnTo>
                      <a:pt x="1025" y="0"/>
                    </a:lnTo>
                    <a:lnTo>
                      <a:pt x="862" y="226"/>
                    </a:lnTo>
                    <a:lnTo>
                      <a:pt x="443" y="258"/>
                    </a:lnTo>
                    <a:lnTo>
                      <a:pt x="441" y="259"/>
                    </a:lnTo>
                    <a:lnTo>
                      <a:pt x="434" y="264"/>
                    </a:lnTo>
                    <a:lnTo>
                      <a:pt x="424" y="272"/>
                    </a:lnTo>
                    <a:lnTo>
                      <a:pt x="410" y="281"/>
                    </a:lnTo>
                    <a:lnTo>
                      <a:pt x="393" y="292"/>
                    </a:lnTo>
                    <a:lnTo>
                      <a:pt x="374" y="305"/>
                    </a:lnTo>
                    <a:lnTo>
                      <a:pt x="355" y="319"/>
                    </a:lnTo>
                    <a:lnTo>
                      <a:pt x="334" y="333"/>
                    </a:lnTo>
                    <a:lnTo>
                      <a:pt x="312" y="347"/>
                    </a:lnTo>
                    <a:lnTo>
                      <a:pt x="290" y="362"/>
                    </a:lnTo>
                    <a:lnTo>
                      <a:pt x="271" y="375"/>
                    </a:lnTo>
                    <a:lnTo>
                      <a:pt x="251" y="388"/>
                    </a:lnTo>
                    <a:lnTo>
                      <a:pt x="234" y="398"/>
                    </a:lnTo>
                    <a:lnTo>
                      <a:pt x="219" y="409"/>
                    </a:lnTo>
                    <a:lnTo>
                      <a:pt x="207" y="416"/>
                    </a:lnTo>
                    <a:lnTo>
                      <a:pt x="199" y="420"/>
                    </a:lnTo>
                    <a:lnTo>
                      <a:pt x="191" y="425"/>
                    </a:lnTo>
                    <a:lnTo>
                      <a:pt x="182" y="434"/>
                    </a:lnTo>
                    <a:lnTo>
                      <a:pt x="169" y="444"/>
                    </a:lnTo>
                    <a:lnTo>
                      <a:pt x="154" y="458"/>
                    </a:lnTo>
                    <a:lnTo>
                      <a:pt x="138" y="473"/>
                    </a:lnTo>
                    <a:lnTo>
                      <a:pt x="122" y="491"/>
                    </a:lnTo>
                    <a:lnTo>
                      <a:pt x="105" y="508"/>
                    </a:lnTo>
                    <a:lnTo>
                      <a:pt x="88" y="525"/>
                    </a:lnTo>
                    <a:lnTo>
                      <a:pt x="70" y="542"/>
                    </a:lnTo>
                    <a:lnTo>
                      <a:pt x="54" y="560"/>
                    </a:lnTo>
                    <a:lnTo>
                      <a:pt x="39" y="575"/>
                    </a:lnTo>
                    <a:lnTo>
                      <a:pt x="27" y="588"/>
                    </a:lnTo>
                    <a:lnTo>
                      <a:pt x="16" y="601"/>
                    </a:lnTo>
                    <a:lnTo>
                      <a:pt x="7" y="609"/>
                    </a:lnTo>
                    <a:lnTo>
                      <a:pt x="2" y="615"/>
                    </a:lnTo>
                    <a:lnTo>
                      <a:pt x="0" y="617"/>
                    </a:lnTo>
                    <a:lnTo>
                      <a:pt x="4" y="632"/>
                    </a:lnTo>
                    <a:lnTo>
                      <a:pt x="10" y="645"/>
                    </a:lnTo>
                    <a:lnTo>
                      <a:pt x="20" y="655"/>
                    </a:lnTo>
                    <a:lnTo>
                      <a:pt x="29" y="664"/>
                    </a:lnTo>
                    <a:lnTo>
                      <a:pt x="39" y="670"/>
                    </a:lnTo>
                    <a:lnTo>
                      <a:pt x="48" y="675"/>
                    </a:lnTo>
                    <a:lnTo>
                      <a:pt x="57" y="677"/>
                    </a:lnTo>
                    <a:lnTo>
                      <a:pt x="61" y="677"/>
                    </a:lnTo>
                    <a:lnTo>
                      <a:pt x="53" y="704"/>
                    </a:lnTo>
                    <a:lnTo>
                      <a:pt x="43" y="735"/>
                    </a:lnTo>
                    <a:lnTo>
                      <a:pt x="34" y="761"/>
                    </a:lnTo>
                    <a:lnTo>
                      <a:pt x="30" y="772"/>
                    </a:lnTo>
                    <a:lnTo>
                      <a:pt x="42" y="777"/>
                    </a:lnTo>
                    <a:lnTo>
                      <a:pt x="54" y="783"/>
                    </a:lnTo>
                    <a:lnTo>
                      <a:pt x="68" y="790"/>
                    </a:lnTo>
                    <a:lnTo>
                      <a:pt x="83" y="796"/>
                    </a:lnTo>
                    <a:lnTo>
                      <a:pt x="98" y="799"/>
                    </a:lnTo>
                    <a:lnTo>
                      <a:pt x="112" y="799"/>
                    </a:lnTo>
                    <a:lnTo>
                      <a:pt x="123" y="793"/>
                    </a:lnTo>
                    <a:lnTo>
                      <a:pt x="134" y="783"/>
                    </a:lnTo>
                    <a:lnTo>
                      <a:pt x="143" y="767"/>
                    </a:lnTo>
                    <a:lnTo>
                      <a:pt x="153" y="750"/>
                    </a:lnTo>
                    <a:lnTo>
                      <a:pt x="165" y="730"/>
                    </a:lnTo>
                    <a:lnTo>
                      <a:pt x="174" y="712"/>
                    </a:lnTo>
                    <a:lnTo>
                      <a:pt x="183" y="697"/>
                    </a:lnTo>
                    <a:lnTo>
                      <a:pt x="190" y="685"/>
                    </a:lnTo>
                    <a:lnTo>
                      <a:pt x="195" y="681"/>
                    </a:lnTo>
                    <a:lnTo>
                      <a:pt x="197" y="684"/>
                    </a:lnTo>
                    <a:lnTo>
                      <a:pt x="198" y="699"/>
                    </a:lnTo>
                    <a:lnTo>
                      <a:pt x="203" y="725"/>
                    </a:lnTo>
                    <a:lnTo>
                      <a:pt x="209" y="760"/>
                    </a:lnTo>
                    <a:lnTo>
                      <a:pt x="215" y="799"/>
                    </a:lnTo>
                    <a:lnTo>
                      <a:pt x="222" y="838"/>
                    </a:lnTo>
                    <a:lnTo>
                      <a:pt x="230" y="874"/>
                    </a:lnTo>
                    <a:lnTo>
                      <a:pt x="236" y="902"/>
                    </a:lnTo>
                    <a:lnTo>
                      <a:pt x="241" y="918"/>
                    </a:lnTo>
                    <a:lnTo>
                      <a:pt x="251" y="942"/>
                    </a:lnTo>
                    <a:lnTo>
                      <a:pt x="265" y="964"/>
                    </a:lnTo>
                    <a:lnTo>
                      <a:pt x="280" y="983"/>
                    </a:lnTo>
                    <a:lnTo>
                      <a:pt x="295" y="1000"/>
                    </a:lnTo>
                    <a:lnTo>
                      <a:pt x="311" y="1012"/>
                    </a:lnTo>
                    <a:lnTo>
                      <a:pt x="326" y="1020"/>
                    </a:lnTo>
                    <a:lnTo>
                      <a:pt x="341" y="1024"/>
                    </a:lnTo>
                    <a:lnTo>
                      <a:pt x="352" y="1023"/>
                    </a:lnTo>
                    <a:lnTo>
                      <a:pt x="363" y="1017"/>
                    </a:lnTo>
                    <a:lnTo>
                      <a:pt x="371" y="1008"/>
                    </a:lnTo>
                    <a:lnTo>
                      <a:pt x="379" y="998"/>
                    </a:lnTo>
                    <a:lnTo>
                      <a:pt x="385" y="987"/>
                    </a:lnTo>
                    <a:lnTo>
                      <a:pt x="389" y="975"/>
                    </a:lnTo>
                    <a:lnTo>
                      <a:pt x="392" y="965"/>
                    </a:lnTo>
                    <a:lnTo>
                      <a:pt x="394" y="956"/>
                    </a:lnTo>
                    <a:lnTo>
                      <a:pt x="394" y="950"/>
                    </a:lnTo>
                    <a:close/>
                  </a:path>
                </a:pathLst>
              </a:custGeom>
              <a:solidFill>
                <a:srgbClr val="CC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658" name="WordArt 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1" y="2673"/>
                <a:ext cx="175" cy="3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kern="10">
                    <a:ln w="19050">
                      <a:solidFill>
                        <a:srgbClr val="99CCFF"/>
                      </a:solidFill>
                      <a:round/>
                      <a:headEnd/>
                      <a:tailEnd/>
                    </a:ln>
                    <a:solidFill>
                      <a:srgbClr val="0066CC"/>
                    </a:soli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Impact"/>
                  </a:rPr>
                  <a:t>1</a:t>
                </a:r>
              </a:p>
            </p:txBody>
          </p:sp>
          <p:sp>
            <p:nvSpPr>
              <p:cNvPr id="1861659" name="Line 27"/>
              <p:cNvSpPr>
                <a:spLocks noChangeShapeType="1"/>
              </p:cNvSpPr>
              <p:nvPr/>
            </p:nvSpPr>
            <p:spPr bwMode="auto">
              <a:xfrm>
                <a:off x="3532" y="3217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8" name="Rectangle 18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223.44.16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63683" name="Rectangle 3"/>
          <p:cNvSpPr>
            <a:spLocks noGrp="1" noChangeArrowheads="1"/>
          </p:cNvSpPr>
          <p:nvPr>
            <p:ph idx="1"/>
          </p:nvPr>
        </p:nvSpPr>
        <p:spPr>
          <a:xfrm>
            <a:off x="0" y="890588"/>
            <a:ext cx="4632325" cy="17287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A wire loop is being pulled away from a current-carrying wire.  What is the direction of the induced current in the loop?</a:t>
            </a:r>
            <a:endParaRPr lang="en-US" sz="1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73413" y="3143250"/>
            <a:ext cx="2862262" cy="3465513"/>
            <a:chOff x="1945" y="1895"/>
            <a:chExt cx="1803" cy="2183"/>
          </a:xfrm>
          <a:solidFill>
            <a:schemeClr val="bg1"/>
          </a:solidFill>
        </p:grpSpPr>
        <p:sp>
          <p:nvSpPr>
            <p:cNvPr id="1863685" name="Rectangle 5"/>
            <p:cNvSpPr>
              <a:spLocks noChangeArrowheads="1"/>
            </p:cNvSpPr>
            <p:nvPr/>
          </p:nvSpPr>
          <p:spPr bwMode="auto">
            <a:xfrm>
              <a:off x="1945" y="1895"/>
              <a:ext cx="1803" cy="2183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112" y="1920"/>
              <a:ext cx="1528" cy="2149"/>
              <a:chOff x="3509" y="1920"/>
              <a:chExt cx="1528" cy="2149"/>
            </a:xfrm>
            <a:grpFill/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3594" y="1920"/>
                <a:ext cx="0" cy="1968"/>
                <a:chOff x="2832" y="1872"/>
                <a:chExt cx="0" cy="1968"/>
              </a:xfrm>
              <a:grpFill/>
            </p:grpSpPr>
            <p:sp>
              <p:nvSpPr>
                <p:cNvPr id="1863688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832" y="3120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689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832" y="2448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69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832" y="3456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691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32" y="2784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692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832" y="2112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693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832" y="1872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63694" name="Text Box 14"/>
              <p:cNvSpPr txBox="1">
                <a:spLocks noChangeArrowheads="1"/>
              </p:cNvSpPr>
              <p:nvPr/>
            </p:nvSpPr>
            <p:spPr bwMode="auto">
              <a:xfrm>
                <a:off x="3509" y="3756"/>
                <a:ext cx="191" cy="31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11000"/>
                  </a:lnSpc>
                </a:pPr>
                <a:r>
                  <a:rPr lang="en-US" b="1">
                    <a:solidFill>
                      <a:schemeClr val="hlink"/>
                    </a:solidFill>
                    <a:latin typeface="Times New Roman" pitchFamily="18" charset="0"/>
                  </a:rPr>
                  <a:t>I</a:t>
                </a:r>
                <a:endParaRPr lang="en-US" sz="2000" b="1"/>
              </a:p>
            </p:txBody>
          </p:sp>
          <p:sp>
            <p:nvSpPr>
              <p:cNvPr id="1863695" name="Rectangle 15"/>
              <p:cNvSpPr>
                <a:spLocks noChangeArrowheads="1"/>
              </p:cNvSpPr>
              <p:nvPr/>
            </p:nvSpPr>
            <p:spPr bwMode="auto">
              <a:xfrm>
                <a:off x="4052" y="2341"/>
                <a:ext cx="459" cy="881"/>
              </a:xfrm>
              <a:prstGeom prst="rect">
                <a:avLst/>
              </a:prstGeom>
              <a:grp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3696" name="Line 16"/>
              <p:cNvSpPr>
                <a:spLocks noChangeShapeType="1"/>
              </p:cNvSpPr>
              <p:nvPr/>
            </p:nvSpPr>
            <p:spPr bwMode="auto">
              <a:xfrm>
                <a:off x="4555" y="2800"/>
                <a:ext cx="482" cy="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63697" name="Rectangle 17"/>
          <p:cNvSpPr>
            <a:spLocks noChangeArrowheads="1"/>
          </p:cNvSpPr>
          <p:nvPr/>
        </p:nvSpPr>
        <p:spPr bwMode="auto">
          <a:xfrm>
            <a:off x="5380038" y="1130300"/>
            <a:ext cx="3763962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2095</Words>
  <Application>Microsoft Office PowerPoint</Application>
  <PresentationFormat>On-screen Show (4:3)</PresentationFormat>
  <Paragraphs>353</Paragraphs>
  <Slides>47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Arial</vt:lpstr>
      <vt:lpstr>Calibri</vt:lpstr>
      <vt:lpstr>Cambria Math</vt:lpstr>
      <vt:lpstr>Comic Sans MS</vt:lpstr>
      <vt:lpstr>Impact</vt:lpstr>
      <vt:lpstr>Monotype Sorts</vt:lpstr>
      <vt:lpstr>Symbol</vt:lpstr>
      <vt:lpstr>Tahoma</vt:lpstr>
      <vt:lpstr>Times New Roman</vt:lpstr>
      <vt:lpstr>Office Theme</vt:lpstr>
      <vt:lpstr>Equation</vt:lpstr>
      <vt:lpstr>Question 223.44.12</vt:lpstr>
      <vt:lpstr>Question 223.44.12</vt:lpstr>
      <vt:lpstr>Question 223.44.13</vt:lpstr>
      <vt:lpstr>Question 223.44.13</vt:lpstr>
      <vt:lpstr>Question 223.44.14</vt:lpstr>
      <vt:lpstr>Question 223.44.14</vt:lpstr>
      <vt:lpstr>Question 223.44.15</vt:lpstr>
      <vt:lpstr>Question 223.44.15</vt:lpstr>
      <vt:lpstr>Question 223.44.16</vt:lpstr>
      <vt:lpstr>Question 223.44.16</vt:lpstr>
      <vt:lpstr>Question 223.44.17</vt:lpstr>
      <vt:lpstr>Question 223.44.17</vt:lpstr>
      <vt:lpstr>Question 223.45.1</vt:lpstr>
      <vt:lpstr>Question 223.45.1</vt:lpstr>
      <vt:lpstr>PowerPoint Presentation</vt:lpstr>
      <vt:lpstr>Question 223.45.2</vt:lpstr>
      <vt:lpstr>Question 223.45.2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223.45.3</vt:lpstr>
      <vt:lpstr>Question 223.45.3</vt:lpstr>
      <vt:lpstr>Question 223.45.4</vt:lpstr>
      <vt:lpstr>Question 223.45.4</vt:lpstr>
      <vt:lpstr>Question 223.45.5</vt:lpstr>
      <vt:lpstr>Question 223.45.5</vt:lpstr>
      <vt:lpstr>Induced E-fields</vt:lpstr>
      <vt:lpstr>Induced E-fields</vt:lpstr>
      <vt:lpstr>Induced E-fields</vt:lpstr>
      <vt:lpstr>Question 223.45.6</vt:lpstr>
      <vt:lpstr>Question 223.45.7</vt:lpstr>
      <vt:lpstr>Question 223.45.8</vt:lpstr>
      <vt:lpstr>PowerPoint Presentation</vt:lpstr>
      <vt:lpstr>Question 223.45.9</vt:lpstr>
      <vt:lpstr>PowerPoint Presentation</vt:lpstr>
      <vt:lpstr>Question 223.45.10</vt:lpstr>
      <vt:lpstr>PowerPoint Presentation</vt:lpstr>
      <vt:lpstr>PowerPoint Presentation</vt:lpstr>
      <vt:lpstr>END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16</cp:revision>
  <dcterms:created xsi:type="dcterms:W3CDTF">2011-11-29T04:25:58Z</dcterms:created>
  <dcterms:modified xsi:type="dcterms:W3CDTF">2024-07-17T17:01:06Z</dcterms:modified>
</cp:coreProperties>
</file>