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3"/>
  </p:notesMasterIdLst>
  <p:sldIdLst>
    <p:sldId id="1431" r:id="rId2"/>
    <p:sldId id="358" r:id="rId3"/>
    <p:sldId id="725" r:id="rId4"/>
    <p:sldId id="436" r:id="rId5"/>
    <p:sldId id="1425" r:id="rId6"/>
    <p:sldId id="1305" r:id="rId7"/>
    <p:sldId id="304" r:id="rId8"/>
    <p:sldId id="356" r:id="rId9"/>
    <p:sldId id="357" r:id="rId10"/>
    <p:sldId id="305" r:id="rId11"/>
    <p:sldId id="359" r:id="rId12"/>
    <p:sldId id="360" r:id="rId13"/>
    <p:sldId id="420" r:id="rId14"/>
    <p:sldId id="421" r:id="rId15"/>
    <p:sldId id="726" r:id="rId16"/>
    <p:sldId id="727" r:id="rId17"/>
    <p:sldId id="361" r:id="rId18"/>
    <p:sldId id="728" r:id="rId19"/>
    <p:sldId id="729" r:id="rId20"/>
    <p:sldId id="730" r:id="rId21"/>
    <p:sldId id="731" r:id="rId22"/>
    <p:sldId id="1426" r:id="rId23"/>
    <p:sldId id="426" r:id="rId24"/>
    <p:sldId id="425" r:id="rId25"/>
    <p:sldId id="424" r:id="rId26"/>
    <p:sldId id="428" r:id="rId27"/>
    <p:sldId id="1427" r:id="rId28"/>
    <p:sldId id="429" r:id="rId29"/>
    <p:sldId id="431" r:id="rId30"/>
    <p:sldId id="430" r:id="rId31"/>
    <p:sldId id="1428" r:id="rId32"/>
    <p:sldId id="432" r:id="rId33"/>
    <p:sldId id="1429" r:id="rId34"/>
    <p:sldId id="427" r:id="rId35"/>
    <p:sldId id="1430" r:id="rId36"/>
    <p:sldId id="434" r:id="rId37"/>
    <p:sldId id="362" r:id="rId38"/>
    <p:sldId id="437" r:id="rId39"/>
    <p:sldId id="1306" r:id="rId40"/>
    <p:sldId id="438" r:id="rId41"/>
    <p:sldId id="439" r:id="rId42"/>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F9933"/>
    <a:srgbClr val="FF3300"/>
    <a:srgbClr val="FF6600"/>
    <a:srgbClr val="339966"/>
    <a:srgbClr val="800000"/>
    <a:srgbClr val="990000"/>
    <a:srgbClr val="9900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19C63-3242-497F-BD94-298F9AE236B8}" v="1" dt="2024-02-23T19:23:48.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0" autoAdjust="0"/>
    <p:restoredTop sz="99843" autoAdjust="0"/>
  </p:normalViewPr>
  <p:slideViewPr>
    <p:cSldViewPr snapToGrid="0">
      <p:cViewPr varScale="1">
        <p:scale>
          <a:sx n="80" d="100"/>
          <a:sy n="80" d="100"/>
        </p:scale>
        <p:origin x="1392" y="5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FF974E41-861D-443C-89B0-375C88AF6182}"/>
    <pc:docChg chg="custSel addSld delSld modSld sldOrd">
      <pc:chgData name="Lines, Todd" userId="afaf7c3a-e8aa-4568-882a-02ad8f9e19b0" providerId="ADAL" clId="{FF974E41-861D-443C-89B0-375C88AF6182}" dt="2023-10-24T01:07:41.924" v="296"/>
      <pc:docMkLst>
        <pc:docMk/>
      </pc:docMkLst>
      <pc:sldChg chg="ord">
        <pc:chgData name="Lines, Todd" userId="afaf7c3a-e8aa-4568-882a-02ad8f9e19b0" providerId="ADAL" clId="{FF974E41-861D-443C-89B0-375C88AF6182}" dt="2023-10-24T01:07:41.924" v="296"/>
        <pc:sldMkLst>
          <pc:docMk/>
          <pc:sldMk cId="0" sldId="437"/>
        </pc:sldMkLst>
      </pc:sldChg>
      <pc:sldChg chg="add ord">
        <pc:chgData name="Lines, Todd" userId="afaf7c3a-e8aa-4568-882a-02ad8f9e19b0" providerId="ADAL" clId="{FF974E41-861D-443C-89B0-375C88AF6182}" dt="2023-10-24T00:44:30.813" v="4"/>
        <pc:sldMkLst>
          <pc:docMk/>
          <pc:sldMk cId="0" sldId="725"/>
        </pc:sldMkLst>
      </pc:sldChg>
      <pc:sldChg chg="add ord">
        <pc:chgData name="Lines, Todd" userId="afaf7c3a-e8aa-4568-882a-02ad8f9e19b0" providerId="ADAL" clId="{FF974E41-861D-443C-89B0-375C88AF6182}" dt="2023-10-24T00:49:44.129" v="28"/>
        <pc:sldMkLst>
          <pc:docMk/>
          <pc:sldMk cId="0" sldId="726"/>
        </pc:sldMkLst>
      </pc:sldChg>
      <pc:sldChg chg="add ord">
        <pc:chgData name="Lines, Todd" userId="afaf7c3a-e8aa-4568-882a-02ad8f9e19b0" providerId="ADAL" clId="{FF974E41-861D-443C-89B0-375C88AF6182}" dt="2023-10-24T00:49:44.129" v="28"/>
        <pc:sldMkLst>
          <pc:docMk/>
          <pc:sldMk cId="0" sldId="727"/>
        </pc:sldMkLst>
      </pc:sldChg>
      <pc:sldChg chg="add">
        <pc:chgData name="Lines, Todd" userId="afaf7c3a-e8aa-4568-882a-02ad8f9e19b0" providerId="ADAL" clId="{FF974E41-861D-443C-89B0-375C88AF6182}" dt="2023-10-24T00:51:37.430" v="30"/>
        <pc:sldMkLst>
          <pc:docMk/>
          <pc:sldMk cId="1768359801" sldId="728"/>
        </pc:sldMkLst>
      </pc:sldChg>
      <pc:sldChg chg="add del ord">
        <pc:chgData name="Lines, Todd" userId="afaf7c3a-e8aa-4568-882a-02ad8f9e19b0" providerId="ADAL" clId="{FF974E41-861D-443C-89B0-375C88AF6182}" dt="2023-10-24T00:51:30.201" v="29" actId="2696"/>
        <pc:sldMkLst>
          <pc:docMk/>
          <pc:sldMk cId="1768359801" sldId="728"/>
        </pc:sldMkLst>
      </pc:sldChg>
      <pc:sldChg chg="add del ord">
        <pc:chgData name="Lines, Todd" userId="afaf7c3a-e8aa-4568-882a-02ad8f9e19b0" providerId="ADAL" clId="{FF974E41-861D-443C-89B0-375C88AF6182}" dt="2023-10-24T00:51:30.201" v="29" actId="2696"/>
        <pc:sldMkLst>
          <pc:docMk/>
          <pc:sldMk cId="2227287316" sldId="729"/>
        </pc:sldMkLst>
      </pc:sldChg>
      <pc:sldChg chg="add">
        <pc:chgData name="Lines, Todd" userId="afaf7c3a-e8aa-4568-882a-02ad8f9e19b0" providerId="ADAL" clId="{FF974E41-861D-443C-89B0-375C88AF6182}" dt="2023-10-24T00:51:37.430" v="30"/>
        <pc:sldMkLst>
          <pc:docMk/>
          <pc:sldMk cId="2227287316" sldId="729"/>
        </pc:sldMkLst>
      </pc:sldChg>
      <pc:sldChg chg="add del ord">
        <pc:chgData name="Lines, Todd" userId="afaf7c3a-e8aa-4568-882a-02ad8f9e19b0" providerId="ADAL" clId="{FF974E41-861D-443C-89B0-375C88AF6182}" dt="2023-10-24T00:51:30.201" v="29" actId="2696"/>
        <pc:sldMkLst>
          <pc:docMk/>
          <pc:sldMk cId="345479646" sldId="730"/>
        </pc:sldMkLst>
      </pc:sldChg>
      <pc:sldChg chg="add">
        <pc:chgData name="Lines, Todd" userId="afaf7c3a-e8aa-4568-882a-02ad8f9e19b0" providerId="ADAL" clId="{FF974E41-861D-443C-89B0-375C88AF6182}" dt="2023-10-24T00:51:37.430" v="30"/>
        <pc:sldMkLst>
          <pc:docMk/>
          <pc:sldMk cId="345479646" sldId="730"/>
        </pc:sldMkLst>
      </pc:sldChg>
      <pc:sldChg chg="add del ord">
        <pc:chgData name="Lines, Todd" userId="afaf7c3a-e8aa-4568-882a-02ad8f9e19b0" providerId="ADAL" clId="{FF974E41-861D-443C-89B0-375C88AF6182}" dt="2023-10-24T00:51:30.201" v="29" actId="2696"/>
        <pc:sldMkLst>
          <pc:docMk/>
          <pc:sldMk cId="1280731623" sldId="731"/>
        </pc:sldMkLst>
      </pc:sldChg>
      <pc:sldChg chg="add">
        <pc:chgData name="Lines, Todd" userId="afaf7c3a-e8aa-4568-882a-02ad8f9e19b0" providerId="ADAL" clId="{FF974E41-861D-443C-89B0-375C88AF6182}" dt="2023-10-24T00:51:37.430" v="30"/>
        <pc:sldMkLst>
          <pc:docMk/>
          <pc:sldMk cId="1280731623" sldId="731"/>
        </pc:sldMkLst>
      </pc:sldChg>
      <pc:sldChg chg="add ord">
        <pc:chgData name="Lines, Todd" userId="afaf7c3a-e8aa-4568-882a-02ad8f9e19b0" providerId="ADAL" clId="{FF974E41-861D-443C-89B0-375C88AF6182}" dt="2023-10-24T00:47:06.751" v="26"/>
        <pc:sldMkLst>
          <pc:docMk/>
          <pc:sldMk cId="0" sldId="1305"/>
        </pc:sldMkLst>
      </pc:sldChg>
      <pc:sldChg chg="add ord">
        <pc:chgData name="Lines, Todd" userId="afaf7c3a-e8aa-4568-882a-02ad8f9e19b0" providerId="ADAL" clId="{FF974E41-861D-443C-89B0-375C88AF6182}" dt="2023-10-24T01:07:38.005" v="294"/>
        <pc:sldMkLst>
          <pc:docMk/>
          <pc:sldMk cId="0" sldId="1306"/>
        </pc:sldMkLst>
      </pc:sldChg>
      <pc:sldChg chg="modSp add mod ord">
        <pc:chgData name="Lines, Todd" userId="afaf7c3a-e8aa-4568-882a-02ad8f9e19b0" providerId="ADAL" clId="{FF974E41-861D-443C-89B0-375C88AF6182}" dt="2023-10-24T00:47:06.751" v="26"/>
        <pc:sldMkLst>
          <pc:docMk/>
          <pc:sldMk cId="2820847421" sldId="1425"/>
        </pc:sldMkLst>
        <pc:grpChg chg="mod">
          <ac:chgData name="Lines, Todd" userId="afaf7c3a-e8aa-4568-882a-02ad8f9e19b0" providerId="ADAL" clId="{FF974E41-861D-443C-89B0-375C88AF6182}" dt="2023-10-24T00:46:53.806" v="24" actId="1036"/>
          <ac:grpSpMkLst>
            <pc:docMk/>
            <pc:sldMk cId="2820847421" sldId="1425"/>
            <ac:grpSpMk id="4" creationId="{00000000-0000-0000-0000-000000000000}"/>
          </ac:grpSpMkLst>
        </pc:grpChg>
      </pc:sldChg>
      <pc:sldChg chg="modSp new mod">
        <pc:chgData name="Lines, Todd" userId="afaf7c3a-e8aa-4568-882a-02ad8f9e19b0" providerId="ADAL" clId="{FF974E41-861D-443C-89B0-375C88AF6182}" dt="2023-10-24T00:57:22.957" v="105" actId="20577"/>
        <pc:sldMkLst>
          <pc:docMk/>
          <pc:sldMk cId="1138111825" sldId="1426"/>
        </pc:sldMkLst>
        <pc:spChg chg="mod">
          <ac:chgData name="Lines, Todd" userId="afaf7c3a-e8aa-4568-882a-02ad8f9e19b0" providerId="ADAL" clId="{FF974E41-861D-443C-89B0-375C88AF6182}" dt="2023-10-24T00:55:12.012" v="39" actId="20577"/>
          <ac:spMkLst>
            <pc:docMk/>
            <pc:sldMk cId="1138111825" sldId="1426"/>
            <ac:spMk id="2" creationId="{AB0188FE-8BB6-4FED-E933-01266B9BF3D8}"/>
          </ac:spMkLst>
        </pc:spChg>
        <pc:spChg chg="mod">
          <ac:chgData name="Lines, Todd" userId="afaf7c3a-e8aa-4568-882a-02ad8f9e19b0" providerId="ADAL" clId="{FF974E41-861D-443C-89B0-375C88AF6182}" dt="2023-10-24T00:57:22.957" v="105" actId="20577"/>
          <ac:spMkLst>
            <pc:docMk/>
            <pc:sldMk cId="1138111825" sldId="1426"/>
            <ac:spMk id="3" creationId="{D94A82B1-558C-5E93-0ACA-C1B66A20F6D1}"/>
          </ac:spMkLst>
        </pc:spChg>
      </pc:sldChg>
      <pc:sldChg chg="addSp delSp modSp add mod chgLayout">
        <pc:chgData name="Lines, Todd" userId="afaf7c3a-e8aa-4568-882a-02ad8f9e19b0" providerId="ADAL" clId="{FF974E41-861D-443C-89B0-375C88AF6182}" dt="2023-10-24T00:59:38.254" v="160" actId="20577"/>
        <pc:sldMkLst>
          <pc:docMk/>
          <pc:sldMk cId="892027138" sldId="1427"/>
        </pc:sldMkLst>
        <pc:spChg chg="add mod ord">
          <ac:chgData name="Lines, Todd" userId="afaf7c3a-e8aa-4568-882a-02ad8f9e19b0" providerId="ADAL" clId="{FF974E41-861D-443C-89B0-375C88AF6182}" dt="2023-10-24T00:59:38.254" v="160" actId="20577"/>
          <ac:spMkLst>
            <pc:docMk/>
            <pc:sldMk cId="892027138" sldId="1427"/>
            <ac:spMk id="4" creationId="{5774A940-B72B-687C-FC07-D79BFB209229}"/>
          </ac:spMkLst>
        </pc:spChg>
        <pc:spChg chg="mod ord">
          <ac:chgData name="Lines, Todd" userId="afaf7c3a-e8aa-4568-882a-02ad8f9e19b0" providerId="ADAL" clId="{FF974E41-861D-443C-89B0-375C88AF6182}" dt="2023-10-24T00:58:33.570" v="130" actId="700"/>
          <ac:spMkLst>
            <pc:docMk/>
            <pc:sldMk cId="892027138" sldId="1427"/>
            <ac:spMk id="253954" creationId="{00000000-0000-0000-0000-000000000000}"/>
          </ac:spMkLst>
        </pc:spChg>
        <pc:spChg chg="add mod">
          <ac:chgData name="Lines, Todd" userId="afaf7c3a-e8aa-4568-882a-02ad8f9e19b0" providerId="ADAL" clId="{FF974E41-861D-443C-89B0-375C88AF6182}" dt="2023-10-24T00:58:26.170" v="129" actId="403"/>
          <ac:spMkLst>
            <pc:docMk/>
            <pc:sldMk cId="892027138" sldId="1427"/>
            <ac:spMk id="253971" creationId="{00000000-0000-0000-0000-000000000000}"/>
          </ac:spMkLst>
        </pc:spChg>
        <pc:graphicFrameChg chg="del mod replId">
          <ac:chgData name="Lines, Todd" userId="afaf7c3a-e8aa-4568-882a-02ad8f9e19b0" providerId="ADAL" clId="{FF974E41-861D-443C-89B0-375C88AF6182}" dt="2023-10-24T00:58:09.054" v="116"/>
          <ac:graphicFrameMkLst>
            <pc:docMk/>
            <pc:sldMk cId="892027138" sldId="1427"/>
            <ac:graphicFrameMk id="2" creationId="{00000000-0000-0000-0000-000000000000}"/>
          </ac:graphicFrameMkLst>
        </pc:graphicFrameChg>
      </pc:sldChg>
      <pc:sldChg chg="addSp delSp modSp add mod">
        <pc:chgData name="Lines, Todd" userId="afaf7c3a-e8aa-4568-882a-02ad8f9e19b0" providerId="ADAL" clId="{FF974E41-861D-443C-89B0-375C88AF6182}" dt="2023-10-24T01:01:22.429" v="186" actId="27636"/>
        <pc:sldMkLst>
          <pc:docMk/>
          <pc:sldMk cId="767956631" sldId="1428"/>
        </pc:sldMkLst>
        <pc:spChg chg="add mod ord">
          <ac:chgData name="Lines, Todd" userId="afaf7c3a-e8aa-4568-882a-02ad8f9e19b0" providerId="ADAL" clId="{FF974E41-861D-443C-89B0-375C88AF6182}" dt="2023-10-24T01:01:08.418" v="171" actId="167"/>
          <ac:spMkLst>
            <pc:docMk/>
            <pc:sldMk cId="767956631" sldId="1428"/>
            <ac:spMk id="2" creationId="{3D1214B6-2780-8874-245C-359FDF66105D}"/>
          </ac:spMkLst>
        </pc:spChg>
        <pc:spChg chg="add mod">
          <ac:chgData name="Lines, Todd" userId="afaf7c3a-e8aa-4568-882a-02ad8f9e19b0" providerId="ADAL" clId="{FF974E41-861D-443C-89B0-375C88AF6182}" dt="2023-10-24T01:01:22.429" v="186" actId="27636"/>
          <ac:spMkLst>
            <pc:docMk/>
            <pc:sldMk cId="767956631" sldId="1428"/>
            <ac:spMk id="257044" creationId="{00000000-0000-0000-0000-000000000000}"/>
          </ac:spMkLst>
        </pc:spChg>
        <pc:spChg chg="del">
          <ac:chgData name="Lines, Todd" userId="afaf7c3a-e8aa-4568-882a-02ad8f9e19b0" providerId="ADAL" clId="{FF974E41-861D-443C-89B0-375C88AF6182}" dt="2023-10-24T00:59:57.406" v="162" actId="478"/>
          <ac:spMkLst>
            <pc:docMk/>
            <pc:sldMk cId="767956631" sldId="1428"/>
            <ac:spMk id="257045" creationId="{00000000-0000-0000-0000-000000000000}"/>
          </ac:spMkLst>
        </pc:spChg>
        <pc:graphicFrameChg chg="del mod replId">
          <ac:chgData name="Lines, Todd" userId="afaf7c3a-e8aa-4568-882a-02ad8f9e19b0" providerId="ADAL" clId="{FF974E41-861D-443C-89B0-375C88AF6182}" dt="2023-10-24T01:01:12.111" v="173"/>
          <ac:graphicFrameMkLst>
            <pc:docMk/>
            <pc:sldMk cId="767956631" sldId="1428"/>
            <ac:graphicFrameMk id="3" creationId="{00000000-0000-0000-0000-000000000000}"/>
          </ac:graphicFrameMkLst>
        </pc:graphicFrameChg>
      </pc:sldChg>
      <pc:sldChg chg="addSp delSp modSp add mod chgLayout">
        <pc:chgData name="Lines, Todd" userId="afaf7c3a-e8aa-4568-882a-02ad8f9e19b0" providerId="ADAL" clId="{FF974E41-861D-443C-89B0-375C88AF6182}" dt="2023-10-24T01:04:21.876" v="270" actId="20577"/>
        <pc:sldMkLst>
          <pc:docMk/>
          <pc:sldMk cId="2872799033" sldId="1429"/>
        </pc:sldMkLst>
        <pc:spChg chg="add mod ord">
          <ac:chgData name="Lines, Todd" userId="afaf7c3a-e8aa-4568-882a-02ad8f9e19b0" providerId="ADAL" clId="{FF974E41-861D-443C-89B0-375C88AF6182}" dt="2023-10-24T01:04:21.876" v="270" actId="20577"/>
          <ac:spMkLst>
            <pc:docMk/>
            <pc:sldMk cId="2872799033" sldId="1429"/>
            <ac:spMk id="2" creationId="{133C6482-A7FB-B02E-CDF0-3521EFC3C1AE}"/>
          </ac:spMkLst>
        </pc:spChg>
        <pc:spChg chg="mod ord">
          <ac:chgData name="Lines, Todd" userId="afaf7c3a-e8aa-4568-882a-02ad8f9e19b0" providerId="ADAL" clId="{FF974E41-861D-443C-89B0-375C88AF6182}" dt="2023-10-24T01:02:09.412" v="199" actId="700"/>
          <ac:spMkLst>
            <pc:docMk/>
            <pc:sldMk cId="2872799033" sldId="1429"/>
            <ac:spMk id="251906" creationId="{00000000-0000-0000-0000-000000000000}"/>
          </ac:spMkLst>
        </pc:spChg>
        <pc:spChg chg="del">
          <ac:chgData name="Lines, Todd" userId="afaf7c3a-e8aa-4568-882a-02ad8f9e19b0" providerId="ADAL" clId="{FF974E41-861D-443C-89B0-375C88AF6182}" dt="2023-10-24T01:01:57.716" v="189" actId="478"/>
          <ac:spMkLst>
            <pc:docMk/>
            <pc:sldMk cId="2872799033" sldId="1429"/>
            <ac:spMk id="251940" creationId="{00000000-0000-0000-0000-000000000000}"/>
          </ac:spMkLst>
        </pc:spChg>
        <pc:grpChg chg="mod">
          <ac:chgData name="Lines, Todd" userId="afaf7c3a-e8aa-4568-882a-02ad8f9e19b0" providerId="ADAL" clId="{FF974E41-861D-443C-89B0-375C88AF6182}" dt="2023-10-24T01:02:01.893" v="190" actId="1076"/>
          <ac:grpSpMkLst>
            <pc:docMk/>
            <pc:sldMk cId="2872799033" sldId="1429"/>
            <ac:grpSpMk id="251942" creationId="{00000000-0000-0000-0000-000000000000}"/>
          </ac:grpSpMkLst>
        </pc:grpChg>
      </pc:sldChg>
      <pc:sldChg chg="addSp delSp modSp add mod">
        <pc:chgData name="Lines, Todd" userId="afaf7c3a-e8aa-4568-882a-02ad8f9e19b0" providerId="ADAL" clId="{FF974E41-861D-443C-89B0-375C88AF6182}" dt="2023-10-24T01:06:06.047" v="292" actId="1076"/>
        <pc:sldMkLst>
          <pc:docMk/>
          <pc:sldMk cId="2467146768" sldId="1430"/>
        </pc:sldMkLst>
        <pc:spChg chg="mod">
          <ac:chgData name="Lines, Todd" userId="afaf7c3a-e8aa-4568-882a-02ad8f9e19b0" providerId="ADAL" clId="{FF974E41-861D-443C-89B0-375C88AF6182}" dt="2023-10-24T01:06:01.334" v="291" actId="11"/>
          <ac:spMkLst>
            <pc:docMk/>
            <pc:sldMk cId="2467146768" sldId="1430"/>
            <ac:spMk id="2" creationId="{133C6482-A7FB-B02E-CDF0-3521EFC3C1AE}"/>
          </ac:spMkLst>
        </pc:spChg>
        <pc:spChg chg="add mod">
          <ac:chgData name="Lines, Todd" userId="afaf7c3a-e8aa-4568-882a-02ad8f9e19b0" providerId="ADAL" clId="{FF974E41-861D-443C-89B0-375C88AF6182}" dt="2023-10-24T01:06:06.047" v="292" actId="1076"/>
          <ac:spMkLst>
            <pc:docMk/>
            <pc:sldMk cId="2467146768" sldId="1430"/>
            <ac:spMk id="3" creationId="{A7E0A8A6-D64E-BBBD-566F-30AC1EC0010B}"/>
          </ac:spMkLst>
        </pc:spChg>
        <pc:graphicFrameChg chg="add del mod replId">
          <ac:chgData name="Lines, Todd" userId="afaf7c3a-e8aa-4568-882a-02ad8f9e19b0" providerId="ADAL" clId="{FF974E41-861D-443C-89B0-375C88AF6182}" dt="2023-10-24T01:05:07.375" v="275"/>
          <ac:graphicFrameMkLst>
            <pc:docMk/>
            <pc:sldMk cId="2467146768" sldId="1430"/>
            <ac:graphicFrameMk id="4" creationId="{A7E0A8A6-D64E-BBBD-566F-30AC1EC0010B}"/>
          </ac:graphicFrameMkLst>
        </pc:graphicFrameChg>
      </pc:sldChg>
    </pc:docChg>
  </pc:docChgLst>
  <pc:docChgLst>
    <pc:chgData name="Lines, Todd" userId="afaf7c3a-e8aa-4568-882a-02ad8f9e19b0" providerId="ADAL" clId="{B2A19C63-3242-497F-BD94-298F9AE236B8}"/>
    <pc:docChg chg="custSel addSld modSld">
      <pc:chgData name="Lines, Todd" userId="afaf7c3a-e8aa-4568-882a-02ad8f9e19b0" providerId="ADAL" clId="{B2A19C63-3242-497F-BD94-298F9AE236B8}" dt="2024-02-23T19:24:17.435" v="10" actId="14100"/>
      <pc:docMkLst>
        <pc:docMk/>
      </pc:docMkLst>
      <pc:sldChg chg="addSp delSp modSp add mod">
        <pc:chgData name="Lines, Todd" userId="afaf7c3a-e8aa-4568-882a-02ad8f9e19b0" providerId="ADAL" clId="{B2A19C63-3242-497F-BD94-298F9AE236B8}" dt="2024-02-23T19:24:17.435" v="10" actId="14100"/>
        <pc:sldMkLst>
          <pc:docMk/>
          <pc:sldMk cId="533832978" sldId="1431"/>
        </pc:sldMkLst>
        <pc:spChg chg="add del mod">
          <ac:chgData name="Lines, Todd" userId="afaf7c3a-e8aa-4568-882a-02ad8f9e19b0" providerId="ADAL" clId="{B2A19C63-3242-497F-BD94-298F9AE236B8}" dt="2024-02-23T19:24:08.952" v="6" actId="478"/>
          <ac:spMkLst>
            <pc:docMk/>
            <pc:sldMk cId="533832978" sldId="1431"/>
            <ac:spMk id="3" creationId="{8383A89F-40EA-E9B4-74B2-29B6F6E49C0A}"/>
          </ac:spMkLst>
        </pc:spChg>
        <pc:spChg chg="del">
          <ac:chgData name="Lines, Todd" userId="afaf7c3a-e8aa-4568-882a-02ad8f9e19b0" providerId="ADAL" clId="{B2A19C63-3242-497F-BD94-298F9AE236B8}" dt="2024-02-23T19:24:06.677" v="5" actId="478"/>
          <ac:spMkLst>
            <pc:docMk/>
            <pc:sldMk cId="533832978" sldId="1431"/>
            <ac:spMk id="160770" creationId="{2889B8AF-85A3-78F9-9A0F-2B8061E89725}"/>
          </ac:spMkLst>
        </pc:spChg>
        <pc:spChg chg="del">
          <ac:chgData name="Lines, Todd" userId="afaf7c3a-e8aa-4568-882a-02ad8f9e19b0" providerId="ADAL" clId="{B2A19C63-3242-497F-BD94-298F9AE236B8}" dt="2024-02-23T19:23:57.785" v="1" actId="478"/>
          <ac:spMkLst>
            <pc:docMk/>
            <pc:sldMk cId="533832978" sldId="1431"/>
            <ac:spMk id="160771" creationId="{9242FF79-4056-D0FC-9DC5-5454009EE2F8}"/>
          </ac:spMkLst>
        </pc:spChg>
        <pc:spChg chg="del">
          <ac:chgData name="Lines, Todd" userId="afaf7c3a-e8aa-4568-882a-02ad8f9e19b0" providerId="ADAL" clId="{B2A19C63-3242-497F-BD94-298F9AE236B8}" dt="2024-02-23T19:23:59.358" v="2" actId="478"/>
          <ac:spMkLst>
            <pc:docMk/>
            <pc:sldMk cId="533832978" sldId="1431"/>
            <ac:spMk id="160773" creationId="{4B0F491F-C87B-6DE9-06B6-6297526FA98F}"/>
          </ac:spMkLst>
        </pc:spChg>
        <pc:spChg chg="del">
          <ac:chgData name="Lines, Todd" userId="afaf7c3a-e8aa-4568-882a-02ad8f9e19b0" providerId="ADAL" clId="{B2A19C63-3242-497F-BD94-298F9AE236B8}" dt="2024-02-23T19:24:00.962" v="3" actId="478"/>
          <ac:spMkLst>
            <pc:docMk/>
            <pc:sldMk cId="533832978" sldId="1431"/>
            <ac:spMk id="160774" creationId="{EF60AE23-BDEE-E836-7217-D5D19317939A}"/>
          </ac:spMkLst>
        </pc:spChg>
        <pc:picChg chg="mod">
          <ac:chgData name="Lines, Todd" userId="afaf7c3a-e8aa-4568-882a-02ad8f9e19b0" providerId="ADAL" clId="{B2A19C63-3242-497F-BD94-298F9AE236B8}" dt="2024-02-23T19:24:17.435" v="10" actId="14100"/>
          <ac:picMkLst>
            <pc:docMk/>
            <pc:sldMk cId="533832978" sldId="1431"/>
            <ac:picMk id="160772" creationId="{69AB7B47-26A2-B12A-C425-EACCDEB6CC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97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97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7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7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97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3757994B-F71F-4EF1-889E-7A85CD95E62F}" type="slidenum">
              <a:rPr lang="en-US"/>
              <a:pPr/>
              <a:t>‹#›</a:t>
            </a:fld>
            <a:endParaRPr lang="en-US"/>
          </a:p>
        </p:txBody>
      </p:sp>
    </p:spTree>
    <p:extLst>
      <p:ext uri="{BB962C8B-B14F-4D97-AF65-F5344CB8AC3E}">
        <p14:creationId xmlns:p14="http://schemas.microsoft.com/office/powerpoint/2010/main" val="1511321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lvl1pPr>
          </a:lstStyle>
          <a:p>
            <a:fld id="{42E4D4EE-378A-4768-BED3-A1967D387F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265E0B6B-7C0B-483D-86BE-33AA72A5E6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EA8F3399-D87F-4572-96BF-A1E2499AF64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E472901-4498-4DF5-BE22-30E76FA78B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2190535-9B99-4A68-8B24-F28F8921E06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7A00851-9271-47D7-AB51-B1F7A9E41D7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00200" y="0"/>
            <a:ext cx="64770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FA49C964-89B9-4FEC-8DD5-09FFD22845C2}"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6145A78-37C3-48B8-AA17-C4E1635B403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E43A695-4ACF-4B12-BA0E-5E180F66A0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C3B1C8D0-33CB-4033-A411-DDDCBAA377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E2003067-4C25-49B9-954B-D617584F776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vl1pPr>
          </a:lstStyle>
          <a:p>
            <a:fld id="{40E5BF06-3F71-40E6-8BD3-D8E5DF58D4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A50D1C9-7423-4061-87B9-48161E0E6C8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FD56B5A-BEEB-487D-9E4E-336EBF7E46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5A5C25A-F441-41C6-9606-3EDDBD7EABA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83C5406-299E-4C77-9467-DE535764FBF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p:txBody>
          <a:bodyPr/>
          <a:lstStyle>
            <a:lvl1pPr>
              <a:defRPr/>
            </a:lvl1pPr>
          </a:lstStyle>
          <a:p>
            <a:fld id="{419CE7FB-BAAC-4918-B2B2-122DAD5843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600200" y="0"/>
            <a:ext cx="6477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C133348-B7BC-4C6E-808C-6F367EB9E8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3407E-D294-A053-753A-0D50718928A8}"/>
            </a:ext>
          </a:extLst>
        </p:cNvPr>
        <p:cNvGrpSpPr/>
        <p:nvPr/>
      </p:nvGrpSpPr>
      <p:grpSpPr>
        <a:xfrm>
          <a:off x="0" y="0"/>
          <a:ext cx="0" cy="0"/>
          <a:chOff x="0" y="0"/>
          <a:chExt cx="0" cy="0"/>
        </a:xfrm>
      </p:grpSpPr>
      <p:pic>
        <p:nvPicPr>
          <p:cNvPr id="160772" name="Picture 4" descr="flux-capacitor-schematic">
            <a:extLst>
              <a:ext uri="{FF2B5EF4-FFF2-40B4-BE49-F238E27FC236}">
                <a16:creationId xmlns:a16="http://schemas.microsoft.com/office/drawing/2014/main" id="{69AB7B47-26A2-B12A-C425-EACCDEB6CCD1}"/>
              </a:ext>
            </a:extLst>
          </p:cNvPr>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extLst>
      <p:ext uri="{BB962C8B-B14F-4D97-AF65-F5344CB8AC3E}">
        <p14:creationId xmlns:p14="http://schemas.microsoft.com/office/powerpoint/2010/main" val="5338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Electric Flux</a:t>
            </a:r>
          </a:p>
        </p:txBody>
      </p:sp>
      <p:sp>
        <p:nvSpPr>
          <p:cNvPr id="80899" name="Rectangle 3"/>
          <p:cNvSpPr>
            <a:spLocks noGrp="1" noChangeArrowheads="1"/>
          </p:cNvSpPr>
          <p:nvPr>
            <p:ph type="body" idx="1"/>
          </p:nvPr>
        </p:nvSpPr>
        <p:spPr/>
        <p:txBody>
          <a:bodyPr/>
          <a:lstStyle/>
          <a:p>
            <a:pPr>
              <a:lnSpc>
                <a:spcPct val="90000"/>
              </a:lnSpc>
            </a:pPr>
            <a:r>
              <a:rPr lang="en-US">
                <a:cs typeface="Tahoma" charset="0"/>
              </a:rPr>
              <a:t>Φ</a:t>
            </a:r>
            <a:r>
              <a:rPr lang="en-US" baseline="-25000">
                <a:cs typeface="Tahoma" charset="0"/>
              </a:rPr>
              <a:t>E</a:t>
            </a:r>
            <a:r>
              <a:rPr lang="en-US">
                <a:cs typeface="Tahoma" charset="0"/>
              </a:rPr>
              <a:t> = E A cos θ</a:t>
            </a:r>
          </a:p>
          <a:p>
            <a:pPr lvl="1">
              <a:lnSpc>
                <a:spcPct val="90000"/>
              </a:lnSpc>
            </a:pPr>
            <a:r>
              <a:rPr lang="en-US"/>
              <a:t>The perpendicular to the area A is at an angle </a:t>
            </a:r>
            <a:r>
              <a:rPr lang="en-US">
                <a:cs typeface="Tahoma" charset="0"/>
              </a:rPr>
              <a:t>θ to the field</a:t>
            </a:r>
          </a:p>
          <a:p>
            <a:pPr lvl="1">
              <a:lnSpc>
                <a:spcPct val="90000"/>
              </a:lnSpc>
            </a:pPr>
            <a:r>
              <a:rPr lang="en-US">
                <a:cs typeface="Tahoma" charset="0"/>
              </a:rPr>
              <a:t>When the area is constructed such that a closed surface is formed, use the convention that flux lines passing into the interior of the volume are negative and those passing out of the interior of the volume are positive</a:t>
            </a:r>
            <a:endParaRPr lang="en-US"/>
          </a:p>
          <a:p>
            <a:pPr>
              <a:lnSpc>
                <a:spcPct val="90000"/>
              </a:lnSpc>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Projection of Area</a:t>
            </a:r>
          </a:p>
        </p:txBody>
      </p:sp>
      <p:grpSp>
        <p:nvGrpSpPr>
          <p:cNvPr id="162834" name="Group 18"/>
          <p:cNvGrpSpPr>
            <a:grpSpLocks/>
          </p:cNvGrpSpPr>
          <p:nvPr/>
        </p:nvGrpSpPr>
        <p:grpSpPr bwMode="auto">
          <a:xfrm>
            <a:off x="1108075" y="1706563"/>
            <a:ext cx="6073775" cy="2998787"/>
            <a:chOff x="698" y="1075"/>
            <a:chExt cx="3826" cy="1889"/>
          </a:xfrm>
        </p:grpSpPr>
        <p:sp>
          <p:nvSpPr>
            <p:cNvPr id="162821" name="Line 5"/>
            <p:cNvSpPr>
              <a:spLocks noChangeShapeType="1"/>
            </p:cNvSpPr>
            <p:nvPr/>
          </p:nvSpPr>
          <p:spPr bwMode="auto">
            <a:xfrm>
              <a:off x="1105" y="1698"/>
              <a:ext cx="0" cy="1266"/>
            </a:xfrm>
            <a:prstGeom prst="line">
              <a:avLst/>
            </a:prstGeom>
            <a:noFill/>
            <a:ln w="28575">
              <a:solidFill>
                <a:srgbClr val="FF6600"/>
              </a:solidFill>
              <a:miter lim="800000"/>
              <a:headEnd/>
              <a:tailEnd/>
            </a:ln>
            <a:effectLst/>
          </p:spPr>
          <p:txBody>
            <a:bodyPr wrap="none"/>
            <a:lstStyle/>
            <a:p>
              <a:endParaRPr lang="en-US"/>
            </a:p>
          </p:txBody>
        </p:sp>
        <p:sp>
          <p:nvSpPr>
            <p:cNvPr id="162823"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2827" name="Rectangle 11"/>
            <p:cNvSpPr>
              <a:spLocks noChangeArrowheads="1"/>
            </p:cNvSpPr>
            <p:nvPr/>
          </p:nvSpPr>
          <p:spPr bwMode="auto">
            <a:xfrm>
              <a:off x="3048" y="1692"/>
              <a:ext cx="1476" cy="1260"/>
            </a:xfrm>
            <a:prstGeom prst="rect">
              <a:avLst/>
            </a:prstGeom>
            <a:solidFill>
              <a:srgbClr val="FF6600"/>
            </a:solidFill>
            <a:ln w="9525">
              <a:noFill/>
              <a:miter lim="800000"/>
              <a:headEnd/>
              <a:tailEnd/>
            </a:ln>
            <a:effectLst/>
          </p:spPr>
          <p:txBody>
            <a:bodyPr wrap="none" anchor="ctr"/>
            <a:lstStyle/>
            <a:p>
              <a:endParaRPr lang="en-US"/>
            </a:p>
          </p:txBody>
        </p:sp>
        <p:sp>
          <p:nvSpPr>
            <p:cNvPr id="162828" name="Rectangle 12"/>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2830" name="Rectangle 14"/>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sp>
          <p:nvSpPr>
            <p:cNvPr id="162832"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2833"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Projection of Area</a:t>
            </a:r>
          </a:p>
        </p:txBody>
      </p:sp>
      <p:grpSp>
        <p:nvGrpSpPr>
          <p:cNvPr id="164888" name="Group 24"/>
          <p:cNvGrpSpPr>
            <a:grpSpLocks/>
          </p:cNvGrpSpPr>
          <p:nvPr/>
        </p:nvGrpSpPr>
        <p:grpSpPr bwMode="auto">
          <a:xfrm>
            <a:off x="749300" y="1706563"/>
            <a:ext cx="8096250" cy="2998787"/>
            <a:chOff x="472" y="1075"/>
            <a:chExt cx="5100" cy="1889"/>
          </a:xfrm>
        </p:grpSpPr>
        <p:sp>
          <p:nvSpPr>
            <p:cNvPr id="164875" name="Rectangle 11"/>
            <p:cNvSpPr>
              <a:spLocks noChangeArrowheads="1"/>
            </p:cNvSpPr>
            <p:nvPr/>
          </p:nvSpPr>
          <p:spPr bwMode="auto">
            <a:xfrm>
              <a:off x="3048" y="1692"/>
              <a:ext cx="1476" cy="1260"/>
            </a:xfrm>
            <a:prstGeom prst="rect">
              <a:avLst/>
            </a:prstGeom>
            <a:solidFill>
              <a:srgbClr val="FFCC00"/>
            </a:solidFill>
            <a:ln w="9525">
              <a:noFill/>
              <a:miter lim="800000"/>
              <a:headEnd/>
              <a:tailEnd/>
            </a:ln>
            <a:effectLst/>
          </p:spPr>
          <p:txBody>
            <a:bodyPr wrap="none" anchor="ctr"/>
            <a:lstStyle/>
            <a:p>
              <a:endParaRPr lang="en-US"/>
            </a:p>
          </p:txBody>
        </p:sp>
        <p:sp>
          <p:nvSpPr>
            <p:cNvPr id="164869" name="Line 5"/>
            <p:cNvSpPr>
              <a:spLocks noChangeShapeType="1"/>
            </p:cNvSpPr>
            <p:nvPr/>
          </p:nvSpPr>
          <p:spPr bwMode="auto">
            <a:xfrm>
              <a:off x="1105" y="1698"/>
              <a:ext cx="0" cy="1266"/>
            </a:xfrm>
            <a:prstGeom prst="line">
              <a:avLst/>
            </a:prstGeom>
            <a:noFill/>
            <a:ln w="28575">
              <a:solidFill>
                <a:srgbClr val="FF6600"/>
              </a:solidFill>
              <a:prstDash val="dash"/>
              <a:miter lim="800000"/>
              <a:headEnd/>
              <a:tailEnd/>
            </a:ln>
            <a:effectLst/>
          </p:spPr>
          <p:txBody>
            <a:bodyPr wrap="none"/>
            <a:lstStyle/>
            <a:p>
              <a:endParaRPr lang="en-US"/>
            </a:p>
          </p:txBody>
        </p:sp>
        <p:sp>
          <p:nvSpPr>
            <p:cNvPr id="164870" name="Line 6"/>
            <p:cNvSpPr>
              <a:spLocks noChangeShapeType="1"/>
            </p:cNvSpPr>
            <p:nvPr/>
          </p:nvSpPr>
          <p:spPr bwMode="auto">
            <a:xfrm rot="2730816">
              <a:off x="1104" y="1699"/>
              <a:ext cx="1" cy="1266"/>
            </a:xfrm>
            <a:prstGeom prst="line">
              <a:avLst/>
            </a:prstGeom>
            <a:noFill/>
            <a:ln w="28575">
              <a:solidFill>
                <a:srgbClr val="FF6600"/>
              </a:solidFill>
              <a:miter lim="800000"/>
              <a:headEnd/>
              <a:tailEnd/>
            </a:ln>
            <a:effectLst/>
          </p:spPr>
          <p:txBody>
            <a:bodyPr wrap="none"/>
            <a:lstStyle/>
            <a:p>
              <a:endParaRPr lang="en-US"/>
            </a:p>
          </p:txBody>
        </p:sp>
        <p:sp>
          <p:nvSpPr>
            <p:cNvPr id="164871"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4872" name="Text Box 8"/>
            <p:cNvSpPr txBox="1">
              <a:spLocks noChangeArrowheads="1"/>
            </p:cNvSpPr>
            <p:nvPr/>
          </p:nvSpPr>
          <p:spPr bwMode="auto">
            <a:xfrm>
              <a:off x="1478" y="1737"/>
              <a:ext cx="674" cy="173"/>
            </a:xfrm>
            <a:prstGeom prst="rect">
              <a:avLst/>
            </a:prstGeom>
            <a:noFill/>
            <a:ln w="9525">
              <a:noFill/>
              <a:miter lim="800000"/>
              <a:headEnd/>
              <a:tailEnd/>
            </a:ln>
            <a:effectLst/>
          </p:spPr>
          <p:txBody>
            <a:bodyPr wrap="none">
              <a:spAutoFit/>
            </a:bodyPr>
            <a:lstStyle/>
            <a:p>
              <a:r>
                <a:rPr lang="en-US" sz="1200"/>
                <a:t>New Position</a:t>
              </a:r>
            </a:p>
          </p:txBody>
        </p:sp>
        <p:sp>
          <p:nvSpPr>
            <p:cNvPr id="164873" name="Line 9"/>
            <p:cNvSpPr>
              <a:spLocks noChangeShapeType="1"/>
            </p:cNvSpPr>
            <p:nvPr/>
          </p:nvSpPr>
          <p:spPr bwMode="auto">
            <a:xfrm>
              <a:off x="1116" y="1890"/>
              <a:ext cx="3414" cy="0"/>
            </a:xfrm>
            <a:prstGeom prst="line">
              <a:avLst/>
            </a:prstGeom>
            <a:noFill/>
            <a:ln w="9525">
              <a:solidFill>
                <a:schemeClr val="tx1"/>
              </a:solidFill>
              <a:prstDash val="dash"/>
              <a:miter lim="800000"/>
              <a:headEnd/>
              <a:tailEnd/>
            </a:ln>
            <a:effectLst/>
          </p:spPr>
          <p:txBody>
            <a:bodyPr wrap="none"/>
            <a:lstStyle/>
            <a:p>
              <a:endParaRPr lang="en-US"/>
            </a:p>
          </p:txBody>
        </p:sp>
        <p:sp>
          <p:nvSpPr>
            <p:cNvPr id="164874" name="Line 10"/>
            <p:cNvSpPr>
              <a:spLocks noChangeShapeType="1"/>
            </p:cNvSpPr>
            <p:nvPr/>
          </p:nvSpPr>
          <p:spPr bwMode="auto">
            <a:xfrm>
              <a:off x="684" y="2778"/>
              <a:ext cx="3840" cy="0"/>
            </a:xfrm>
            <a:prstGeom prst="line">
              <a:avLst/>
            </a:prstGeom>
            <a:noFill/>
            <a:ln w="9525">
              <a:solidFill>
                <a:schemeClr val="tx1"/>
              </a:solidFill>
              <a:prstDash val="dash"/>
              <a:miter lim="800000"/>
              <a:headEnd/>
              <a:tailEnd/>
            </a:ln>
            <a:effectLst/>
          </p:spPr>
          <p:txBody>
            <a:bodyPr wrap="none"/>
            <a:lstStyle/>
            <a:p>
              <a:endParaRPr lang="en-US"/>
            </a:p>
          </p:txBody>
        </p:sp>
        <p:sp>
          <p:nvSpPr>
            <p:cNvPr id="164877" name="Rectangle 13"/>
            <p:cNvSpPr>
              <a:spLocks noChangeArrowheads="1"/>
            </p:cNvSpPr>
            <p:nvPr/>
          </p:nvSpPr>
          <p:spPr bwMode="auto">
            <a:xfrm>
              <a:off x="3054" y="1896"/>
              <a:ext cx="1476" cy="882"/>
            </a:xfrm>
            <a:prstGeom prst="rect">
              <a:avLst/>
            </a:prstGeom>
            <a:solidFill>
              <a:srgbClr val="FF6600"/>
            </a:solidFill>
            <a:ln w="9525">
              <a:noFill/>
              <a:miter lim="800000"/>
              <a:headEnd/>
              <a:tailEnd/>
            </a:ln>
            <a:effectLst/>
          </p:spPr>
          <p:txBody>
            <a:bodyPr wrap="none" anchor="ctr"/>
            <a:lstStyle/>
            <a:p>
              <a:endParaRPr lang="en-US"/>
            </a:p>
          </p:txBody>
        </p:sp>
        <p:sp>
          <p:nvSpPr>
            <p:cNvPr id="164878" name="Text Box 14"/>
            <p:cNvSpPr txBox="1">
              <a:spLocks noChangeArrowheads="1"/>
            </p:cNvSpPr>
            <p:nvPr/>
          </p:nvSpPr>
          <p:spPr bwMode="auto">
            <a:xfrm>
              <a:off x="1172" y="189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164879" name="Arc 15"/>
            <p:cNvSpPr>
              <a:spLocks/>
            </p:cNvSpPr>
            <p:nvPr/>
          </p:nvSpPr>
          <p:spPr bwMode="auto">
            <a:xfrm>
              <a:off x="1104" y="2034"/>
              <a:ext cx="162" cy="117"/>
            </a:xfrm>
            <a:custGeom>
              <a:avLst/>
              <a:gdLst>
                <a:gd name="G0" fmla="+- 0 0 0"/>
                <a:gd name="G1" fmla="+- 21600 0 0"/>
                <a:gd name="G2" fmla="+- 21600 0 0"/>
                <a:gd name="T0" fmla="*/ 0 w 21600"/>
                <a:gd name="T1" fmla="*/ 0 h 26517"/>
                <a:gd name="T2" fmla="*/ 21033 w 21600"/>
                <a:gd name="T3" fmla="*/ 26517 h 26517"/>
                <a:gd name="T4" fmla="*/ 0 w 21600"/>
                <a:gd name="T5" fmla="*/ 21600 h 26517"/>
              </a:gdLst>
              <a:ahLst/>
              <a:cxnLst>
                <a:cxn ang="0">
                  <a:pos x="T0" y="T1"/>
                </a:cxn>
                <a:cxn ang="0">
                  <a:pos x="T2" y="T3"/>
                </a:cxn>
                <a:cxn ang="0">
                  <a:pos x="T4" y="T5"/>
                </a:cxn>
              </a:cxnLst>
              <a:rect l="0" t="0" r="r" b="b"/>
              <a:pathLst>
                <a:path w="21600" h="26517" fill="none" extrusionOk="0">
                  <a:moveTo>
                    <a:pt x="-1" y="0"/>
                  </a:moveTo>
                  <a:cubicBezTo>
                    <a:pt x="11929" y="0"/>
                    <a:pt x="21600" y="9670"/>
                    <a:pt x="21600" y="21600"/>
                  </a:cubicBezTo>
                  <a:cubicBezTo>
                    <a:pt x="21600" y="23255"/>
                    <a:pt x="21409" y="24905"/>
                    <a:pt x="21032" y="26516"/>
                  </a:cubicBezTo>
                </a:path>
                <a:path w="21600" h="26517" stroke="0" extrusionOk="0">
                  <a:moveTo>
                    <a:pt x="-1" y="0"/>
                  </a:moveTo>
                  <a:cubicBezTo>
                    <a:pt x="11929" y="0"/>
                    <a:pt x="21600" y="9670"/>
                    <a:pt x="21600" y="21600"/>
                  </a:cubicBezTo>
                  <a:cubicBezTo>
                    <a:pt x="21600" y="23255"/>
                    <a:pt x="21409" y="24905"/>
                    <a:pt x="21032" y="26516"/>
                  </a:cubicBezTo>
                  <a:lnTo>
                    <a:pt x="0" y="21600"/>
                  </a:lnTo>
                  <a:close/>
                </a:path>
              </a:pathLst>
            </a:custGeom>
            <a:noFill/>
            <a:ln w="9525">
              <a:solidFill>
                <a:schemeClr val="tx1"/>
              </a:solidFill>
              <a:prstDash val="dash"/>
              <a:miter lim="800000"/>
              <a:headEnd/>
              <a:tailEnd/>
            </a:ln>
            <a:effectLst/>
          </p:spPr>
          <p:txBody>
            <a:bodyPr wrap="none" anchor="ctr"/>
            <a:lstStyle/>
            <a:p>
              <a:endParaRPr lang="en-US"/>
            </a:p>
          </p:txBody>
        </p:sp>
        <p:sp>
          <p:nvSpPr>
            <p:cNvPr id="164880"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1"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sp>
          <p:nvSpPr>
            <p:cNvPr id="164882" name="Freeform 18"/>
            <p:cNvSpPr>
              <a:spLocks/>
            </p:cNvSpPr>
            <p:nvPr/>
          </p:nvSpPr>
          <p:spPr bwMode="auto">
            <a:xfrm flipH="1">
              <a:off x="4440" y="1944"/>
              <a:ext cx="318"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3" name="Text Box 19"/>
            <p:cNvSpPr txBox="1">
              <a:spLocks noChangeArrowheads="1"/>
            </p:cNvSpPr>
            <p:nvPr/>
          </p:nvSpPr>
          <p:spPr bwMode="auto">
            <a:xfrm>
              <a:off x="4610" y="1754"/>
              <a:ext cx="962" cy="212"/>
            </a:xfrm>
            <a:prstGeom prst="rect">
              <a:avLst/>
            </a:prstGeom>
            <a:noFill/>
            <a:ln w="9525">
              <a:noFill/>
              <a:miter lim="800000"/>
              <a:headEnd/>
              <a:tailEnd/>
            </a:ln>
            <a:effectLst/>
          </p:spPr>
          <p:txBody>
            <a:bodyPr wrap="none">
              <a:spAutoFit/>
            </a:bodyPr>
            <a:lstStyle/>
            <a:p>
              <a:r>
                <a:rPr lang="en-US"/>
                <a:t>Projected Area</a:t>
              </a:r>
            </a:p>
          </p:txBody>
        </p:sp>
        <p:sp>
          <p:nvSpPr>
            <p:cNvPr id="164884" name="Rectangle 20"/>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4885" name="Rectangle 21"/>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Curved Surfaces</a:t>
            </a:r>
          </a:p>
        </p:txBody>
      </p:sp>
      <p:grpSp>
        <p:nvGrpSpPr>
          <p:cNvPr id="241676" name="Group 12"/>
          <p:cNvGrpSpPr>
            <a:grpSpLocks/>
          </p:cNvGrpSpPr>
          <p:nvPr/>
        </p:nvGrpSpPr>
        <p:grpSpPr bwMode="auto">
          <a:xfrm>
            <a:off x="1260475" y="1016000"/>
            <a:ext cx="7883525" cy="5842000"/>
            <a:chOff x="794" y="640"/>
            <a:chExt cx="4966" cy="3680"/>
          </a:xfrm>
        </p:grpSpPr>
        <p:sp>
          <p:nvSpPr>
            <p:cNvPr id="241668"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1669"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1670"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1671"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1672"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3" name="Line 9"/>
            <p:cNvSpPr>
              <a:spLocks noChangeShapeType="1"/>
            </p:cNvSpPr>
            <p:nvPr/>
          </p:nvSpPr>
          <p:spPr bwMode="auto">
            <a:xfrm>
              <a:off x="1464" y="267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4" name="Line 10"/>
            <p:cNvSpPr>
              <a:spLocks noChangeShapeType="1"/>
            </p:cNvSpPr>
            <p:nvPr/>
          </p:nvSpPr>
          <p:spPr bwMode="auto">
            <a:xfrm>
              <a:off x="1584" y="2296"/>
              <a:ext cx="0" cy="376"/>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sp>
          <p:nvSpPr>
            <p:cNvPr id="241675" name="Text Box 11"/>
            <p:cNvSpPr txBox="1">
              <a:spLocks noChangeArrowheads="1"/>
            </p:cNvSpPr>
            <p:nvPr/>
          </p:nvSpPr>
          <p:spPr bwMode="auto">
            <a:xfrm>
              <a:off x="794" y="2302"/>
              <a:ext cx="663" cy="366"/>
            </a:xfrm>
            <a:prstGeom prst="rect">
              <a:avLst/>
            </a:prstGeom>
            <a:noFill/>
            <a:ln w="9525">
              <a:noFill/>
              <a:miter lim="800000"/>
              <a:headEnd/>
              <a:tailEnd/>
            </a:ln>
            <a:effectLst/>
          </p:spPr>
          <p:txBody>
            <a:bodyPr wrap="none">
              <a:spAutoFit/>
            </a:bodyPr>
            <a:lstStyle/>
            <a:p>
              <a:pPr algn="r"/>
              <a:r>
                <a:rPr lang="en-US"/>
                <a:t>Region of</a:t>
              </a:r>
            </a:p>
            <a:p>
              <a:pPr algn="r"/>
              <a:r>
                <a:rPr lang="en-US"/>
                <a:t>Interest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Curved Surfaces</a:t>
            </a:r>
          </a:p>
        </p:txBody>
      </p:sp>
      <p:grpSp>
        <p:nvGrpSpPr>
          <p:cNvPr id="242703" name="Group 15"/>
          <p:cNvGrpSpPr>
            <a:grpSpLocks/>
          </p:cNvGrpSpPr>
          <p:nvPr/>
        </p:nvGrpSpPr>
        <p:grpSpPr bwMode="auto">
          <a:xfrm>
            <a:off x="1803400" y="939800"/>
            <a:ext cx="7340600" cy="5918200"/>
            <a:chOff x="1136" y="592"/>
            <a:chExt cx="4624" cy="3728"/>
          </a:xfrm>
        </p:grpSpPr>
        <p:sp>
          <p:nvSpPr>
            <p:cNvPr id="242692"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2693"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2694"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2695"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2696"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7" name="Line 9"/>
            <p:cNvSpPr>
              <a:spLocks noChangeShapeType="1"/>
            </p:cNvSpPr>
            <p:nvPr/>
          </p:nvSpPr>
          <p:spPr bwMode="auto">
            <a:xfrm>
              <a:off x="1464" y="283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8" name="Rectangle 10"/>
            <p:cNvSpPr>
              <a:spLocks noChangeArrowheads="1"/>
            </p:cNvSpPr>
            <p:nvPr/>
          </p:nvSpPr>
          <p:spPr bwMode="auto">
            <a:xfrm>
              <a:off x="1136" y="592"/>
              <a:ext cx="4624" cy="1712"/>
            </a:xfrm>
            <a:prstGeom prst="rect">
              <a:avLst/>
            </a:prstGeom>
            <a:solidFill>
              <a:schemeClr val="bg1"/>
            </a:solidFill>
            <a:ln w="9525">
              <a:noFill/>
              <a:miter lim="800000"/>
              <a:headEnd/>
              <a:tailEnd/>
            </a:ln>
            <a:effectLst/>
          </p:spPr>
          <p:txBody>
            <a:bodyPr wrap="none" anchor="ctr"/>
            <a:lstStyle/>
            <a:p>
              <a:endParaRPr lang="en-US"/>
            </a:p>
          </p:txBody>
        </p:sp>
        <p:sp>
          <p:nvSpPr>
            <p:cNvPr id="242699" name="Rectangle 11"/>
            <p:cNvSpPr>
              <a:spLocks noChangeArrowheads="1"/>
            </p:cNvSpPr>
            <p:nvPr/>
          </p:nvSpPr>
          <p:spPr bwMode="auto">
            <a:xfrm>
              <a:off x="1136" y="2672"/>
              <a:ext cx="4624" cy="1648"/>
            </a:xfrm>
            <a:prstGeom prst="rect">
              <a:avLst/>
            </a:prstGeom>
            <a:solidFill>
              <a:schemeClr val="bg1"/>
            </a:solidFill>
            <a:ln w="9525">
              <a:noFill/>
              <a:miter lim="800000"/>
              <a:headEnd/>
              <a:tailEnd/>
            </a:ln>
            <a:effectLst/>
          </p:spPr>
          <p:txBody>
            <a:bodyPr wrap="none" anchor="ctr"/>
            <a:lstStyle/>
            <a:p>
              <a:endParaRPr lang="en-US"/>
            </a:p>
          </p:txBody>
        </p:sp>
        <p:sp>
          <p:nvSpPr>
            <p:cNvPr id="242700" name="Rectangle 12"/>
            <p:cNvSpPr>
              <a:spLocks noChangeArrowheads="1"/>
            </p:cNvSpPr>
            <p:nvPr/>
          </p:nvSpPr>
          <p:spPr bwMode="auto">
            <a:xfrm>
              <a:off x="3912" y="1224"/>
              <a:ext cx="1848" cy="2800"/>
            </a:xfrm>
            <a:prstGeom prst="rect">
              <a:avLst/>
            </a:prstGeom>
            <a:solidFill>
              <a:schemeClr val="bg1"/>
            </a:solidFill>
            <a:ln w="9525">
              <a:noFill/>
              <a:miter lim="800000"/>
              <a:headEnd/>
              <a:tailEnd/>
            </a:ln>
            <a:effectLst/>
          </p:spPr>
          <p:txBody>
            <a:bodyPr wrap="none" anchor="ctr"/>
            <a:lstStyle/>
            <a:p>
              <a:endParaRPr lang="en-US"/>
            </a:p>
          </p:txBody>
        </p:sp>
      </p:grpSp>
      <p:sp>
        <p:nvSpPr>
          <p:cNvPr id="242701" name="Rectangle 13"/>
          <p:cNvSpPr>
            <a:spLocks noChangeArrowheads="1"/>
          </p:cNvSpPr>
          <p:nvPr/>
        </p:nvSpPr>
        <p:spPr bwMode="auto">
          <a:xfrm>
            <a:off x="0" y="838200"/>
            <a:ext cx="9220200" cy="304800"/>
          </a:xfrm>
          <a:prstGeom prst="rec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8" name="Rectangle 8"/>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223.26.3</a:t>
            </a:r>
            <a:endParaRPr lang="en-US" sz="2800" b="1" dirty="0">
              <a:solidFill>
                <a:schemeClr val="accent2"/>
              </a:solidFill>
            </a:endParaRPr>
          </a:p>
        </p:txBody>
      </p:sp>
      <p:sp>
        <p:nvSpPr>
          <p:cNvPr id="1530964" name="Rectangle 84"/>
          <p:cNvSpPr>
            <a:spLocks noChangeArrowheads="1"/>
          </p:cNvSpPr>
          <p:nvPr/>
        </p:nvSpPr>
        <p:spPr bwMode="auto">
          <a:xfrm>
            <a:off x="621020" y="1118522"/>
            <a:ext cx="3397250" cy="1810817"/>
          </a:xfrm>
          <a:prstGeom prst="rect">
            <a:avLst/>
          </a:prstGeom>
          <a:noFill/>
          <a:ln w="9525">
            <a:noFill/>
            <a:miter lim="800000"/>
            <a:headEnd type="none" w="sm" len="sm"/>
            <a:tailEnd type="none" w="sm" len="sm"/>
          </a:ln>
          <a:effectLst/>
        </p:spPr>
        <p:txBody>
          <a:bodyPr>
            <a:spAutoFit/>
          </a:bodyPr>
          <a:lstStyle/>
          <a:p>
            <a:pPr>
              <a:lnSpc>
                <a:spcPct val="120000"/>
              </a:lnSpc>
            </a:pPr>
            <a:r>
              <a:rPr lang="en-US" sz="3200" b="1" dirty="0"/>
              <a:t>What is the net flux through our cubical surface?</a:t>
            </a:r>
            <a:endParaRPr lang="en-US" sz="3200" b="1" dirty="0">
              <a:solidFill>
                <a:schemeClr val="tx2"/>
              </a:solidFill>
            </a:endParaRPr>
          </a:p>
        </p:txBody>
      </p:sp>
      <p:sp>
        <p:nvSpPr>
          <p:cNvPr id="1530965" name="Rectangle 85"/>
          <p:cNvSpPr>
            <a:spLocks noChangeArrowheads="1"/>
          </p:cNvSpPr>
          <p:nvPr/>
        </p:nvSpPr>
        <p:spPr bwMode="auto">
          <a:xfrm>
            <a:off x="4592638" y="720725"/>
            <a:ext cx="4171950" cy="2917722"/>
          </a:xfrm>
          <a:prstGeom prst="rect">
            <a:avLst/>
          </a:prstGeom>
          <a:noFill/>
          <a:ln w="9525">
            <a:noFill/>
            <a:miter lim="800000"/>
            <a:headEnd type="none" w="sm" len="sm"/>
            <a:tailEnd type="none" w="sm" len="sm"/>
          </a:ln>
          <a:effectLst/>
        </p:spPr>
        <p:txBody>
          <a:bodyPr>
            <a:spAutoFit/>
          </a:bodyPr>
          <a:lstStyle/>
          <a:p>
            <a:pPr marL="457200" indent="-457200">
              <a:lnSpc>
                <a:spcPct val="180000"/>
              </a:lnSpc>
            </a:pPr>
            <a:r>
              <a:rPr lang="en-US" b="1" dirty="0">
                <a:solidFill>
                  <a:schemeClr val="tx2"/>
                </a:solidFill>
              </a:rPr>
              <a:t>a</a:t>
            </a:r>
            <a:r>
              <a:rPr lang="en-US" sz="1800" b="1" dirty="0">
                <a:solidFill>
                  <a:schemeClr val="tx2"/>
                </a:solidFill>
              </a:rPr>
              <a:t>)     +5</a:t>
            </a:r>
          </a:p>
          <a:p>
            <a:pPr marL="457200" indent="-457200">
              <a:lnSpc>
                <a:spcPct val="180000"/>
              </a:lnSpc>
            </a:pPr>
            <a:r>
              <a:rPr lang="en-US" b="1" dirty="0">
                <a:solidFill>
                  <a:schemeClr val="tx2"/>
                </a:solidFill>
              </a:rPr>
              <a:t>b</a:t>
            </a:r>
            <a:r>
              <a:rPr lang="en-US" sz="1800" b="1" dirty="0">
                <a:solidFill>
                  <a:schemeClr val="tx2"/>
                </a:solidFill>
              </a:rPr>
              <a:t>)     -5</a:t>
            </a:r>
          </a:p>
          <a:p>
            <a:pPr>
              <a:lnSpc>
                <a:spcPct val="180000"/>
              </a:lnSpc>
            </a:pPr>
            <a:r>
              <a:rPr lang="en-US" sz="1800" b="1" dirty="0">
                <a:solidFill>
                  <a:schemeClr val="tx2"/>
                </a:solidFill>
              </a:rPr>
              <a:t>c)     10</a:t>
            </a:r>
          </a:p>
          <a:p>
            <a:r>
              <a:rPr lang="en-US" sz="1800" b="1" dirty="0">
                <a:solidFill>
                  <a:schemeClr val="tx2"/>
                </a:solidFill>
              </a:rPr>
              <a:t>d)     Can’t tell because E is only   </a:t>
            </a:r>
          </a:p>
          <a:p>
            <a:r>
              <a:rPr lang="en-US" sz="1800" b="1" dirty="0">
                <a:solidFill>
                  <a:schemeClr val="tx2"/>
                </a:solidFill>
              </a:rPr>
              <a:t>         proportional to number of field</a:t>
            </a:r>
          </a:p>
          <a:p>
            <a:r>
              <a:rPr lang="en-US" b="1" dirty="0">
                <a:solidFill>
                  <a:schemeClr val="tx2"/>
                </a:solidFill>
              </a:rPr>
              <a:t>        </a:t>
            </a:r>
            <a:r>
              <a:rPr lang="en-US" sz="1800" b="1" dirty="0">
                <a:solidFill>
                  <a:schemeClr val="tx2"/>
                </a:solidFill>
              </a:rPr>
              <a:t> lines</a:t>
            </a:r>
          </a:p>
          <a:p>
            <a:pPr>
              <a:lnSpc>
                <a:spcPct val="180000"/>
              </a:lnSpc>
            </a:pPr>
            <a:r>
              <a:rPr lang="en-US" sz="1800" b="1" dirty="0">
                <a:solidFill>
                  <a:schemeClr val="tx2"/>
                </a:solidFill>
              </a:rPr>
              <a:t>e)      0 </a:t>
            </a:r>
          </a:p>
        </p:txBody>
      </p:sp>
      <p:grpSp>
        <p:nvGrpSpPr>
          <p:cNvPr id="77" name="Group 76"/>
          <p:cNvGrpSpPr/>
          <p:nvPr/>
        </p:nvGrpSpPr>
        <p:grpSpPr>
          <a:xfrm>
            <a:off x="1962764" y="4203291"/>
            <a:ext cx="3966087" cy="2138516"/>
            <a:chOff x="1638300" y="2457450"/>
            <a:chExt cx="5543551" cy="3043565"/>
          </a:xfrm>
        </p:grpSpPr>
        <p:sp>
          <p:nvSpPr>
            <p:cNvPr id="78"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79"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52"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53"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54"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55"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56"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57"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58"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59"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0"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1"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2"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3"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4"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6"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7"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8"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9"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0"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1"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2"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3"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4"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5"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6"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7"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78"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79"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80"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81"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82"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83"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84"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85"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86"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87"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88"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89"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0"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1"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2"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3"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4"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5"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6"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7"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8"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9"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0"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1"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2"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3"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4" name="Isosceles Triangle 203"/>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5" name="Isosceles Triangle 204"/>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6" name="Isosceles Triangle 205"/>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7" name="Isosceles Triangle 206"/>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8" name="Isosceles Triangle 207"/>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9" name="Isosceles Triangle 208"/>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0" name="Isosceles Triangle 209"/>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1" name="Isosceles Triangle 210"/>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2" name="Isosceles Triangle 211"/>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3" name="Isosceles Triangle 212"/>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cxnSp>
          <p:nvCxnSpPr>
            <p:cNvPr id="214" name="Straight Connector 213"/>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5" name="Straight Connector 214"/>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6" name="Straight Connector 215"/>
            <p:cNvCxnSpPr>
              <a:endCxn id="201"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7" name="Straight Connector 216"/>
            <p:cNvCxnSpPr>
              <a:endCxn id="200"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8" name="Straight Connector 217"/>
            <p:cNvCxnSpPr>
              <a:endCxn id="197"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9" name="Straight Connector 218"/>
            <p:cNvCxnSpPr>
              <a:endCxn id="198"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0" name="Straight Connector 219"/>
            <p:cNvCxnSpPr>
              <a:endCxn id="196"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1" name="Straight Connector 220"/>
            <p:cNvCxnSpPr>
              <a:endCxn id="195"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2" name="Straight Connector 221"/>
            <p:cNvCxnSpPr>
              <a:endCxn id="194"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3" name="Straight Connector 222"/>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4" name="Straight Connector 223"/>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5" name="Straight Connector 224"/>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6" name="Straight Connector 225"/>
            <p:cNvCxnSpPr>
              <a:stCxn id="187" idx="0"/>
              <a:endCxn id="185"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9"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223.26.3</a:t>
            </a:r>
            <a:endParaRPr lang="en-US" sz="2800" b="1" dirty="0">
              <a:solidFill>
                <a:schemeClr val="accent2"/>
              </a:solidFill>
            </a:endParaRPr>
          </a:p>
        </p:txBody>
      </p:sp>
      <p:sp>
        <p:nvSpPr>
          <p:cNvPr id="1531982" name="Rectangle 78"/>
          <p:cNvSpPr>
            <a:spLocks noChangeArrowheads="1"/>
          </p:cNvSpPr>
          <p:nvPr/>
        </p:nvSpPr>
        <p:spPr bwMode="auto">
          <a:xfrm>
            <a:off x="915988" y="1089025"/>
            <a:ext cx="3397250" cy="1187450"/>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What is the net flux through our cubical surface?</a:t>
            </a:r>
            <a:endParaRPr lang="en-US" sz="2000" b="1" dirty="0">
              <a:solidFill>
                <a:schemeClr val="tx2"/>
              </a:solidFill>
            </a:endParaRPr>
          </a:p>
        </p:txBody>
      </p:sp>
      <p:sp>
        <p:nvSpPr>
          <p:cNvPr id="1531983" name="Rectangle 79"/>
          <p:cNvSpPr>
            <a:spLocks noChangeArrowheads="1"/>
          </p:cNvSpPr>
          <p:nvPr/>
        </p:nvSpPr>
        <p:spPr bwMode="auto">
          <a:xfrm>
            <a:off x="4592638" y="720725"/>
            <a:ext cx="4171950" cy="2890838"/>
          </a:xfrm>
          <a:prstGeom prst="rect">
            <a:avLst/>
          </a:prstGeom>
          <a:noFill/>
          <a:ln w="9525">
            <a:noFill/>
            <a:miter lim="800000"/>
            <a:headEnd type="none" w="sm" len="sm"/>
            <a:tailEnd type="none" w="sm" len="sm"/>
          </a:ln>
          <a:effectLst/>
        </p:spPr>
        <p:txBody>
          <a:bodyPr>
            <a:spAutoFit/>
          </a:bodyPr>
          <a:lstStyle/>
          <a:p>
            <a:pPr marL="457200" indent="-457200">
              <a:lnSpc>
                <a:spcPct val="180000"/>
              </a:lnSpc>
            </a:pPr>
            <a:r>
              <a:rPr lang="en-US" b="1" dirty="0">
                <a:solidFill>
                  <a:schemeClr val="tx2"/>
                </a:solidFill>
              </a:rPr>
              <a:t>a)     +5</a:t>
            </a:r>
          </a:p>
          <a:p>
            <a:pPr marL="457200" indent="-457200">
              <a:lnSpc>
                <a:spcPct val="180000"/>
              </a:lnSpc>
            </a:pPr>
            <a:r>
              <a:rPr lang="en-US" b="1" dirty="0">
                <a:solidFill>
                  <a:schemeClr val="tx2"/>
                </a:solidFill>
              </a:rPr>
              <a:t>b)     -5</a:t>
            </a:r>
          </a:p>
          <a:p>
            <a:pPr>
              <a:lnSpc>
                <a:spcPct val="180000"/>
              </a:lnSpc>
            </a:pPr>
            <a:r>
              <a:rPr lang="en-US" b="1" dirty="0">
                <a:solidFill>
                  <a:schemeClr val="tx2"/>
                </a:solidFill>
              </a:rPr>
              <a:t>c)     10</a:t>
            </a:r>
          </a:p>
          <a:p>
            <a:r>
              <a:rPr lang="en-US" b="1" dirty="0">
                <a:solidFill>
                  <a:schemeClr val="tx2"/>
                </a:solidFill>
              </a:rPr>
              <a:t>d)     Can’t tell because E is only   </a:t>
            </a:r>
          </a:p>
          <a:p>
            <a:r>
              <a:rPr lang="en-US" b="1" dirty="0">
                <a:solidFill>
                  <a:schemeClr val="tx2"/>
                </a:solidFill>
              </a:rPr>
              <a:t>         proportional to number of field</a:t>
            </a:r>
          </a:p>
          <a:p>
            <a:r>
              <a:rPr lang="en-US" b="1" dirty="0">
                <a:solidFill>
                  <a:schemeClr val="tx2"/>
                </a:solidFill>
              </a:rPr>
              <a:t>         lines</a:t>
            </a:r>
          </a:p>
          <a:p>
            <a:pPr>
              <a:lnSpc>
                <a:spcPct val="180000"/>
              </a:lnSpc>
            </a:pPr>
            <a:r>
              <a:rPr lang="en-US" b="1" dirty="0">
                <a:solidFill>
                  <a:schemeClr val="tx2"/>
                </a:solidFill>
              </a:rPr>
              <a:t>e)      0 </a:t>
            </a:r>
          </a:p>
        </p:txBody>
      </p:sp>
      <p:sp>
        <p:nvSpPr>
          <p:cNvPr id="1531984" name="AutoShape 80"/>
          <p:cNvSpPr>
            <a:spLocks noChangeArrowheads="1"/>
          </p:cNvSpPr>
          <p:nvPr/>
        </p:nvSpPr>
        <p:spPr bwMode="auto">
          <a:xfrm>
            <a:off x="103188" y="3990975"/>
            <a:ext cx="4437062" cy="259873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r>
              <a:rPr lang="en-US">
                <a:latin typeface="Times New Roman" pitchFamily="18" charset="0"/>
              </a:rPr>
              <a:t> </a:t>
            </a:r>
          </a:p>
        </p:txBody>
      </p:sp>
      <p:sp>
        <p:nvSpPr>
          <p:cNvPr id="1531985" name="Rectangle 81"/>
          <p:cNvSpPr>
            <a:spLocks noChangeArrowheads="1"/>
          </p:cNvSpPr>
          <p:nvPr/>
        </p:nvSpPr>
        <p:spPr bwMode="auto">
          <a:xfrm>
            <a:off x="-50800" y="3965575"/>
            <a:ext cx="4624388" cy="2428875"/>
          </a:xfrm>
          <a:prstGeom prst="rect">
            <a:avLst/>
          </a:prstGeom>
          <a:noFill/>
          <a:ln w="38100">
            <a:noFill/>
            <a:miter lim="800000"/>
            <a:headEnd/>
            <a:tailEnd/>
          </a:ln>
          <a:effectLst/>
        </p:spPr>
        <p:txBody>
          <a:bodyPr lIns="90488" tIns="44450" rIns="90488" bIns="44450"/>
          <a:lstStyle/>
          <a:p>
            <a:pPr marL="401638" indent="-401638">
              <a:lnSpc>
                <a:spcPct val="150000"/>
              </a:lnSpc>
              <a:spcBef>
                <a:spcPct val="30000"/>
              </a:spcBef>
              <a:buClr>
                <a:schemeClr val="accent1"/>
              </a:buClr>
              <a:buSzPct val="75000"/>
              <a:buFont typeface="Monotype Sorts" pitchFamily="2" charset="2"/>
              <a:buNone/>
            </a:pPr>
            <a:r>
              <a:rPr lang="en-US" sz="2000" b="1" dirty="0">
                <a:solidFill>
                  <a:schemeClr val="bg2"/>
                </a:solidFill>
              </a:rPr>
              <a:t>	Since ingoing field lines give negative flux, and outgoing field lines give positive flux, and all the field lines both enter and leave, the net flux must be zero!</a:t>
            </a:r>
            <a:endParaRPr lang="en-US" sz="2000" dirty="0">
              <a:solidFill>
                <a:schemeClr val="bg2"/>
              </a:solidFill>
              <a:effectLst>
                <a:outerShdw blurRad="38100" dist="38100" dir="2700000" algn="tl">
                  <a:srgbClr val="000000"/>
                </a:outerShdw>
              </a:effectLst>
            </a:endParaRPr>
          </a:p>
        </p:txBody>
      </p:sp>
      <p:grpSp>
        <p:nvGrpSpPr>
          <p:cNvPr id="80" name="Group 79"/>
          <p:cNvGrpSpPr/>
          <p:nvPr/>
        </p:nvGrpSpPr>
        <p:grpSpPr>
          <a:xfrm>
            <a:off x="4986184" y="4129549"/>
            <a:ext cx="3966087" cy="2138516"/>
            <a:chOff x="1638300" y="2457450"/>
            <a:chExt cx="5543551" cy="3043565"/>
          </a:xfrm>
        </p:grpSpPr>
        <p:sp>
          <p:nvSpPr>
            <p:cNvPr id="81"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82"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83"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84"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85"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86"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87"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88"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89"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90"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91"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92"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93"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4"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5"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6"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7"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8"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99"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0"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1"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2"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3"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4"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5"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6"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7"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8"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09"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10"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11"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12"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13"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14"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15"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16"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17"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18"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19"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20"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1"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2"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3"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4"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5"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6"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7"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8"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9"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0"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1"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2"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3"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4"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5" name="Isosceles Triangle 134"/>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6" name="Isosceles Triangle 135"/>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7" name="Isosceles Triangle 136"/>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8" name="Isosceles Triangle 137"/>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9" name="Isosceles Triangle 138"/>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0" name="Isosceles Triangle 139"/>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1" name="Isosceles Triangle 140"/>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2" name="Isosceles Triangle 141"/>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3" name="Isosceles Triangle 142"/>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4" name="Isosceles Triangle 143"/>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cxnSp>
          <p:nvCxnSpPr>
            <p:cNvPr id="145" name="Straight Connector 144"/>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6" name="Straight Connector 145"/>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7" name="Straight Connector 146"/>
            <p:cNvCxnSpPr>
              <a:endCxn id="132"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8" name="Straight Connector 147"/>
            <p:cNvCxnSpPr>
              <a:endCxn id="131"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9" name="Straight Connector 148"/>
            <p:cNvCxnSpPr>
              <a:endCxn id="128"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0" name="Straight Connector 149"/>
            <p:cNvCxnSpPr>
              <a:endCxn id="129"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1" name="Straight Connector 150"/>
            <p:cNvCxnSpPr>
              <a:endCxn id="127"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2" name="Straight Connector 151"/>
            <p:cNvCxnSpPr>
              <a:endCxn id="126"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3" name="Straight Connector 152"/>
            <p:cNvCxnSpPr>
              <a:endCxn id="125"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4" name="Straight Connector 153"/>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55" name="Straight Connector 154"/>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56" name="Straight Connector 155"/>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57" name="Straight Connector 156"/>
            <p:cNvCxnSpPr>
              <a:stCxn id="118" idx="0"/>
              <a:endCxn id="116"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Closed Surface </a:t>
            </a:r>
          </a:p>
        </p:txBody>
      </p:sp>
      <p:sp>
        <p:nvSpPr>
          <p:cNvPr id="165967" name="Text Box 79"/>
          <p:cNvSpPr txBox="1">
            <a:spLocks noChangeArrowheads="1"/>
          </p:cNvSpPr>
          <p:nvPr/>
        </p:nvSpPr>
        <p:spPr bwMode="auto">
          <a:xfrm>
            <a:off x="1127125" y="2151063"/>
            <a:ext cx="1423988" cy="336550"/>
          </a:xfrm>
          <a:prstGeom prst="rect">
            <a:avLst/>
          </a:prstGeom>
          <a:noFill/>
          <a:ln w="9525">
            <a:noFill/>
            <a:miter lim="800000"/>
            <a:headEnd/>
            <a:tailEnd/>
          </a:ln>
          <a:effectLst/>
        </p:spPr>
        <p:txBody>
          <a:bodyPr wrap="none">
            <a:spAutoFit/>
          </a:bodyPr>
          <a:lstStyle/>
          <a:p>
            <a:r>
              <a:rPr lang="en-US"/>
              <a:t>Negative Flux</a:t>
            </a:r>
          </a:p>
        </p:txBody>
      </p:sp>
      <p:sp>
        <p:nvSpPr>
          <p:cNvPr id="165968" name="Text Box 80"/>
          <p:cNvSpPr txBox="1">
            <a:spLocks noChangeArrowheads="1"/>
          </p:cNvSpPr>
          <p:nvPr/>
        </p:nvSpPr>
        <p:spPr bwMode="auto">
          <a:xfrm>
            <a:off x="6475413" y="2057400"/>
            <a:ext cx="1333500" cy="336550"/>
          </a:xfrm>
          <a:prstGeom prst="rect">
            <a:avLst/>
          </a:prstGeom>
          <a:noFill/>
          <a:ln w="9525">
            <a:noFill/>
            <a:miter lim="800000"/>
            <a:headEnd/>
            <a:tailEnd/>
          </a:ln>
          <a:effectLst/>
        </p:spPr>
        <p:txBody>
          <a:bodyPr wrap="none">
            <a:spAutoFit/>
          </a:bodyPr>
          <a:lstStyle/>
          <a:p>
            <a:r>
              <a:rPr lang="en-US"/>
              <a:t>Positive Flux</a:t>
            </a:r>
          </a:p>
        </p:txBody>
      </p:sp>
      <p:grpSp>
        <p:nvGrpSpPr>
          <p:cNvPr id="84" name="Group 83"/>
          <p:cNvGrpSpPr/>
          <p:nvPr/>
        </p:nvGrpSpPr>
        <p:grpSpPr>
          <a:xfrm>
            <a:off x="1638300" y="2457450"/>
            <a:ext cx="5543551" cy="3043565"/>
            <a:chOff x="1638300" y="2457450"/>
            <a:chExt cx="5543551" cy="3043565"/>
          </a:xfrm>
        </p:grpSpPr>
        <p:sp>
          <p:nvSpPr>
            <p:cNvPr id="165894"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899"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0"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01"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2"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3"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04"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892"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65893"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898"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895"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896"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05"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6"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7"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8"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0"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6"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8"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9"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0"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1"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2"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3"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4"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5"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6"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9"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931"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2"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33"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4"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5"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36"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937"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65938"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939"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940"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941"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42"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3"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4"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5"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6"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52"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3"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4"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5"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6"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7"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8"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9"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0"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1"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91" name="Isosceles Triangle 90"/>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2" name="Isosceles Triangle 91"/>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3" name="Isosceles Triangle 92"/>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4" name="Isosceles Triangle 93"/>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5" name="Isosceles Triangle 94"/>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8" name="Isosceles Triangle 97"/>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9" name="Isosceles Triangle 98"/>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0" name="Isosceles Triangle 99"/>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1" name="Isosceles Triangle 100"/>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2" name="Isosceles Triangle 101"/>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cxnSp>
          <p:nvCxnSpPr>
            <p:cNvPr id="104" name="Straight Connector 103"/>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09" name="Straight Connector 108"/>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1" name="Straight Connector 110"/>
            <p:cNvCxnSpPr>
              <a:endCxn id="165959"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6" name="Straight Connector 115"/>
            <p:cNvCxnSpPr>
              <a:endCxn id="165958"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9" name="Straight Connector 118"/>
            <p:cNvCxnSpPr>
              <a:endCxn id="165955"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2" name="Straight Connector 121"/>
            <p:cNvCxnSpPr>
              <a:endCxn id="165956"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4" name="Straight Connector 123"/>
            <p:cNvCxnSpPr>
              <a:endCxn id="165954"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7" name="Straight Connector 126"/>
            <p:cNvCxnSpPr>
              <a:endCxn id="165953"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9" name="Straight Connector 128"/>
            <p:cNvCxnSpPr>
              <a:endCxn id="165952"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80" name="Straight Connector 79"/>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2" name="Straight Connector 81"/>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3" name="Straight Connector 82"/>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6" name="Straight Connector 85"/>
            <p:cNvCxnSpPr>
              <a:stCxn id="165940" idx="0"/>
              <a:endCxn id="165938"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3"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223.26.4</a:t>
            </a:r>
            <a:endParaRPr lang="en-US" sz="2800" b="1" dirty="0">
              <a:solidFill>
                <a:schemeClr val="accent2"/>
              </a:solidFill>
            </a:endParaRPr>
          </a:p>
        </p:txBody>
      </p:sp>
      <p:sp>
        <p:nvSpPr>
          <p:cNvPr id="1533006" name="Rectangle 78"/>
          <p:cNvSpPr>
            <a:spLocks noChangeArrowheads="1"/>
          </p:cNvSpPr>
          <p:nvPr/>
        </p:nvSpPr>
        <p:spPr bwMode="auto">
          <a:xfrm>
            <a:off x="915988" y="1089025"/>
            <a:ext cx="3397250" cy="1200329"/>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How could we get a positive net flux through our cubical surface?</a:t>
            </a:r>
            <a:endParaRPr lang="en-US" sz="2000" b="1" dirty="0">
              <a:solidFill>
                <a:schemeClr val="tx2"/>
              </a:solidFill>
            </a:endParaRPr>
          </a:p>
        </p:txBody>
      </p:sp>
      <p:sp>
        <p:nvSpPr>
          <p:cNvPr id="1533007" name="Rectangle 79"/>
          <p:cNvSpPr>
            <a:spLocks noChangeArrowheads="1"/>
          </p:cNvSpPr>
          <p:nvPr/>
        </p:nvSpPr>
        <p:spPr bwMode="auto">
          <a:xfrm>
            <a:off x="4592638" y="720725"/>
            <a:ext cx="4171950" cy="3001963"/>
          </a:xfrm>
          <a:prstGeom prst="rect">
            <a:avLst/>
          </a:prstGeom>
          <a:noFill/>
          <a:ln w="9525">
            <a:noFill/>
            <a:miter lim="800000"/>
            <a:headEnd type="none" w="sm" len="sm"/>
            <a:tailEnd type="none" w="sm" len="sm"/>
          </a:ln>
          <a:effectLst/>
        </p:spPr>
        <p:txBody>
          <a:bodyPr>
            <a:spAutoFit/>
          </a:bodyPr>
          <a:lstStyle/>
          <a:p>
            <a:pPr marL="457200" indent="-457200"/>
            <a:r>
              <a:rPr lang="en-US" sz="1800" b="1" dirty="0">
                <a:solidFill>
                  <a:schemeClr val="tx2"/>
                </a:solidFill>
              </a:rPr>
              <a:t>1)    Cut the volume in half eliminating the negative flux</a:t>
            </a:r>
          </a:p>
          <a:p>
            <a:pPr marL="457200" indent="-457200"/>
            <a:r>
              <a:rPr lang="en-US" sz="1800" b="1" dirty="0">
                <a:solidFill>
                  <a:schemeClr val="tx2"/>
                </a:solidFill>
              </a:rPr>
              <a:t>2)    You can’t, there will always be as many lines entering as leaving</a:t>
            </a:r>
          </a:p>
          <a:p>
            <a:pPr marL="457200" indent="-457200">
              <a:buFontTx/>
              <a:buAutoNum type="arabicParenR" startAt="3"/>
            </a:pPr>
            <a:r>
              <a:rPr lang="en-US" sz="1800" b="1" dirty="0">
                <a:solidFill>
                  <a:schemeClr val="tx2"/>
                </a:solidFill>
              </a:rPr>
              <a:t>Place a positive charge inside the closed surface.</a:t>
            </a:r>
          </a:p>
          <a:p>
            <a:pPr marL="457200" indent="-457200">
              <a:lnSpc>
                <a:spcPct val="180000"/>
              </a:lnSpc>
              <a:buFontTx/>
              <a:buAutoNum type="arabicParenR" startAt="3"/>
            </a:pPr>
            <a:r>
              <a:rPr lang="en-US" sz="1800" b="1" dirty="0">
                <a:solidFill>
                  <a:schemeClr val="tx2"/>
                </a:solidFill>
              </a:rPr>
              <a:t>Apply the Strong force to the field </a:t>
            </a:r>
          </a:p>
        </p:txBody>
      </p:sp>
      <p:sp>
        <p:nvSpPr>
          <p:cNvPr id="8" name="Line 6"/>
          <p:cNvSpPr>
            <a:spLocks noChangeShapeType="1"/>
          </p:cNvSpPr>
          <p:nvPr/>
        </p:nvSpPr>
        <p:spPr bwMode="auto">
          <a:xfrm>
            <a:off x="3143043" y="4634729"/>
            <a:ext cx="0" cy="1360829"/>
          </a:xfrm>
          <a:prstGeom prst="line">
            <a:avLst/>
          </a:prstGeom>
          <a:noFill/>
          <a:ln w="9525">
            <a:solidFill>
              <a:schemeClr val="tx1"/>
            </a:solidFill>
            <a:miter lim="800000"/>
            <a:headEnd/>
            <a:tailEnd/>
          </a:ln>
          <a:effectLst/>
        </p:spPr>
        <p:txBody>
          <a:bodyPr wrap="none"/>
          <a:lstStyle/>
          <a:p>
            <a:endParaRPr lang="en-US"/>
          </a:p>
        </p:txBody>
      </p:sp>
      <p:sp>
        <p:nvSpPr>
          <p:cNvPr id="9" name="Line 11"/>
          <p:cNvSpPr>
            <a:spLocks noChangeShapeType="1"/>
          </p:cNvSpPr>
          <p:nvPr/>
        </p:nvSpPr>
        <p:spPr bwMode="auto">
          <a:xfrm flipH="1">
            <a:off x="3148722" y="4167362"/>
            <a:ext cx="458848" cy="457328"/>
          </a:xfrm>
          <a:prstGeom prst="line">
            <a:avLst/>
          </a:prstGeom>
          <a:noFill/>
          <a:ln w="9525">
            <a:solidFill>
              <a:schemeClr val="tx1"/>
            </a:solidFill>
            <a:miter lim="800000"/>
            <a:headEnd/>
            <a:tailEnd/>
          </a:ln>
          <a:effectLst/>
        </p:spPr>
        <p:txBody>
          <a:bodyPr wrap="none"/>
          <a:lstStyle/>
          <a:p>
            <a:endParaRPr lang="en-US"/>
          </a:p>
        </p:txBody>
      </p:sp>
      <p:sp>
        <p:nvSpPr>
          <p:cNvPr id="10" name="Line 12"/>
          <p:cNvSpPr>
            <a:spLocks noChangeShapeType="1"/>
          </p:cNvSpPr>
          <p:nvPr/>
        </p:nvSpPr>
        <p:spPr bwMode="auto">
          <a:xfrm flipH="1">
            <a:off x="4798986" y="4184094"/>
            <a:ext cx="458848" cy="456213"/>
          </a:xfrm>
          <a:prstGeom prst="line">
            <a:avLst/>
          </a:prstGeom>
          <a:noFill/>
          <a:ln w="9525">
            <a:solidFill>
              <a:schemeClr val="tx1"/>
            </a:solidFill>
            <a:miter lim="800000"/>
            <a:headEnd/>
            <a:tailEnd/>
          </a:ln>
          <a:effectLst/>
        </p:spPr>
        <p:txBody>
          <a:bodyPr wrap="none"/>
          <a:lstStyle/>
          <a:p>
            <a:endParaRPr lang="en-US"/>
          </a:p>
        </p:txBody>
      </p:sp>
      <p:sp>
        <p:nvSpPr>
          <p:cNvPr id="12" name="Line 14"/>
          <p:cNvSpPr>
            <a:spLocks noChangeShapeType="1"/>
          </p:cNvSpPr>
          <p:nvPr/>
        </p:nvSpPr>
        <p:spPr bwMode="auto">
          <a:xfrm flipH="1">
            <a:off x="3143043" y="5549384"/>
            <a:ext cx="458848" cy="457328"/>
          </a:xfrm>
          <a:prstGeom prst="line">
            <a:avLst/>
          </a:prstGeom>
          <a:noFill/>
          <a:ln w="9525">
            <a:solidFill>
              <a:schemeClr val="tx1"/>
            </a:solidFill>
            <a:miter lim="800000"/>
            <a:headEnd/>
            <a:tailEnd/>
          </a:ln>
          <a:effectLst/>
        </p:spPr>
        <p:txBody>
          <a:bodyPr wrap="none"/>
          <a:lstStyle/>
          <a:p>
            <a:endParaRPr lang="en-US"/>
          </a:p>
        </p:txBody>
      </p:sp>
      <p:sp>
        <p:nvSpPr>
          <p:cNvPr id="13" name="Line 15"/>
          <p:cNvSpPr>
            <a:spLocks noChangeShapeType="1"/>
          </p:cNvSpPr>
          <p:nvPr/>
        </p:nvSpPr>
        <p:spPr bwMode="auto">
          <a:xfrm>
            <a:off x="3601892" y="4184094"/>
            <a:ext cx="0" cy="1348559"/>
          </a:xfrm>
          <a:prstGeom prst="line">
            <a:avLst/>
          </a:prstGeom>
          <a:noFill/>
          <a:ln w="9525">
            <a:solidFill>
              <a:schemeClr val="tx1"/>
            </a:solidFill>
            <a:miter lim="800000"/>
            <a:headEnd/>
            <a:tailEnd/>
          </a:ln>
          <a:effectLst/>
        </p:spPr>
        <p:txBody>
          <a:bodyPr wrap="none"/>
          <a:lstStyle/>
          <a:p>
            <a:endParaRPr lang="en-US"/>
          </a:p>
        </p:txBody>
      </p:sp>
      <p:sp>
        <p:nvSpPr>
          <p:cNvPr id="14" name="Line 16"/>
          <p:cNvSpPr>
            <a:spLocks noChangeShapeType="1"/>
          </p:cNvSpPr>
          <p:nvPr/>
        </p:nvSpPr>
        <p:spPr bwMode="auto">
          <a:xfrm>
            <a:off x="3601892" y="5538230"/>
            <a:ext cx="1671844" cy="0"/>
          </a:xfrm>
          <a:prstGeom prst="line">
            <a:avLst/>
          </a:prstGeom>
          <a:noFill/>
          <a:ln w="9525">
            <a:solidFill>
              <a:schemeClr val="tx1"/>
            </a:solidFill>
            <a:miter lim="800000"/>
            <a:headEnd/>
            <a:tailEnd/>
          </a:ln>
          <a:effectLst/>
        </p:spPr>
        <p:txBody>
          <a:bodyPr wrap="none"/>
          <a:lstStyle/>
          <a:p>
            <a:endParaRPr lang="en-US"/>
          </a:p>
        </p:txBody>
      </p:sp>
      <p:sp>
        <p:nvSpPr>
          <p:cNvPr id="15" name="AutoShape 4"/>
          <p:cNvSpPr>
            <a:spLocks noChangeArrowheads="1"/>
          </p:cNvSpPr>
          <p:nvPr/>
        </p:nvSpPr>
        <p:spPr bwMode="auto">
          <a:xfrm>
            <a:off x="3143043" y="4178516"/>
            <a:ext cx="2120471" cy="1828196"/>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6" name="Line 5"/>
          <p:cNvSpPr>
            <a:spLocks noChangeShapeType="1"/>
          </p:cNvSpPr>
          <p:nvPr/>
        </p:nvSpPr>
        <p:spPr bwMode="auto">
          <a:xfrm>
            <a:off x="3132822" y="4634729"/>
            <a:ext cx="1671844" cy="0"/>
          </a:xfrm>
          <a:prstGeom prst="line">
            <a:avLst/>
          </a:prstGeom>
          <a:noFill/>
          <a:ln w="9525">
            <a:solidFill>
              <a:schemeClr val="tx1"/>
            </a:solidFill>
            <a:miter lim="800000"/>
            <a:headEnd/>
            <a:tailEnd/>
          </a:ln>
          <a:effectLst/>
        </p:spPr>
        <p:txBody>
          <a:bodyPr wrap="none"/>
          <a:lstStyle/>
          <a:p>
            <a:endParaRPr lang="en-US"/>
          </a:p>
        </p:txBody>
      </p:sp>
      <p:sp>
        <p:nvSpPr>
          <p:cNvPr id="17" name="Line 10"/>
          <p:cNvSpPr>
            <a:spLocks noChangeShapeType="1"/>
          </p:cNvSpPr>
          <p:nvPr/>
        </p:nvSpPr>
        <p:spPr bwMode="auto">
          <a:xfrm>
            <a:off x="3143043" y="6006712"/>
            <a:ext cx="1671844" cy="0"/>
          </a:xfrm>
          <a:prstGeom prst="line">
            <a:avLst/>
          </a:prstGeom>
          <a:noFill/>
          <a:ln w="9525">
            <a:solidFill>
              <a:schemeClr val="tx1"/>
            </a:solidFill>
            <a:miter lim="800000"/>
            <a:headEnd/>
            <a:tailEnd/>
          </a:ln>
          <a:effectLst/>
        </p:spPr>
        <p:txBody>
          <a:bodyPr wrap="none"/>
          <a:lstStyle/>
          <a:p>
            <a:endParaRPr lang="en-US"/>
          </a:p>
        </p:txBody>
      </p:sp>
      <p:sp>
        <p:nvSpPr>
          <p:cNvPr id="18" name="Line 7"/>
          <p:cNvSpPr>
            <a:spLocks noChangeShapeType="1"/>
          </p:cNvSpPr>
          <p:nvPr/>
        </p:nvSpPr>
        <p:spPr bwMode="auto">
          <a:xfrm>
            <a:off x="4804666" y="4634729"/>
            <a:ext cx="0" cy="1349674"/>
          </a:xfrm>
          <a:prstGeom prst="line">
            <a:avLst/>
          </a:prstGeom>
          <a:noFill/>
          <a:ln w="9525">
            <a:solidFill>
              <a:schemeClr val="tx1"/>
            </a:solidFill>
            <a:miter lim="800000"/>
            <a:headEnd/>
            <a:tailEnd/>
          </a:ln>
          <a:effectLst/>
        </p:spPr>
        <p:txBody>
          <a:bodyPr wrap="none"/>
          <a:lstStyle/>
          <a:p>
            <a:endParaRPr lang="en-US"/>
          </a:p>
        </p:txBody>
      </p:sp>
      <p:sp>
        <p:nvSpPr>
          <p:cNvPr id="19" name="Line 8"/>
          <p:cNvSpPr>
            <a:spLocks noChangeShapeType="1"/>
          </p:cNvSpPr>
          <p:nvPr/>
        </p:nvSpPr>
        <p:spPr bwMode="auto">
          <a:xfrm>
            <a:off x="5263514" y="4189671"/>
            <a:ext cx="0" cy="1359714"/>
          </a:xfrm>
          <a:prstGeom prst="line">
            <a:avLst/>
          </a:prstGeom>
          <a:noFill/>
          <a:ln w="9525">
            <a:solidFill>
              <a:schemeClr val="tx1"/>
            </a:solidFill>
            <a:miter lim="800000"/>
            <a:headEnd/>
            <a:tailEnd/>
          </a:ln>
          <a:effectLst/>
        </p:spPr>
        <p:txBody>
          <a:bodyPr wrap="none"/>
          <a:lstStyle/>
          <a:p>
            <a:endParaRPr lang="en-US"/>
          </a:p>
        </p:txBody>
      </p:sp>
      <p:sp>
        <p:nvSpPr>
          <p:cNvPr id="35" name="Line 41"/>
          <p:cNvSpPr>
            <a:spLocks noChangeShapeType="1"/>
          </p:cNvSpPr>
          <p:nvPr/>
        </p:nvSpPr>
        <p:spPr bwMode="auto">
          <a:xfrm>
            <a:off x="3143043" y="4634729"/>
            <a:ext cx="0" cy="1360829"/>
          </a:xfrm>
          <a:prstGeom prst="line">
            <a:avLst/>
          </a:prstGeom>
          <a:noFill/>
          <a:ln w="9525">
            <a:solidFill>
              <a:schemeClr val="tx1"/>
            </a:solidFill>
            <a:miter lim="800000"/>
            <a:headEnd/>
            <a:tailEnd/>
          </a:ln>
          <a:effectLst/>
        </p:spPr>
        <p:txBody>
          <a:bodyPr wrap="none"/>
          <a:lstStyle/>
          <a:p>
            <a:endParaRPr lang="en-US"/>
          </a:p>
        </p:txBody>
      </p:sp>
      <p:sp>
        <p:nvSpPr>
          <p:cNvPr id="36" name="Line 43"/>
          <p:cNvSpPr>
            <a:spLocks noChangeShapeType="1"/>
          </p:cNvSpPr>
          <p:nvPr/>
        </p:nvSpPr>
        <p:spPr bwMode="auto">
          <a:xfrm flipH="1">
            <a:off x="3148722" y="4167362"/>
            <a:ext cx="458848" cy="457328"/>
          </a:xfrm>
          <a:prstGeom prst="line">
            <a:avLst/>
          </a:prstGeom>
          <a:noFill/>
          <a:ln w="9525">
            <a:solidFill>
              <a:schemeClr val="tx1"/>
            </a:solidFill>
            <a:miter lim="800000"/>
            <a:headEnd/>
            <a:tailEnd/>
          </a:ln>
          <a:effectLst/>
        </p:spPr>
        <p:txBody>
          <a:bodyPr wrap="none"/>
          <a:lstStyle/>
          <a:p>
            <a:endParaRPr lang="en-US"/>
          </a:p>
        </p:txBody>
      </p:sp>
      <p:sp>
        <p:nvSpPr>
          <p:cNvPr id="37" name="Line 44"/>
          <p:cNvSpPr>
            <a:spLocks noChangeShapeType="1"/>
          </p:cNvSpPr>
          <p:nvPr/>
        </p:nvSpPr>
        <p:spPr bwMode="auto">
          <a:xfrm flipH="1">
            <a:off x="4798986" y="4184094"/>
            <a:ext cx="458848" cy="456213"/>
          </a:xfrm>
          <a:prstGeom prst="line">
            <a:avLst/>
          </a:prstGeom>
          <a:noFill/>
          <a:ln w="9525">
            <a:solidFill>
              <a:schemeClr val="tx1"/>
            </a:solidFill>
            <a:miter lim="800000"/>
            <a:headEnd/>
            <a:tailEnd/>
          </a:ln>
          <a:effectLst/>
        </p:spPr>
        <p:txBody>
          <a:bodyPr wrap="none"/>
          <a:lstStyle/>
          <a:p>
            <a:endParaRPr lang="en-US"/>
          </a:p>
        </p:txBody>
      </p:sp>
      <p:sp>
        <p:nvSpPr>
          <p:cNvPr id="39" name="Line 46"/>
          <p:cNvSpPr>
            <a:spLocks noChangeShapeType="1"/>
          </p:cNvSpPr>
          <p:nvPr/>
        </p:nvSpPr>
        <p:spPr bwMode="auto">
          <a:xfrm flipH="1">
            <a:off x="3143043" y="5549384"/>
            <a:ext cx="458848" cy="457328"/>
          </a:xfrm>
          <a:prstGeom prst="line">
            <a:avLst/>
          </a:prstGeom>
          <a:noFill/>
          <a:ln w="9525">
            <a:solidFill>
              <a:schemeClr val="tx1"/>
            </a:solidFill>
            <a:miter lim="800000"/>
            <a:headEnd/>
            <a:tailEnd/>
          </a:ln>
          <a:effectLst/>
        </p:spPr>
        <p:txBody>
          <a:bodyPr wrap="none"/>
          <a:lstStyle/>
          <a:p>
            <a:endParaRPr lang="en-US"/>
          </a:p>
        </p:txBody>
      </p:sp>
      <p:sp>
        <p:nvSpPr>
          <p:cNvPr id="40" name="Line 47"/>
          <p:cNvSpPr>
            <a:spLocks noChangeShapeType="1"/>
          </p:cNvSpPr>
          <p:nvPr/>
        </p:nvSpPr>
        <p:spPr bwMode="auto">
          <a:xfrm>
            <a:off x="3601892" y="4184094"/>
            <a:ext cx="0" cy="1348559"/>
          </a:xfrm>
          <a:prstGeom prst="line">
            <a:avLst/>
          </a:prstGeom>
          <a:noFill/>
          <a:ln w="9525">
            <a:solidFill>
              <a:schemeClr val="tx1"/>
            </a:solidFill>
            <a:miter lim="800000"/>
            <a:headEnd/>
            <a:tailEnd/>
          </a:ln>
          <a:effectLst/>
        </p:spPr>
        <p:txBody>
          <a:bodyPr wrap="none"/>
          <a:lstStyle/>
          <a:p>
            <a:endParaRPr lang="en-US"/>
          </a:p>
        </p:txBody>
      </p:sp>
      <p:sp>
        <p:nvSpPr>
          <p:cNvPr id="41" name="Line 48"/>
          <p:cNvSpPr>
            <a:spLocks noChangeShapeType="1"/>
          </p:cNvSpPr>
          <p:nvPr/>
        </p:nvSpPr>
        <p:spPr bwMode="auto">
          <a:xfrm>
            <a:off x="3601892" y="5538230"/>
            <a:ext cx="1671844" cy="0"/>
          </a:xfrm>
          <a:prstGeom prst="line">
            <a:avLst/>
          </a:prstGeom>
          <a:noFill/>
          <a:ln w="9525">
            <a:solidFill>
              <a:schemeClr val="tx1"/>
            </a:solidFill>
            <a:miter lim="800000"/>
            <a:headEnd/>
            <a:tailEnd/>
          </a:ln>
          <a:effectLst/>
        </p:spPr>
        <p:txBody>
          <a:bodyPr wrap="none"/>
          <a:lstStyle/>
          <a:p>
            <a:endParaRPr lang="en-US"/>
          </a:p>
        </p:txBody>
      </p:sp>
      <p:sp>
        <p:nvSpPr>
          <p:cNvPr id="42" name="AutoShape 49"/>
          <p:cNvSpPr>
            <a:spLocks noChangeArrowheads="1"/>
          </p:cNvSpPr>
          <p:nvPr/>
        </p:nvSpPr>
        <p:spPr bwMode="auto">
          <a:xfrm>
            <a:off x="3143043" y="4178516"/>
            <a:ext cx="2120471" cy="1828196"/>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43" name="Line 50"/>
          <p:cNvSpPr>
            <a:spLocks noChangeShapeType="1"/>
          </p:cNvSpPr>
          <p:nvPr/>
        </p:nvSpPr>
        <p:spPr bwMode="auto">
          <a:xfrm>
            <a:off x="3132822" y="4634729"/>
            <a:ext cx="1671844" cy="0"/>
          </a:xfrm>
          <a:prstGeom prst="line">
            <a:avLst/>
          </a:prstGeom>
          <a:noFill/>
          <a:ln w="9525">
            <a:solidFill>
              <a:schemeClr val="tx1"/>
            </a:solidFill>
            <a:miter lim="800000"/>
            <a:headEnd/>
            <a:tailEnd/>
          </a:ln>
          <a:effectLst/>
        </p:spPr>
        <p:txBody>
          <a:bodyPr wrap="none"/>
          <a:lstStyle/>
          <a:p>
            <a:endParaRPr lang="en-US"/>
          </a:p>
        </p:txBody>
      </p:sp>
      <p:sp>
        <p:nvSpPr>
          <p:cNvPr id="44" name="Line 51"/>
          <p:cNvSpPr>
            <a:spLocks noChangeShapeType="1"/>
          </p:cNvSpPr>
          <p:nvPr/>
        </p:nvSpPr>
        <p:spPr bwMode="auto">
          <a:xfrm>
            <a:off x="3143043" y="6006712"/>
            <a:ext cx="1671844" cy="0"/>
          </a:xfrm>
          <a:prstGeom prst="line">
            <a:avLst/>
          </a:prstGeom>
          <a:noFill/>
          <a:ln w="9525">
            <a:solidFill>
              <a:schemeClr val="tx1"/>
            </a:solidFill>
            <a:miter lim="800000"/>
            <a:headEnd/>
            <a:tailEnd/>
          </a:ln>
          <a:effectLst/>
        </p:spPr>
        <p:txBody>
          <a:bodyPr wrap="none"/>
          <a:lstStyle/>
          <a:p>
            <a:endParaRPr lang="en-US"/>
          </a:p>
        </p:txBody>
      </p:sp>
      <p:sp>
        <p:nvSpPr>
          <p:cNvPr id="45" name="Line 52"/>
          <p:cNvSpPr>
            <a:spLocks noChangeShapeType="1"/>
          </p:cNvSpPr>
          <p:nvPr/>
        </p:nvSpPr>
        <p:spPr bwMode="auto">
          <a:xfrm>
            <a:off x="4804666" y="4634729"/>
            <a:ext cx="0" cy="1349674"/>
          </a:xfrm>
          <a:prstGeom prst="line">
            <a:avLst/>
          </a:prstGeom>
          <a:noFill/>
          <a:ln w="9525">
            <a:solidFill>
              <a:schemeClr val="tx1"/>
            </a:solidFill>
            <a:miter lim="800000"/>
            <a:headEnd/>
            <a:tailEnd/>
          </a:ln>
          <a:effectLst/>
        </p:spPr>
        <p:txBody>
          <a:bodyPr wrap="none"/>
          <a:lstStyle/>
          <a:p>
            <a:endParaRPr lang="en-US"/>
          </a:p>
        </p:txBody>
      </p:sp>
      <p:sp>
        <p:nvSpPr>
          <p:cNvPr id="46" name="Line 53"/>
          <p:cNvSpPr>
            <a:spLocks noChangeShapeType="1"/>
          </p:cNvSpPr>
          <p:nvPr/>
        </p:nvSpPr>
        <p:spPr bwMode="auto">
          <a:xfrm>
            <a:off x="5263514" y="4189671"/>
            <a:ext cx="0" cy="1359714"/>
          </a:xfrm>
          <a:prstGeom prst="line">
            <a:avLst/>
          </a:prstGeom>
          <a:noFill/>
          <a:ln w="9525">
            <a:solidFill>
              <a:schemeClr val="tx1"/>
            </a:solidFill>
            <a:miter lim="800000"/>
            <a:headEnd/>
            <a:tailEnd/>
          </a:ln>
          <a:effectLst/>
        </p:spPr>
        <p:txBody>
          <a:bodyPr wrap="none"/>
          <a:lstStyle/>
          <a:p>
            <a:endParaRPr lang="en-US"/>
          </a:p>
        </p:txBody>
      </p:sp>
      <p:cxnSp>
        <p:nvCxnSpPr>
          <p:cNvPr id="81" name="Straight Connector 80"/>
          <p:cNvCxnSpPr/>
          <p:nvPr/>
        </p:nvCxnSpPr>
        <p:spPr bwMode="auto">
          <a:xfrm>
            <a:off x="4794443" y="4634729"/>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2" name="Straight Connector 81"/>
          <p:cNvCxnSpPr/>
          <p:nvPr/>
        </p:nvCxnSpPr>
        <p:spPr bwMode="auto">
          <a:xfrm>
            <a:off x="3138485" y="4639828"/>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3" name="Straight Connector 82"/>
          <p:cNvCxnSpPr/>
          <p:nvPr/>
        </p:nvCxnSpPr>
        <p:spPr bwMode="auto">
          <a:xfrm flipH="1">
            <a:off x="3143043" y="6006712"/>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4" name="Straight Connector 83"/>
          <p:cNvCxnSpPr>
            <a:stCxn id="45" idx="0"/>
            <a:endCxn id="43" idx="0"/>
          </p:cNvCxnSpPr>
          <p:nvPr/>
        </p:nvCxnSpPr>
        <p:spPr bwMode="auto">
          <a:xfrm flipH="1">
            <a:off x="3132822" y="4634729"/>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76835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7"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223.26.4</a:t>
            </a:r>
          </a:p>
        </p:txBody>
      </p:sp>
      <p:sp>
        <p:nvSpPr>
          <p:cNvPr id="1533989" name="Rectangle 37"/>
          <p:cNvSpPr>
            <a:spLocks noChangeArrowheads="1"/>
          </p:cNvSpPr>
          <p:nvPr/>
        </p:nvSpPr>
        <p:spPr bwMode="auto">
          <a:xfrm>
            <a:off x="915988" y="1089025"/>
            <a:ext cx="3397250" cy="822325"/>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How could we get a positive net flux?</a:t>
            </a:r>
            <a:endParaRPr lang="en-US" sz="2000" b="1" dirty="0">
              <a:solidFill>
                <a:schemeClr val="tx2"/>
              </a:solidFill>
            </a:endParaRPr>
          </a:p>
        </p:txBody>
      </p:sp>
      <p:sp>
        <p:nvSpPr>
          <p:cNvPr id="1533990" name="Rectangle 38"/>
          <p:cNvSpPr>
            <a:spLocks noChangeArrowheads="1"/>
          </p:cNvSpPr>
          <p:nvPr/>
        </p:nvSpPr>
        <p:spPr bwMode="auto">
          <a:xfrm>
            <a:off x="4592638" y="720725"/>
            <a:ext cx="4171950" cy="3001963"/>
          </a:xfrm>
          <a:prstGeom prst="rect">
            <a:avLst/>
          </a:prstGeom>
          <a:noFill/>
          <a:ln w="9525">
            <a:noFill/>
            <a:miter lim="800000"/>
            <a:headEnd type="none" w="sm" len="sm"/>
            <a:tailEnd type="none" w="sm" len="sm"/>
          </a:ln>
          <a:effectLst/>
        </p:spPr>
        <p:txBody>
          <a:bodyPr>
            <a:spAutoFit/>
          </a:bodyPr>
          <a:lstStyle/>
          <a:p>
            <a:pPr marL="457200" indent="-457200"/>
            <a:r>
              <a:rPr lang="en-US" sz="1800" b="1" dirty="0">
                <a:solidFill>
                  <a:schemeClr val="tx2"/>
                </a:solidFill>
              </a:rPr>
              <a:t>1)    Cut the volume in half eliminating the negative flux</a:t>
            </a:r>
          </a:p>
          <a:p>
            <a:pPr marL="457200" indent="-457200"/>
            <a:r>
              <a:rPr lang="en-US" sz="1800" b="1" dirty="0">
                <a:solidFill>
                  <a:schemeClr val="tx2"/>
                </a:solidFill>
              </a:rPr>
              <a:t>2)    You can’t, there will always be as many lines entering as leaving</a:t>
            </a:r>
          </a:p>
          <a:p>
            <a:pPr marL="457200" indent="-457200">
              <a:buFontTx/>
              <a:buAutoNum type="arabicParenR" startAt="3"/>
            </a:pPr>
            <a:r>
              <a:rPr lang="en-US" sz="1800" b="1" dirty="0">
                <a:solidFill>
                  <a:schemeClr val="tx2"/>
                </a:solidFill>
              </a:rPr>
              <a:t>Place a positive charge inside the closed surface.</a:t>
            </a:r>
          </a:p>
          <a:p>
            <a:pPr marL="457200" indent="-457200">
              <a:lnSpc>
                <a:spcPct val="180000"/>
              </a:lnSpc>
              <a:buFontTx/>
              <a:buAutoNum type="arabicParenR" startAt="3"/>
            </a:pPr>
            <a:r>
              <a:rPr lang="en-US" sz="1800" b="1" dirty="0">
                <a:solidFill>
                  <a:schemeClr val="tx2"/>
                </a:solidFill>
              </a:rPr>
              <a:t>Apply the Strong force to the field </a:t>
            </a:r>
          </a:p>
        </p:txBody>
      </p:sp>
      <p:sp>
        <p:nvSpPr>
          <p:cNvPr id="1533991" name="AutoShape 39"/>
          <p:cNvSpPr>
            <a:spLocks noChangeArrowheads="1"/>
          </p:cNvSpPr>
          <p:nvPr/>
        </p:nvSpPr>
        <p:spPr bwMode="auto">
          <a:xfrm>
            <a:off x="103188" y="3990975"/>
            <a:ext cx="4437062" cy="28670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r>
              <a:rPr lang="en-US">
                <a:latin typeface="Times New Roman" pitchFamily="18" charset="0"/>
              </a:rPr>
              <a:t> </a:t>
            </a:r>
          </a:p>
        </p:txBody>
      </p:sp>
      <p:sp>
        <p:nvSpPr>
          <p:cNvPr id="1533992" name="Rectangle 40"/>
          <p:cNvSpPr>
            <a:spLocks noChangeArrowheads="1"/>
          </p:cNvSpPr>
          <p:nvPr/>
        </p:nvSpPr>
        <p:spPr bwMode="auto">
          <a:xfrm>
            <a:off x="-123825" y="3954463"/>
            <a:ext cx="4624388" cy="2892425"/>
          </a:xfrm>
          <a:prstGeom prst="rect">
            <a:avLst/>
          </a:prstGeom>
          <a:noFill/>
          <a:ln w="38100">
            <a:noFill/>
            <a:miter lim="800000"/>
            <a:headEnd/>
            <a:tailEnd/>
          </a:ln>
          <a:effectLst/>
        </p:spPr>
        <p:txBody>
          <a:bodyPr lIns="90488" tIns="44450" rIns="90488" bIns="44450"/>
          <a:lstStyle/>
          <a:p>
            <a:pPr marL="401638" indent="-401638">
              <a:lnSpc>
                <a:spcPct val="150000"/>
              </a:lnSpc>
              <a:spcBef>
                <a:spcPct val="30000"/>
              </a:spcBef>
              <a:buClr>
                <a:schemeClr val="accent1"/>
              </a:buClr>
              <a:buSzPct val="75000"/>
              <a:buFont typeface="Monotype Sorts" pitchFamily="2" charset="2"/>
              <a:buNone/>
            </a:pPr>
            <a:r>
              <a:rPr lang="en-US" sz="2000" b="1" dirty="0">
                <a:solidFill>
                  <a:schemeClr val="bg2"/>
                </a:solidFill>
              </a:rPr>
              <a:t>	Since </a:t>
            </a:r>
            <a:r>
              <a:rPr lang="en-US" sz="2000" b="1" dirty="0">
                <a:solidFill>
                  <a:srgbClr val="FF0000"/>
                </a:solidFill>
              </a:rPr>
              <a:t>outgoing field lines give positive flux</a:t>
            </a:r>
            <a:r>
              <a:rPr lang="en-US" sz="2000" b="1" dirty="0">
                <a:solidFill>
                  <a:schemeClr val="bg2"/>
                </a:solidFill>
              </a:rPr>
              <a:t>, and a </a:t>
            </a:r>
            <a:r>
              <a:rPr lang="en-US" sz="2000" b="1" dirty="0">
                <a:solidFill>
                  <a:srgbClr val="FF0000"/>
                </a:solidFill>
              </a:rPr>
              <a:t>positive charge will create outward field lines</a:t>
            </a:r>
            <a:r>
              <a:rPr lang="en-US" sz="2000" b="1" dirty="0">
                <a:solidFill>
                  <a:schemeClr val="bg2"/>
                </a:solidFill>
              </a:rPr>
              <a:t>, placing a positive charge within our cubical closed surface will create a positive net flux.</a:t>
            </a:r>
            <a:endParaRPr lang="en-US" sz="2000" dirty="0">
              <a:solidFill>
                <a:schemeClr val="bg2"/>
              </a:solidFill>
              <a:effectLst>
                <a:outerShdw blurRad="38100" dist="38100" dir="2700000" algn="tl">
                  <a:srgbClr val="000000"/>
                </a:outerShdw>
              </a:effectLst>
            </a:endParaRPr>
          </a:p>
        </p:txBody>
      </p:sp>
      <p:sp>
        <p:nvSpPr>
          <p:cNvPr id="41" name="Line 6"/>
          <p:cNvSpPr>
            <a:spLocks noChangeShapeType="1"/>
          </p:cNvSpPr>
          <p:nvPr/>
        </p:nvSpPr>
        <p:spPr bwMode="auto">
          <a:xfrm>
            <a:off x="6003319" y="4522204"/>
            <a:ext cx="0" cy="1360829"/>
          </a:xfrm>
          <a:prstGeom prst="line">
            <a:avLst/>
          </a:prstGeom>
          <a:noFill/>
          <a:ln w="9525">
            <a:solidFill>
              <a:schemeClr val="tx1"/>
            </a:solidFill>
            <a:miter lim="800000"/>
            <a:headEnd/>
            <a:tailEnd/>
          </a:ln>
          <a:effectLst/>
        </p:spPr>
        <p:txBody>
          <a:bodyPr wrap="none"/>
          <a:lstStyle/>
          <a:p>
            <a:endParaRPr lang="en-US"/>
          </a:p>
        </p:txBody>
      </p:sp>
      <p:sp>
        <p:nvSpPr>
          <p:cNvPr id="42" name="Line 11"/>
          <p:cNvSpPr>
            <a:spLocks noChangeShapeType="1"/>
          </p:cNvSpPr>
          <p:nvPr/>
        </p:nvSpPr>
        <p:spPr bwMode="auto">
          <a:xfrm flipH="1">
            <a:off x="6008998" y="4054837"/>
            <a:ext cx="458848" cy="457328"/>
          </a:xfrm>
          <a:prstGeom prst="line">
            <a:avLst/>
          </a:prstGeom>
          <a:noFill/>
          <a:ln w="9525">
            <a:solidFill>
              <a:schemeClr val="tx1"/>
            </a:solidFill>
            <a:miter lim="800000"/>
            <a:headEnd/>
            <a:tailEnd/>
          </a:ln>
          <a:effectLst/>
        </p:spPr>
        <p:txBody>
          <a:bodyPr wrap="none"/>
          <a:lstStyle/>
          <a:p>
            <a:endParaRPr lang="en-US"/>
          </a:p>
        </p:txBody>
      </p:sp>
      <p:sp>
        <p:nvSpPr>
          <p:cNvPr id="43" name="Line 12"/>
          <p:cNvSpPr>
            <a:spLocks noChangeShapeType="1"/>
          </p:cNvSpPr>
          <p:nvPr/>
        </p:nvSpPr>
        <p:spPr bwMode="auto">
          <a:xfrm flipH="1">
            <a:off x="7659262" y="4071569"/>
            <a:ext cx="458848" cy="456213"/>
          </a:xfrm>
          <a:prstGeom prst="line">
            <a:avLst/>
          </a:prstGeom>
          <a:noFill/>
          <a:ln w="9525">
            <a:solidFill>
              <a:schemeClr val="tx1"/>
            </a:solidFill>
            <a:miter lim="800000"/>
            <a:headEnd/>
            <a:tailEnd/>
          </a:ln>
          <a:effectLst/>
        </p:spPr>
        <p:txBody>
          <a:bodyPr wrap="none"/>
          <a:lstStyle/>
          <a:p>
            <a:endParaRPr lang="en-US"/>
          </a:p>
        </p:txBody>
      </p:sp>
      <p:sp>
        <p:nvSpPr>
          <p:cNvPr id="44" name="Line 14"/>
          <p:cNvSpPr>
            <a:spLocks noChangeShapeType="1"/>
          </p:cNvSpPr>
          <p:nvPr/>
        </p:nvSpPr>
        <p:spPr bwMode="auto">
          <a:xfrm flipH="1">
            <a:off x="6003319" y="5436859"/>
            <a:ext cx="458848" cy="457328"/>
          </a:xfrm>
          <a:prstGeom prst="line">
            <a:avLst/>
          </a:prstGeom>
          <a:noFill/>
          <a:ln w="9525">
            <a:solidFill>
              <a:schemeClr val="tx1"/>
            </a:solidFill>
            <a:miter lim="800000"/>
            <a:headEnd/>
            <a:tailEnd/>
          </a:ln>
          <a:effectLst/>
        </p:spPr>
        <p:txBody>
          <a:bodyPr wrap="none"/>
          <a:lstStyle/>
          <a:p>
            <a:endParaRPr lang="en-US"/>
          </a:p>
        </p:txBody>
      </p:sp>
      <p:sp>
        <p:nvSpPr>
          <p:cNvPr id="45" name="Line 15"/>
          <p:cNvSpPr>
            <a:spLocks noChangeShapeType="1"/>
          </p:cNvSpPr>
          <p:nvPr/>
        </p:nvSpPr>
        <p:spPr bwMode="auto">
          <a:xfrm>
            <a:off x="6462168" y="4071569"/>
            <a:ext cx="0" cy="1348559"/>
          </a:xfrm>
          <a:prstGeom prst="line">
            <a:avLst/>
          </a:prstGeom>
          <a:noFill/>
          <a:ln w="9525">
            <a:solidFill>
              <a:schemeClr val="tx1"/>
            </a:solidFill>
            <a:miter lim="800000"/>
            <a:headEnd/>
            <a:tailEnd/>
          </a:ln>
          <a:effectLst/>
        </p:spPr>
        <p:txBody>
          <a:bodyPr wrap="none"/>
          <a:lstStyle/>
          <a:p>
            <a:endParaRPr lang="en-US"/>
          </a:p>
        </p:txBody>
      </p:sp>
      <p:sp>
        <p:nvSpPr>
          <p:cNvPr id="46" name="Line 16"/>
          <p:cNvSpPr>
            <a:spLocks noChangeShapeType="1"/>
          </p:cNvSpPr>
          <p:nvPr/>
        </p:nvSpPr>
        <p:spPr bwMode="auto">
          <a:xfrm>
            <a:off x="6462168" y="5425705"/>
            <a:ext cx="1671844" cy="0"/>
          </a:xfrm>
          <a:prstGeom prst="line">
            <a:avLst/>
          </a:prstGeom>
          <a:noFill/>
          <a:ln w="9525">
            <a:solidFill>
              <a:schemeClr val="tx1"/>
            </a:solidFill>
            <a:miter lim="800000"/>
            <a:headEnd/>
            <a:tailEnd/>
          </a:ln>
          <a:effectLst/>
        </p:spPr>
        <p:txBody>
          <a:bodyPr wrap="none"/>
          <a:lstStyle/>
          <a:p>
            <a:endParaRPr lang="en-US"/>
          </a:p>
        </p:txBody>
      </p:sp>
      <p:sp>
        <p:nvSpPr>
          <p:cNvPr id="47" name="AutoShape 4"/>
          <p:cNvSpPr>
            <a:spLocks noChangeArrowheads="1"/>
          </p:cNvSpPr>
          <p:nvPr/>
        </p:nvSpPr>
        <p:spPr bwMode="auto">
          <a:xfrm>
            <a:off x="6003319" y="4065991"/>
            <a:ext cx="2120471" cy="1828196"/>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48" name="Line 5"/>
          <p:cNvSpPr>
            <a:spLocks noChangeShapeType="1"/>
          </p:cNvSpPr>
          <p:nvPr/>
        </p:nvSpPr>
        <p:spPr bwMode="auto">
          <a:xfrm>
            <a:off x="5993098" y="4522204"/>
            <a:ext cx="1671844" cy="0"/>
          </a:xfrm>
          <a:prstGeom prst="line">
            <a:avLst/>
          </a:prstGeom>
          <a:noFill/>
          <a:ln w="9525">
            <a:solidFill>
              <a:schemeClr val="tx1"/>
            </a:solidFill>
            <a:miter lim="800000"/>
            <a:headEnd/>
            <a:tailEnd/>
          </a:ln>
          <a:effectLst/>
        </p:spPr>
        <p:txBody>
          <a:bodyPr wrap="none"/>
          <a:lstStyle/>
          <a:p>
            <a:endParaRPr lang="en-US"/>
          </a:p>
        </p:txBody>
      </p:sp>
      <p:sp>
        <p:nvSpPr>
          <p:cNvPr id="49" name="Line 10"/>
          <p:cNvSpPr>
            <a:spLocks noChangeShapeType="1"/>
          </p:cNvSpPr>
          <p:nvPr/>
        </p:nvSpPr>
        <p:spPr bwMode="auto">
          <a:xfrm>
            <a:off x="6003319" y="5894187"/>
            <a:ext cx="1671844" cy="0"/>
          </a:xfrm>
          <a:prstGeom prst="line">
            <a:avLst/>
          </a:prstGeom>
          <a:noFill/>
          <a:ln w="9525">
            <a:solidFill>
              <a:schemeClr val="tx1"/>
            </a:solidFill>
            <a:miter lim="800000"/>
            <a:headEnd/>
            <a:tailEnd/>
          </a:ln>
          <a:effectLst/>
        </p:spPr>
        <p:txBody>
          <a:bodyPr wrap="none"/>
          <a:lstStyle/>
          <a:p>
            <a:endParaRPr lang="en-US"/>
          </a:p>
        </p:txBody>
      </p:sp>
      <p:sp>
        <p:nvSpPr>
          <p:cNvPr id="50" name="Line 7"/>
          <p:cNvSpPr>
            <a:spLocks noChangeShapeType="1"/>
          </p:cNvSpPr>
          <p:nvPr/>
        </p:nvSpPr>
        <p:spPr bwMode="auto">
          <a:xfrm>
            <a:off x="7664942" y="4522204"/>
            <a:ext cx="0" cy="1349674"/>
          </a:xfrm>
          <a:prstGeom prst="line">
            <a:avLst/>
          </a:prstGeom>
          <a:noFill/>
          <a:ln w="9525">
            <a:solidFill>
              <a:schemeClr val="tx1"/>
            </a:solidFill>
            <a:miter lim="800000"/>
            <a:headEnd/>
            <a:tailEnd/>
          </a:ln>
          <a:effectLst/>
        </p:spPr>
        <p:txBody>
          <a:bodyPr wrap="none"/>
          <a:lstStyle/>
          <a:p>
            <a:endParaRPr lang="en-US"/>
          </a:p>
        </p:txBody>
      </p:sp>
      <p:sp>
        <p:nvSpPr>
          <p:cNvPr id="51" name="Line 8"/>
          <p:cNvSpPr>
            <a:spLocks noChangeShapeType="1"/>
          </p:cNvSpPr>
          <p:nvPr/>
        </p:nvSpPr>
        <p:spPr bwMode="auto">
          <a:xfrm>
            <a:off x="8123790" y="4077146"/>
            <a:ext cx="0" cy="1359714"/>
          </a:xfrm>
          <a:prstGeom prst="line">
            <a:avLst/>
          </a:prstGeom>
          <a:noFill/>
          <a:ln w="9525">
            <a:solidFill>
              <a:schemeClr val="tx1"/>
            </a:solidFill>
            <a:miter lim="800000"/>
            <a:headEnd/>
            <a:tailEnd/>
          </a:ln>
          <a:effectLst/>
        </p:spPr>
        <p:txBody>
          <a:bodyPr wrap="none"/>
          <a:lstStyle/>
          <a:p>
            <a:endParaRPr lang="en-US"/>
          </a:p>
        </p:txBody>
      </p:sp>
      <p:sp>
        <p:nvSpPr>
          <p:cNvPr id="52" name="Line 41"/>
          <p:cNvSpPr>
            <a:spLocks noChangeShapeType="1"/>
          </p:cNvSpPr>
          <p:nvPr/>
        </p:nvSpPr>
        <p:spPr bwMode="auto">
          <a:xfrm>
            <a:off x="6003319" y="4522204"/>
            <a:ext cx="0" cy="1360829"/>
          </a:xfrm>
          <a:prstGeom prst="line">
            <a:avLst/>
          </a:prstGeom>
          <a:noFill/>
          <a:ln w="9525">
            <a:solidFill>
              <a:schemeClr val="tx1"/>
            </a:solidFill>
            <a:miter lim="800000"/>
            <a:headEnd/>
            <a:tailEnd/>
          </a:ln>
          <a:effectLst/>
        </p:spPr>
        <p:txBody>
          <a:bodyPr wrap="none"/>
          <a:lstStyle/>
          <a:p>
            <a:endParaRPr lang="en-US"/>
          </a:p>
        </p:txBody>
      </p:sp>
      <p:sp>
        <p:nvSpPr>
          <p:cNvPr id="53" name="Line 43"/>
          <p:cNvSpPr>
            <a:spLocks noChangeShapeType="1"/>
          </p:cNvSpPr>
          <p:nvPr/>
        </p:nvSpPr>
        <p:spPr bwMode="auto">
          <a:xfrm flipH="1">
            <a:off x="6008998" y="4054837"/>
            <a:ext cx="458848" cy="457328"/>
          </a:xfrm>
          <a:prstGeom prst="line">
            <a:avLst/>
          </a:prstGeom>
          <a:noFill/>
          <a:ln w="9525">
            <a:solidFill>
              <a:schemeClr val="tx1"/>
            </a:solidFill>
            <a:miter lim="800000"/>
            <a:headEnd/>
            <a:tailEnd/>
          </a:ln>
          <a:effectLst/>
        </p:spPr>
        <p:txBody>
          <a:bodyPr wrap="none"/>
          <a:lstStyle/>
          <a:p>
            <a:endParaRPr lang="en-US"/>
          </a:p>
        </p:txBody>
      </p:sp>
      <p:sp>
        <p:nvSpPr>
          <p:cNvPr id="54" name="Line 44"/>
          <p:cNvSpPr>
            <a:spLocks noChangeShapeType="1"/>
          </p:cNvSpPr>
          <p:nvPr/>
        </p:nvSpPr>
        <p:spPr bwMode="auto">
          <a:xfrm flipH="1">
            <a:off x="7659262" y="4071569"/>
            <a:ext cx="458848" cy="456213"/>
          </a:xfrm>
          <a:prstGeom prst="line">
            <a:avLst/>
          </a:prstGeom>
          <a:noFill/>
          <a:ln w="9525">
            <a:solidFill>
              <a:schemeClr val="tx1"/>
            </a:solidFill>
            <a:miter lim="800000"/>
            <a:headEnd/>
            <a:tailEnd/>
          </a:ln>
          <a:effectLst/>
        </p:spPr>
        <p:txBody>
          <a:bodyPr wrap="none"/>
          <a:lstStyle/>
          <a:p>
            <a:endParaRPr lang="en-US"/>
          </a:p>
        </p:txBody>
      </p:sp>
      <p:sp>
        <p:nvSpPr>
          <p:cNvPr id="55" name="Line 46"/>
          <p:cNvSpPr>
            <a:spLocks noChangeShapeType="1"/>
          </p:cNvSpPr>
          <p:nvPr/>
        </p:nvSpPr>
        <p:spPr bwMode="auto">
          <a:xfrm flipH="1">
            <a:off x="6003319" y="5436859"/>
            <a:ext cx="458848" cy="457328"/>
          </a:xfrm>
          <a:prstGeom prst="line">
            <a:avLst/>
          </a:prstGeom>
          <a:noFill/>
          <a:ln w="9525">
            <a:solidFill>
              <a:schemeClr val="tx1"/>
            </a:solidFill>
            <a:miter lim="800000"/>
            <a:headEnd/>
            <a:tailEnd/>
          </a:ln>
          <a:effectLst/>
        </p:spPr>
        <p:txBody>
          <a:bodyPr wrap="none"/>
          <a:lstStyle/>
          <a:p>
            <a:endParaRPr lang="en-US"/>
          </a:p>
        </p:txBody>
      </p:sp>
      <p:sp>
        <p:nvSpPr>
          <p:cNvPr id="56" name="Line 47"/>
          <p:cNvSpPr>
            <a:spLocks noChangeShapeType="1"/>
          </p:cNvSpPr>
          <p:nvPr/>
        </p:nvSpPr>
        <p:spPr bwMode="auto">
          <a:xfrm>
            <a:off x="6462168" y="4071569"/>
            <a:ext cx="0" cy="1348559"/>
          </a:xfrm>
          <a:prstGeom prst="line">
            <a:avLst/>
          </a:prstGeom>
          <a:noFill/>
          <a:ln w="9525">
            <a:solidFill>
              <a:schemeClr val="tx1"/>
            </a:solidFill>
            <a:miter lim="800000"/>
            <a:headEnd/>
            <a:tailEnd/>
          </a:ln>
          <a:effectLst/>
        </p:spPr>
        <p:txBody>
          <a:bodyPr wrap="none"/>
          <a:lstStyle/>
          <a:p>
            <a:endParaRPr lang="en-US"/>
          </a:p>
        </p:txBody>
      </p:sp>
      <p:sp>
        <p:nvSpPr>
          <p:cNvPr id="57" name="Line 48"/>
          <p:cNvSpPr>
            <a:spLocks noChangeShapeType="1"/>
          </p:cNvSpPr>
          <p:nvPr/>
        </p:nvSpPr>
        <p:spPr bwMode="auto">
          <a:xfrm>
            <a:off x="6462168" y="5425705"/>
            <a:ext cx="1671844" cy="0"/>
          </a:xfrm>
          <a:prstGeom prst="line">
            <a:avLst/>
          </a:prstGeom>
          <a:noFill/>
          <a:ln w="9525">
            <a:solidFill>
              <a:schemeClr val="tx1"/>
            </a:solidFill>
            <a:miter lim="800000"/>
            <a:headEnd/>
            <a:tailEnd/>
          </a:ln>
          <a:effectLst/>
        </p:spPr>
        <p:txBody>
          <a:bodyPr wrap="none"/>
          <a:lstStyle/>
          <a:p>
            <a:endParaRPr lang="en-US"/>
          </a:p>
        </p:txBody>
      </p:sp>
      <p:sp>
        <p:nvSpPr>
          <p:cNvPr id="58" name="AutoShape 49"/>
          <p:cNvSpPr>
            <a:spLocks noChangeArrowheads="1"/>
          </p:cNvSpPr>
          <p:nvPr/>
        </p:nvSpPr>
        <p:spPr bwMode="auto">
          <a:xfrm>
            <a:off x="6003319" y="4065991"/>
            <a:ext cx="2120471" cy="1828196"/>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59" name="Line 50"/>
          <p:cNvSpPr>
            <a:spLocks noChangeShapeType="1"/>
          </p:cNvSpPr>
          <p:nvPr/>
        </p:nvSpPr>
        <p:spPr bwMode="auto">
          <a:xfrm>
            <a:off x="5993098" y="4522204"/>
            <a:ext cx="1671844" cy="0"/>
          </a:xfrm>
          <a:prstGeom prst="line">
            <a:avLst/>
          </a:prstGeom>
          <a:noFill/>
          <a:ln w="9525">
            <a:solidFill>
              <a:schemeClr val="tx1"/>
            </a:solidFill>
            <a:miter lim="800000"/>
            <a:headEnd/>
            <a:tailEnd/>
          </a:ln>
          <a:effectLst/>
        </p:spPr>
        <p:txBody>
          <a:bodyPr wrap="none"/>
          <a:lstStyle/>
          <a:p>
            <a:endParaRPr lang="en-US"/>
          </a:p>
        </p:txBody>
      </p:sp>
      <p:sp>
        <p:nvSpPr>
          <p:cNvPr id="60" name="Line 51"/>
          <p:cNvSpPr>
            <a:spLocks noChangeShapeType="1"/>
          </p:cNvSpPr>
          <p:nvPr/>
        </p:nvSpPr>
        <p:spPr bwMode="auto">
          <a:xfrm>
            <a:off x="6003319" y="5894187"/>
            <a:ext cx="1671844" cy="0"/>
          </a:xfrm>
          <a:prstGeom prst="line">
            <a:avLst/>
          </a:prstGeom>
          <a:noFill/>
          <a:ln w="9525">
            <a:solidFill>
              <a:schemeClr val="tx1"/>
            </a:solidFill>
            <a:miter lim="800000"/>
            <a:headEnd/>
            <a:tailEnd/>
          </a:ln>
          <a:effectLst/>
        </p:spPr>
        <p:txBody>
          <a:bodyPr wrap="none"/>
          <a:lstStyle/>
          <a:p>
            <a:endParaRPr lang="en-US"/>
          </a:p>
        </p:txBody>
      </p:sp>
      <p:sp>
        <p:nvSpPr>
          <p:cNvPr id="61" name="Line 52"/>
          <p:cNvSpPr>
            <a:spLocks noChangeShapeType="1"/>
          </p:cNvSpPr>
          <p:nvPr/>
        </p:nvSpPr>
        <p:spPr bwMode="auto">
          <a:xfrm>
            <a:off x="7664942" y="4522204"/>
            <a:ext cx="0" cy="1349674"/>
          </a:xfrm>
          <a:prstGeom prst="line">
            <a:avLst/>
          </a:prstGeom>
          <a:noFill/>
          <a:ln w="9525">
            <a:solidFill>
              <a:schemeClr val="tx1"/>
            </a:solidFill>
            <a:miter lim="800000"/>
            <a:headEnd/>
            <a:tailEnd/>
          </a:ln>
          <a:effectLst/>
        </p:spPr>
        <p:txBody>
          <a:bodyPr wrap="none"/>
          <a:lstStyle/>
          <a:p>
            <a:endParaRPr lang="en-US"/>
          </a:p>
        </p:txBody>
      </p:sp>
      <p:sp>
        <p:nvSpPr>
          <p:cNvPr id="62" name="Line 53"/>
          <p:cNvSpPr>
            <a:spLocks noChangeShapeType="1"/>
          </p:cNvSpPr>
          <p:nvPr/>
        </p:nvSpPr>
        <p:spPr bwMode="auto">
          <a:xfrm>
            <a:off x="8123790" y="4077146"/>
            <a:ext cx="0" cy="1359714"/>
          </a:xfrm>
          <a:prstGeom prst="line">
            <a:avLst/>
          </a:prstGeom>
          <a:noFill/>
          <a:ln w="9525">
            <a:solidFill>
              <a:schemeClr val="tx1"/>
            </a:solidFill>
            <a:miter lim="800000"/>
            <a:headEnd/>
            <a:tailEnd/>
          </a:ln>
          <a:effectLst/>
        </p:spPr>
        <p:txBody>
          <a:bodyPr wrap="none"/>
          <a:lstStyle/>
          <a:p>
            <a:endParaRPr lang="en-US"/>
          </a:p>
        </p:txBody>
      </p:sp>
      <p:cxnSp>
        <p:nvCxnSpPr>
          <p:cNvPr id="63" name="Straight Connector 62"/>
          <p:cNvCxnSpPr/>
          <p:nvPr/>
        </p:nvCxnSpPr>
        <p:spPr bwMode="auto">
          <a:xfrm>
            <a:off x="7654719" y="4522204"/>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64" name="Straight Connector 63"/>
          <p:cNvCxnSpPr/>
          <p:nvPr/>
        </p:nvCxnSpPr>
        <p:spPr bwMode="auto">
          <a:xfrm>
            <a:off x="5998761" y="4527303"/>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65" name="Straight Connector 64"/>
          <p:cNvCxnSpPr/>
          <p:nvPr/>
        </p:nvCxnSpPr>
        <p:spPr bwMode="auto">
          <a:xfrm flipH="1">
            <a:off x="6003319" y="5894187"/>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66" name="Straight Connector 65"/>
          <p:cNvCxnSpPr>
            <a:stCxn id="61" idx="0"/>
            <a:endCxn id="59" idx="0"/>
          </p:cNvCxnSpPr>
          <p:nvPr/>
        </p:nvCxnSpPr>
        <p:spPr bwMode="auto">
          <a:xfrm flipH="1">
            <a:off x="5993098" y="4522204"/>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nvGrpSpPr>
          <p:cNvPr id="67" name="Group 66"/>
          <p:cNvGrpSpPr/>
          <p:nvPr/>
        </p:nvGrpSpPr>
        <p:grpSpPr>
          <a:xfrm>
            <a:off x="5209776" y="3405376"/>
            <a:ext cx="3479799" cy="3479800"/>
            <a:chOff x="2787907" y="3914229"/>
            <a:chExt cx="2592131" cy="2592131"/>
          </a:xfrm>
        </p:grpSpPr>
        <p:grpSp>
          <p:nvGrpSpPr>
            <p:cNvPr id="68" name="Group 67"/>
            <p:cNvGrpSpPr/>
            <p:nvPr/>
          </p:nvGrpSpPr>
          <p:grpSpPr>
            <a:xfrm>
              <a:off x="2787907" y="4013200"/>
              <a:ext cx="2592131" cy="2389362"/>
              <a:chOff x="942109" y="0"/>
              <a:chExt cx="7301346" cy="6858000"/>
            </a:xfrm>
          </p:grpSpPr>
          <p:cxnSp>
            <p:nvCxnSpPr>
              <p:cNvPr id="74" name="Straight Arrow Connector 73"/>
              <p:cNvCxnSpPr/>
              <p:nvPr/>
            </p:nvCxnSpPr>
            <p:spPr bwMode="auto">
              <a:xfrm>
                <a:off x="4599709" y="3394364"/>
                <a:ext cx="3643746"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5" name="Straight Arrow Connector 74"/>
              <p:cNvCxnSpPr/>
              <p:nvPr/>
            </p:nvCxnSpPr>
            <p:spPr bwMode="auto">
              <a:xfrm flipH="1" flipV="1">
                <a:off x="4544291" y="0"/>
                <a:ext cx="13854" cy="3394364"/>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6" name="Straight Arrow Connector 75"/>
              <p:cNvCxnSpPr/>
              <p:nvPr/>
            </p:nvCxnSpPr>
            <p:spPr bwMode="auto">
              <a:xfrm flipH="1">
                <a:off x="942109" y="3394364"/>
                <a:ext cx="3616036" cy="41563"/>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7" name="Straight Arrow Connector 76"/>
              <p:cNvCxnSpPr/>
              <p:nvPr/>
            </p:nvCxnSpPr>
            <p:spPr bwMode="auto">
              <a:xfrm>
                <a:off x="4572000" y="3408218"/>
                <a:ext cx="27709" cy="3449782"/>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grpSp>
        <p:grpSp>
          <p:nvGrpSpPr>
            <p:cNvPr id="69" name="Group 68"/>
            <p:cNvGrpSpPr/>
            <p:nvPr/>
          </p:nvGrpSpPr>
          <p:grpSpPr>
            <a:xfrm rot="2700000">
              <a:off x="2790366" y="4015614"/>
              <a:ext cx="2592131" cy="2389362"/>
              <a:chOff x="942109" y="0"/>
              <a:chExt cx="7301346" cy="6858000"/>
            </a:xfrm>
          </p:grpSpPr>
          <p:cxnSp>
            <p:nvCxnSpPr>
              <p:cNvPr id="70" name="Straight Arrow Connector 69"/>
              <p:cNvCxnSpPr/>
              <p:nvPr/>
            </p:nvCxnSpPr>
            <p:spPr bwMode="auto">
              <a:xfrm>
                <a:off x="4599709" y="3394364"/>
                <a:ext cx="3643746"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1" name="Straight Arrow Connector 70"/>
              <p:cNvCxnSpPr/>
              <p:nvPr/>
            </p:nvCxnSpPr>
            <p:spPr bwMode="auto">
              <a:xfrm flipH="1" flipV="1">
                <a:off x="4544291" y="0"/>
                <a:ext cx="13854" cy="3394364"/>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2" name="Straight Arrow Connector 71"/>
              <p:cNvCxnSpPr/>
              <p:nvPr/>
            </p:nvCxnSpPr>
            <p:spPr bwMode="auto">
              <a:xfrm flipH="1">
                <a:off x="942109" y="3394364"/>
                <a:ext cx="3616036" cy="41563"/>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3" name="Straight Arrow Connector 72"/>
              <p:cNvCxnSpPr/>
              <p:nvPr/>
            </p:nvCxnSpPr>
            <p:spPr bwMode="auto">
              <a:xfrm>
                <a:off x="4572000" y="3408218"/>
                <a:ext cx="27709" cy="3449782"/>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grpSp>
      </p:grpSp>
      <p:sp>
        <p:nvSpPr>
          <p:cNvPr id="78" name="Oval 7"/>
          <p:cNvSpPr>
            <a:spLocks noChangeArrowheads="1"/>
          </p:cNvSpPr>
          <p:nvPr/>
        </p:nvSpPr>
        <p:spPr bwMode="auto">
          <a:xfrm>
            <a:off x="6692914" y="4904662"/>
            <a:ext cx="493713" cy="434975"/>
          </a:xfrm>
          <a:prstGeom prst="ellipse">
            <a:avLst/>
          </a:prstGeom>
          <a:gradFill rotWithShape="1">
            <a:gsLst>
              <a:gs pos="0">
                <a:srgbClr val="FFCC99">
                  <a:gamma/>
                  <a:shade val="46275"/>
                  <a:invGamma/>
                </a:srgbClr>
              </a:gs>
              <a:gs pos="50000">
                <a:srgbClr val="FFCC99"/>
              </a:gs>
              <a:gs pos="100000">
                <a:srgbClr val="FFCC99">
                  <a:gamma/>
                  <a:shade val="46275"/>
                  <a:invGamma/>
                </a:srgbClr>
              </a:gs>
            </a:gsLst>
            <a:lin ang="18900000" scaled="1"/>
          </a:gradFill>
          <a:ln w="9525">
            <a:noFill/>
            <a:miter lim="800000"/>
            <a:headEnd/>
            <a:tailEnd/>
          </a:ln>
          <a:effectLst/>
        </p:spPr>
        <p:txBody>
          <a:bodyPr wrap="none" anchor="ctr"/>
          <a:lstStyle/>
          <a:p>
            <a:pPr algn="ctr"/>
            <a:r>
              <a:rPr lang="en-US" dirty="0"/>
              <a:t>+</a:t>
            </a:r>
          </a:p>
        </p:txBody>
      </p:sp>
    </p:spTree>
    <p:extLst>
      <p:ext uri="{BB962C8B-B14F-4D97-AF65-F5344CB8AC3E}">
        <p14:creationId xmlns:p14="http://schemas.microsoft.com/office/powerpoint/2010/main" val="222728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Not Flux Capacitor</a:t>
            </a:r>
          </a:p>
        </p:txBody>
      </p:sp>
      <p:sp>
        <p:nvSpPr>
          <p:cNvPr id="160771" name="Rectangle 3"/>
          <p:cNvSpPr>
            <a:spLocks noGrp="1" noChangeArrowheads="1"/>
          </p:cNvSpPr>
          <p:nvPr>
            <p:ph type="body" idx="1"/>
          </p:nvPr>
        </p:nvSpPr>
        <p:spPr/>
        <p:txBody>
          <a:bodyPr/>
          <a:lstStyle/>
          <a:p>
            <a:endParaRPr lang="en-US"/>
          </a:p>
        </p:txBody>
      </p:sp>
      <p:pic>
        <p:nvPicPr>
          <p:cNvPr id="160772" name="Picture 4" descr="flux-capacitor-schematic"/>
          <p:cNvPicPr>
            <a:picLocks noChangeAspect="1" noChangeArrowheads="1"/>
          </p:cNvPicPr>
          <p:nvPr/>
        </p:nvPicPr>
        <p:blipFill>
          <a:blip r:embed="rId2" cstate="print"/>
          <a:srcRect/>
          <a:stretch>
            <a:fillRect/>
          </a:stretch>
        </p:blipFill>
        <p:spPr bwMode="auto">
          <a:xfrm>
            <a:off x="2705100" y="2457450"/>
            <a:ext cx="3810000" cy="2857500"/>
          </a:xfrm>
          <a:prstGeom prst="rect">
            <a:avLst/>
          </a:prstGeom>
          <a:noFill/>
        </p:spPr>
      </p:pic>
      <p:sp>
        <p:nvSpPr>
          <p:cNvPr id="160773" name="Oval 5"/>
          <p:cNvSpPr>
            <a:spLocks noChangeArrowheads="1"/>
          </p:cNvSpPr>
          <p:nvPr/>
        </p:nvSpPr>
        <p:spPr bwMode="auto">
          <a:xfrm>
            <a:off x="2409825" y="1924050"/>
            <a:ext cx="4448175" cy="3857625"/>
          </a:xfrm>
          <a:prstGeom prst="ellipse">
            <a:avLst/>
          </a:prstGeom>
          <a:noFill/>
          <a:ln w="88900">
            <a:solidFill>
              <a:srgbClr val="FF0000"/>
            </a:solidFill>
            <a:miter lim="800000"/>
            <a:headEnd/>
            <a:tailEnd/>
          </a:ln>
          <a:effectLst/>
        </p:spPr>
        <p:txBody>
          <a:bodyPr wrap="none" anchor="ctr"/>
          <a:lstStyle/>
          <a:p>
            <a:endParaRPr lang="en-US"/>
          </a:p>
        </p:txBody>
      </p:sp>
      <p:sp>
        <p:nvSpPr>
          <p:cNvPr id="160774" name="Line 6"/>
          <p:cNvSpPr>
            <a:spLocks noChangeShapeType="1"/>
          </p:cNvSpPr>
          <p:nvPr/>
        </p:nvSpPr>
        <p:spPr bwMode="auto">
          <a:xfrm>
            <a:off x="3143250" y="2381250"/>
            <a:ext cx="3000375" cy="2886075"/>
          </a:xfrm>
          <a:prstGeom prst="line">
            <a:avLst/>
          </a:prstGeom>
          <a:noFill/>
          <a:ln w="76200">
            <a:solidFill>
              <a:srgbClr val="FF0000"/>
            </a:solidFill>
            <a:miter lim="800000"/>
            <a:headEnd/>
            <a:tailEnd/>
          </a:ln>
          <a:effectLst/>
        </p:spPr>
        <p:txBody>
          <a:bodyPr wrap="none"/>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80" name="Rectangle 4"/>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223.26.5</a:t>
            </a:r>
            <a:endParaRPr lang="en-US" sz="2800" b="1" dirty="0">
              <a:solidFill>
                <a:schemeClr val="accent2"/>
              </a:solidFill>
            </a:endParaRPr>
          </a:p>
        </p:txBody>
      </p:sp>
      <p:sp>
        <p:nvSpPr>
          <p:cNvPr id="1534981" name="Rectangle 5"/>
          <p:cNvSpPr>
            <a:spLocks noChangeArrowheads="1"/>
          </p:cNvSpPr>
          <p:nvPr/>
        </p:nvSpPr>
        <p:spPr bwMode="auto">
          <a:xfrm>
            <a:off x="915988" y="830263"/>
            <a:ext cx="3397250" cy="2282825"/>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Suppose I place a positive charge in our cubical closed surface. Is there a way to make the flux zero again (other than taking the positive charge out)?</a:t>
            </a:r>
            <a:endParaRPr lang="en-US" sz="2000" b="1" dirty="0">
              <a:solidFill>
                <a:schemeClr val="tx2"/>
              </a:solidFill>
            </a:endParaRPr>
          </a:p>
        </p:txBody>
      </p:sp>
      <p:sp>
        <p:nvSpPr>
          <p:cNvPr id="1534982" name="Rectangle 6"/>
          <p:cNvSpPr>
            <a:spLocks noChangeArrowheads="1"/>
          </p:cNvSpPr>
          <p:nvPr/>
        </p:nvSpPr>
        <p:spPr bwMode="auto">
          <a:xfrm>
            <a:off x="4592638" y="720725"/>
            <a:ext cx="4171950" cy="2563813"/>
          </a:xfrm>
          <a:prstGeom prst="rect">
            <a:avLst/>
          </a:prstGeom>
          <a:noFill/>
          <a:ln w="9525">
            <a:noFill/>
            <a:miter lim="800000"/>
            <a:headEnd type="none" w="sm" len="sm"/>
            <a:tailEnd type="none" w="sm" len="sm"/>
          </a:ln>
          <a:effectLst/>
        </p:spPr>
        <p:txBody>
          <a:bodyPr>
            <a:spAutoFit/>
          </a:bodyPr>
          <a:lstStyle/>
          <a:p>
            <a:pPr marL="457200" indent="-457200"/>
            <a:r>
              <a:rPr lang="en-US" sz="1800" b="1">
                <a:solidFill>
                  <a:schemeClr val="tx2"/>
                </a:solidFill>
              </a:rPr>
              <a:t>1)    Yes, cut off all the field lines at the surface.</a:t>
            </a:r>
          </a:p>
          <a:p>
            <a:pPr marL="457200" indent="-457200"/>
            <a:r>
              <a:rPr lang="en-US" sz="1800" b="1">
                <a:solidFill>
                  <a:schemeClr val="tx2"/>
                </a:solidFill>
              </a:rPr>
              <a:t>2)    No, the positive charge will always produce outward field lines.</a:t>
            </a:r>
          </a:p>
          <a:p>
            <a:pPr marL="457200" indent="-457200">
              <a:buFontTx/>
              <a:buAutoNum type="arabicParenR" startAt="3"/>
            </a:pPr>
            <a:r>
              <a:rPr lang="en-US" sz="1800" b="1">
                <a:solidFill>
                  <a:schemeClr val="tx2"/>
                </a:solidFill>
              </a:rPr>
              <a:t>Yes, place an equal magnitude negative charge inside.</a:t>
            </a:r>
          </a:p>
          <a:p>
            <a:pPr marL="457200" indent="-457200">
              <a:buFontTx/>
              <a:buAutoNum type="arabicParenR" startAt="3"/>
            </a:pPr>
            <a:r>
              <a:rPr lang="en-US" sz="1800" b="1">
                <a:solidFill>
                  <a:schemeClr val="tx2"/>
                </a:solidFill>
              </a:rPr>
              <a:t>No the Pauli exclusion principle will not allow this. </a:t>
            </a:r>
          </a:p>
        </p:txBody>
      </p:sp>
      <p:sp>
        <p:nvSpPr>
          <p:cNvPr id="1534985" name="Rectangle 9"/>
          <p:cNvSpPr>
            <a:spLocks noChangeArrowheads="1"/>
          </p:cNvSpPr>
          <p:nvPr/>
        </p:nvSpPr>
        <p:spPr bwMode="auto">
          <a:xfrm>
            <a:off x="2874963" y="4024313"/>
            <a:ext cx="4248150" cy="26035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34986" name="Line 10"/>
          <p:cNvSpPr>
            <a:spLocks noChangeShapeType="1"/>
          </p:cNvSpPr>
          <p:nvPr/>
        </p:nvSpPr>
        <p:spPr bwMode="auto">
          <a:xfrm>
            <a:off x="437356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4987" name="Line 11"/>
          <p:cNvSpPr>
            <a:spLocks noChangeShapeType="1"/>
          </p:cNvSpPr>
          <p:nvPr/>
        </p:nvSpPr>
        <p:spPr bwMode="auto">
          <a:xfrm>
            <a:off x="470058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4988" name="Line 12"/>
          <p:cNvSpPr>
            <a:spLocks noChangeShapeType="1"/>
          </p:cNvSpPr>
          <p:nvPr/>
        </p:nvSpPr>
        <p:spPr bwMode="auto">
          <a:xfrm flipH="1">
            <a:off x="437673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4989" name="Line 13"/>
          <p:cNvSpPr>
            <a:spLocks noChangeShapeType="1"/>
          </p:cNvSpPr>
          <p:nvPr/>
        </p:nvSpPr>
        <p:spPr bwMode="auto">
          <a:xfrm flipH="1">
            <a:off x="556736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4990" name="Line 14"/>
          <p:cNvSpPr>
            <a:spLocks noChangeShapeType="1"/>
          </p:cNvSpPr>
          <p:nvPr/>
        </p:nvSpPr>
        <p:spPr bwMode="auto">
          <a:xfrm flipH="1">
            <a:off x="437356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4991" name="Line 15"/>
          <p:cNvSpPr>
            <a:spLocks noChangeShapeType="1"/>
          </p:cNvSpPr>
          <p:nvPr/>
        </p:nvSpPr>
        <p:spPr bwMode="auto">
          <a:xfrm>
            <a:off x="470376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4992" name="Line 16"/>
          <p:cNvSpPr>
            <a:spLocks noChangeShapeType="1"/>
          </p:cNvSpPr>
          <p:nvPr/>
        </p:nvSpPr>
        <p:spPr bwMode="auto">
          <a:xfrm>
            <a:off x="470376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4993" name="AutoShape 17"/>
          <p:cNvSpPr>
            <a:spLocks noChangeArrowheads="1"/>
          </p:cNvSpPr>
          <p:nvPr/>
        </p:nvSpPr>
        <p:spPr bwMode="auto">
          <a:xfrm>
            <a:off x="4373563" y="4621213"/>
            <a:ext cx="1528762" cy="1293812"/>
          </a:xfrm>
          <a:prstGeom prst="cube">
            <a:avLst>
              <a:gd name="adj" fmla="val 25000"/>
            </a:avLst>
          </a:prstGeom>
          <a:solidFill>
            <a:schemeClr val="tx2">
              <a:lumMod val="40000"/>
              <a:lumOff val="60000"/>
              <a:alpha val="46001"/>
            </a:schemeClr>
          </a:solidFill>
          <a:ln w="9525">
            <a:solidFill>
              <a:srgbClr val="000000"/>
            </a:solidFill>
            <a:miter lim="800000"/>
            <a:headEnd/>
            <a:tailEnd/>
          </a:ln>
          <a:effectLst/>
        </p:spPr>
        <p:txBody>
          <a:bodyPr wrap="none" anchor="ctr"/>
          <a:lstStyle/>
          <a:p>
            <a:endParaRPr lang="en-US"/>
          </a:p>
        </p:txBody>
      </p:sp>
      <p:sp>
        <p:nvSpPr>
          <p:cNvPr id="1534994" name="Line 18"/>
          <p:cNvSpPr>
            <a:spLocks noChangeShapeType="1"/>
          </p:cNvSpPr>
          <p:nvPr/>
        </p:nvSpPr>
        <p:spPr bwMode="auto">
          <a:xfrm>
            <a:off x="436562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4995" name="Line 19"/>
          <p:cNvSpPr>
            <a:spLocks noChangeShapeType="1"/>
          </p:cNvSpPr>
          <p:nvPr/>
        </p:nvSpPr>
        <p:spPr bwMode="auto">
          <a:xfrm>
            <a:off x="437356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4996" name="Line 20"/>
          <p:cNvSpPr>
            <a:spLocks noChangeShapeType="1"/>
          </p:cNvSpPr>
          <p:nvPr/>
        </p:nvSpPr>
        <p:spPr bwMode="auto">
          <a:xfrm>
            <a:off x="5902325" y="4629150"/>
            <a:ext cx="0" cy="962025"/>
          </a:xfrm>
          <a:prstGeom prst="line">
            <a:avLst/>
          </a:prstGeom>
          <a:noFill/>
          <a:ln w="9525">
            <a:solidFill>
              <a:srgbClr val="000000"/>
            </a:solidFill>
            <a:miter lim="800000"/>
            <a:headEnd/>
            <a:tailEnd/>
          </a:ln>
          <a:effectLst/>
        </p:spPr>
        <p:txBody>
          <a:bodyPr wrap="none"/>
          <a:lstStyle/>
          <a:p>
            <a:endParaRPr lang="en-US"/>
          </a:p>
        </p:txBody>
      </p:sp>
      <p:sp>
        <p:nvSpPr>
          <p:cNvPr id="1534997" name="Line 21"/>
          <p:cNvSpPr>
            <a:spLocks noChangeShapeType="1"/>
          </p:cNvSpPr>
          <p:nvPr/>
        </p:nvSpPr>
        <p:spPr bwMode="auto">
          <a:xfrm>
            <a:off x="437356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4998" name="Line 22"/>
          <p:cNvSpPr>
            <a:spLocks noChangeShapeType="1"/>
          </p:cNvSpPr>
          <p:nvPr/>
        </p:nvSpPr>
        <p:spPr bwMode="auto">
          <a:xfrm>
            <a:off x="470058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4999" name="Line 23"/>
          <p:cNvSpPr>
            <a:spLocks noChangeShapeType="1"/>
          </p:cNvSpPr>
          <p:nvPr/>
        </p:nvSpPr>
        <p:spPr bwMode="auto">
          <a:xfrm flipH="1">
            <a:off x="437673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5000" name="Line 24"/>
          <p:cNvSpPr>
            <a:spLocks noChangeShapeType="1"/>
          </p:cNvSpPr>
          <p:nvPr/>
        </p:nvSpPr>
        <p:spPr bwMode="auto">
          <a:xfrm flipH="1">
            <a:off x="556736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5001" name="Line 25"/>
          <p:cNvSpPr>
            <a:spLocks noChangeShapeType="1"/>
          </p:cNvSpPr>
          <p:nvPr/>
        </p:nvSpPr>
        <p:spPr bwMode="auto">
          <a:xfrm flipH="1">
            <a:off x="437356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5002" name="Line 26"/>
          <p:cNvSpPr>
            <a:spLocks noChangeShapeType="1"/>
          </p:cNvSpPr>
          <p:nvPr/>
        </p:nvSpPr>
        <p:spPr bwMode="auto">
          <a:xfrm>
            <a:off x="470376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5003" name="Line 27"/>
          <p:cNvSpPr>
            <a:spLocks noChangeShapeType="1"/>
          </p:cNvSpPr>
          <p:nvPr/>
        </p:nvSpPr>
        <p:spPr bwMode="auto">
          <a:xfrm>
            <a:off x="470376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5004" name="Line 28"/>
          <p:cNvSpPr>
            <a:spLocks noChangeShapeType="1"/>
          </p:cNvSpPr>
          <p:nvPr/>
        </p:nvSpPr>
        <p:spPr bwMode="auto">
          <a:xfrm>
            <a:off x="436562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5005" name="Line 29"/>
          <p:cNvSpPr>
            <a:spLocks noChangeShapeType="1"/>
          </p:cNvSpPr>
          <p:nvPr/>
        </p:nvSpPr>
        <p:spPr bwMode="auto">
          <a:xfrm>
            <a:off x="437356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5006" name="Line 30"/>
          <p:cNvSpPr>
            <a:spLocks noChangeShapeType="1"/>
          </p:cNvSpPr>
          <p:nvPr/>
        </p:nvSpPr>
        <p:spPr bwMode="auto">
          <a:xfrm>
            <a:off x="5902325" y="4629150"/>
            <a:ext cx="0" cy="962025"/>
          </a:xfrm>
          <a:prstGeom prst="line">
            <a:avLst/>
          </a:prstGeom>
          <a:noFill/>
          <a:ln w="9525">
            <a:solidFill>
              <a:srgbClr val="000000"/>
            </a:solidFill>
            <a:miter lim="800000"/>
            <a:headEnd/>
            <a:tailEnd/>
          </a:ln>
          <a:effectLst/>
        </p:spPr>
        <p:txBody>
          <a:bodyPr wrap="none"/>
          <a:lstStyle/>
          <a:p>
            <a:endParaRPr lang="en-US"/>
          </a:p>
        </p:txBody>
      </p:sp>
      <p:grpSp>
        <p:nvGrpSpPr>
          <p:cNvPr id="2" name="Group 31"/>
          <p:cNvGrpSpPr>
            <a:grpSpLocks/>
          </p:cNvGrpSpPr>
          <p:nvPr/>
        </p:nvGrpSpPr>
        <p:grpSpPr bwMode="auto">
          <a:xfrm>
            <a:off x="4938713" y="5089525"/>
            <a:ext cx="288925" cy="285750"/>
            <a:chOff x="2230" y="1994"/>
            <a:chExt cx="182" cy="180"/>
          </a:xfrm>
        </p:grpSpPr>
        <p:sp>
          <p:nvSpPr>
            <p:cNvPr id="1535008" name="Oval 32"/>
            <p:cNvSpPr>
              <a:spLocks noChangeArrowheads="1"/>
            </p:cNvSpPr>
            <p:nvPr/>
          </p:nvSpPr>
          <p:spPr bwMode="auto">
            <a:xfrm>
              <a:off x="2230" y="1994"/>
              <a:ext cx="182" cy="180"/>
            </a:xfrm>
            <a:prstGeom prst="ellipse">
              <a:avLst/>
            </a:prstGeom>
            <a:solidFill>
              <a:srgbClr val="FF0000"/>
            </a:solidFill>
            <a:ln w="38100">
              <a:solidFill>
                <a:srgbClr val="FF0000"/>
              </a:solidFill>
              <a:round/>
              <a:headEnd/>
              <a:tailEnd/>
            </a:ln>
            <a:effectLst/>
          </p:spPr>
          <p:txBody>
            <a:bodyPr wrap="none" anchor="ctr"/>
            <a:lstStyle/>
            <a:p>
              <a:endParaRPr lang="en-US"/>
            </a:p>
          </p:txBody>
        </p:sp>
        <p:sp>
          <p:nvSpPr>
            <p:cNvPr id="1535009" name="Line 33"/>
            <p:cNvSpPr>
              <a:spLocks noChangeShapeType="1"/>
            </p:cNvSpPr>
            <p:nvPr/>
          </p:nvSpPr>
          <p:spPr bwMode="auto">
            <a:xfrm flipV="1">
              <a:off x="2253" y="2084"/>
              <a:ext cx="136" cy="0"/>
            </a:xfrm>
            <a:prstGeom prst="line">
              <a:avLst/>
            </a:prstGeom>
            <a:noFill/>
            <a:ln w="38100">
              <a:solidFill>
                <a:schemeClr val="bg2"/>
              </a:solidFill>
              <a:round/>
              <a:headEnd/>
              <a:tailEnd/>
            </a:ln>
            <a:effectLst/>
          </p:spPr>
          <p:txBody>
            <a:bodyPr wrap="none" anchor="ctr"/>
            <a:lstStyle/>
            <a:p>
              <a:endParaRPr lang="en-US"/>
            </a:p>
          </p:txBody>
        </p:sp>
        <p:sp>
          <p:nvSpPr>
            <p:cNvPr id="1535010" name="Line 34"/>
            <p:cNvSpPr>
              <a:spLocks noChangeShapeType="1"/>
            </p:cNvSpPr>
            <p:nvPr/>
          </p:nvSpPr>
          <p:spPr bwMode="auto">
            <a:xfrm rot="16200000" flipV="1">
              <a:off x="2253" y="2084"/>
              <a:ext cx="136" cy="0"/>
            </a:xfrm>
            <a:prstGeom prst="line">
              <a:avLst/>
            </a:prstGeom>
            <a:noFill/>
            <a:ln w="38100">
              <a:solidFill>
                <a:schemeClr val="bg2"/>
              </a:solidFill>
              <a:round/>
              <a:headEnd/>
              <a:tailEnd/>
            </a:ln>
            <a:effectLst/>
          </p:spPr>
          <p:txBody>
            <a:bodyPr wrap="none" anchor="ctr"/>
            <a:lstStyle/>
            <a:p>
              <a:endParaRPr lang="en-US"/>
            </a:p>
          </p:txBody>
        </p:sp>
      </p:grpSp>
      <p:sp>
        <p:nvSpPr>
          <p:cNvPr id="1535011" name="Line 35"/>
          <p:cNvSpPr>
            <a:spLocks noChangeShapeType="1"/>
          </p:cNvSpPr>
          <p:nvPr/>
        </p:nvSpPr>
        <p:spPr bwMode="auto">
          <a:xfrm flipV="1">
            <a:off x="5127625" y="4270375"/>
            <a:ext cx="222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2" name="Line 36"/>
          <p:cNvSpPr>
            <a:spLocks noChangeShapeType="1"/>
          </p:cNvSpPr>
          <p:nvPr/>
        </p:nvSpPr>
        <p:spPr bwMode="auto">
          <a:xfrm flipV="1">
            <a:off x="5268913" y="5195888"/>
            <a:ext cx="1023937" cy="12700"/>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3" name="Line 37"/>
          <p:cNvSpPr>
            <a:spLocks noChangeShapeType="1"/>
          </p:cNvSpPr>
          <p:nvPr/>
        </p:nvSpPr>
        <p:spPr bwMode="auto">
          <a:xfrm flipV="1">
            <a:off x="5270500" y="4359275"/>
            <a:ext cx="7334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4" name="Line 38"/>
          <p:cNvSpPr>
            <a:spLocks noChangeShapeType="1"/>
          </p:cNvSpPr>
          <p:nvPr/>
        </p:nvSpPr>
        <p:spPr bwMode="auto">
          <a:xfrm>
            <a:off x="5240338" y="5403850"/>
            <a:ext cx="733425" cy="48418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5" name="Line 39"/>
          <p:cNvSpPr>
            <a:spLocks noChangeShapeType="1"/>
          </p:cNvSpPr>
          <p:nvPr/>
        </p:nvSpPr>
        <p:spPr bwMode="auto">
          <a:xfrm>
            <a:off x="5080000" y="5470525"/>
            <a:ext cx="1588" cy="720725"/>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6" name="Line 40"/>
          <p:cNvSpPr>
            <a:spLocks noChangeShapeType="1"/>
          </p:cNvSpPr>
          <p:nvPr/>
        </p:nvSpPr>
        <p:spPr bwMode="auto">
          <a:xfrm flipH="1">
            <a:off x="4157663" y="5386388"/>
            <a:ext cx="730250" cy="506412"/>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7" name="Line 41"/>
          <p:cNvSpPr>
            <a:spLocks noChangeShapeType="1"/>
          </p:cNvSpPr>
          <p:nvPr/>
        </p:nvSpPr>
        <p:spPr bwMode="auto">
          <a:xfrm flipH="1">
            <a:off x="3814763" y="5194300"/>
            <a:ext cx="989012" cy="206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8" name="Line 42"/>
          <p:cNvSpPr>
            <a:spLocks noChangeShapeType="1"/>
          </p:cNvSpPr>
          <p:nvPr/>
        </p:nvSpPr>
        <p:spPr bwMode="auto">
          <a:xfrm flipH="1" flipV="1">
            <a:off x="4138613" y="4397375"/>
            <a:ext cx="720725" cy="647700"/>
          </a:xfrm>
          <a:prstGeom prst="line">
            <a:avLst/>
          </a:prstGeom>
          <a:noFill/>
          <a:ln w="9525">
            <a:solidFill>
              <a:srgbClr val="000000"/>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34547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4" name="Rectangle 4"/>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223.26.5</a:t>
            </a:r>
            <a:endParaRPr lang="en-US" sz="2800" b="1" dirty="0">
              <a:solidFill>
                <a:schemeClr val="accent2"/>
              </a:solidFill>
            </a:endParaRPr>
          </a:p>
        </p:txBody>
      </p:sp>
      <p:sp>
        <p:nvSpPr>
          <p:cNvPr id="1536005" name="Rectangle 5"/>
          <p:cNvSpPr>
            <a:spLocks noChangeArrowheads="1"/>
          </p:cNvSpPr>
          <p:nvPr/>
        </p:nvSpPr>
        <p:spPr bwMode="auto">
          <a:xfrm>
            <a:off x="915988" y="830263"/>
            <a:ext cx="3397250" cy="2282825"/>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Suppose I place a positive charge in our cubical closed surface. Is there a way to make the flux zero again (other than taking the positive charge out)?</a:t>
            </a:r>
            <a:endParaRPr lang="en-US" sz="2000" b="1" dirty="0">
              <a:solidFill>
                <a:schemeClr val="tx2"/>
              </a:solidFill>
            </a:endParaRPr>
          </a:p>
        </p:txBody>
      </p:sp>
      <p:sp>
        <p:nvSpPr>
          <p:cNvPr id="1536006" name="Rectangle 6"/>
          <p:cNvSpPr>
            <a:spLocks noChangeArrowheads="1"/>
          </p:cNvSpPr>
          <p:nvPr/>
        </p:nvSpPr>
        <p:spPr bwMode="auto">
          <a:xfrm>
            <a:off x="4592638" y="720725"/>
            <a:ext cx="4171950" cy="2563813"/>
          </a:xfrm>
          <a:prstGeom prst="rect">
            <a:avLst/>
          </a:prstGeom>
          <a:noFill/>
          <a:ln w="9525">
            <a:noFill/>
            <a:miter lim="800000"/>
            <a:headEnd type="none" w="sm" len="sm"/>
            <a:tailEnd type="none" w="sm" len="sm"/>
          </a:ln>
          <a:effectLst/>
        </p:spPr>
        <p:txBody>
          <a:bodyPr>
            <a:spAutoFit/>
          </a:bodyPr>
          <a:lstStyle/>
          <a:p>
            <a:pPr marL="457200" indent="-457200"/>
            <a:r>
              <a:rPr lang="en-US" sz="1800" b="1">
                <a:solidFill>
                  <a:schemeClr val="tx2"/>
                </a:solidFill>
              </a:rPr>
              <a:t>1)    Yes, cut off all the field lines at the surface.</a:t>
            </a:r>
          </a:p>
          <a:p>
            <a:pPr marL="457200" indent="-457200"/>
            <a:r>
              <a:rPr lang="en-US" sz="1800" b="1">
                <a:solidFill>
                  <a:schemeClr val="tx2"/>
                </a:solidFill>
              </a:rPr>
              <a:t>2)    No, the positive charge will always produce outward field lines.</a:t>
            </a:r>
          </a:p>
          <a:p>
            <a:pPr marL="457200" indent="-457200">
              <a:buFontTx/>
              <a:buAutoNum type="arabicParenR" startAt="3"/>
            </a:pPr>
            <a:r>
              <a:rPr lang="en-US" sz="1800" b="1">
                <a:solidFill>
                  <a:schemeClr val="tx2"/>
                </a:solidFill>
              </a:rPr>
              <a:t>Yes, place an equal magnitude negative charge inside.</a:t>
            </a:r>
          </a:p>
          <a:p>
            <a:pPr marL="457200" indent="-457200">
              <a:buFontTx/>
              <a:buAutoNum type="arabicParenR" startAt="3"/>
            </a:pPr>
            <a:r>
              <a:rPr lang="en-US" sz="1800" b="1">
                <a:solidFill>
                  <a:schemeClr val="tx2"/>
                </a:solidFill>
              </a:rPr>
              <a:t>No the Pauli exclusion principle will not allow this. </a:t>
            </a:r>
          </a:p>
        </p:txBody>
      </p:sp>
      <p:sp>
        <p:nvSpPr>
          <p:cNvPr id="1536007" name="AutoShape 7"/>
          <p:cNvSpPr>
            <a:spLocks noChangeArrowheads="1"/>
          </p:cNvSpPr>
          <p:nvPr/>
        </p:nvSpPr>
        <p:spPr bwMode="auto">
          <a:xfrm>
            <a:off x="103188" y="3990975"/>
            <a:ext cx="4437062" cy="28670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r>
              <a:rPr lang="en-US">
                <a:latin typeface="Times New Roman" pitchFamily="18" charset="0"/>
              </a:rPr>
              <a:t> </a:t>
            </a:r>
          </a:p>
        </p:txBody>
      </p:sp>
      <p:sp>
        <p:nvSpPr>
          <p:cNvPr id="1536008" name="Rectangle 8"/>
          <p:cNvSpPr>
            <a:spLocks noChangeArrowheads="1"/>
          </p:cNvSpPr>
          <p:nvPr/>
        </p:nvSpPr>
        <p:spPr bwMode="auto">
          <a:xfrm>
            <a:off x="-123825" y="3954463"/>
            <a:ext cx="4624388" cy="2892425"/>
          </a:xfrm>
          <a:prstGeom prst="rect">
            <a:avLst/>
          </a:prstGeom>
          <a:noFill/>
          <a:ln w="38100">
            <a:noFill/>
            <a:miter lim="800000"/>
            <a:headEnd/>
            <a:tailEnd/>
          </a:ln>
          <a:effectLst/>
        </p:spPr>
        <p:txBody>
          <a:bodyPr lIns="90488" tIns="44450" rIns="90488" bIns="44450"/>
          <a:lstStyle/>
          <a:p>
            <a:pPr marL="401638" indent="-401638">
              <a:lnSpc>
                <a:spcPct val="150000"/>
              </a:lnSpc>
              <a:spcBef>
                <a:spcPct val="30000"/>
              </a:spcBef>
              <a:buClr>
                <a:schemeClr val="accent1"/>
              </a:buClr>
              <a:buSzPct val="75000"/>
              <a:buFont typeface="Monotype Sorts" pitchFamily="2" charset="2"/>
              <a:buNone/>
            </a:pPr>
            <a:r>
              <a:rPr lang="en-US" sz="1800" b="1" dirty="0">
                <a:solidFill>
                  <a:schemeClr val="bg2"/>
                </a:solidFill>
              </a:rPr>
              <a:t>	Yes, since a negative charge with equal magnitude will have the same number of inward field lines as the positive charge has outward field lines, the net flux will be zero if we add the negative charge</a:t>
            </a:r>
            <a:endParaRPr lang="en-US" sz="1800" dirty="0">
              <a:solidFill>
                <a:schemeClr val="bg2"/>
              </a:solidFill>
              <a:effectLst>
                <a:outerShdw blurRad="38100" dist="38100" dir="2700000" algn="tl">
                  <a:srgbClr val="000000"/>
                </a:outerShdw>
              </a:effectLst>
            </a:endParaRPr>
          </a:p>
        </p:txBody>
      </p:sp>
      <p:sp>
        <p:nvSpPr>
          <p:cNvPr id="1536009" name="Rectangle 9"/>
          <p:cNvSpPr>
            <a:spLocks noChangeArrowheads="1"/>
          </p:cNvSpPr>
          <p:nvPr/>
        </p:nvSpPr>
        <p:spPr bwMode="auto">
          <a:xfrm>
            <a:off x="4654550" y="4003675"/>
            <a:ext cx="4248150" cy="26035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36010" name="Line 10"/>
          <p:cNvSpPr>
            <a:spLocks noChangeShapeType="1"/>
          </p:cNvSpPr>
          <p:nvPr/>
        </p:nvSpPr>
        <p:spPr bwMode="auto">
          <a:xfrm>
            <a:off x="619601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6011" name="Line 11"/>
          <p:cNvSpPr>
            <a:spLocks noChangeShapeType="1"/>
          </p:cNvSpPr>
          <p:nvPr/>
        </p:nvSpPr>
        <p:spPr bwMode="auto">
          <a:xfrm>
            <a:off x="652303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6012" name="Line 12"/>
          <p:cNvSpPr>
            <a:spLocks noChangeShapeType="1"/>
          </p:cNvSpPr>
          <p:nvPr/>
        </p:nvSpPr>
        <p:spPr bwMode="auto">
          <a:xfrm flipH="1">
            <a:off x="619918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6013" name="Line 13"/>
          <p:cNvSpPr>
            <a:spLocks noChangeShapeType="1"/>
          </p:cNvSpPr>
          <p:nvPr/>
        </p:nvSpPr>
        <p:spPr bwMode="auto">
          <a:xfrm flipH="1">
            <a:off x="738981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6014" name="Line 14"/>
          <p:cNvSpPr>
            <a:spLocks noChangeShapeType="1"/>
          </p:cNvSpPr>
          <p:nvPr/>
        </p:nvSpPr>
        <p:spPr bwMode="auto">
          <a:xfrm flipH="1">
            <a:off x="619601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6015" name="Line 15"/>
          <p:cNvSpPr>
            <a:spLocks noChangeShapeType="1"/>
          </p:cNvSpPr>
          <p:nvPr/>
        </p:nvSpPr>
        <p:spPr bwMode="auto">
          <a:xfrm>
            <a:off x="652621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6016" name="Line 16"/>
          <p:cNvSpPr>
            <a:spLocks noChangeShapeType="1"/>
          </p:cNvSpPr>
          <p:nvPr/>
        </p:nvSpPr>
        <p:spPr bwMode="auto">
          <a:xfrm>
            <a:off x="652621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6017" name="AutoShape 17"/>
          <p:cNvSpPr>
            <a:spLocks noChangeArrowheads="1"/>
          </p:cNvSpPr>
          <p:nvPr/>
        </p:nvSpPr>
        <p:spPr bwMode="auto">
          <a:xfrm>
            <a:off x="6196013" y="4621213"/>
            <a:ext cx="1528762" cy="1293812"/>
          </a:xfrm>
          <a:prstGeom prst="cube">
            <a:avLst>
              <a:gd name="adj" fmla="val 25000"/>
            </a:avLst>
          </a:prstGeom>
          <a:solidFill>
            <a:schemeClr val="tx2">
              <a:lumMod val="40000"/>
              <a:lumOff val="60000"/>
              <a:alpha val="46001"/>
            </a:schemeClr>
          </a:solidFill>
          <a:ln w="9525">
            <a:solidFill>
              <a:srgbClr val="000000"/>
            </a:solidFill>
            <a:miter lim="800000"/>
            <a:headEnd/>
            <a:tailEnd/>
          </a:ln>
          <a:effectLst/>
        </p:spPr>
        <p:txBody>
          <a:bodyPr wrap="none" anchor="ctr"/>
          <a:lstStyle/>
          <a:p>
            <a:endParaRPr lang="en-US"/>
          </a:p>
        </p:txBody>
      </p:sp>
      <p:sp>
        <p:nvSpPr>
          <p:cNvPr id="1536018" name="Line 18"/>
          <p:cNvSpPr>
            <a:spLocks noChangeShapeType="1"/>
          </p:cNvSpPr>
          <p:nvPr/>
        </p:nvSpPr>
        <p:spPr bwMode="auto">
          <a:xfrm>
            <a:off x="618807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6019" name="Line 19"/>
          <p:cNvSpPr>
            <a:spLocks noChangeShapeType="1"/>
          </p:cNvSpPr>
          <p:nvPr/>
        </p:nvSpPr>
        <p:spPr bwMode="auto">
          <a:xfrm>
            <a:off x="619601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6020" name="Line 20"/>
          <p:cNvSpPr>
            <a:spLocks noChangeShapeType="1"/>
          </p:cNvSpPr>
          <p:nvPr/>
        </p:nvSpPr>
        <p:spPr bwMode="auto">
          <a:xfrm>
            <a:off x="7724775" y="4629150"/>
            <a:ext cx="0" cy="962025"/>
          </a:xfrm>
          <a:prstGeom prst="line">
            <a:avLst/>
          </a:prstGeom>
          <a:noFill/>
          <a:ln w="9525">
            <a:solidFill>
              <a:srgbClr val="000000"/>
            </a:solidFill>
            <a:miter lim="800000"/>
            <a:headEnd/>
            <a:tailEnd/>
          </a:ln>
          <a:effectLst/>
        </p:spPr>
        <p:txBody>
          <a:bodyPr wrap="none"/>
          <a:lstStyle/>
          <a:p>
            <a:endParaRPr lang="en-US"/>
          </a:p>
        </p:txBody>
      </p:sp>
      <p:sp>
        <p:nvSpPr>
          <p:cNvPr id="1536021" name="Line 21"/>
          <p:cNvSpPr>
            <a:spLocks noChangeShapeType="1"/>
          </p:cNvSpPr>
          <p:nvPr/>
        </p:nvSpPr>
        <p:spPr bwMode="auto">
          <a:xfrm>
            <a:off x="619601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6022" name="Line 22"/>
          <p:cNvSpPr>
            <a:spLocks noChangeShapeType="1"/>
          </p:cNvSpPr>
          <p:nvPr/>
        </p:nvSpPr>
        <p:spPr bwMode="auto">
          <a:xfrm>
            <a:off x="652303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6023" name="Line 23"/>
          <p:cNvSpPr>
            <a:spLocks noChangeShapeType="1"/>
          </p:cNvSpPr>
          <p:nvPr/>
        </p:nvSpPr>
        <p:spPr bwMode="auto">
          <a:xfrm flipH="1">
            <a:off x="619918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6024" name="Line 24"/>
          <p:cNvSpPr>
            <a:spLocks noChangeShapeType="1"/>
          </p:cNvSpPr>
          <p:nvPr/>
        </p:nvSpPr>
        <p:spPr bwMode="auto">
          <a:xfrm flipH="1">
            <a:off x="738981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6025" name="Line 25"/>
          <p:cNvSpPr>
            <a:spLocks noChangeShapeType="1"/>
          </p:cNvSpPr>
          <p:nvPr/>
        </p:nvSpPr>
        <p:spPr bwMode="auto">
          <a:xfrm flipH="1">
            <a:off x="619601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6026" name="Line 26"/>
          <p:cNvSpPr>
            <a:spLocks noChangeShapeType="1"/>
          </p:cNvSpPr>
          <p:nvPr/>
        </p:nvSpPr>
        <p:spPr bwMode="auto">
          <a:xfrm>
            <a:off x="652621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6027" name="Line 27"/>
          <p:cNvSpPr>
            <a:spLocks noChangeShapeType="1"/>
          </p:cNvSpPr>
          <p:nvPr/>
        </p:nvSpPr>
        <p:spPr bwMode="auto">
          <a:xfrm>
            <a:off x="652621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6028" name="Line 28"/>
          <p:cNvSpPr>
            <a:spLocks noChangeShapeType="1"/>
          </p:cNvSpPr>
          <p:nvPr/>
        </p:nvSpPr>
        <p:spPr bwMode="auto">
          <a:xfrm>
            <a:off x="618807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6029" name="Line 29"/>
          <p:cNvSpPr>
            <a:spLocks noChangeShapeType="1"/>
          </p:cNvSpPr>
          <p:nvPr/>
        </p:nvSpPr>
        <p:spPr bwMode="auto">
          <a:xfrm>
            <a:off x="619601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6030" name="Line 30"/>
          <p:cNvSpPr>
            <a:spLocks noChangeShapeType="1"/>
          </p:cNvSpPr>
          <p:nvPr/>
        </p:nvSpPr>
        <p:spPr bwMode="auto">
          <a:xfrm>
            <a:off x="7724775" y="4629150"/>
            <a:ext cx="0" cy="962025"/>
          </a:xfrm>
          <a:prstGeom prst="line">
            <a:avLst/>
          </a:prstGeom>
          <a:noFill/>
          <a:ln w="9525">
            <a:solidFill>
              <a:srgbClr val="000000"/>
            </a:solidFill>
            <a:miter lim="800000"/>
            <a:headEnd/>
            <a:tailEnd/>
          </a:ln>
          <a:effectLst/>
        </p:spPr>
        <p:txBody>
          <a:bodyPr wrap="none"/>
          <a:lstStyle/>
          <a:p>
            <a:endParaRPr lang="en-US"/>
          </a:p>
        </p:txBody>
      </p:sp>
      <p:grpSp>
        <p:nvGrpSpPr>
          <p:cNvPr id="2" name="Group 31"/>
          <p:cNvGrpSpPr>
            <a:grpSpLocks/>
          </p:cNvGrpSpPr>
          <p:nvPr/>
        </p:nvGrpSpPr>
        <p:grpSpPr bwMode="auto">
          <a:xfrm>
            <a:off x="6794500" y="5121275"/>
            <a:ext cx="212725" cy="188913"/>
            <a:chOff x="2230" y="1994"/>
            <a:chExt cx="182" cy="180"/>
          </a:xfrm>
        </p:grpSpPr>
        <p:sp>
          <p:nvSpPr>
            <p:cNvPr id="1536032" name="Oval 32"/>
            <p:cNvSpPr>
              <a:spLocks noChangeArrowheads="1"/>
            </p:cNvSpPr>
            <p:nvPr/>
          </p:nvSpPr>
          <p:spPr bwMode="auto">
            <a:xfrm>
              <a:off x="2230" y="1994"/>
              <a:ext cx="182" cy="180"/>
            </a:xfrm>
            <a:prstGeom prst="ellipse">
              <a:avLst/>
            </a:prstGeom>
            <a:solidFill>
              <a:srgbClr val="FF0000"/>
            </a:solidFill>
            <a:ln w="38100">
              <a:solidFill>
                <a:srgbClr val="FF0000"/>
              </a:solidFill>
              <a:round/>
              <a:headEnd/>
              <a:tailEnd/>
            </a:ln>
            <a:effectLst/>
          </p:spPr>
          <p:txBody>
            <a:bodyPr wrap="none" anchor="ctr"/>
            <a:lstStyle/>
            <a:p>
              <a:endParaRPr lang="en-US"/>
            </a:p>
          </p:txBody>
        </p:sp>
        <p:sp>
          <p:nvSpPr>
            <p:cNvPr id="1536033" name="Line 33"/>
            <p:cNvSpPr>
              <a:spLocks noChangeShapeType="1"/>
            </p:cNvSpPr>
            <p:nvPr/>
          </p:nvSpPr>
          <p:spPr bwMode="auto">
            <a:xfrm flipV="1">
              <a:off x="2253" y="2084"/>
              <a:ext cx="136" cy="0"/>
            </a:xfrm>
            <a:prstGeom prst="line">
              <a:avLst/>
            </a:prstGeom>
            <a:noFill/>
            <a:ln w="38100">
              <a:solidFill>
                <a:schemeClr val="bg2"/>
              </a:solidFill>
              <a:round/>
              <a:headEnd/>
              <a:tailEnd/>
            </a:ln>
            <a:effectLst/>
          </p:spPr>
          <p:txBody>
            <a:bodyPr wrap="none" anchor="ctr"/>
            <a:lstStyle/>
            <a:p>
              <a:endParaRPr lang="en-US"/>
            </a:p>
          </p:txBody>
        </p:sp>
        <p:sp>
          <p:nvSpPr>
            <p:cNvPr id="1536034" name="Line 34"/>
            <p:cNvSpPr>
              <a:spLocks noChangeShapeType="1"/>
            </p:cNvSpPr>
            <p:nvPr/>
          </p:nvSpPr>
          <p:spPr bwMode="auto">
            <a:xfrm rot="16200000" flipV="1">
              <a:off x="2253" y="2084"/>
              <a:ext cx="136" cy="0"/>
            </a:xfrm>
            <a:prstGeom prst="line">
              <a:avLst/>
            </a:prstGeom>
            <a:noFill/>
            <a:ln w="38100">
              <a:solidFill>
                <a:schemeClr val="bg2"/>
              </a:solidFill>
              <a:round/>
              <a:headEnd/>
              <a:tailEnd/>
            </a:ln>
            <a:effectLst/>
          </p:spPr>
          <p:txBody>
            <a:bodyPr wrap="none" anchor="ctr"/>
            <a:lstStyle/>
            <a:p>
              <a:endParaRPr lang="en-US"/>
            </a:p>
          </p:txBody>
        </p:sp>
      </p:grpSp>
      <p:sp>
        <p:nvSpPr>
          <p:cNvPr id="1536035" name="Line 35"/>
          <p:cNvSpPr>
            <a:spLocks noChangeShapeType="1"/>
          </p:cNvSpPr>
          <p:nvPr/>
        </p:nvSpPr>
        <p:spPr bwMode="auto">
          <a:xfrm flipV="1">
            <a:off x="6950075" y="4270375"/>
            <a:ext cx="222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6" name="Line 36"/>
          <p:cNvSpPr>
            <a:spLocks noChangeShapeType="1"/>
          </p:cNvSpPr>
          <p:nvPr/>
        </p:nvSpPr>
        <p:spPr bwMode="auto">
          <a:xfrm flipV="1">
            <a:off x="7091363" y="5195888"/>
            <a:ext cx="1023937" cy="12700"/>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7" name="Line 37"/>
          <p:cNvSpPr>
            <a:spLocks noChangeShapeType="1"/>
          </p:cNvSpPr>
          <p:nvPr/>
        </p:nvSpPr>
        <p:spPr bwMode="auto">
          <a:xfrm flipV="1">
            <a:off x="7092950" y="4359275"/>
            <a:ext cx="7334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8" name="Line 38"/>
          <p:cNvSpPr>
            <a:spLocks noChangeShapeType="1"/>
          </p:cNvSpPr>
          <p:nvPr/>
        </p:nvSpPr>
        <p:spPr bwMode="auto">
          <a:xfrm>
            <a:off x="7062788" y="5403850"/>
            <a:ext cx="733425" cy="48418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9" name="Line 39"/>
          <p:cNvSpPr>
            <a:spLocks noChangeShapeType="1"/>
          </p:cNvSpPr>
          <p:nvPr/>
        </p:nvSpPr>
        <p:spPr bwMode="auto">
          <a:xfrm>
            <a:off x="6902450" y="5470525"/>
            <a:ext cx="1588" cy="720725"/>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40" name="Line 40"/>
          <p:cNvSpPr>
            <a:spLocks noChangeShapeType="1"/>
          </p:cNvSpPr>
          <p:nvPr/>
        </p:nvSpPr>
        <p:spPr bwMode="auto">
          <a:xfrm flipH="1">
            <a:off x="5980113" y="5386388"/>
            <a:ext cx="730250" cy="506412"/>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41" name="Line 41"/>
          <p:cNvSpPr>
            <a:spLocks noChangeShapeType="1"/>
          </p:cNvSpPr>
          <p:nvPr/>
        </p:nvSpPr>
        <p:spPr bwMode="auto">
          <a:xfrm flipH="1">
            <a:off x="5637213" y="5194300"/>
            <a:ext cx="989012" cy="206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42" name="Line 42"/>
          <p:cNvSpPr>
            <a:spLocks noChangeShapeType="1"/>
          </p:cNvSpPr>
          <p:nvPr/>
        </p:nvSpPr>
        <p:spPr bwMode="auto">
          <a:xfrm flipH="1" flipV="1">
            <a:off x="5961063" y="4397375"/>
            <a:ext cx="720725" cy="647700"/>
          </a:xfrm>
          <a:prstGeom prst="line">
            <a:avLst/>
          </a:prstGeom>
          <a:noFill/>
          <a:ln w="9525">
            <a:solidFill>
              <a:srgbClr val="000000"/>
            </a:solidFill>
            <a:miter lim="800000"/>
            <a:headEnd/>
            <a:tailEnd type="triangle" w="med" len="med"/>
          </a:ln>
          <a:effectLst/>
        </p:spPr>
        <p:txBody>
          <a:bodyPr wrap="none"/>
          <a:lstStyle/>
          <a:p>
            <a:endParaRPr lang="en-US"/>
          </a:p>
        </p:txBody>
      </p:sp>
      <p:grpSp>
        <p:nvGrpSpPr>
          <p:cNvPr id="3" name="Group 43"/>
          <p:cNvGrpSpPr>
            <a:grpSpLocks/>
          </p:cNvGrpSpPr>
          <p:nvPr/>
        </p:nvGrpSpPr>
        <p:grpSpPr bwMode="auto">
          <a:xfrm>
            <a:off x="6551613" y="5249863"/>
            <a:ext cx="212725" cy="209550"/>
            <a:chOff x="1387" y="1910"/>
            <a:chExt cx="182" cy="180"/>
          </a:xfrm>
        </p:grpSpPr>
        <p:sp>
          <p:nvSpPr>
            <p:cNvPr id="1536044" name="Oval 44"/>
            <p:cNvSpPr>
              <a:spLocks noChangeArrowheads="1"/>
            </p:cNvSpPr>
            <p:nvPr/>
          </p:nvSpPr>
          <p:spPr bwMode="auto">
            <a:xfrm>
              <a:off x="1387" y="1910"/>
              <a:ext cx="182" cy="180"/>
            </a:xfrm>
            <a:prstGeom prst="ellipse">
              <a:avLst/>
            </a:prstGeom>
            <a:solidFill>
              <a:schemeClr val="accent1"/>
            </a:solidFill>
            <a:ln w="38100">
              <a:solidFill>
                <a:schemeClr val="accent1"/>
              </a:solidFill>
              <a:round/>
              <a:headEnd/>
              <a:tailEnd/>
            </a:ln>
            <a:effectLst/>
          </p:spPr>
          <p:txBody>
            <a:bodyPr wrap="none" anchor="ctr"/>
            <a:lstStyle/>
            <a:p>
              <a:endParaRPr lang="en-US"/>
            </a:p>
          </p:txBody>
        </p:sp>
        <p:sp>
          <p:nvSpPr>
            <p:cNvPr id="1536045" name="Line 45"/>
            <p:cNvSpPr>
              <a:spLocks noChangeShapeType="1"/>
            </p:cNvSpPr>
            <p:nvPr/>
          </p:nvSpPr>
          <p:spPr bwMode="auto">
            <a:xfrm flipV="1">
              <a:off x="1410" y="2000"/>
              <a:ext cx="136" cy="0"/>
            </a:xfrm>
            <a:prstGeom prst="line">
              <a:avLst/>
            </a:prstGeom>
            <a:noFill/>
            <a:ln w="38100">
              <a:solidFill>
                <a:schemeClr val="bg2"/>
              </a:solidFill>
              <a:round/>
              <a:headEnd/>
              <a:tailEnd/>
            </a:ln>
            <a:effectLst/>
          </p:spPr>
          <p:txBody>
            <a:bodyPr wrap="none" anchor="ctr"/>
            <a:lstStyle/>
            <a:p>
              <a:endParaRPr lang="en-US"/>
            </a:p>
          </p:txBody>
        </p:sp>
      </p:grpSp>
      <p:sp>
        <p:nvSpPr>
          <p:cNvPr id="1536046" name="Line 46"/>
          <p:cNvSpPr>
            <a:spLocks noChangeShapeType="1"/>
          </p:cNvSpPr>
          <p:nvPr/>
        </p:nvSpPr>
        <p:spPr bwMode="auto">
          <a:xfrm>
            <a:off x="5680075" y="5378450"/>
            <a:ext cx="742950" cy="0"/>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47" name="Line 47"/>
          <p:cNvSpPr>
            <a:spLocks noChangeShapeType="1"/>
          </p:cNvSpPr>
          <p:nvPr/>
        </p:nvSpPr>
        <p:spPr bwMode="auto">
          <a:xfrm flipV="1">
            <a:off x="6069013" y="5595938"/>
            <a:ext cx="485775" cy="5032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48" name="Line 48"/>
          <p:cNvSpPr>
            <a:spLocks noChangeShapeType="1"/>
          </p:cNvSpPr>
          <p:nvPr/>
        </p:nvSpPr>
        <p:spPr bwMode="auto">
          <a:xfrm flipV="1">
            <a:off x="6675438" y="5597525"/>
            <a:ext cx="11112" cy="665163"/>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49" name="Line 49"/>
          <p:cNvSpPr>
            <a:spLocks noChangeShapeType="1"/>
          </p:cNvSpPr>
          <p:nvPr/>
        </p:nvSpPr>
        <p:spPr bwMode="auto">
          <a:xfrm flipH="1" flipV="1">
            <a:off x="6816725" y="5556250"/>
            <a:ext cx="666750" cy="4826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0" name="Line 50"/>
          <p:cNvSpPr>
            <a:spLocks noChangeShapeType="1"/>
          </p:cNvSpPr>
          <p:nvPr/>
        </p:nvSpPr>
        <p:spPr bwMode="auto">
          <a:xfrm flipH="1">
            <a:off x="6946900" y="5407025"/>
            <a:ext cx="1108075" cy="1588"/>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1" name="Line 51"/>
          <p:cNvSpPr>
            <a:spLocks noChangeShapeType="1"/>
          </p:cNvSpPr>
          <p:nvPr/>
        </p:nvSpPr>
        <p:spPr bwMode="auto">
          <a:xfrm flipH="1">
            <a:off x="6711950" y="4270375"/>
            <a:ext cx="581025" cy="925513"/>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2" name="Line 52"/>
          <p:cNvSpPr>
            <a:spLocks noChangeShapeType="1"/>
          </p:cNvSpPr>
          <p:nvPr/>
        </p:nvSpPr>
        <p:spPr bwMode="auto">
          <a:xfrm flipH="1">
            <a:off x="6616700" y="4089400"/>
            <a:ext cx="0" cy="1033463"/>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3" name="Line 53"/>
          <p:cNvSpPr>
            <a:spLocks noChangeShapeType="1"/>
          </p:cNvSpPr>
          <p:nvPr/>
        </p:nvSpPr>
        <p:spPr bwMode="auto">
          <a:xfrm>
            <a:off x="5735638" y="4672013"/>
            <a:ext cx="742950" cy="635000"/>
          </a:xfrm>
          <a:prstGeom prst="line">
            <a:avLst/>
          </a:prstGeom>
          <a:noFill/>
          <a:ln w="9525">
            <a:solidFill>
              <a:srgbClr val="FF0000"/>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128073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88FE-8BB6-4FED-E933-01266B9BF3D8}"/>
              </a:ext>
            </a:extLst>
          </p:cNvPr>
          <p:cNvSpPr>
            <a:spLocks noGrp="1"/>
          </p:cNvSpPr>
          <p:nvPr>
            <p:ph type="title"/>
          </p:nvPr>
        </p:nvSpPr>
        <p:spPr/>
        <p:txBody>
          <a:bodyPr/>
          <a:lstStyle/>
          <a:p>
            <a:r>
              <a:rPr lang="en-US" dirty="0"/>
              <a:t>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4A82B1-558C-5E93-0ACA-C1B66A20F6D1}"/>
                  </a:ext>
                </a:extLst>
              </p:cNvPr>
              <p:cNvSpPr>
                <a:spLocks noGrp="1"/>
              </p:cNvSpPr>
              <p:nvPr>
                <p:ph idx="1"/>
              </p:nvPr>
            </p:nvSpPr>
            <p:spPr/>
            <p:txBody>
              <a:bodyPr/>
              <a:lstStyle/>
              <a:p>
                <a:pPr marL="0" indent="0">
                  <a:buNone/>
                </a:pPr>
                <a:r>
                  <a:rPr lang="en-US" dirty="0"/>
                  <a:t>What is the surface area of a sphere?</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4r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i="1" smtClean="0">
                        <a:latin typeface="Cambria Math" panose="02040503050406030204" pitchFamily="18" charset="0"/>
                        <a:ea typeface="Cambria Math" panose="02040503050406030204" pitchFamily="18" charset="0"/>
                      </a:rPr>
                      <m:t>𝜋</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3</m:t>
                        </m:r>
                      </m:sup>
                    </m:sSup>
                  </m:oMath>
                </a14:m>
                <a:endParaRPr lang="en-US" dirty="0"/>
              </a:p>
              <a:p>
                <a:pPr marL="514350" indent="-514350">
                  <a:buFont typeface="+mj-lt"/>
                  <a:buAutoNum type="alphaLcParenR"/>
                </a:pPr>
                <a:r>
                  <a:rPr lang="en-US" dirty="0"/>
                  <a:t>0</a:t>
                </a:r>
              </a:p>
              <a:p>
                <a:pPr marL="514350" indent="-514350">
                  <a:buFont typeface="+mj-lt"/>
                  <a:buAutoNum type="alphaLcParenR"/>
                </a:pPr>
                <a:endParaRPr lang="en-US" dirty="0"/>
              </a:p>
            </p:txBody>
          </p:sp>
        </mc:Choice>
        <mc:Fallback xmlns="">
          <p:sp>
            <p:nvSpPr>
              <p:cNvPr id="3" name="Content Placeholder 2">
                <a:extLst>
                  <a:ext uri="{FF2B5EF4-FFF2-40B4-BE49-F238E27FC236}">
                    <a16:creationId xmlns:a16="http://schemas.microsoft.com/office/drawing/2014/main" id="{D94A82B1-558C-5E93-0ACA-C1B66A20F6D1}"/>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13811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Coordinates for a Sphere</a:t>
            </a:r>
          </a:p>
        </p:txBody>
      </p:sp>
      <p:grpSp>
        <p:nvGrpSpPr>
          <p:cNvPr id="249877" name="Group 21"/>
          <p:cNvGrpSpPr>
            <a:grpSpLocks/>
          </p:cNvGrpSpPr>
          <p:nvPr/>
        </p:nvGrpSpPr>
        <p:grpSpPr bwMode="auto">
          <a:xfrm>
            <a:off x="2768600" y="1435100"/>
            <a:ext cx="4054475" cy="4168775"/>
            <a:chOff x="1744" y="904"/>
            <a:chExt cx="2554" cy="2626"/>
          </a:xfrm>
        </p:grpSpPr>
        <p:sp>
          <p:nvSpPr>
            <p:cNvPr id="249862"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985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4986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9861"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49863"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9864"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49865"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9866" name="Text Box 10"/>
            <p:cNvSpPr txBox="1">
              <a:spLocks noChangeArrowheads="1"/>
            </p:cNvSpPr>
            <p:nvPr/>
          </p:nvSpPr>
          <p:spPr bwMode="auto">
            <a:xfrm>
              <a:off x="3142" y="1830"/>
              <a:ext cx="201" cy="212"/>
            </a:xfrm>
            <a:prstGeom prst="rect">
              <a:avLst/>
            </a:prstGeom>
            <a:noFill/>
            <a:ln w="9525">
              <a:noFill/>
              <a:miter lim="800000"/>
              <a:headEnd/>
              <a:tailEnd/>
            </a:ln>
            <a:effectLst/>
          </p:spPr>
          <p:txBody>
            <a:bodyPr wrap="none">
              <a:spAutoFit/>
            </a:bodyPr>
            <a:lstStyle/>
            <a:p>
              <a:r>
                <a:rPr lang="en-US"/>
                <a:t>P</a:t>
              </a:r>
            </a:p>
          </p:txBody>
        </p:sp>
        <p:sp>
          <p:nvSpPr>
            <p:cNvPr id="249867" name="Text Box 11"/>
            <p:cNvSpPr txBox="1">
              <a:spLocks noChangeArrowheads="1"/>
            </p:cNvSpPr>
            <p:nvPr/>
          </p:nvSpPr>
          <p:spPr bwMode="auto">
            <a:xfrm>
              <a:off x="2774" y="190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9868"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49869"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9870"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49871" name="Line 15"/>
            <p:cNvSpPr>
              <a:spLocks noChangeShapeType="1"/>
            </p:cNvSpPr>
            <p:nvPr/>
          </p:nvSpPr>
          <p:spPr bwMode="auto">
            <a:xfrm>
              <a:off x="2704" y="2344"/>
              <a:ext cx="1040" cy="648"/>
            </a:xfrm>
            <a:prstGeom prst="line">
              <a:avLst/>
            </a:prstGeom>
            <a:noFill/>
            <a:ln w="9525">
              <a:solidFill>
                <a:schemeClr val="tx1"/>
              </a:solidFill>
              <a:prstDash val="dash"/>
              <a:miter lim="800000"/>
              <a:headEnd/>
              <a:tailEnd/>
            </a:ln>
            <a:effectLst/>
          </p:spPr>
          <p:txBody>
            <a:bodyPr wrap="none"/>
            <a:lstStyle/>
            <a:p>
              <a:endParaRPr lang="en-US"/>
            </a:p>
          </p:txBody>
        </p:sp>
        <p:sp>
          <p:nvSpPr>
            <p:cNvPr id="249872"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49873" name="Arc 17"/>
            <p:cNvSpPr>
              <a:spLocks/>
            </p:cNvSpPr>
            <p:nvPr/>
          </p:nvSpPr>
          <p:spPr bwMode="auto">
            <a:xfrm>
              <a:off x="2672" y="2078"/>
              <a:ext cx="164" cy="285"/>
            </a:xfrm>
            <a:custGeom>
              <a:avLst/>
              <a:gdLst>
                <a:gd name="G0" fmla="+- 0 0 0"/>
                <a:gd name="G1" fmla="+- 21429 0 0"/>
                <a:gd name="G2" fmla="+- 21600 0 0"/>
                <a:gd name="T0" fmla="*/ 2712 w 16384"/>
                <a:gd name="T1" fmla="*/ 0 h 21429"/>
                <a:gd name="T2" fmla="*/ 16384 w 16384"/>
                <a:gd name="T3" fmla="*/ 7353 h 21429"/>
                <a:gd name="T4" fmla="*/ 0 w 16384"/>
                <a:gd name="T5" fmla="*/ 21429 h 21429"/>
              </a:gdLst>
              <a:ahLst/>
              <a:cxnLst>
                <a:cxn ang="0">
                  <a:pos x="T0" y="T1"/>
                </a:cxn>
                <a:cxn ang="0">
                  <a:pos x="T2" y="T3"/>
                </a:cxn>
                <a:cxn ang="0">
                  <a:pos x="T4" y="T5"/>
                </a:cxn>
              </a:cxnLst>
              <a:rect l="0" t="0" r="r" b="b"/>
              <a:pathLst>
                <a:path w="16384" h="21429" fill="none" extrusionOk="0">
                  <a:moveTo>
                    <a:pt x="2712" y="-1"/>
                  </a:moveTo>
                  <a:cubicBezTo>
                    <a:pt x="8023" y="672"/>
                    <a:pt x="12895" y="3292"/>
                    <a:pt x="16383" y="7353"/>
                  </a:cubicBezTo>
                </a:path>
                <a:path w="16384" h="21429" stroke="0" extrusionOk="0">
                  <a:moveTo>
                    <a:pt x="2712" y="-1"/>
                  </a:moveTo>
                  <a:cubicBezTo>
                    <a:pt x="8023" y="672"/>
                    <a:pt x="12895" y="3292"/>
                    <a:pt x="16383" y="7353"/>
                  </a:cubicBezTo>
                  <a:lnTo>
                    <a:pt x="0" y="21429"/>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4"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5"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524000" y="0"/>
            <a:ext cx="6477000" cy="1143000"/>
          </a:xfrm>
        </p:spPr>
        <p:txBody>
          <a:bodyPr/>
          <a:lstStyle/>
          <a:p>
            <a:r>
              <a:rPr lang="en-US"/>
              <a:t>Coordinates for a Sphere</a:t>
            </a:r>
          </a:p>
        </p:txBody>
      </p:sp>
      <p:sp>
        <p:nvSpPr>
          <p:cNvPr id="248838" name="Oval 6"/>
          <p:cNvSpPr>
            <a:spLocks noChangeArrowheads="1"/>
          </p:cNvSpPr>
          <p:nvPr/>
        </p:nvSpPr>
        <p:spPr bwMode="auto">
          <a:xfrm>
            <a:off x="274320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8835" name="Line 3"/>
          <p:cNvSpPr>
            <a:spLocks noChangeShapeType="1"/>
          </p:cNvSpPr>
          <p:nvPr/>
        </p:nvSpPr>
        <p:spPr bwMode="auto">
          <a:xfrm>
            <a:off x="4254500"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48836" name="Line 4"/>
          <p:cNvSpPr>
            <a:spLocks noChangeShapeType="1"/>
          </p:cNvSpPr>
          <p:nvPr/>
        </p:nvSpPr>
        <p:spPr bwMode="auto">
          <a:xfrm>
            <a:off x="4267200"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48839" name="Freeform 7"/>
          <p:cNvSpPr>
            <a:spLocks/>
          </p:cNvSpPr>
          <p:nvPr/>
        </p:nvSpPr>
        <p:spPr bwMode="auto">
          <a:xfrm>
            <a:off x="4279900"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8840" name="Line 8"/>
          <p:cNvSpPr>
            <a:spLocks noChangeShapeType="1"/>
          </p:cNvSpPr>
          <p:nvPr/>
        </p:nvSpPr>
        <p:spPr bwMode="auto">
          <a:xfrm flipV="1">
            <a:off x="4254500" y="2679700"/>
            <a:ext cx="1231900" cy="1016000"/>
          </a:xfrm>
          <a:prstGeom prst="line">
            <a:avLst/>
          </a:prstGeom>
          <a:noFill/>
          <a:ln w="9525">
            <a:solidFill>
              <a:schemeClr val="tx1"/>
            </a:solidFill>
            <a:miter lim="800000"/>
            <a:headEnd/>
            <a:tailEnd/>
          </a:ln>
          <a:effectLst/>
        </p:spPr>
        <p:txBody>
          <a:bodyPr wrap="none"/>
          <a:lstStyle/>
          <a:p>
            <a:endParaRPr lang="en-US"/>
          </a:p>
        </p:txBody>
      </p:sp>
      <p:sp>
        <p:nvSpPr>
          <p:cNvPr id="248841" name="Oval 9"/>
          <p:cNvSpPr>
            <a:spLocks noChangeArrowheads="1"/>
          </p:cNvSpPr>
          <p:nvPr/>
        </p:nvSpPr>
        <p:spPr bwMode="auto">
          <a:xfrm>
            <a:off x="5448300" y="2603500"/>
            <a:ext cx="101600" cy="1143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8842" name="Text Box 10"/>
          <p:cNvSpPr txBox="1">
            <a:spLocks noChangeArrowheads="1"/>
          </p:cNvSpPr>
          <p:nvPr/>
        </p:nvSpPr>
        <p:spPr bwMode="auto">
          <a:xfrm>
            <a:off x="5711825" y="2384425"/>
            <a:ext cx="319088" cy="336550"/>
          </a:xfrm>
          <a:prstGeom prst="rect">
            <a:avLst/>
          </a:prstGeom>
          <a:noFill/>
          <a:ln w="9525">
            <a:noFill/>
            <a:miter lim="800000"/>
            <a:headEnd/>
            <a:tailEnd/>
          </a:ln>
          <a:effectLst/>
        </p:spPr>
        <p:txBody>
          <a:bodyPr wrap="none">
            <a:spAutoFit/>
          </a:bodyPr>
          <a:lstStyle/>
          <a:p>
            <a:r>
              <a:rPr lang="en-US"/>
              <a:t>P</a:t>
            </a:r>
          </a:p>
        </p:txBody>
      </p:sp>
      <p:sp>
        <p:nvSpPr>
          <p:cNvPr id="248843" name="Text Box 11"/>
          <p:cNvSpPr txBox="1">
            <a:spLocks noChangeArrowheads="1"/>
          </p:cNvSpPr>
          <p:nvPr/>
        </p:nvSpPr>
        <p:spPr bwMode="auto">
          <a:xfrm>
            <a:off x="4302125" y="3079750"/>
            <a:ext cx="2905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8844" name="Text Box 12"/>
          <p:cNvSpPr txBox="1">
            <a:spLocks noChangeArrowheads="1"/>
          </p:cNvSpPr>
          <p:nvPr/>
        </p:nvSpPr>
        <p:spPr bwMode="auto">
          <a:xfrm>
            <a:off x="3794125" y="1533525"/>
            <a:ext cx="285750" cy="336550"/>
          </a:xfrm>
          <a:prstGeom prst="rect">
            <a:avLst/>
          </a:prstGeom>
          <a:noFill/>
          <a:ln w="9525">
            <a:noFill/>
            <a:miter lim="800000"/>
            <a:headEnd/>
            <a:tailEnd/>
          </a:ln>
          <a:effectLst/>
        </p:spPr>
        <p:txBody>
          <a:bodyPr wrap="none">
            <a:spAutoFit/>
          </a:bodyPr>
          <a:lstStyle/>
          <a:p>
            <a:r>
              <a:rPr lang="en-US"/>
              <a:t>z</a:t>
            </a:r>
          </a:p>
        </p:txBody>
      </p:sp>
      <p:sp>
        <p:nvSpPr>
          <p:cNvPr id="248845" name="Text Box 13"/>
          <p:cNvSpPr txBox="1">
            <a:spLocks noChangeArrowheads="1"/>
          </p:cNvSpPr>
          <p:nvPr/>
        </p:nvSpPr>
        <p:spPr bwMode="auto">
          <a:xfrm>
            <a:off x="6511925" y="3768725"/>
            <a:ext cx="285750" cy="336550"/>
          </a:xfrm>
          <a:prstGeom prst="rect">
            <a:avLst/>
          </a:prstGeom>
          <a:noFill/>
          <a:ln w="9525">
            <a:noFill/>
            <a:miter lim="800000"/>
            <a:headEnd/>
            <a:tailEnd/>
          </a:ln>
          <a:effectLst/>
        </p:spPr>
        <p:txBody>
          <a:bodyPr wrap="none">
            <a:spAutoFit/>
          </a:bodyPr>
          <a:lstStyle/>
          <a:p>
            <a:r>
              <a:rPr lang="en-US"/>
              <a:t>y</a:t>
            </a:r>
          </a:p>
        </p:txBody>
      </p:sp>
      <p:sp>
        <p:nvSpPr>
          <p:cNvPr id="248846" name="Text Box 14"/>
          <p:cNvSpPr txBox="1">
            <a:spLocks noChangeArrowheads="1"/>
          </p:cNvSpPr>
          <p:nvPr/>
        </p:nvSpPr>
        <p:spPr bwMode="auto">
          <a:xfrm>
            <a:off x="3832225" y="5534025"/>
            <a:ext cx="1084263" cy="336550"/>
          </a:xfrm>
          <a:prstGeom prst="rect">
            <a:avLst/>
          </a:prstGeom>
          <a:noFill/>
          <a:ln w="9525">
            <a:noFill/>
            <a:miter lim="800000"/>
            <a:headEnd/>
            <a:tailEnd/>
          </a:ln>
          <a:effectLst/>
        </p:spPr>
        <p:txBody>
          <a:bodyPr wrap="none">
            <a:spAutoFit/>
          </a:bodyPr>
          <a:lstStyle/>
          <a:p>
            <a:r>
              <a:rPr lang="en-US"/>
              <a:t>Side View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Coordinates for a Sphere</a:t>
            </a:r>
          </a:p>
        </p:txBody>
      </p:sp>
      <p:grpSp>
        <p:nvGrpSpPr>
          <p:cNvPr id="247825" name="Group 17"/>
          <p:cNvGrpSpPr>
            <a:grpSpLocks/>
          </p:cNvGrpSpPr>
          <p:nvPr/>
        </p:nvGrpSpPr>
        <p:grpSpPr bwMode="auto">
          <a:xfrm>
            <a:off x="2768600" y="1533525"/>
            <a:ext cx="4054475" cy="4337050"/>
            <a:chOff x="1744" y="966"/>
            <a:chExt cx="2554" cy="2732"/>
          </a:xfrm>
        </p:grpSpPr>
        <p:sp>
          <p:nvSpPr>
            <p:cNvPr id="247815" name="Oval 7"/>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7812" name="Line 4"/>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47813" name="Line 5"/>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7816" name="Freeform 8"/>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47817" name="Line 9"/>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47818" name="Oval 10"/>
            <p:cNvSpPr>
              <a:spLocks noChangeArrowheads="1"/>
            </p:cNvSpPr>
            <p:nvPr/>
          </p:nvSpPr>
          <p:spPr bwMode="auto">
            <a:xfrm>
              <a:off x="3448" y="164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7819" name="Text Box 11"/>
            <p:cNvSpPr txBox="1">
              <a:spLocks noChangeArrowheads="1"/>
            </p:cNvSpPr>
            <p:nvPr/>
          </p:nvSpPr>
          <p:spPr bwMode="auto">
            <a:xfrm>
              <a:off x="3614" y="1502"/>
              <a:ext cx="201" cy="212"/>
            </a:xfrm>
            <a:prstGeom prst="rect">
              <a:avLst/>
            </a:prstGeom>
            <a:noFill/>
            <a:ln w="9525">
              <a:noFill/>
              <a:miter lim="800000"/>
              <a:headEnd/>
              <a:tailEnd/>
            </a:ln>
            <a:effectLst/>
          </p:spPr>
          <p:txBody>
            <a:bodyPr wrap="none">
              <a:spAutoFit/>
            </a:bodyPr>
            <a:lstStyle/>
            <a:p>
              <a:r>
                <a:rPr lang="en-US"/>
                <a:t>P</a:t>
              </a:r>
            </a:p>
          </p:txBody>
        </p:sp>
        <p:sp>
          <p:nvSpPr>
            <p:cNvPr id="247821" name="Text Box 13"/>
            <p:cNvSpPr txBox="1">
              <a:spLocks noChangeArrowheads="1"/>
            </p:cNvSpPr>
            <p:nvPr/>
          </p:nvSpPr>
          <p:spPr bwMode="auto">
            <a:xfrm>
              <a:off x="2958" y="2108"/>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7822" name="Text Box 14"/>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y</a:t>
              </a:r>
            </a:p>
          </p:txBody>
        </p:sp>
        <p:sp>
          <p:nvSpPr>
            <p:cNvPr id="247823" name="Text Box 15"/>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7824" name="Text Box 16"/>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2952" name="Group 24"/>
          <p:cNvGrpSpPr>
            <a:grpSpLocks/>
          </p:cNvGrpSpPr>
          <p:nvPr/>
        </p:nvGrpSpPr>
        <p:grpSpPr bwMode="auto">
          <a:xfrm>
            <a:off x="2768600" y="1533525"/>
            <a:ext cx="4054475" cy="4413250"/>
            <a:chOff x="1744" y="966"/>
            <a:chExt cx="2554" cy="2780"/>
          </a:xfrm>
        </p:grpSpPr>
        <p:sp>
          <p:nvSpPr>
            <p:cNvPr id="252933" name="Oval 5"/>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2931" name="Line 3"/>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52932"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2934"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2935" name="Line 7"/>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52938" name="Text Box 10"/>
            <p:cNvSpPr txBox="1">
              <a:spLocks noChangeArrowheads="1"/>
            </p:cNvSpPr>
            <p:nvPr/>
          </p:nvSpPr>
          <p:spPr bwMode="auto">
            <a:xfrm>
              <a:off x="3206"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2939"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2940"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2942" name="Line 14"/>
            <p:cNvSpPr>
              <a:spLocks noChangeShapeType="1"/>
            </p:cNvSpPr>
            <p:nvPr/>
          </p:nvSpPr>
          <p:spPr bwMode="auto">
            <a:xfrm flipV="1">
              <a:off x="2712" y="1600"/>
              <a:ext cx="664" cy="712"/>
            </a:xfrm>
            <a:prstGeom prst="line">
              <a:avLst/>
            </a:prstGeom>
            <a:noFill/>
            <a:ln w="9525">
              <a:solidFill>
                <a:schemeClr val="tx1"/>
              </a:solidFill>
              <a:miter lim="800000"/>
              <a:headEnd/>
              <a:tailEnd/>
            </a:ln>
            <a:effectLst/>
          </p:spPr>
          <p:txBody>
            <a:bodyPr wrap="none"/>
            <a:lstStyle/>
            <a:p>
              <a:endParaRPr lang="en-US"/>
            </a:p>
          </p:txBody>
        </p:sp>
        <p:sp>
          <p:nvSpPr>
            <p:cNvPr id="252943" name="Arc 15"/>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2945" name="Arc 17"/>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2946" name="Text Box 18"/>
            <p:cNvSpPr txBox="1">
              <a:spLocks noChangeArrowheads="1"/>
            </p:cNvSpPr>
            <p:nvPr/>
          </p:nvSpPr>
          <p:spPr bwMode="auto">
            <a:xfrm>
              <a:off x="3158" y="2318"/>
              <a:ext cx="159" cy="212"/>
            </a:xfrm>
            <a:prstGeom prst="rect">
              <a:avLst/>
            </a:prstGeom>
            <a:noFill/>
            <a:ln w="9525">
              <a:noFill/>
              <a:miter lim="800000"/>
              <a:headEnd/>
              <a:tailEnd/>
            </a:ln>
            <a:effectLst/>
          </p:spPr>
          <p:txBody>
            <a:bodyPr wrap="none">
              <a:spAutoFit/>
            </a:bodyPr>
            <a:lstStyle/>
            <a:p>
              <a:r>
                <a:rPr lang="en-US"/>
                <a:t>r</a:t>
              </a:r>
            </a:p>
          </p:txBody>
        </p:sp>
        <p:sp>
          <p:nvSpPr>
            <p:cNvPr id="252947" name="Line 19"/>
            <p:cNvSpPr>
              <a:spLocks noChangeShapeType="1"/>
            </p:cNvSpPr>
            <p:nvPr/>
          </p:nvSpPr>
          <p:spPr bwMode="auto">
            <a:xfrm>
              <a:off x="2712"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2948" name="Text Box 20"/>
            <p:cNvSpPr txBox="1">
              <a:spLocks noChangeArrowheads="1"/>
            </p:cNvSpPr>
            <p:nvPr/>
          </p:nvSpPr>
          <p:spPr bwMode="auto">
            <a:xfrm>
              <a:off x="2494" y="3534"/>
              <a:ext cx="683" cy="212"/>
            </a:xfrm>
            <a:prstGeom prst="rect">
              <a:avLst/>
            </a:prstGeom>
            <a:noFill/>
            <a:ln w="9525">
              <a:noFill/>
              <a:miter lim="800000"/>
              <a:headEnd/>
              <a:tailEnd/>
            </a:ln>
            <a:effectLst/>
          </p:spPr>
          <p:txBody>
            <a:bodyPr wrap="none">
              <a:spAutoFit/>
            </a:bodyPr>
            <a:lstStyle/>
            <a:p>
              <a:r>
                <a:rPr lang="en-US"/>
                <a:t>Side View</a:t>
              </a:r>
            </a:p>
          </p:txBody>
        </p:sp>
        <p:sp>
          <p:nvSpPr>
            <p:cNvPr id="252949" name="Line 21"/>
            <p:cNvSpPr>
              <a:spLocks noChangeShapeType="1"/>
            </p:cNvSpPr>
            <p:nvPr/>
          </p:nvSpPr>
          <p:spPr bwMode="auto">
            <a:xfrm>
              <a:off x="3368" y="1600"/>
              <a:ext cx="104" cy="88"/>
            </a:xfrm>
            <a:prstGeom prst="line">
              <a:avLst/>
            </a:prstGeom>
            <a:noFill/>
            <a:ln w="38100">
              <a:solidFill>
                <a:srgbClr val="FF3300"/>
              </a:solidFill>
              <a:miter lim="800000"/>
              <a:headEnd/>
              <a:tailEnd/>
            </a:ln>
            <a:effectLst/>
          </p:spPr>
          <p:txBody>
            <a:bodyPr wrap="none"/>
            <a:lstStyle/>
            <a:p>
              <a:endParaRPr lang="en-US"/>
            </a:p>
          </p:txBody>
        </p:sp>
        <p:sp>
          <p:nvSpPr>
            <p:cNvPr id="252950" name="Text Box 22"/>
            <p:cNvSpPr txBox="1">
              <a:spLocks noChangeArrowheads="1"/>
            </p:cNvSpPr>
            <p:nvPr/>
          </p:nvSpPr>
          <p:spPr bwMode="auto">
            <a:xfrm>
              <a:off x="3606"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t>Question</a:t>
            </a:r>
            <a:endParaRPr lang="en-US" dirty="0">
              <a:sym typeface="Symbol" pitchFamily="18" charset="2"/>
            </a:endParaRPr>
          </a:p>
        </p:txBody>
      </p:sp>
      <p:sp>
        <p:nvSpPr>
          <p:cNvPr id="4" name="Content Placeholder 3">
            <a:extLst>
              <a:ext uri="{FF2B5EF4-FFF2-40B4-BE49-F238E27FC236}">
                <a16:creationId xmlns:a16="http://schemas.microsoft.com/office/drawing/2014/main" id="{5774A940-B72B-687C-FC07-D79BFB209229}"/>
              </a:ext>
            </a:extLst>
          </p:cNvPr>
          <p:cNvSpPr>
            <a:spLocks noGrp="1"/>
          </p:cNvSpPr>
          <p:nvPr>
            <p:ph idx="1"/>
          </p:nvPr>
        </p:nvSpPr>
        <p:spPr/>
        <p:txBody>
          <a:bodyPr/>
          <a:lstStyle/>
          <a:p>
            <a:pPr marL="0" indent="0">
              <a:buNone/>
            </a:pPr>
            <a:r>
              <a:rPr lang="en-US" dirty="0"/>
              <a:t>What is</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panose="05050102010706020507" pitchFamily="18" charset="2"/>
              </a:rPr>
              <a:t>r  </a:t>
            </a:r>
          </a:p>
          <a:p>
            <a:pPr marL="514350" indent="-514350">
              <a:buFont typeface="+mj-lt"/>
              <a:buAutoNum type="alphaLcParenR"/>
            </a:pPr>
            <a:r>
              <a:rPr lang="en-US" dirty="0">
                <a:sym typeface="Symbol" panose="05050102010706020507" pitchFamily="18" charset="2"/>
              </a:rPr>
              <a:t>2r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p:txBody>
      </p:sp>
      <p:grpSp>
        <p:nvGrpSpPr>
          <p:cNvPr id="253972" name="Group 20"/>
          <p:cNvGrpSpPr>
            <a:grpSpLocks/>
          </p:cNvGrpSpPr>
          <p:nvPr/>
        </p:nvGrpSpPr>
        <p:grpSpPr bwMode="auto">
          <a:xfrm>
            <a:off x="4508500" y="1533525"/>
            <a:ext cx="4054475" cy="4413250"/>
            <a:chOff x="2840" y="966"/>
            <a:chExt cx="2554" cy="2780"/>
          </a:xfrm>
        </p:grpSpPr>
        <p:sp>
          <p:nvSpPr>
            <p:cNvPr id="253955" name="Line 3"/>
            <p:cNvSpPr>
              <a:spLocks noChangeShapeType="1"/>
            </p:cNvSpPr>
            <p:nvPr/>
          </p:nvSpPr>
          <p:spPr bwMode="auto">
            <a:xfrm>
              <a:off x="3792" y="1064"/>
              <a:ext cx="8" cy="1256"/>
            </a:xfrm>
            <a:prstGeom prst="line">
              <a:avLst/>
            </a:prstGeom>
            <a:noFill/>
            <a:ln w="9525">
              <a:solidFill>
                <a:schemeClr val="tx1"/>
              </a:solidFill>
              <a:miter lim="800000"/>
              <a:headEnd/>
              <a:tailEnd/>
            </a:ln>
            <a:effectLst/>
          </p:spPr>
          <p:txBody>
            <a:bodyPr wrap="none"/>
            <a:lstStyle/>
            <a:p>
              <a:endParaRPr lang="en-US"/>
            </a:p>
          </p:txBody>
        </p:sp>
        <p:sp>
          <p:nvSpPr>
            <p:cNvPr id="253956" name="Line 4"/>
            <p:cNvSpPr>
              <a:spLocks noChangeShapeType="1"/>
            </p:cNvSpPr>
            <p:nvPr/>
          </p:nvSpPr>
          <p:spPr bwMode="auto">
            <a:xfrm>
              <a:off x="3800" y="2328"/>
              <a:ext cx="1544" cy="0"/>
            </a:xfrm>
            <a:prstGeom prst="line">
              <a:avLst/>
            </a:prstGeom>
            <a:noFill/>
            <a:ln w="9525">
              <a:solidFill>
                <a:schemeClr val="tx1"/>
              </a:solidFill>
              <a:miter lim="800000"/>
              <a:headEnd/>
              <a:tailEnd/>
            </a:ln>
            <a:effectLst/>
          </p:spPr>
          <p:txBody>
            <a:bodyPr wrap="none"/>
            <a:lstStyle/>
            <a:p>
              <a:endParaRPr lang="en-US"/>
            </a:p>
          </p:txBody>
        </p:sp>
        <p:sp>
          <p:nvSpPr>
            <p:cNvPr id="253957" name="Oval 5"/>
            <p:cNvSpPr>
              <a:spLocks noChangeArrowheads="1"/>
            </p:cNvSpPr>
            <p:nvPr/>
          </p:nvSpPr>
          <p:spPr bwMode="auto">
            <a:xfrm>
              <a:off x="2840" y="1376"/>
              <a:ext cx="1968" cy="1864"/>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3958" name="Freeform 6"/>
            <p:cNvSpPr>
              <a:spLocks/>
            </p:cNvSpPr>
            <p:nvPr/>
          </p:nvSpPr>
          <p:spPr bwMode="auto">
            <a:xfrm>
              <a:off x="3808"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3959" name="Line 7"/>
            <p:cNvSpPr>
              <a:spLocks noChangeShapeType="1"/>
            </p:cNvSpPr>
            <p:nvPr/>
          </p:nvSpPr>
          <p:spPr bwMode="auto">
            <a:xfrm flipV="1">
              <a:off x="3792" y="1688"/>
              <a:ext cx="776" cy="640"/>
            </a:xfrm>
            <a:prstGeom prst="line">
              <a:avLst/>
            </a:prstGeom>
            <a:noFill/>
            <a:ln w="9525">
              <a:solidFill>
                <a:schemeClr val="tx1"/>
              </a:solidFill>
              <a:miter lim="800000"/>
              <a:headEnd/>
              <a:tailEnd/>
            </a:ln>
            <a:effectLst/>
          </p:spPr>
          <p:txBody>
            <a:bodyPr wrap="none"/>
            <a:lstStyle/>
            <a:p>
              <a:endParaRPr lang="en-US"/>
            </a:p>
          </p:txBody>
        </p:sp>
        <p:sp>
          <p:nvSpPr>
            <p:cNvPr id="253960" name="Text Box 8"/>
            <p:cNvSpPr txBox="1">
              <a:spLocks noChangeArrowheads="1"/>
            </p:cNvSpPr>
            <p:nvPr/>
          </p:nvSpPr>
          <p:spPr bwMode="auto">
            <a:xfrm>
              <a:off x="4302"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3961" name="Text Box 9"/>
            <p:cNvSpPr txBox="1">
              <a:spLocks noChangeArrowheads="1"/>
            </p:cNvSpPr>
            <p:nvPr/>
          </p:nvSpPr>
          <p:spPr bwMode="auto">
            <a:xfrm>
              <a:off x="3502" y="966"/>
              <a:ext cx="180" cy="212"/>
            </a:xfrm>
            <a:prstGeom prst="rect">
              <a:avLst/>
            </a:prstGeom>
            <a:noFill/>
            <a:ln w="9525">
              <a:noFill/>
              <a:miter lim="800000"/>
              <a:headEnd/>
              <a:tailEnd/>
            </a:ln>
            <a:effectLst/>
          </p:spPr>
          <p:txBody>
            <a:bodyPr wrap="none">
              <a:spAutoFit/>
            </a:bodyPr>
            <a:lstStyle/>
            <a:p>
              <a:r>
                <a:rPr lang="en-US"/>
                <a:t>z</a:t>
              </a:r>
            </a:p>
          </p:txBody>
        </p:sp>
        <p:sp>
          <p:nvSpPr>
            <p:cNvPr id="253962" name="Text Box 10"/>
            <p:cNvSpPr txBox="1">
              <a:spLocks noChangeArrowheads="1"/>
            </p:cNvSpPr>
            <p:nvPr/>
          </p:nvSpPr>
          <p:spPr bwMode="auto">
            <a:xfrm>
              <a:off x="5214" y="2374"/>
              <a:ext cx="180" cy="212"/>
            </a:xfrm>
            <a:prstGeom prst="rect">
              <a:avLst/>
            </a:prstGeom>
            <a:noFill/>
            <a:ln w="9525">
              <a:noFill/>
              <a:miter lim="800000"/>
              <a:headEnd/>
              <a:tailEnd/>
            </a:ln>
            <a:effectLst/>
          </p:spPr>
          <p:txBody>
            <a:bodyPr wrap="none">
              <a:spAutoFit/>
            </a:bodyPr>
            <a:lstStyle/>
            <a:p>
              <a:r>
                <a:rPr lang="en-US"/>
                <a:t>x</a:t>
              </a:r>
            </a:p>
          </p:txBody>
        </p:sp>
        <p:sp>
          <p:nvSpPr>
            <p:cNvPr id="253963" name="Line 11"/>
            <p:cNvSpPr>
              <a:spLocks noChangeShapeType="1"/>
            </p:cNvSpPr>
            <p:nvPr/>
          </p:nvSpPr>
          <p:spPr bwMode="auto">
            <a:xfrm flipV="1">
              <a:off x="3808" y="1600"/>
              <a:ext cx="664" cy="712"/>
            </a:xfrm>
            <a:prstGeom prst="line">
              <a:avLst/>
            </a:prstGeom>
            <a:noFill/>
            <a:ln w="9525">
              <a:solidFill>
                <a:schemeClr val="tx1"/>
              </a:solidFill>
              <a:miter lim="800000"/>
              <a:headEnd/>
              <a:tailEnd/>
            </a:ln>
            <a:effectLst/>
          </p:spPr>
          <p:txBody>
            <a:bodyPr wrap="none"/>
            <a:lstStyle/>
            <a:p>
              <a:endParaRPr lang="en-US"/>
            </a:p>
          </p:txBody>
        </p:sp>
        <p:sp>
          <p:nvSpPr>
            <p:cNvPr id="253964" name="Arc 12"/>
            <p:cNvSpPr>
              <a:spLocks/>
            </p:cNvSpPr>
            <p:nvPr/>
          </p:nvSpPr>
          <p:spPr bwMode="auto">
            <a:xfrm>
              <a:off x="3984"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3965" name="Arc 13"/>
            <p:cNvSpPr>
              <a:spLocks/>
            </p:cNvSpPr>
            <p:nvPr/>
          </p:nvSpPr>
          <p:spPr bwMode="auto">
            <a:xfrm>
              <a:off x="4000"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3966" name="Text Box 14"/>
            <p:cNvSpPr txBox="1">
              <a:spLocks noChangeArrowheads="1"/>
            </p:cNvSpPr>
            <p:nvPr/>
          </p:nvSpPr>
          <p:spPr bwMode="auto">
            <a:xfrm>
              <a:off x="4254" y="2318"/>
              <a:ext cx="159" cy="212"/>
            </a:xfrm>
            <a:prstGeom prst="rect">
              <a:avLst/>
            </a:prstGeom>
            <a:noFill/>
            <a:ln w="9525">
              <a:noFill/>
              <a:miter lim="800000"/>
              <a:headEnd/>
              <a:tailEnd/>
            </a:ln>
            <a:effectLst/>
          </p:spPr>
          <p:txBody>
            <a:bodyPr wrap="none">
              <a:spAutoFit/>
            </a:bodyPr>
            <a:lstStyle/>
            <a:p>
              <a:r>
                <a:rPr lang="en-US"/>
                <a:t>r</a:t>
              </a:r>
            </a:p>
          </p:txBody>
        </p:sp>
        <p:sp>
          <p:nvSpPr>
            <p:cNvPr id="253967" name="Line 15"/>
            <p:cNvSpPr>
              <a:spLocks noChangeShapeType="1"/>
            </p:cNvSpPr>
            <p:nvPr/>
          </p:nvSpPr>
          <p:spPr bwMode="auto">
            <a:xfrm>
              <a:off x="3808"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3968" name="Text Box 16"/>
            <p:cNvSpPr txBox="1">
              <a:spLocks noChangeArrowheads="1"/>
            </p:cNvSpPr>
            <p:nvPr/>
          </p:nvSpPr>
          <p:spPr bwMode="auto">
            <a:xfrm>
              <a:off x="3590" y="3534"/>
              <a:ext cx="683" cy="212"/>
            </a:xfrm>
            <a:prstGeom prst="rect">
              <a:avLst/>
            </a:prstGeom>
            <a:noFill/>
            <a:ln w="9525">
              <a:noFill/>
              <a:miter lim="800000"/>
              <a:headEnd/>
              <a:tailEnd/>
            </a:ln>
            <a:effectLst/>
          </p:spPr>
          <p:txBody>
            <a:bodyPr wrap="none">
              <a:spAutoFit/>
            </a:bodyPr>
            <a:lstStyle/>
            <a:p>
              <a:r>
                <a:rPr lang="en-US"/>
                <a:t>Side View</a:t>
              </a:r>
            </a:p>
          </p:txBody>
        </p:sp>
        <p:sp>
          <p:nvSpPr>
            <p:cNvPr id="253969" name="Line 17"/>
            <p:cNvSpPr>
              <a:spLocks noChangeShapeType="1"/>
            </p:cNvSpPr>
            <p:nvPr/>
          </p:nvSpPr>
          <p:spPr bwMode="auto">
            <a:xfrm>
              <a:off x="4464" y="1600"/>
              <a:ext cx="104" cy="88"/>
            </a:xfrm>
            <a:prstGeom prst="line">
              <a:avLst/>
            </a:prstGeom>
            <a:noFill/>
            <a:ln w="38100">
              <a:solidFill>
                <a:srgbClr val="FF3300"/>
              </a:solidFill>
              <a:miter lim="800000"/>
              <a:headEnd/>
              <a:tailEnd/>
            </a:ln>
            <a:effectLst/>
          </p:spPr>
          <p:txBody>
            <a:bodyPr wrap="none"/>
            <a:lstStyle/>
            <a:p>
              <a:endParaRPr lang="en-US"/>
            </a:p>
          </p:txBody>
        </p:sp>
        <p:sp>
          <p:nvSpPr>
            <p:cNvPr id="253970" name="Text Box 18"/>
            <p:cNvSpPr txBox="1">
              <a:spLocks noChangeArrowheads="1"/>
            </p:cNvSpPr>
            <p:nvPr/>
          </p:nvSpPr>
          <p:spPr bwMode="auto">
            <a:xfrm>
              <a:off x="4702"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mc:AlternateContent xmlns:mc="http://schemas.openxmlformats.org/markup-compatibility/2006" xmlns:a14="http://schemas.microsoft.com/office/drawing/2010/main">
        <mc:Choice Requires="a14">
          <p:sp>
            <p:nvSpPr>
              <p:cNvPr id="253971" name="Object 19"/>
              <p:cNvSpPr txBox="1"/>
              <p:nvPr/>
            </p:nvSpPr>
            <p:spPr bwMode="auto">
              <a:xfrm>
                <a:off x="1115529" y="2532857"/>
                <a:ext cx="3422650" cy="14049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limLoc m:val="undOvr"/>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0</m:t>
                          </m:r>
                        </m:sub>
                        <m:sup>
                          <m:r>
                            <a:rPr lang="en-US" sz="2800" i="1">
                              <a:solidFill>
                                <a:srgbClr val="000000"/>
                              </a:solidFill>
                              <a:latin typeface="Cambria Math" panose="02040503050406030204" pitchFamily="18" charset="0"/>
                            </a:rPr>
                            <m:t>2</m:t>
                          </m:r>
                          <m:r>
                            <a:rPr lang="en-US" sz="2800" i="1">
                              <a:solidFill>
                                <a:srgbClr val="000000"/>
                              </a:solidFill>
                              <a:latin typeface="Cambria Math" panose="02040503050406030204" pitchFamily="18" charset="0"/>
                            </a:rPr>
                            <m:t>𝜋</m:t>
                          </m:r>
                        </m:sup>
                        <m:e>
                          <m:r>
                            <a:rPr lang="en-US" sz="2800" i="1">
                              <a:solidFill>
                                <a:srgbClr val="000000"/>
                              </a:solidFill>
                              <a:latin typeface="Cambria Math" panose="02040503050406030204" pitchFamily="18" charset="0"/>
                            </a:rPr>
                            <m:t>𝑟𝑑</m:t>
                          </m:r>
                          <m:r>
                            <a:rPr lang="en-US" sz="2800" i="1">
                              <a:solidFill>
                                <a:srgbClr val="000000"/>
                              </a:solidFill>
                              <a:latin typeface="Cambria Math" panose="02040503050406030204" pitchFamily="18" charset="0"/>
                            </a:rPr>
                            <m:t>𝜃</m:t>
                          </m:r>
                          <m:r>
                            <a:rPr lang="en-US" sz="2800" i="1">
                              <a:solidFill>
                                <a:srgbClr val="000000"/>
                              </a:solidFill>
                              <a:latin typeface="Cambria Math" panose="02040503050406030204" pitchFamily="18" charset="0"/>
                            </a:rPr>
                            <m:t>=</m:t>
                          </m:r>
                        </m:e>
                      </m:nary>
                    </m:oMath>
                  </m:oMathPara>
                </a14:m>
                <a:endParaRPr lang="en-US" sz="2800" dirty="0"/>
              </a:p>
            </p:txBody>
          </p:sp>
        </mc:Choice>
        <mc:Fallback xmlns="">
          <p:sp>
            <p:nvSpPr>
              <p:cNvPr id="253971" name="Object 19"/>
              <p:cNvSpPr txBox="1">
                <a:spLocks noRot="1" noChangeAspect="1" noMove="1" noResize="1" noEditPoints="1" noAdjustHandles="1" noChangeArrowheads="1" noChangeShapeType="1" noTextEdit="1"/>
              </p:cNvSpPr>
              <p:nvPr/>
            </p:nvSpPr>
            <p:spPr bwMode="auto">
              <a:xfrm>
                <a:off x="1115529" y="2532857"/>
                <a:ext cx="3422650" cy="140493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2027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grpSp>
        <p:nvGrpSpPr>
          <p:cNvPr id="253972" name="Group 20"/>
          <p:cNvGrpSpPr>
            <a:grpSpLocks/>
          </p:cNvGrpSpPr>
          <p:nvPr/>
        </p:nvGrpSpPr>
        <p:grpSpPr bwMode="auto">
          <a:xfrm>
            <a:off x="4508500" y="1533525"/>
            <a:ext cx="4054475" cy="4413250"/>
            <a:chOff x="2840" y="966"/>
            <a:chExt cx="2554" cy="2780"/>
          </a:xfrm>
        </p:grpSpPr>
        <p:sp>
          <p:nvSpPr>
            <p:cNvPr id="253955" name="Line 3"/>
            <p:cNvSpPr>
              <a:spLocks noChangeShapeType="1"/>
            </p:cNvSpPr>
            <p:nvPr/>
          </p:nvSpPr>
          <p:spPr bwMode="auto">
            <a:xfrm>
              <a:off x="3792" y="1064"/>
              <a:ext cx="8" cy="1256"/>
            </a:xfrm>
            <a:prstGeom prst="line">
              <a:avLst/>
            </a:prstGeom>
            <a:noFill/>
            <a:ln w="9525">
              <a:solidFill>
                <a:schemeClr val="tx1"/>
              </a:solidFill>
              <a:miter lim="800000"/>
              <a:headEnd/>
              <a:tailEnd/>
            </a:ln>
            <a:effectLst/>
          </p:spPr>
          <p:txBody>
            <a:bodyPr wrap="none"/>
            <a:lstStyle/>
            <a:p>
              <a:endParaRPr lang="en-US"/>
            </a:p>
          </p:txBody>
        </p:sp>
        <p:sp>
          <p:nvSpPr>
            <p:cNvPr id="253956" name="Line 4"/>
            <p:cNvSpPr>
              <a:spLocks noChangeShapeType="1"/>
            </p:cNvSpPr>
            <p:nvPr/>
          </p:nvSpPr>
          <p:spPr bwMode="auto">
            <a:xfrm>
              <a:off x="3800" y="2328"/>
              <a:ext cx="1544" cy="0"/>
            </a:xfrm>
            <a:prstGeom prst="line">
              <a:avLst/>
            </a:prstGeom>
            <a:noFill/>
            <a:ln w="9525">
              <a:solidFill>
                <a:schemeClr val="tx1"/>
              </a:solidFill>
              <a:miter lim="800000"/>
              <a:headEnd/>
              <a:tailEnd/>
            </a:ln>
            <a:effectLst/>
          </p:spPr>
          <p:txBody>
            <a:bodyPr wrap="none"/>
            <a:lstStyle/>
            <a:p>
              <a:endParaRPr lang="en-US"/>
            </a:p>
          </p:txBody>
        </p:sp>
        <p:sp>
          <p:nvSpPr>
            <p:cNvPr id="253957" name="Oval 5"/>
            <p:cNvSpPr>
              <a:spLocks noChangeArrowheads="1"/>
            </p:cNvSpPr>
            <p:nvPr/>
          </p:nvSpPr>
          <p:spPr bwMode="auto">
            <a:xfrm>
              <a:off x="2840" y="1376"/>
              <a:ext cx="1968" cy="1864"/>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3958" name="Freeform 6"/>
            <p:cNvSpPr>
              <a:spLocks/>
            </p:cNvSpPr>
            <p:nvPr/>
          </p:nvSpPr>
          <p:spPr bwMode="auto">
            <a:xfrm>
              <a:off x="3808"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3959" name="Line 7"/>
            <p:cNvSpPr>
              <a:spLocks noChangeShapeType="1"/>
            </p:cNvSpPr>
            <p:nvPr/>
          </p:nvSpPr>
          <p:spPr bwMode="auto">
            <a:xfrm flipV="1">
              <a:off x="3792" y="1688"/>
              <a:ext cx="776" cy="640"/>
            </a:xfrm>
            <a:prstGeom prst="line">
              <a:avLst/>
            </a:prstGeom>
            <a:noFill/>
            <a:ln w="9525">
              <a:solidFill>
                <a:schemeClr val="tx1"/>
              </a:solidFill>
              <a:miter lim="800000"/>
              <a:headEnd/>
              <a:tailEnd/>
            </a:ln>
            <a:effectLst/>
          </p:spPr>
          <p:txBody>
            <a:bodyPr wrap="none"/>
            <a:lstStyle/>
            <a:p>
              <a:endParaRPr lang="en-US"/>
            </a:p>
          </p:txBody>
        </p:sp>
        <p:sp>
          <p:nvSpPr>
            <p:cNvPr id="253960" name="Text Box 8"/>
            <p:cNvSpPr txBox="1">
              <a:spLocks noChangeArrowheads="1"/>
            </p:cNvSpPr>
            <p:nvPr/>
          </p:nvSpPr>
          <p:spPr bwMode="auto">
            <a:xfrm>
              <a:off x="4302"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3961" name="Text Box 9"/>
            <p:cNvSpPr txBox="1">
              <a:spLocks noChangeArrowheads="1"/>
            </p:cNvSpPr>
            <p:nvPr/>
          </p:nvSpPr>
          <p:spPr bwMode="auto">
            <a:xfrm>
              <a:off x="3502" y="966"/>
              <a:ext cx="180" cy="212"/>
            </a:xfrm>
            <a:prstGeom prst="rect">
              <a:avLst/>
            </a:prstGeom>
            <a:noFill/>
            <a:ln w="9525">
              <a:noFill/>
              <a:miter lim="800000"/>
              <a:headEnd/>
              <a:tailEnd/>
            </a:ln>
            <a:effectLst/>
          </p:spPr>
          <p:txBody>
            <a:bodyPr wrap="none">
              <a:spAutoFit/>
            </a:bodyPr>
            <a:lstStyle/>
            <a:p>
              <a:r>
                <a:rPr lang="en-US"/>
                <a:t>z</a:t>
              </a:r>
            </a:p>
          </p:txBody>
        </p:sp>
        <p:sp>
          <p:nvSpPr>
            <p:cNvPr id="253962" name="Text Box 10"/>
            <p:cNvSpPr txBox="1">
              <a:spLocks noChangeArrowheads="1"/>
            </p:cNvSpPr>
            <p:nvPr/>
          </p:nvSpPr>
          <p:spPr bwMode="auto">
            <a:xfrm>
              <a:off x="5214" y="2374"/>
              <a:ext cx="180" cy="212"/>
            </a:xfrm>
            <a:prstGeom prst="rect">
              <a:avLst/>
            </a:prstGeom>
            <a:noFill/>
            <a:ln w="9525">
              <a:noFill/>
              <a:miter lim="800000"/>
              <a:headEnd/>
              <a:tailEnd/>
            </a:ln>
            <a:effectLst/>
          </p:spPr>
          <p:txBody>
            <a:bodyPr wrap="none">
              <a:spAutoFit/>
            </a:bodyPr>
            <a:lstStyle/>
            <a:p>
              <a:r>
                <a:rPr lang="en-US"/>
                <a:t>x</a:t>
              </a:r>
            </a:p>
          </p:txBody>
        </p:sp>
        <p:sp>
          <p:nvSpPr>
            <p:cNvPr id="253963" name="Line 11"/>
            <p:cNvSpPr>
              <a:spLocks noChangeShapeType="1"/>
            </p:cNvSpPr>
            <p:nvPr/>
          </p:nvSpPr>
          <p:spPr bwMode="auto">
            <a:xfrm flipV="1">
              <a:off x="3808" y="1600"/>
              <a:ext cx="664" cy="712"/>
            </a:xfrm>
            <a:prstGeom prst="line">
              <a:avLst/>
            </a:prstGeom>
            <a:noFill/>
            <a:ln w="9525">
              <a:solidFill>
                <a:schemeClr val="tx1"/>
              </a:solidFill>
              <a:miter lim="800000"/>
              <a:headEnd/>
              <a:tailEnd/>
            </a:ln>
            <a:effectLst/>
          </p:spPr>
          <p:txBody>
            <a:bodyPr wrap="none"/>
            <a:lstStyle/>
            <a:p>
              <a:endParaRPr lang="en-US"/>
            </a:p>
          </p:txBody>
        </p:sp>
        <p:sp>
          <p:nvSpPr>
            <p:cNvPr id="253964" name="Arc 12"/>
            <p:cNvSpPr>
              <a:spLocks/>
            </p:cNvSpPr>
            <p:nvPr/>
          </p:nvSpPr>
          <p:spPr bwMode="auto">
            <a:xfrm>
              <a:off x="3984"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3965" name="Arc 13"/>
            <p:cNvSpPr>
              <a:spLocks/>
            </p:cNvSpPr>
            <p:nvPr/>
          </p:nvSpPr>
          <p:spPr bwMode="auto">
            <a:xfrm>
              <a:off x="4000"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3966" name="Text Box 14"/>
            <p:cNvSpPr txBox="1">
              <a:spLocks noChangeArrowheads="1"/>
            </p:cNvSpPr>
            <p:nvPr/>
          </p:nvSpPr>
          <p:spPr bwMode="auto">
            <a:xfrm>
              <a:off x="4254" y="2318"/>
              <a:ext cx="159" cy="212"/>
            </a:xfrm>
            <a:prstGeom prst="rect">
              <a:avLst/>
            </a:prstGeom>
            <a:noFill/>
            <a:ln w="9525">
              <a:noFill/>
              <a:miter lim="800000"/>
              <a:headEnd/>
              <a:tailEnd/>
            </a:ln>
            <a:effectLst/>
          </p:spPr>
          <p:txBody>
            <a:bodyPr wrap="none">
              <a:spAutoFit/>
            </a:bodyPr>
            <a:lstStyle/>
            <a:p>
              <a:r>
                <a:rPr lang="en-US"/>
                <a:t>r</a:t>
              </a:r>
            </a:p>
          </p:txBody>
        </p:sp>
        <p:sp>
          <p:nvSpPr>
            <p:cNvPr id="253967" name="Line 15"/>
            <p:cNvSpPr>
              <a:spLocks noChangeShapeType="1"/>
            </p:cNvSpPr>
            <p:nvPr/>
          </p:nvSpPr>
          <p:spPr bwMode="auto">
            <a:xfrm>
              <a:off x="3808"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3968" name="Text Box 16"/>
            <p:cNvSpPr txBox="1">
              <a:spLocks noChangeArrowheads="1"/>
            </p:cNvSpPr>
            <p:nvPr/>
          </p:nvSpPr>
          <p:spPr bwMode="auto">
            <a:xfrm>
              <a:off x="3590" y="3534"/>
              <a:ext cx="683" cy="212"/>
            </a:xfrm>
            <a:prstGeom prst="rect">
              <a:avLst/>
            </a:prstGeom>
            <a:noFill/>
            <a:ln w="9525">
              <a:noFill/>
              <a:miter lim="800000"/>
              <a:headEnd/>
              <a:tailEnd/>
            </a:ln>
            <a:effectLst/>
          </p:spPr>
          <p:txBody>
            <a:bodyPr wrap="none">
              <a:spAutoFit/>
            </a:bodyPr>
            <a:lstStyle/>
            <a:p>
              <a:r>
                <a:rPr lang="en-US"/>
                <a:t>Side View</a:t>
              </a:r>
            </a:p>
          </p:txBody>
        </p:sp>
        <p:sp>
          <p:nvSpPr>
            <p:cNvPr id="253969" name="Line 17"/>
            <p:cNvSpPr>
              <a:spLocks noChangeShapeType="1"/>
            </p:cNvSpPr>
            <p:nvPr/>
          </p:nvSpPr>
          <p:spPr bwMode="auto">
            <a:xfrm>
              <a:off x="4464" y="1600"/>
              <a:ext cx="104" cy="88"/>
            </a:xfrm>
            <a:prstGeom prst="line">
              <a:avLst/>
            </a:prstGeom>
            <a:noFill/>
            <a:ln w="38100">
              <a:solidFill>
                <a:srgbClr val="FF3300"/>
              </a:solidFill>
              <a:miter lim="800000"/>
              <a:headEnd/>
              <a:tailEnd/>
            </a:ln>
            <a:effectLst/>
          </p:spPr>
          <p:txBody>
            <a:bodyPr wrap="none"/>
            <a:lstStyle/>
            <a:p>
              <a:endParaRPr lang="en-US"/>
            </a:p>
          </p:txBody>
        </p:sp>
        <p:sp>
          <p:nvSpPr>
            <p:cNvPr id="253970" name="Text Box 18"/>
            <p:cNvSpPr txBox="1">
              <a:spLocks noChangeArrowheads="1"/>
            </p:cNvSpPr>
            <p:nvPr/>
          </p:nvSpPr>
          <p:spPr bwMode="auto">
            <a:xfrm>
              <a:off x="4702"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graphicFrame>
        <p:nvGraphicFramePr>
          <p:cNvPr id="253971" name="Object 19"/>
          <p:cNvGraphicFramePr>
            <a:graphicFrameLocks noChangeAspect="1"/>
          </p:cNvGraphicFramePr>
          <p:nvPr/>
        </p:nvGraphicFramePr>
        <p:xfrm>
          <a:off x="704850" y="3009900"/>
          <a:ext cx="2381250" cy="952500"/>
        </p:xfrm>
        <a:graphic>
          <a:graphicData uri="http://schemas.openxmlformats.org/presentationml/2006/ole">
            <mc:AlternateContent xmlns:mc="http://schemas.openxmlformats.org/markup-compatibility/2006">
              <mc:Choice xmlns:v="urn:schemas-microsoft-com:vml" Requires="v">
                <p:oleObj name="Equation" r:id="rId2" imgW="1206360" imgH="482400" progId="Equation.3">
                  <p:embed/>
                </p:oleObj>
              </mc:Choice>
              <mc:Fallback>
                <p:oleObj name="Equation" r:id="rId2" imgW="1206360" imgH="482400" progId="Equation.3">
                  <p:embed/>
                  <p:pic>
                    <p:nvPicPr>
                      <p:cNvPr id="253971"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3009900"/>
                        <a:ext cx="2381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6027" name="Group 27"/>
          <p:cNvGrpSpPr>
            <a:grpSpLocks/>
          </p:cNvGrpSpPr>
          <p:nvPr/>
        </p:nvGrpSpPr>
        <p:grpSpPr bwMode="auto">
          <a:xfrm>
            <a:off x="2768600" y="1435100"/>
            <a:ext cx="4054475" cy="4168775"/>
            <a:chOff x="1744" y="904"/>
            <a:chExt cx="2554" cy="2626"/>
          </a:xfrm>
        </p:grpSpPr>
        <p:sp>
          <p:nvSpPr>
            <p:cNvPr id="256006"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6003"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6004"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6005"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6007"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6008"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56009"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56010" name="Text Box 10"/>
            <p:cNvSpPr txBox="1">
              <a:spLocks noChangeArrowheads="1"/>
            </p:cNvSpPr>
            <p:nvPr/>
          </p:nvSpPr>
          <p:spPr bwMode="auto">
            <a:xfrm>
              <a:off x="3142" y="1967"/>
              <a:ext cx="201" cy="212"/>
            </a:xfrm>
            <a:prstGeom prst="rect">
              <a:avLst/>
            </a:prstGeom>
            <a:noFill/>
            <a:ln w="9525">
              <a:noFill/>
              <a:miter lim="800000"/>
              <a:headEnd/>
              <a:tailEnd/>
            </a:ln>
            <a:effectLst/>
          </p:spPr>
          <p:txBody>
            <a:bodyPr>
              <a:spAutoFit/>
            </a:bodyPr>
            <a:lstStyle/>
            <a:p>
              <a:r>
                <a:rPr lang="en-US"/>
                <a:t>P</a:t>
              </a:r>
            </a:p>
          </p:txBody>
        </p:sp>
        <p:sp>
          <p:nvSpPr>
            <p:cNvPr id="256011" name="Text Box 11"/>
            <p:cNvSpPr txBox="1">
              <a:spLocks noChangeArrowheads="1"/>
            </p:cNvSpPr>
            <p:nvPr/>
          </p:nvSpPr>
          <p:spPr bwMode="auto">
            <a:xfrm>
              <a:off x="2734" y="194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12"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6013"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6014"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6015" name="Line 15"/>
            <p:cNvSpPr>
              <a:spLocks noChangeShapeType="1"/>
            </p:cNvSpPr>
            <p:nvPr/>
          </p:nvSpPr>
          <p:spPr bwMode="auto">
            <a:xfrm>
              <a:off x="2704" y="2344"/>
              <a:ext cx="1016" cy="672"/>
            </a:xfrm>
            <a:prstGeom prst="line">
              <a:avLst/>
            </a:prstGeom>
            <a:noFill/>
            <a:ln w="9525">
              <a:solidFill>
                <a:schemeClr val="tx1"/>
              </a:solidFill>
              <a:prstDash val="dash"/>
              <a:miter lim="800000"/>
              <a:headEnd/>
              <a:tailEnd/>
            </a:ln>
            <a:effectLst/>
          </p:spPr>
          <p:txBody>
            <a:bodyPr wrap="none"/>
            <a:lstStyle/>
            <a:p>
              <a:endParaRPr lang="en-US"/>
            </a:p>
          </p:txBody>
        </p:sp>
        <p:sp>
          <p:nvSpPr>
            <p:cNvPr id="256016"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56017" name="Arc 17"/>
            <p:cNvSpPr>
              <a:spLocks/>
            </p:cNvSpPr>
            <p:nvPr/>
          </p:nvSpPr>
          <p:spPr bwMode="auto">
            <a:xfrm>
              <a:off x="2712" y="2084"/>
              <a:ext cx="146" cy="287"/>
            </a:xfrm>
            <a:custGeom>
              <a:avLst/>
              <a:gdLst>
                <a:gd name="G0" fmla="+- 0 0 0"/>
                <a:gd name="G1" fmla="+- 21567 0 0"/>
                <a:gd name="G2" fmla="+- 21600 0 0"/>
                <a:gd name="T0" fmla="*/ 1192 w 14636"/>
                <a:gd name="T1" fmla="*/ 0 h 21567"/>
                <a:gd name="T2" fmla="*/ 14636 w 14636"/>
                <a:gd name="T3" fmla="*/ 5681 h 21567"/>
                <a:gd name="T4" fmla="*/ 0 w 14636"/>
                <a:gd name="T5" fmla="*/ 21567 h 21567"/>
              </a:gdLst>
              <a:ahLst/>
              <a:cxnLst>
                <a:cxn ang="0">
                  <a:pos x="T0" y="T1"/>
                </a:cxn>
                <a:cxn ang="0">
                  <a:pos x="T2" y="T3"/>
                </a:cxn>
                <a:cxn ang="0">
                  <a:pos x="T4" y="T5"/>
                </a:cxn>
              </a:cxnLst>
              <a:rect l="0" t="0" r="r" b="b"/>
              <a:pathLst>
                <a:path w="14636" h="21567" fill="none" extrusionOk="0">
                  <a:moveTo>
                    <a:pt x="1192" y="-1"/>
                  </a:moveTo>
                  <a:cubicBezTo>
                    <a:pt x="6196" y="276"/>
                    <a:pt x="10949" y="2285"/>
                    <a:pt x="14635" y="5681"/>
                  </a:cubicBezTo>
                </a:path>
                <a:path w="14636" h="21567" stroke="0" extrusionOk="0">
                  <a:moveTo>
                    <a:pt x="1192" y="-1"/>
                  </a:moveTo>
                  <a:cubicBezTo>
                    <a:pt x="6196" y="276"/>
                    <a:pt x="10949" y="2285"/>
                    <a:pt x="14635" y="5681"/>
                  </a:cubicBezTo>
                  <a:lnTo>
                    <a:pt x="0" y="21567"/>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8"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9"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20" name="Oval 20"/>
            <p:cNvSpPr>
              <a:spLocks noChangeArrowheads="1"/>
            </p:cNvSpPr>
            <p:nvPr/>
          </p:nvSpPr>
          <p:spPr bwMode="auto">
            <a:xfrm>
              <a:off x="1866" y="1837"/>
              <a:ext cx="1755" cy="13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6021" name="Line 21"/>
            <p:cNvSpPr>
              <a:spLocks noChangeShapeType="1"/>
            </p:cNvSpPr>
            <p:nvPr/>
          </p:nvSpPr>
          <p:spPr bwMode="auto">
            <a:xfrm>
              <a:off x="2706" y="1902"/>
              <a:ext cx="366" cy="4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6022" name="Freeform 22"/>
            <p:cNvSpPr>
              <a:spLocks/>
            </p:cNvSpPr>
            <p:nvPr/>
          </p:nvSpPr>
          <p:spPr bwMode="auto">
            <a:xfrm>
              <a:off x="2880" y="1390"/>
              <a:ext cx="686" cy="503"/>
            </a:xfrm>
            <a:custGeom>
              <a:avLst/>
              <a:gdLst/>
              <a:ahLst/>
              <a:cxnLst>
                <a:cxn ang="0">
                  <a:pos x="0" y="503"/>
                </a:cxn>
                <a:cxn ang="0">
                  <a:pos x="192" y="329"/>
                </a:cxn>
                <a:cxn ang="0">
                  <a:pos x="238" y="384"/>
                </a:cxn>
                <a:cxn ang="0">
                  <a:pos x="686" y="0"/>
                </a:cxn>
              </a:cxnLst>
              <a:rect l="0" t="0" r="r" b="b"/>
              <a:pathLst>
                <a:path w="686" h="503">
                  <a:moveTo>
                    <a:pt x="0" y="503"/>
                  </a:moveTo>
                  <a:cubicBezTo>
                    <a:pt x="76" y="426"/>
                    <a:pt x="152" y="349"/>
                    <a:pt x="192" y="329"/>
                  </a:cubicBezTo>
                  <a:cubicBezTo>
                    <a:pt x="232" y="309"/>
                    <a:pt x="156" y="439"/>
                    <a:pt x="238" y="384"/>
                  </a:cubicBezTo>
                  <a:cubicBezTo>
                    <a:pt x="320" y="329"/>
                    <a:pt x="613" y="62"/>
                    <a:pt x="686" y="0"/>
                  </a:cubicBezTo>
                </a:path>
              </a:pathLst>
            </a:custGeom>
            <a:noFill/>
            <a:ln w="9525" cap="flat" cmpd="sng">
              <a:solidFill>
                <a:schemeClr val="tx1"/>
              </a:solidFill>
              <a:prstDash val="dash"/>
              <a:miter lim="800000"/>
              <a:headEnd type="triangle" w="med" len="med"/>
              <a:tailEnd type="none" w="med" len="med"/>
            </a:ln>
            <a:effectLst/>
          </p:spPr>
          <p:txBody>
            <a:bodyPr wrap="none"/>
            <a:lstStyle/>
            <a:p>
              <a:endParaRPr lang="en-US"/>
            </a:p>
          </p:txBody>
        </p:sp>
        <p:sp>
          <p:nvSpPr>
            <p:cNvPr id="256023" name="Text Box 23"/>
            <p:cNvSpPr txBox="1">
              <a:spLocks noChangeArrowheads="1"/>
            </p:cNvSpPr>
            <p:nvPr/>
          </p:nvSpPr>
          <p:spPr bwMode="auto">
            <a:xfrm>
              <a:off x="3563" y="1252"/>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86" name="Rectangle 18"/>
          <p:cNvSpPr>
            <a:spLocks noChangeArrowheads="1"/>
          </p:cNvSpPr>
          <p:nvPr/>
        </p:nvSpPr>
        <p:spPr bwMode="auto">
          <a:xfrm>
            <a:off x="2711450" y="3732213"/>
            <a:ext cx="3860800" cy="2636837"/>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43173"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223.26.1</a:t>
            </a:r>
            <a:endParaRPr lang="en-US" sz="2800" b="1" dirty="0">
              <a:solidFill>
                <a:schemeClr val="accent2"/>
              </a:solidFill>
            </a:endParaRPr>
          </a:p>
        </p:txBody>
      </p:sp>
      <p:sp>
        <p:nvSpPr>
          <p:cNvPr id="1543174" name="Rectangle 6"/>
          <p:cNvSpPr>
            <a:spLocks noChangeArrowheads="1"/>
          </p:cNvSpPr>
          <p:nvPr/>
        </p:nvSpPr>
        <p:spPr bwMode="auto">
          <a:xfrm>
            <a:off x="520547" y="1073764"/>
            <a:ext cx="3397250" cy="2113079"/>
          </a:xfrm>
          <a:prstGeom prst="rect">
            <a:avLst/>
          </a:prstGeom>
          <a:noFill/>
          <a:ln w="9525">
            <a:noFill/>
            <a:miter lim="800000"/>
            <a:headEnd type="none" w="sm" len="sm"/>
            <a:tailEnd type="none" w="sm" len="sm"/>
          </a:ln>
          <a:effectLst/>
        </p:spPr>
        <p:txBody>
          <a:bodyPr>
            <a:spAutoFit/>
          </a:bodyPr>
          <a:lstStyle/>
          <a:p>
            <a:pPr>
              <a:lnSpc>
                <a:spcPct val="120000"/>
              </a:lnSpc>
            </a:pPr>
            <a:r>
              <a:rPr lang="en-US" sz="2800" b="1" dirty="0"/>
              <a:t>How does the flow rate change as we go from point A to point B.</a:t>
            </a:r>
            <a:endParaRPr lang="en-US" sz="2800" b="1" dirty="0">
              <a:solidFill>
                <a:schemeClr val="tx2"/>
              </a:solidFill>
            </a:endParaRPr>
          </a:p>
        </p:txBody>
      </p:sp>
      <p:sp>
        <p:nvSpPr>
          <p:cNvPr id="1543175" name="Rectangle 7"/>
          <p:cNvSpPr>
            <a:spLocks noChangeArrowheads="1"/>
          </p:cNvSpPr>
          <p:nvPr/>
        </p:nvSpPr>
        <p:spPr bwMode="auto">
          <a:xfrm>
            <a:off x="5450246" y="1111711"/>
            <a:ext cx="2786340" cy="1990545"/>
          </a:xfrm>
          <a:prstGeom prst="rect">
            <a:avLst/>
          </a:prstGeom>
          <a:noFill/>
          <a:ln w="9525">
            <a:noFill/>
            <a:miter lim="800000"/>
            <a:headEnd type="none" w="sm" len="sm"/>
            <a:tailEnd type="none" w="sm" len="sm"/>
          </a:ln>
          <a:effectLst/>
        </p:spPr>
        <p:txBody>
          <a:bodyPr wrap="none">
            <a:spAutoFit/>
          </a:bodyPr>
          <a:lstStyle/>
          <a:p>
            <a:pPr>
              <a:lnSpc>
                <a:spcPct val="180000"/>
              </a:lnSpc>
            </a:pPr>
            <a:r>
              <a:rPr lang="en-US" sz="2400" b="1" dirty="0">
                <a:solidFill>
                  <a:schemeClr val="tx2"/>
                </a:solidFill>
              </a:rPr>
              <a:t>1) Increases</a:t>
            </a:r>
          </a:p>
          <a:p>
            <a:pPr>
              <a:lnSpc>
                <a:spcPct val="180000"/>
              </a:lnSpc>
            </a:pPr>
            <a:r>
              <a:rPr lang="en-US" sz="2400" b="1" dirty="0">
                <a:solidFill>
                  <a:schemeClr val="tx2"/>
                </a:solidFill>
              </a:rPr>
              <a:t>2) Decreases</a:t>
            </a:r>
          </a:p>
          <a:p>
            <a:pPr>
              <a:lnSpc>
                <a:spcPct val="180000"/>
              </a:lnSpc>
            </a:pPr>
            <a:r>
              <a:rPr lang="en-US" sz="2400" b="1" dirty="0">
                <a:solidFill>
                  <a:schemeClr val="tx2"/>
                </a:solidFill>
              </a:rPr>
              <a:t>3) Stays the same</a:t>
            </a:r>
          </a:p>
        </p:txBody>
      </p:sp>
      <p:grpSp>
        <p:nvGrpSpPr>
          <p:cNvPr id="2" name="Group 21"/>
          <p:cNvGrpSpPr>
            <a:grpSpLocks/>
          </p:cNvGrpSpPr>
          <p:nvPr/>
        </p:nvGrpSpPr>
        <p:grpSpPr bwMode="auto">
          <a:xfrm>
            <a:off x="3286125" y="4157663"/>
            <a:ext cx="2614613" cy="1581150"/>
            <a:chOff x="2070" y="2619"/>
            <a:chExt cx="1647" cy="996"/>
          </a:xfrm>
        </p:grpSpPr>
        <p:grpSp>
          <p:nvGrpSpPr>
            <p:cNvPr id="3" name="Group 9"/>
            <p:cNvGrpSpPr>
              <a:grpSpLocks/>
            </p:cNvGrpSpPr>
            <p:nvPr/>
          </p:nvGrpSpPr>
          <p:grpSpPr bwMode="auto">
            <a:xfrm>
              <a:off x="2183" y="3430"/>
              <a:ext cx="161" cy="96"/>
              <a:chOff x="707" y="2868"/>
              <a:chExt cx="161" cy="96"/>
            </a:xfrm>
          </p:grpSpPr>
          <p:sp>
            <p:nvSpPr>
              <p:cNvPr id="1543178" name="AutoShape 10"/>
              <p:cNvSpPr>
                <a:spLocks noChangeArrowheads="1"/>
              </p:cNvSpPr>
              <p:nvPr/>
            </p:nvSpPr>
            <p:spPr bwMode="auto">
              <a:xfrm rot="213656" flipH="1">
                <a:off x="707" y="2868"/>
                <a:ext cx="161" cy="96"/>
              </a:xfrm>
              <a:prstGeom prst="flowChartMagneticDrum">
                <a:avLst/>
              </a:prstGeom>
              <a:solidFill>
                <a:schemeClr val="accent1"/>
              </a:solidFill>
              <a:ln w="9525">
                <a:solidFill>
                  <a:srgbClr val="000000"/>
                </a:solidFill>
                <a:round/>
                <a:headEnd/>
                <a:tailEnd/>
              </a:ln>
              <a:effectLst/>
            </p:spPr>
            <p:txBody>
              <a:bodyPr wrap="none" anchor="ctr"/>
              <a:lstStyle/>
              <a:p>
                <a:endParaRPr lang="en-US"/>
              </a:p>
            </p:txBody>
          </p:sp>
          <p:sp>
            <p:nvSpPr>
              <p:cNvPr id="1543179" name="Arc 11"/>
              <p:cNvSpPr>
                <a:spLocks/>
              </p:cNvSpPr>
              <p:nvPr/>
            </p:nvSpPr>
            <p:spPr bwMode="auto">
              <a:xfrm flipH="1">
                <a:off x="820" y="2877"/>
                <a:ext cx="27" cy="84"/>
              </a:xfrm>
              <a:custGeom>
                <a:avLst/>
                <a:gdLst>
                  <a:gd name="G0" fmla="+- 2217 0 0"/>
                  <a:gd name="G1" fmla="+- 21600 0 0"/>
                  <a:gd name="G2" fmla="+- 21600 0 0"/>
                  <a:gd name="T0" fmla="*/ 2217 w 23817"/>
                  <a:gd name="T1" fmla="*/ 0 h 43200"/>
                  <a:gd name="T2" fmla="*/ 0 w 23817"/>
                  <a:gd name="T3" fmla="*/ 43086 h 43200"/>
                  <a:gd name="T4" fmla="*/ 2217 w 23817"/>
                  <a:gd name="T5" fmla="*/ 21600 h 43200"/>
                </a:gdLst>
                <a:ahLst/>
                <a:cxnLst>
                  <a:cxn ang="0">
                    <a:pos x="T0" y="T1"/>
                  </a:cxn>
                  <a:cxn ang="0">
                    <a:pos x="T2" y="T3"/>
                  </a:cxn>
                  <a:cxn ang="0">
                    <a:pos x="T4" y="T5"/>
                  </a:cxn>
                </a:cxnLst>
                <a:rect l="0" t="0" r="r" b="b"/>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9525">
                <a:solidFill>
                  <a:srgbClr val="000000"/>
                </a:solidFill>
                <a:prstDash val="sysDot"/>
                <a:round/>
                <a:headEnd/>
                <a:tailEnd/>
              </a:ln>
              <a:effectLst/>
            </p:spPr>
            <p:txBody>
              <a:bodyPr wrap="none" anchor="ctr"/>
              <a:lstStyle/>
              <a:p>
                <a:endParaRPr lang="en-US"/>
              </a:p>
            </p:txBody>
          </p:sp>
        </p:grpSp>
        <p:sp>
          <p:nvSpPr>
            <p:cNvPr id="1543180" name="Freeform 12"/>
            <p:cNvSpPr>
              <a:spLocks/>
            </p:cNvSpPr>
            <p:nvPr/>
          </p:nvSpPr>
          <p:spPr bwMode="auto">
            <a:xfrm>
              <a:off x="2187" y="2887"/>
              <a:ext cx="1407" cy="642"/>
            </a:xfrm>
            <a:custGeom>
              <a:avLst/>
              <a:gdLst/>
              <a:ahLst/>
              <a:cxnLst>
                <a:cxn ang="0">
                  <a:pos x="126" y="546"/>
                </a:cxn>
                <a:cxn ang="0">
                  <a:pos x="222" y="546"/>
                </a:cxn>
                <a:cxn ang="0">
                  <a:pos x="336" y="525"/>
                </a:cxn>
                <a:cxn ang="0">
                  <a:pos x="441" y="507"/>
                </a:cxn>
                <a:cxn ang="0">
                  <a:pos x="537" y="480"/>
                </a:cxn>
                <a:cxn ang="0">
                  <a:pos x="618" y="444"/>
                </a:cxn>
                <a:cxn ang="0">
                  <a:pos x="678" y="402"/>
                </a:cxn>
                <a:cxn ang="0">
                  <a:pos x="759" y="315"/>
                </a:cxn>
                <a:cxn ang="0">
                  <a:pos x="834" y="216"/>
                </a:cxn>
                <a:cxn ang="0">
                  <a:pos x="924" y="102"/>
                </a:cxn>
                <a:cxn ang="0">
                  <a:pos x="990" y="57"/>
                </a:cxn>
                <a:cxn ang="0">
                  <a:pos x="1080" y="24"/>
                </a:cxn>
                <a:cxn ang="0">
                  <a:pos x="1161" y="9"/>
                </a:cxn>
                <a:cxn ang="0">
                  <a:pos x="1242" y="0"/>
                </a:cxn>
                <a:cxn ang="0">
                  <a:pos x="1332" y="6"/>
                </a:cxn>
                <a:cxn ang="0">
                  <a:pos x="1389" y="6"/>
                </a:cxn>
                <a:cxn ang="0">
                  <a:pos x="1407" y="18"/>
                </a:cxn>
                <a:cxn ang="0">
                  <a:pos x="1407" y="90"/>
                </a:cxn>
                <a:cxn ang="0">
                  <a:pos x="1404" y="135"/>
                </a:cxn>
                <a:cxn ang="0">
                  <a:pos x="1395" y="192"/>
                </a:cxn>
                <a:cxn ang="0">
                  <a:pos x="1377" y="243"/>
                </a:cxn>
                <a:cxn ang="0">
                  <a:pos x="1263" y="249"/>
                </a:cxn>
                <a:cxn ang="0">
                  <a:pos x="1170" y="243"/>
                </a:cxn>
                <a:cxn ang="0">
                  <a:pos x="1077" y="252"/>
                </a:cxn>
                <a:cxn ang="0">
                  <a:pos x="1014" y="267"/>
                </a:cxn>
                <a:cxn ang="0">
                  <a:pos x="963" y="285"/>
                </a:cxn>
                <a:cxn ang="0">
                  <a:pos x="897" y="315"/>
                </a:cxn>
                <a:cxn ang="0">
                  <a:pos x="843" y="375"/>
                </a:cxn>
                <a:cxn ang="0">
                  <a:pos x="768" y="447"/>
                </a:cxn>
                <a:cxn ang="0">
                  <a:pos x="717" y="498"/>
                </a:cxn>
                <a:cxn ang="0">
                  <a:pos x="669" y="540"/>
                </a:cxn>
                <a:cxn ang="0">
                  <a:pos x="621" y="564"/>
                </a:cxn>
                <a:cxn ang="0">
                  <a:pos x="564" y="588"/>
                </a:cxn>
                <a:cxn ang="0">
                  <a:pos x="477" y="606"/>
                </a:cxn>
                <a:cxn ang="0">
                  <a:pos x="375" y="627"/>
                </a:cxn>
                <a:cxn ang="0">
                  <a:pos x="273" y="636"/>
                </a:cxn>
                <a:cxn ang="0">
                  <a:pos x="171" y="642"/>
                </a:cxn>
                <a:cxn ang="0">
                  <a:pos x="66" y="636"/>
                </a:cxn>
                <a:cxn ang="0">
                  <a:pos x="15" y="630"/>
                </a:cxn>
                <a:cxn ang="0">
                  <a:pos x="0" y="606"/>
                </a:cxn>
                <a:cxn ang="0">
                  <a:pos x="3" y="573"/>
                </a:cxn>
                <a:cxn ang="0">
                  <a:pos x="9" y="543"/>
                </a:cxn>
                <a:cxn ang="0">
                  <a:pos x="57" y="546"/>
                </a:cxn>
                <a:cxn ang="0">
                  <a:pos x="180" y="549"/>
                </a:cxn>
                <a:cxn ang="0">
                  <a:pos x="204" y="546"/>
                </a:cxn>
              </a:cxnLst>
              <a:rect l="0" t="0" r="r" b="b"/>
              <a:pathLst>
                <a:path w="1407" h="642">
                  <a:moveTo>
                    <a:pt x="126" y="546"/>
                  </a:moveTo>
                  <a:lnTo>
                    <a:pt x="222" y="546"/>
                  </a:lnTo>
                  <a:lnTo>
                    <a:pt x="336" y="525"/>
                  </a:lnTo>
                  <a:lnTo>
                    <a:pt x="441" y="507"/>
                  </a:lnTo>
                  <a:lnTo>
                    <a:pt x="537" y="480"/>
                  </a:lnTo>
                  <a:lnTo>
                    <a:pt x="618" y="444"/>
                  </a:lnTo>
                  <a:lnTo>
                    <a:pt x="678" y="402"/>
                  </a:lnTo>
                  <a:lnTo>
                    <a:pt x="759" y="315"/>
                  </a:lnTo>
                  <a:lnTo>
                    <a:pt x="834" y="216"/>
                  </a:lnTo>
                  <a:lnTo>
                    <a:pt x="924" y="102"/>
                  </a:lnTo>
                  <a:lnTo>
                    <a:pt x="990" y="57"/>
                  </a:lnTo>
                  <a:lnTo>
                    <a:pt x="1080" y="24"/>
                  </a:lnTo>
                  <a:lnTo>
                    <a:pt x="1161" y="9"/>
                  </a:lnTo>
                  <a:lnTo>
                    <a:pt x="1242" y="0"/>
                  </a:lnTo>
                  <a:lnTo>
                    <a:pt x="1332" y="6"/>
                  </a:lnTo>
                  <a:lnTo>
                    <a:pt x="1389" y="6"/>
                  </a:lnTo>
                  <a:lnTo>
                    <a:pt x="1407" y="18"/>
                  </a:lnTo>
                  <a:lnTo>
                    <a:pt x="1407" y="90"/>
                  </a:lnTo>
                  <a:lnTo>
                    <a:pt x="1404" y="135"/>
                  </a:lnTo>
                  <a:lnTo>
                    <a:pt x="1395" y="192"/>
                  </a:lnTo>
                  <a:lnTo>
                    <a:pt x="1377" y="243"/>
                  </a:lnTo>
                  <a:lnTo>
                    <a:pt x="1263" y="249"/>
                  </a:lnTo>
                  <a:lnTo>
                    <a:pt x="1170" y="243"/>
                  </a:lnTo>
                  <a:lnTo>
                    <a:pt x="1077" y="252"/>
                  </a:lnTo>
                  <a:lnTo>
                    <a:pt x="1014" y="267"/>
                  </a:lnTo>
                  <a:lnTo>
                    <a:pt x="963" y="285"/>
                  </a:lnTo>
                  <a:lnTo>
                    <a:pt x="897" y="315"/>
                  </a:lnTo>
                  <a:lnTo>
                    <a:pt x="843" y="375"/>
                  </a:lnTo>
                  <a:lnTo>
                    <a:pt x="768" y="447"/>
                  </a:lnTo>
                  <a:lnTo>
                    <a:pt x="717" y="498"/>
                  </a:lnTo>
                  <a:lnTo>
                    <a:pt x="669" y="540"/>
                  </a:lnTo>
                  <a:lnTo>
                    <a:pt x="621" y="564"/>
                  </a:lnTo>
                  <a:lnTo>
                    <a:pt x="564" y="588"/>
                  </a:lnTo>
                  <a:lnTo>
                    <a:pt x="477" y="606"/>
                  </a:lnTo>
                  <a:lnTo>
                    <a:pt x="375" y="627"/>
                  </a:lnTo>
                  <a:lnTo>
                    <a:pt x="273" y="636"/>
                  </a:lnTo>
                  <a:lnTo>
                    <a:pt x="171" y="642"/>
                  </a:lnTo>
                  <a:lnTo>
                    <a:pt x="66" y="636"/>
                  </a:lnTo>
                  <a:lnTo>
                    <a:pt x="15" y="630"/>
                  </a:lnTo>
                  <a:lnTo>
                    <a:pt x="0" y="606"/>
                  </a:lnTo>
                  <a:lnTo>
                    <a:pt x="3" y="573"/>
                  </a:lnTo>
                  <a:lnTo>
                    <a:pt x="9" y="543"/>
                  </a:lnTo>
                  <a:lnTo>
                    <a:pt x="57" y="546"/>
                  </a:lnTo>
                  <a:lnTo>
                    <a:pt x="180" y="549"/>
                  </a:lnTo>
                  <a:lnTo>
                    <a:pt x="204" y="546"/>
                  </a:lnTo>
                </a:path>
              </a:pathLst>
            </a:custGeom>
            <a:solidFill>
              <a:srgbClr val="99CCFF"/>
            </a:solidFill>
            <a:ln w="9525">
              <a:solidFill>
                <a:srgbClr val="000000"/>
              </a:solidFill>
              <a:round/>
              <a:headEnd/>
              <a:tailEnd/>
            </a:ln>
            <a:effectLst/>
          </p:spPr>
          <p:txBody>
            <a:bodyPr/>
            <a:lstStyle/>
            <a:p>
              <a:endParaRPr lang="en-US"/>
            </a:p>
          </p:txBody>
        </p:sp>
        <p:sp>
          <p:nvSpPr>
            <p:cNvPr id="1543181" name="Freeform 13"/>
            <p:cNvSpPr>
              <a:spLocks/>
            </p:cNvSpPr>
            <p:nvPr/>
          </p:nvSpPr>
          <p:spPr bwMode="auto">
            <a:xfrm rot="11245516">
              <a:off x="2227" y="3057"/>
              <a:ext cx="1362" cy="558"/>
            </a:xfrm>
            <a:custGeom>
              <a:avLst/>
              <a:gdLst/>
              <a:ahLst/>
              <a:cxnLst>
                <a:cxn ang="0">
                  <a:pos x="0" y="558"/>
                </a:cxn>
                <a:cxn ang="0">
                  <a:pos x="457" y="476"/>
                </a:cxn>
                <a:cxn ang="0">
                  <a:pos x="786" y="137"/>
                </a:cxn>
                <a:cxn ang="0">
                  <a:pos x="1362" y="0"/>
                </a:cxn>
              </a:cxnLst>
              <a:rect l="0" t="0" r="r" b="b"/>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rgbClr val="000000"/>
              </a:solidFill>
              <a:round/>
              <a:headEnd/>
              <a:tailEnd/>
            </a:ln>
            <a:effectLst/>
          </p:spPr>
          <p:txBody>
            <a:bodyPr/>
            <a:lstStyle/>
            <a:p>
              <a:endParaRPr lang="en-US"/>
            </a:p>
          </p:txBody>
        </p:sp>
        <p:sp>
          <p:nvSpPr>
            <p:cNvPr id="1543182" name="Freeform 14"/>
            <p:cNvSpPr>
              <a:spLocks/>
            </p:cNvSpPr>
            <p:nvPr/>
          </p:nvSpPr>
          <p:spPr bwMode="auto">
            <a:xfrm rot="11245516">
              <a:off x="2247" y="2811"/>
              <a:ext cx="1353" cy="713"/>
            </a:xfrm>
            <a:custGeom>
              <a:avLst/>
              <a:gdLst/>
              <a:ahLst/>
              <a:cxnLst>
                <a:cxn ang="0">
                  <a:pos x="0" y="558"/>
                </a:cxn>
                <a:cxn ang="0">
                  <a:pos x="457" y="476"/>
                </a:cxn>
                <a:cxn ang="0">
                  <a:pos x="786" y="137"/>
                </a:cxn>
                <a:cxn ang="0">
                  <a:pos x="1362" y="0"/>
                </a:cxn>
              </a:cxnLst>
              <a:rect l="0" t="0" r="r" b="b"/>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rgbClr val="000000"/>
              </a:solidFill>
              <a:round/>
              <a:headEnd/>
              <a:tailEnd/>
            </a:ln>
            <a:effectLst/>
          </p:spPr>
          <p:txBody>
            <a:bodyPr/>
            <a:lstStyle/>
            <a:p>
              <a:endParaRPr lang="en-US"/>
            </a:p>
          </p:txBody>
        </p:sp>
        <p:sp>
          <p:nvSpPr>
            <p:cNvPr id="1543183" name="Oval 15"/>
            <p:cNvSpPr>
              <a:spLocks noChangeArrowheads="1"/>
            </p:cNvSpPr>
            <p:nvPr/>
          </p:nvSpPr>
          <p:spPr bwMode="auto">
            <a:xfrm rot="11245516">
              <a:off x="3607" y="2899"/>
              <a:ext cx="56" cy="249"/>
            </a:xfrm>
            <a:prstGeom prst="ellipse">
              <a:avLst/>
            </a:prstGeom>
            <a:noFill/>
            <a:ln w="9525">
              <a:solidFill>
                <a:srgbClr val="000000"/>
              </a:solidFill>
              <a:round/>
              <a:headEnd/>
              <a:tailEnd/>
            </a:ln>
            <a:effectLst/>
          </p:spPr>
          <p:txBody>
            <a:bodyPr wrap="none" anchor="ctr"/>
            <a:lstStyle/>
            <a:p>
              <a:endParaRPr lang="en-US"/>
            </a:p>
          </p:txBody>
        </p:sp>
        <p:sp>
          <p:nvSpPr>
            <p:cNvPr id="1543184" name="Oval 16"/>
            <p:cNvSpPr>
              <a:spLocks noChangeArrowheads="1"/>
            </p:cNvSpPr>
            <p:nvPr/>
          </p:nvSpPr>
          <p:spPr bwMode="auto">
            <a:xfrm rot="11245516">
              <a:off x="2184" y="3431"/>
              <a:ext cx="52" cy="93"/>
            </a:xfrm>
            <a:prstGeom prst="ellipse">
              <a:avLst/>
            </a:prstGeom>
            <a:noFill/>
            <a:ln w="9525">
              <a:solidFill>
                <a:srgbClr val="000000"/>
              </a:solidFill>
              <a:round/>
              <a:headEnd/>
              <a:tailEnd/>
            </a:ln>
            <a:effectLst/>
          </p:spPr>
          <p:txBody>
            <a:bodyPr wrap="none" anchor="ctr"/>
            <a:lstStyle/>
            <a:p>
              <a:endParaRPr lang="en-US"/>
            </a:p>
          </p:txBody>
        </p:sp>
        <p:sp>
          <p:nvSpPr>
            <p:cNvPr id="1543185" name="Oval 17"/>
            <p:cNvSpPr>
              <a:spLocks noChangeArrowheads="1"/>
            </p:cNvSpPr>
            <p:nvPr/>
          </p:nvSpPr>
          <p:spPr bwMode="auto">
            <a:xfrm rot="11245516">
              <a:off x="3538" y="2893"/>
              <a:ext cx="56" cy="249"/>
            </a:xfrm>
            <a:prstGeom prst="ellipse">
              <a:avLst/>
            </a:prstGeom>
            <a:noFill/>
            <a:ln w="9525">
              <a:solidFill>
                <a:srgbClr val="000000"/>
              </a:solidFill>
              <a:round/>
              <a:headEnd/>
              <a:tailEnd/>
            </a:ln>
            <a:effectLst/>
          </p:spPr>
          <p:txBody>
            <a:bodyPr wrap="none" anchor="ctr"/>
            <a:lstStyle/>
            <a:p>
              <a:endParaRPr lang="en-US"/>
            </a:p>
          </p:txBody>
        </p:sp>
        <p:sp>
          <p:nvSpPr>
            <p:cNvPr id="1543187" name="Text Box 19"/>
            <p:cNvSpPr txBox="1">
              <a:spLocks noChangeArrowheads="1"/>
            </p:cNvSpPr>
            <p:nvPr/>
          </p:nvSpPr>
          <p:spPr bwMode="auto">
            <a:xfrm>
              <a:off x="2070" y="3105"/>
              <a:ext cx="244" cy="288"/>
            </a:xfrm>
            <a:prstGeom prst="rect">
              <a:avLst/>
            </a:prstGeom>
            <a:noFill/>
            <a:ln w="9525">
              <a:noFill/>
              <a:miter lim="800000"/>
              <a:headEnd/>
              <a:tailEnd/>
            </a:ln>
            <a:effectLst/>
          </p:spPr>
          <p:txBody>
            <a:bodyPr wrap="none">
              <a:spAutoFit/>
            </a:bodyPr>
            <a:lstStyle/>
            <a:p>
              <a:r>
                <a:rPr lang="en-US">
                  <a:solidFill>
                    <a:srgbClr val="000000"/>
                  </a:solidFill>
                </a:rPr>
                <a:t>A</a:t>
              </a:r>
            </a:p>
          </p:txBody>
        </p:sp>
        <p:sp>
          <p:nvSpPr>
            <p:cNvPr id="1543188" name="Text Box 20"/>
            <p:cNvSpPr txBox="1">
              <a:spLocks noChangeArrowheads="1"/>
            </p:cNvSpPr>
            <p:nvPr/>
          </p:nvSpPr>
          <p:spPr bwMode="auto">
            <a:xfrm>
              <a:off x="3473" y="2619"/>
              <a:ext cx="244" cy="288"/>
            </a:xfrm>
            <a:prstGeom prst="rect">
              <a:avLst/>
            </a:prstGeom>
            <a:noFill/>
            <a:ln w="9525">
              <a:noFill/>
              <a:miter lim="800000"/>
              <a:headEnd/>
              <a:tailEnd/>
            </a:ln>
            <a:effectLst/>
          </p:spPr>
          <p:txBody>
            <a:bodyPr wrap="none">
              <a:spAutoFit/>
            </a:bodyPr>
            <a:lstStyle/>
            <a:p>
              <a:r>
                <a:rPr lang="en-US">
                  <a:solidFill>
                    <a:srgbClr val="000000"/>
                  </a:solidFill>
                </a:rPr>
                <a:t>B</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5002" name="Group 26"/>
          <p:cNvGrpSpPr>
            <a:grpSpLocks/>
          </p:cNvGrpSpPr>
          <p:nvPr/>
        </p:nvGrpSpPr>
        <p:grpSpPr bwMode="auto">
          <a:xfrm>
            <a:off x="2778125" y="1435100"/>
            <a:ext cx="4116388" cy="4435475"/>
            <a:chOff x="1750" y="904"/>
            <a:chExt cx="2593" cy="2794"/>
          </a:xfrm>
        </p:grpSpPr>
        <p:sp>
          <p:nvSpPr>
            <p:cNvPr id="254981" name="Oval 5"/>
            <p:cNvSpPr>
              <a:spLocks noChangeArrowheads="1"/>
            </p:cNvSpPr>
            <p:nvPr/>
          </p:nvSpPr>
          <p:spPr bwMode="auto">
            <a:xfrm>
              <a:off x="1750"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497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498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4982"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4983" name="Line 7"/>
            <p:cNvSpPr>
              <a:spLocks noChangeShapeType="1"/>
            </p:cNvSpPr>
            <p:nvPr/>
          </p:nvSpPr>
          <p:spPr bwMode="auto">
            <a:xfrm flipV="1">
              <a:off x="2696" y="1824"/>
              <a:ext cx="608" cy="504"/>
            </a:xfrm>
            <a:prstGeom prst="line">
              <a:avLst/>
            </a:prstGeom>
            <a:noFill/>
            <a:ln w="9525">
              <a:solidFill>
                <a:schemeClr val="tx1"/>
              </a:solidFill>
              <a:miter lim="800000"/>
              <a:headEnd/>
              <a:tailEnd/>
            </a:ln>
            <a:effectLst/>
          </p:spPr>
          <p:txBody>
            <a:bodyPr wrap="none"/>
            <a:lstStyle/>
            <a:p>
              <a:endParaRPr lang="en-US"/>
            </a:p>
          </p:txBody>
        </p:sp>
        <p:sp>
          <p:nvSpPr>
            <p:cNvPr id="254987"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x</a:t>
              </a:r>
            </a:p>
          </p:txBody>
        </p:sp>
        <p:sp>
          <p:nvSpPr>
            <p:cNvPr id="254988"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y</a:t>
              </a:r>
            </a:p>
          </p:txBody>
        </p:sp>
        <p:sp>
          <p:nvSpPr>
            <p:cNvPr id="254989" name="Text Box 13"/>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sp>
          <p:nvSpPr>
            <p:cNvPr id="254992" name="Text Box 16"/>
            <p:cNvSpPr txBox="1">
              <a:spLocks noChangeArrowheads="1"/>
            </p:cNvSpPr>
            <p:nvPr/>
          </p:nvSpPr>
          <p:spPr bwMode="auto">
            <a:xfrm>
              <a:off x="3092" y="2037"/>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4993" name="Line 17"/>
            <p:cNvSpPr>
              <a:spLocks noChangeShapeType="1"/>
            </p:cNvSpPr>
            <p:nvPr/>
          </p:nvSpPr>
          <p:spPr bwMode="auto">
            <a:xfrm flipV="1">
              <a:off x="2712" y="1768"/>
              <a:ext cx="496" cy="544"/>
            </a:xfrm>
            <a:prstGeom prst="line">
              <a:avLst/>
            </a:prstGeom>
            <a:noFill/>
            <a:ln w="9525">
              <a:solidFill>
                <a:schemeClr val="tx1"/>
              </a:solidFill>
              <a:miter lim="800000"/>
              <a:headEnd/>
              <a:tailEnd/>
            </a:ln>
            <a:effectLst/>
          </p:spPr>
          <p:txBody>
            <a:bodyPr wrap="none"/>
            <a:lstStyle/>
            <a:p>
              <a:endParaRPr lang="en-US"/>
            </a:p>
          </p:txBody>
        </p:sp>
        <p:sp>
          <p:nvSpPr>
            <p:cNvPr id="254994" name="Arc 18"/>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4995" name="Arc 19"/>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4996" name="Line 20"/>
            <p:cNvSpPr>
              <a:spLocks noChangeShapeType="1"/>
            </p:cNvSpPr>
            <p:nvPr/>
          </p:nvSpPr>
          <p:spPr bwMode="auto">
            <a:xfrm>
              <a:off x="3210" y="1759"/>
              <a:ext cx="83" cy="73"/>
            </a:xfrm>
            <a:prstGeom prst="line">
              <a:avLst/>
            </a:prstGeom>
            <a:noFill/>
            <a:ln w="38100">
              <a:solidFill>
                <a:srgbClr val="FF3300"/>
              </a:solidFill>
              <a:miter lim="800000"/>
              <a:headEnd/>
              <a:tailEnd/>
            </a:ln>
            <a:effectLst/>
          </p:spPr>
          <p:txBody>
            <a:bodyPr wrap="none"/>
            <a:lstStyle/>
            <a:p>
              <a:endParaRPr lang="en-US"/>
            </a:p>
          </p:txBody>
        </p:sp>
        <p:sp>
          <p:nvSpPr>
            <p:cNvPr id="254997" name="Oval 21"/>
            <p:cNvSpPr>
              <a:spLocks noChangeArrowheads="1"/>
            </p:cNvSpPr>
            <p:nvPr/>
          </p:nvSpPr>
          <p:spPr bwMode="auto">
            <a:xfrm>
              <a:off x="2040" y="1596"/>
              <a:ext cx="1416" cy="138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4998" name="Line 22"/>
            <p:cNvSpPr>
              <a:spLocks noChangeShapeType="1"/>
            </p:cNvSpPr>
            <p:nvPr/>
          </p:nvSpPr>
          <p:spPr bwMode="auto">
            <a:xfrm>
              <a:off x="2706" y="2337"/>
              <a:ext cx="393" cy="534"/>
            </a:xfrm>
            <a:prstGeom prst="line">
              <a:avLst/>
            </a:prstGeom>
            <a:noFill/>
            <a:ln w="9525">
              <a:solidFill>
                <a:schemeClr val="tx1"/>
              </a:solidFill>
              <a:miter lim="800000"/>
              <a:headEnd/>
              <a:tailEnd type="triangle" w="med" len="med"/>
            </a:ln>
            <a:effectLst/>
          </p:spPr>
          <p:txBody>
            <a:bodyPr wrap="none"/>
            <a:lstStyle/>
            <a:p>
              <a:endParaRPr lang="en-US"/>
            </a:p>
          </p:txBody>
        </p:sp>
        <p:sp>
          <p:nvSpPr>
            <p:cNvPr id="254999" name="Rectangle 23"/>
            <p:cNvSpPr>
              <a:spLocks noChangeArrowheads="1"/>
            </p:cNvSpPr>
            <p:nvPr/>
          </p:nvSpPr>
          <p:spPr bwMode="auto">
            <a:xfrm>
              <a:off x="2494" y="2521"/>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5000" name="Text Box 24"/>
            <p:cNvSpPr txBox="1">
              <a:spLocks noChangeArrowheads="1"/>
            </p:cNvSpPr>
            <p:nvPr/>
          </p:nvSpPr>
          <p:spPr bwMode="auto">
            <a:xfrm>
              <a:off x="3514" y="1492"/>
              <a:ext cx="82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1214B6-2780-8874-245C-359FDF66105D}"/>
              </a:ext>
            </a:extLst>
          </p:cNvPr>
          <p:cNvSpPr>
            <a:spLocks noGrp="1"/>
          </p:cNvSpPr>
          <p:nvPr>
            <p:ph idx="1"/>
          </p:nvPr>
        </p:nvSpPr>
        <p:spPr>
          <a:xfrm>
            <a:off x="457200" y="1600200"/>
            <a:ext cx="8229600" cy="4525963"/>
          </a:xfrm>
        </p:spPr>
        <p:txBody>
          <a:bodyPr/>
          <a:lstStyle/>
          <a:p>
            <a:pPr marL="0" indent="0">
              <a:buNone/>
            </a:pPr>
            <a:r>
              <a:rPr lang="en-US" dirty="0"/>
              <a:t>What is</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panose="05050102010706020507" pitchFamily="18" charset="2"/>
              </a:rPr>
              <a:t>r  </a:t>
            </a:r>
          </a:p>
          <a:p>
            <a:pPr marL="514350" indent="-514350">
              <a:buFont typeface="+mj-lt"/>
              <a:buAutoNum type="alphaLcParenR"/>
            </a:pPr>
            <a:r>
              <a:rPr lang="en-US" dirty="0">
                <a:sym typeface="Symbol" panose="05050102010706020507" pitchFamily="18" charset="2"/>
              </a:rPr>
              <a:t>2r</a:t>
            </a:r>
          </a:p>
          <a:p>
            <a:pPr marL="514350" indent="-514350">
              <a:buFont typeface="+mj-lt"/>
              <a:buAutoNum type="alphaLcParenR"/>
            </a:pPr>
            <a:r>
              <a:rPr lang="en-US" dirty="0">
                <a:sym typeface="Symbol" panose="05050102010706020507" pitchFamily="18" charset="2"/>
              </a:rPr>
              <a:t>2rsin </a:t>
            </a:r>
          </a:p>
        </p:txBody>
      </p:sp>
      <p:sp>
        <p:nvSpPr>
          <p:cNvPr id="257029" name="Oval 5"/>
          <p:cNvSpPr>
            <a:spLocks noChangeArrowheads="1"/>
          </p:cNvSpPr>
          <p:nvPr/>
        </p:nvSpPr>
        <p:spPr bwMode="auto">
          <a:xfrm>
            <a:off x="412115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7026"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sp>
        <p:nvSpPr>
          <p:cNvPr id="257027" name="Line 3"/>
          <p:cNvSpPr>
            <a:spLocks noChangeShapeType="1"/>
          </p:cNvSpPr>
          <p:nvPr/>
        </p:nvSpPr>
        <p:spPr bwMode="auto">
          <a:xfrm>
            <a:off x="5622925"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57028" name="Line 4"/>
          <p:cNvSpPr>
            <a:spLocks noChangeShapeType="1"/>
          </p:cNvSpPr>
          <p:nvPr/>
        </p:nvSpPr>
        <p:spPr bwMode="auto">
          <a:xfrm>
            <a:off x="5635625"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57030" name="Freeform 6"/>
          <p:cNvSpPr>
            <a:spLocks/>
          </p:cNvSpPr>
          <p:nvPr/>
        </p:nvSpPr>
        <p:spPr bwMode="auto">
          <a:xfrm>
            <a:off x="5648325"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7031" name="Line 7"/>
          <p:cNvSpPr>
            <a:spLocks noChangeShapeType="1"/>
          </p:cNvSpPr>
          <p:nvPr/>
        </p:nvSpPr>
        <p:spPr bwMode="auto">
          <a:xfrm flipV="1">
            <a:off x="5622925" y="2895600"/>
            <a:ext cx="965200" cy="800100"/>
          </a:xfrm>
          <a:prstGeom prst="line">
            <a:avLst/>
          </a:prstGeom>
          <a:noFill/>
          <a:ln w="9525">
            <a:solidFill>
              <a:schemeClr val="tx1"/>
            </a:solidFill>
            <a:miter lim="800000"/>
            <a:headEnd/>
            <a:tailEnd/>
          </a:ln>
          <a:effectLst/>
        </p:spPr>
        <p:txBody>
          <a:bodyPr wrap="none"/>
          <a:lstStyle/>
          <a:p>
            <a:endParaRPr lang="en-US"/>
          </a:p>
        </p:txBody>
      </p:sp>
      <p:sp>
        <p:nvSpPr>
          <p:cNvPr id="257032" name="Text Box 8"/>
          <p:cNvSpPr txBox="1">
            <a:spLocks noChangeArrowheads="1"/>
          </p:cNvSpPr>
          <p:nvPr/>
        </p:nvSpPr>
        <p:spPr bwMode="auto">
          <a:xfrm>
            <a:off x="5162550" y="1533525"/>
            <a:ext cx="285750" cy="336550"/>
          </a:xfrm>
          <a:prstGeom prst="rect">
            <a:avLst/>
          </a:prstGeom>
          <a:noFill/>
          <a:ln w="9525">
            <a:noFill/>
            <a:miter lim="800000"/>
            <a:headEnd/>
            <a:tailEnd/>
          </a:ln>
          <a:effectLst/>
        </p:spPr>
        <p:txBody>
          <a:bodyPr wrap="none">
            <a:spAutoFit/>
          </a:bodyPr>
          <a:lstStyle/>
          <a:p>
            <a:r>
              <a:rPr lang="en-US"/>
              <a:t>y</a:t>
            </a:r>
          </a:p>
        </p:txBody>
      </p:sp>
      <p:sp>
        <p:nvSpPr>
          <p:cNvPr id="257033" name="Text Box 9"/>
          <p:cNvSpPr txBox="1">
            <a:spLocks noChangeArrowheads="1"/>
          </p:cNvSpPr>
          <p:nvPr/>
        </p:nvSpPr>
        <p:spPr bwMode="auto">
          <a:xfrm>
            <a:off x="7880350" y="3768725"/>
            <a:ext cx="285750" cy="336550"/>
          </a:xfrm>
          <a:prstGeom prst="rect">
            <a:avLst/>
          </a:prstGeom>
          <a:noFill/>
          <a:ln w="9525">
            <a:noFill/>
            <a:miter lim="800000"/>
            <a:headEnd/>
            <a:tailEnd/>
          </a:ln>
          <a:effectLst/>
        </p:spPr>
        <p:txBody>
          <a:bodyPr wrap="none">
            <a:spAutoFit/>
          </a:bodyPr>
          <a:lstStyle/>
          <a:p>
            <a:r>
              <a:rPr lang="en-US"/>
              <a:t>x</a:t>
            </a:r>
          </a:p>
        </p:txBody>
      </p:sp>
      <p:sp>
        <p:nvSpPr>
          <p:cNvPr id="257034" name="Text Box 10"/>
          <p:cNvSpPr txBox="1">
            <a:spLocks noChangeArrowheads="1"/>
          </p:cNvSpPr>
          <p:nvPr/>
        </p:nvSpPr>
        <p:spPr bwMode="auto">
          <a:xfrm>
            <a:off x="5200650" y="5534025"/>
            <a:ext cx="1028700" cy="336550"/>
          </a:xfrm>
          <a:prstGeom prst="rect">
            <a:avLst/>
          </a:prstGeom>
          <a:noFill/>
          <a:ln w="9525">
            <a:noFill/>
            <a:miter lim="800000"/>
            <a:headEnd/>
            <a:tailEnd/>
          </a:ln>
          <a:effectLst/>
        </p:spPr>
        <p:txBody>
          <a:bodyPr wrap="none">
            <a:spAutoFit/>
          </a:bodyPr>
          <a:lstStyle/>
          <a:p>
            <a:r>
              <a:rPr lang="en-US"/>
              <a:t>Top View</a:t>
            </a:r>
          </a:p>
        </p:txBody>
      </p:sp>
      <p:sp>
        <p:nvSpPr>
          <p:cNvPr id="257035" name="Text Box 11"/>
          <p:cNvSpPr txBox="1">
            <a:spLocks noChangeArrowheads="1"/>
          </p:cNvSpPr>
          <p:nvPr/>
        </p:nvSpPr>
        <p:spPr bwMode="auto">
          <a:xfrm>
            <a:off x="6251575" y="3233738"/>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7036" name="Line 12"/>
          <p:cNvSpPr>
            <a:spLocks noChangeShapeType="1"/>
          </p:cNvSpPr>
          <p:nvPr/>
        </p:nvSpPr>
        <p:spPr bwMode="auto">
          <a:xfrm flipV="1">
            <a:off x="5648325" y="2806700"/>
            <a:ext cx="787400" cy="863600"/>
          </a:xfrm>
          <a:prstGeom prst="line">
            <a:avLst/>
          </a:prstGeom>
          <a:noFill/>
          <a:ln w="9525">
            <a:solidFill>
              <a:schemeClr val="tx1"/>
            </a:solidFill>
            <a:miter lim="800000"/>
            <a:headEnd/>
            <a:tailEnd/>
          </a:ln>
          <a:effectLst/>
        </p:spPr>
        <p:txBody>
          <a:bodyPr wrap="none"/>
          <a:lstStyle/>
          <a:p>
            <a:endParaRPr lang="en-US"/>
          </a:p>
        </p:txBody>
      </p:sp>
      <p:sp>
        <p:nvSpPr>
          <p:cNvPr id="257037" name="Arc 13"/>
          <p:cNvSpPr>
            <a:spLocks/>
          </p:cNvSpPr>
          <p:nvPr/>
        </p:nvSpPr>
        <p:spPr bwMode="auto">
          <a:xfrm>
            <a:off x="5927725" y="2757488"/>
            <a:ext cx="404813" cy="477837"/>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7038" name="Arc 14"/>
          <p:cNvSpPr>
            <a:spLocks/>
          </p:cNvSpPr>
          <p:nvPr/>
        </p:nvSpPr>
        <p:spPr bwMode="auto">
          <a:xfrm>
            <a:off x="5953125" y="3063875"/>
            <a:ext cx="508000" cy="231775"/>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7039" name="Line 15"/>
          <p:cNvSpPr>
            <a:spLocks noChangeShapeType="1"/>
          </p:cNvSpPr>
          <p:nvPr/>
        </p:nvSpPr>
        <p:spPr bwMode="auto">
          <a:xfrm>
            <a:off x="6438900" y="2792413"/>
            <a:ext cx="131763" cy="115887"/>
          </a:xfrm>
          <a:prstGeom prst="line">
            <a:avLst/>
          </a:prstGeom>
          <a:noFill/>
          <a:ln w="38100">
            <a:solidFill>
              <a:srgbClr val="FF3300"/>
            </a:solidFill>
            <a:miter lim="800000"/>
            <a:headEnd/>
            <a:tailEnd/>
          </a:ln>
          <a:effectLst/>
        </p:spPr>
        <p:txBody>
          <a:bodyPr wrap="none"/>
          <a:lstStyle/>
          <a:p>
            <a:endParaRPr lang="en-US"/>
          </a:p>
        </p:txBody>
      </p:sp>
      <p:sp>
        <p:nvSpPr>
          <p:cNvPr id="257040" name="Oval 16"/>
          <p:cNvSpPr>
            <a:spLocks noChangeArrowheads="1"/>
          </p:cNvSpPr>
          <p:nvPr/>
        </p:nvSpPr>
        <p:spPr bwMode="auto">
          <a:xfrm>
            <a:off x="4581525" y="2533650"/>
            <a:ext cx="2247900" cy="219075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7041" name="Line 17"/>
          <p:cNvSpPr>
            <a:spLocks noChangeShapeType="1"/>
          </p:cNvSpPr>
          <p:nvPr/>
        </p:nvSpPr>
        <p:spPr bwMode="auto">
          <a:xfrm>
            <a:off x="5638800" y="3671888"/>
            <a:ext cx="623888" cy="8858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7042" name="Rectangle 18"/>
          <p:cNvSpPr>
            <a:spLocks noChangeArrowheads="1"/>
          </p:cNvSpPr>
          <p:nvPr/>
        </p:nvSpPr>
        <p:spPr bwMode="auto">
          <a:xfrm>
            <a:off x="5302250" y="4002088"/>
            <a:ext cx="617538" cy="336550"/>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7043" name="Text Box 19"/>
          <p:cNvSpPr txBox="1">
            <a:spLocks noChangeArrowheads="1"/>
          </p:cNvSpPr>
          <p:nvPr/>
        </p:nvSpPr>
        <p:spPr bwMode="auto">
          <a:xfrm>
            <a:off x="6921500" y="2368550"/>
            <a:ext cx="1316038" cy="336550"/>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mc:AlternateContent xmlns:mc="http://schemas.openxmlformats.org/markup-compatibility/2006" xmlns:a14="http://schemas.microsoft.com/office/drawing/2010/main">
        <mc:Choice Requires="a14">
          <p:sp>
            <p:nvSpPr>
              <p:cNvPr id="257044" name="Object 20"/>
              <p:cNvSpPr txBox="1"/>
              <p:nvPr/>
            </p:nvSpPr>
            <p:spPr bwMode="auto">
              <a:xfrm>
                <a:off x="696913" y="2470150"/>
                <a:ext cx="2857500" cy="130333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nary>
                        <m:naryPr>
                          <m:limLoc m:val="undOvr"/>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0</m:t>
                          </m:r>
                        </m:sub>
                        <m:sup>
                          <m:r>
                            <a:rPr lang="en-US" sz="2800" i="1">
                              <a:solidFill>
                                <a:srgbClr val="000000"/>
                              </a:solidFill>
                              <a:latin typeface="Cambria Math" panose="02040503050406030204" pitchFamily="18" charset="0"/>
                            </a:rPr>
                            <m:t>2</m:t>
                          </m:r>
                          <m:r>
                            <a:rPr lang="en-US" sz="2800" i="1">
                              <a:solidFill>
                                <a:srgbClr val="000000"/>
                              </a:solidFill>
                              <a:latin typeface="Cambria Math" panose="02040503050406030204" pitchFamily="18" charset="0"/>
                            </a:rPr>
                            <m:t>𝜋</m:t>
                          </m:r>
                        </m:sup>
                        <m:e>
                          <m:r>
                            <a:rPr lang="en-US" sz="2800" i="1">
                              <a:solidFill>
                                <a:srgbClr val="000000"/>
                              </a:solidFill>
                              <a:latin typeface="Cambria Math" panose="02040503050406030204" pitchFamily="18" charset="0"/>
                            </a:rPr>
                            <m:t>𝑟</m:t>
                          </m:r>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sin</m:t>
                              </m:r>
                            </m:fName>
                            <m:e>
                              <m:r>
                                <a:rPr lang="en-US" sz="2800" i="1">
                                  <a:solidFill>
                                    <a:srgbClr val="000000"/>
                                  </a:solidFill>
                                  <a:latin typeface="Cambria Math" panose="02040503050406030204" pitchFamily="18" charset="0"/>
                                </a:rPr>
                                <m:t>𝜃</m:t>
                              </m:r>
                            </m:e>
                          </m:func>
                          <m:r>
                            <a:rPr lang="en-US" sz="2800" i="1">
                              <a:solidFill>
                                <a:srgbClr val="000000"/>
                              </a:solidFill>
                              <a:latin typeface="Cambria Math" panose="02040503050406030204" pitchFamily="18" charset="0"/>
                            </a:rPr>
                            <m:t>𝑑</m:t>
                          </m:r>
                          <m:r>
                            <a:rPr lang="en-US" sz="2800" i="1">
                              <a:solidFill>
                                <a:srgbClr val="000000"/>
                              </a:solidFill>
                              <a:latin typeface="Cambria Math" panose="02040503050406030204" pitchFamily="18" charset="0"/>
                            </a:rPr>
                            <m:t>𝜑</m:t>
                          </m:r>
                          <m:r>
                            <a:rPr lang="en-US" sz="2800" i="1">
                              <a:solidFill>
                                <a:srgbClr val="000000"/>
                              </a:solidFill>
                              <a:latin typeface="Cambria Math" panose="02040503050406030204" pitchFamily="18" charset="0"/>
                            </a:rPr>
                            <m:t>=</m:t>
                          </m:r>
                        </m:e>
                      </m:nary>
                    </m:oMath>
                  </m:oMathPara>
                </a14:m>
                <a:endParaRPr lang="en-US" dirty="0"/>
              </a:p>
            </p:txBody>
          </p:sp>
        </mc:Choice>
        <mc:Fallback xmlns="">
          <p:sp>
            <p:nvSpPr>
              <p:cNvPr id="257044" name="Object 20"/>
              <p:cNvSpPr txBox="1">
                <a:spLocks noRot="1" noChangeAspect="1" noMove="1" noResize="1" noEditPoints="1" noAdjustHandles="1" noChangeArrowheads="1" noChangeShapeType="1" noTextEdit="1"/>
              </p:cNvSpPr>
              <p:nvPr/>
            </p:nvSpPr>
            <p:spPr bwMode="auto">
              <a:xfrm>
                <a:off x="696913" y="2470150"/>
                <a:ext cx="2857500" cy="130333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7956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Oval 5"/>
          <p:cNvSpPr>
            <a:spLocks noChangeArrowheads="1"/>
          </p:cNvSpPr>
          <p:nvPr/>
        </p:nvSpPr>
        <p:spPr bwMode="auto">
          <a:xfrm>
            <a:off x="412115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7026"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sp>
        <p:nvSpPr>
          <p:cNvPr id="257027" name="Line 3"/>
          <p:cNvSpPr>
            <a:spLocks noChangeShapeType="1"/>
          </p:cNvSpPr>
          <p:nvPr/>
        </p:nvSpPr>
        <p:spPr bwMode="auto">
          <a:xfrm>
            <a:off x="5622925"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57028" name="Line 4"/>
          <p:cNvSpPr>
            <a:spLocks noChangeShapeType="1"/>
          </p:cNvSpPr>
          <p:nvPr/>
        </p:nvSpPr>
        <p:spPr bwMode="auto">
          <a:xfrm>
            <a:off x="5635625"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57030" name="Freeform 6"/>
          <p:cNvSpPr>
            <a:spLocks/>
          </p:cNvSpPr>
          <p:nvPr/>
        </p:nvSpPr>
        <p:spPr bwMode="auto">
          <a:xfrm>
            <a:off x="5648325"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7031" name="Line 7"/>
          <p:cNvSpPr>
            <a:spLocks noChangeShapeType="1"/>
          </p:cNvSpPr>
          <p:nvPr/>
        </p:nvSpPr>
        <p:spPr bwMode="auto">
          <a:xfrm flipV="1">
            <a:off x="5622925" y="2895600"/>
            <a:ext cx="965200" cy="800100"/>
          </a:xfrm>
          <a:prstGeom prst="line">
            <a:avLst/>
          </a:prstGeom>
          <a:noFill/>
          <a:ln w="9525">
            <a:solidFill>
              <a:schemeClr val="tx1"/>
            </a:solidFill>
            <a:miter lim="800000"/>
            <a:headEnd/>
            <a:tailEnd/>
          </a:ln>
          <a:effectLst/>
        </p:spPr>
        <p:txBody>
          <a:bodyPr wrap="none"/>
          <a:lstStyle/>
          <a:p>
            <a:endParaRPr lang="en-US"/>
          </a:p>
        </p:txBody>
      </p:sp>
      <p:sp>
        <p:nvSpPr>
          <p:cNvPr id="257032" name="Text Box 8"/>
          <p:cNvSpPr txBox="1">
            <a:spLocks noChangeArrowheads="1"/>
          </p:cNvSpPr>
          <p:nvPr/>
        </p:nvSpPr>
        <p:spPr bwMode="auto">
          <a:xfrm>
            <a:off x="5162550" y="1533525"/>
            <a:ext cx="285750" cy="336550"/>
          </a:xfrm>
          <a:prstGeom prst="rect">
            <a:avLst/>
          </a:prstGeom>
          <a:noFill/>
          <a:ln w="9525">
            <a:noFill/>
            <a:miter lim="800000"/>
            <a:headEnd/>
            <a:tailEnd/>
          </a:ln>
          <a:effectLst/>
        </p:spPr>
        <p:txBody>
          <a:bodyPr wrap="none">
            <a:spAutoFit/>
          </a:bodyPr>
          <a:lstStyle/>
          <a:p>
            <a:r>
              <a:rPr lang="en-US"/>
              <a:t>y</a:t>
            </a:r>
          </a:p>
        </p:txBody>
      </p:sp>
      <p:sp>
        <p:nvSpPr>
          <p:cNvPr id="257033" name="Text Box 9"/>
          <p:cNvSpPr txBox="1">
            <a:spLocks noChangeArrowheads="1"/>
          </p:cNvSpPr>
          <p:nvPr/>
        </p:nvSpPr>
        <p:spPr bwMode="auto">
          <a:xfrm>
            <a:off x="7880350" y="3768725"/>
            <a:ext cx="285750" cy="336550"/>
          </a:xfrm>
          <a:prstGeom prst="rect">
            <a:avLst/>
          </a:prstGeom>
          <a:noFill/>
          <a:ln w="9525">
            <a:noFill/>
            <a:miter lim="800000"/>
            <a:headEnd/>
            <a:tailEnd/>
          </a:ln>
          <a:effectLst/>
        </p:spPr>
        <p:txBody>
          <a:bodyPr wrap="none">
            <a:spAutoFit/>
          </a:bodyPr>
          <a:lstStyle/>
          <a:p>
            <a:r>
              <a:rPr lang="en-US"/>
              <a:t>x</a:t>
            </a:r>
          </a:p>
        </p:txBody>
      </p:sp>
      <p:sp>
        <p:nvSpPr>
          <p:cNvPr id="257034" name="Text Box 10"/>
          <p:cNvSpPr txBox="1">
            <a:spLocks noChangeArrowheads="1"/>
          </p:cNvSpPr>
          <p:nvPr/>
        </p:nvSpPr>
        <p:spPr bwMode="auto">
          <a:xfrm>
            <a:off x="5200650" y="5534025"/>
            <a:ext cx="1028700" cy="336550"/>
          </a:xfrm>
          <a:prstGeom prst="rect">
            <a:avLst/>
          </a:prstGeom>
          <a:noFill/>
          <a:ln w="9525">
            <a:noFill/>
            <a:miter lim="800000"/>
            <a:headEnd/>
            <a:tailEnd/>
          </a:ln>
          <a:effectLst/>
        </p:spPr>
        <p:txBody>
          <a:bodyPr wrap="none">
            <a:spAutoFit/>
          </a:bodyPr>
          <a:lstStyle/>
          <a:p>
            <a:r>
              <a:rPr lang="en-US"/>
              <a:t>Top View</a:t>
            </a:r>
          </a:p>
        </p:txBody>
      </p:sp>
      <p:sp>
        <p:nvSpPr>
          <p:cNvPr id="257035" name="Text Box 11"/>
          <p:cNvSpPr txBox="1">
            <a:spLocks noChangeArrowheads="1"/>
          </p:cNvSpPr>
          <p:nvPr/>
        </p:nvSpPr>
        <p:spPr bwMode="auto">
          <a:xfrm>
            <a:off x="6251575" y="3233738"/>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7036" name="Line 12"/>
          <p:cNvSpPr>
            <a:spLocks noChangeShapeType="1"/>
          </p:cNvSpPr>
          <p:nvPr/>
        </p:nvSpPr>
        <p:spPr bwMode="auto">
          <a:xfrm flipV="1">
            <a:off x="5648325" y="2806700"/>
            <a:ext cx="787400" cy="863600"/>
          </a:xfrm>
          <a:prstGeom prst="line">
            <a:avLst/>
          </a:prstGeom>
          <a:noFill/>
          <a:ln w="9525">
            <a:solidFill>
              <a:schemeClr val="tx1"/>
            </a:solidFill>
            <a:miter lim="800000"/>
            <a:headEnd/>
            <a:tailEnd/>
          </a:ln>
          <a:effectLst/>
        </p:spPr>
        <p:txBody>
          <a:bodyPr wrap="none"/>
          <a:lstStyle/>
          <a:p>
            <a:endParaRPr lang="en-US"/>
          </a:p>
        </p:txBody>
      </p:sp>
      <p:sp>
        <p:nvSpPr>
          <p:cNvPr id="257037" name="Arc 13"/>
          <p:cNvSpPr>
            <a:spLocks/>
          </p:cNvSpPr>
          <p:nvPr/>
        </p:nvSpPr>
        <p:spPr bwMode="auto">
          <a:xfrm>
            <a:off x="5927725" y="2757488"/>
            <a:ext cx="404813" cy="477837"/>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7038" name="Arc 14"/>
          <p:cNvSpPr>
            <a:spLocks/>
          </p:cNvSpPr>
          <p:nvPr/>
        </p:nvSpPr>
        <p:spPr bwMode="auto">
          <a:xfrm>
            <a:off x="5953125" y="3063875"/>
            <a:ext cx="508000" cy="231775"/>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7039" name="Line 15"/>
          <p:cNvSpPr>
            <a:spLocks noChangeShapeType="1"/>
          </p:cNvSpPr>
          <p:nvPr/>
        </p:nvSpPr>
        <p:spPr bwMode="auto">
          <a:xfrm>
            <a:off x="6438900" y="2792413"/>
            <a:ext cx="131763" cy="115887"/>
          </a:xfrm>
          <a:prstGeom prst="line">
            <a:avLst/>
          </a:prstGeom>
          <a:noFill/>
          <a:ln w="38100">
            <a:solidFill>
              <a:srgbClr val="FF3300"/>
            </a:solidFill>
            <a:miter lim="800000"/>
            <a:headEnd/>
            <a:tailEnd/>
          </a:ln>
          <a:effectLst/>
        </p:spPr>
        <p:txBody>
          <a:bodyPr wrap="none"/>
          <a:lstStyle/>
          <a:p>
            <a:endParaRPr lang="en-US"/>
          </a:p>
        </p:txBody>
      </p:sp>
      <p:sp>
        <p:nvSpPr>
          <p:cNvPr id="257040" name="Oval 16"/>
          <p:cNvSpPr>
            <a:spLocks noChangeArrowheads="1"/>
          </p:cNvSpPr>
          <p:nvPr/>
        </p:nvSpPr>
        <p:spPr bwMode="auto">
          <a:xfrm>
            <a:off x="4581525" y="2533650"/>
            <a:ext cx="2247900" cy="219075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7041" name="Line 17"/>
          <p:cNvSpPr>
            <a:spLocks noChangeShapeType="1"/>
          </p:cNvSpPr>
          <p:nvPr/>
        </p:nvSpPr>
        <p:spPr bwMode="auto">
          <a:xfrm>
            <a:off x="5638800" y="3671888"/>
            <a:ext cx="623888" cy="8858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7042" name="Rectangle 18"/>
          <p:cNvSpPr>
            <a:spLocks noChangeArrowheads="1"/>
          </p:cNvSpPr>
          <p:nvPr/>
        </p:nvSpPr>
        <p:spPr bwMode="auto">
          <a:xfrm>
            <a:off x="5302250" y="4002088"/>
            <a:ext cx="617538" cy="336550"/>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7043" name="Text Box 19"/>
          <p:cNvSpPr txBox="1">
            <a:spLocks noChangeArrowheads="1"/>
          </p:cNvSpPr>
          <p:nvPr/>
        </p:nvSpPr>
        <p:spPr bwMode="auto">
          <a:xfrm>
            <a:off x="6921500" y="2368550"/>
            <a:ext cx="1316038" cy="336550"/>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aphicFrame>
        <p:nvGraphicFramePr>
          <p:cNvPr id="257044" name="Object 20"/>
          <p:cNvGraphicFramePr>
            <a:graphicFrameLocks noChangeAspect="1"/>
          </p:cNvGraphicFramePr>
          <p:nvPr/>
        </p:nvGraphicFramePr>
        <p:xfrm>
          <a:off x="696913" y="2470150"/>
          <a:ext cx="2857500" cy="1303338"/>
        </p:xfrm>
        <a:graphic>
          <a:graphicData uri="http://schemas.openxmlformats.org/presentationml/2006/ole">
            <mc:AlternateContent xmlns:mc="http://schemas.openxmlformats.org/markup-compatibility/2006">
              <mc:Choice xmlns:v="urn:schemas-microsoft-com:vml" Requires="v">
                <p:oleObj name="Equation" r:id="rId2" imgW="1447560" imgH="660240" progId="Equation.3">
                  <p:embed/>
                </p:oleObj>
              </mc:Choice>
              <mc:Fallback>
                <p:oleObj name="Equation" r:id="rId2" imgW="1447560" imgH="660240" progId="Equation.3">
                  <p:embed/>
                  <p:pic>
                    <p:nvPicPr>
                      <p:cNvPr id="257044"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2470150"/>
                        <a:ext cx="2857500"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5" name="Text Box 21"/>
          <p:cNvSpPr txBox="1">
            <a:spLocks noChangeArrowheads="1"/>
          </p:cNvSpPr>
          <p:nvPr/>
        </p:nvSpPr>
        <p:spPr bwMode="auto">
          <a:xfrm>
            <a:off x="590550" y="4545013"/>
            <a:ext cx="3227388" cy="581025"/>
          </a:xfrm>
          <a:prstGeom prst="rect">
            <a:avLst/>
          </a:prstGeom>
          <a:noFill/>
          <a:ln w="9525">
            <a:noFill/>
            <a:miter lim="800000"/>
            <a:headEnd/>
            <a:tailEnd/>
          </a:ln>
          <a:effectLst/>
        </p:spPr>
        <p:txBody>
          <a:bodyPr>
            <a:spAutoFit/>
          </a:bodyPr>
          <a:lstStyle/>
          <a:p>
            <a:r>
              <a:rPr lang="en-US"/>
              <a:t>It is the circumference of the smaller circle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dirty="0"/>
              <a:t>Question</a:t>
            </a:r>
          </a:p>
        </p:txBody>
      </p:sp>
      <p:sp>
        <p:nvSpPr>
          <p:cNvPr id="2" name="Content Placeholder 1">
            <a:extLst>
              <a:ext uri="{FF2B5EF4-FFF2-40B4-BE49-F238E27FC236}">
                <a16:creationId xmlns:a16="http://schemas.microsoft.com/office/drawing/2014/main" id="{133C6482-A7FB-B02E-CDF0-3521EFC3C1AE}"/>
              </a:ext>
            </a:extLst>
          </p:cNvPr>
          <p:cNvSpPr>
            <a:spLocks noGrp="1"/>
          </p:cNvSpPr>
          <p:nvPr>
            <p:ph idx="1"/>
          </p:nvPr>
        </p:nvSpPr>
        <p:spPr>
          <a:xfrm>
            <a:off x="457200" y="1600200"/>
            <a:ext cx="3941763" cy="4525963"/>
          </a:xfrm>
        </p:spPr>
        <p:txBody>
          <a:bodyPr/>
          <a:lstStyle/>
          <a:p>
            <a:pPr marL="0" indent="0">
              <a:buNone/>
            </a:pPr>
            <a:r>
              <a:rPr lang="en-US" dirty="0"/>
              <a:t>What is our element of surface area?</a:t>
            </a:r>
          </a:p>
          <a:p>
            <a:pPr marL="514350" indent="-514350">
              <a:buFont typeface="+mj-lt"/>
              <a:buAutoNum type="alphaLcParenR"/>
            </a:pPr>
            <a:r>
              <a:rPr lang="en-US" dirty="0"/>
              <a:t>4</a:t>
            </a: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r>
              <a:rPr lang="en-US" dirty="0" err="1">
                <a:sym typeface="Symbol" panose="05050102010706020507" pitchFamily="18" charset="2"/>
              </a:rPr>
              <a:t>rsin</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sindd</a:t>
            </a:r>
            <a:r>
              <a:rPr lang="en-US" dirty="0">
                <a:sym typeface="Symbol" panose="05050102010706020507" pitchFamily="18" charset="2"/>
              </a:rPr>
              <a:t> </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p:txBody>
      </p:sp>
      <p:grpSp>
        <p:nvGrpSpPr>
          <p:cNvPr id="251942" name="Group 38"/>
          <p:cNvGrpSpPr>
            <a:grpSpLocks/>
          </p:cNvGrpSpPr>
          <p:nvPr/>
        </p:nvGrpSpPr>
        <p:grpSpPr bwMode="auto">
          <a:xfrm>
            <a:off x="4838700" y="1584187"/>
            <a:ext cx="4054475" cy="4168775"/>
            <a:chOff x="1744" y="904"/>
            <a:chExt cx="2554"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p:spTree>
    <p:extLst>
      <p:ext uri="{BB962C8B-B14F-4D97-AF65-F5344CB8AC3E}">
        <p14:creationId xmlns:p14="http://schemas.microsoft.com/office/powerpoint/2010/main" val="2872799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Element of Area</a:t>
            </a:r>
          </a:p>
        </p:txBody>
      </p:sp>
      <p:grpSp>
        <p:nvGrpSpPr>
          <p:cNvPr id="251942" name="Group 38"/>
          <p:cNvGrpSpPr>
            <a:grpSpLocks/>
          </p:cNvGrpSpPr>
          <p:nvPr/>
        </p:nvGrpSpPr>
        <p:grpSpPr bwMode="auto">
          <a:xfrm>
            <a:off x="2768600" y="1435100"/>
            <a:ext cx="5461000" cy="4168775"/>
            <a:chOff x="1744" y="904"/>
            <a:chExt cx="3440"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40" name="Text Box 36"/>
            <p:cNvSpPr txBox="1">
              <a:spLocks noChangeArrowheads="1"/>
            </p:cNvSpPr>
            <p:nvPr/>
          </p:nvSpPr>
          <p:spPr bwMode="auto">
            <a:xfrm>
              <a:off x="3824" y="1900"/>
              <a:ext cx="1360" cy="212"/>
            </a:xfrm>
            <a:prstGeom prst="rect">
              <a:avLst/>
            </a:prstGeom>
            <a:noFill/>
            <a:ln w="9525">
              <a:noFill/>
              <a:miter lim="800000"/>
              <a:headEnd/>
              <a:tailEnd/>
            </a:ln>
            <a:effectLst/>
          </p:spPr>
          <p:txBody>
            <a:bodyPr>
              <a:spAutoFit/>
            </a:bodyPr>
            <a:lstStyle/>
            <a:p>
              <a:r>
                <a:rPr lang="en-US">
                  <a:sym typeface="Symbol" pitchFamily="18" charset="2"/>
                </a:rPr>
                <a:t></a:t>
              </a:r>
              <a:r>
                <a:rPr lang="en-US"/>
                <a:t>A</a:t>
              </a:r>
              <a:r>
                <a:rPr lang="en-US">
                  <a:latin typeface="Freestyle Script" pitchFamily="66" charset="0"/>
                </a:rPr>
                <a:t> </a:t>
              </a:r>
              <a:r>
                <a:rPr lang="en-US"/>
                <a:t>= rsin</a:t>
              </a:r>
              <a:r>
                <a:rPr lang="en-US">
                  <a:sym typeface="Symbol" pitchFamily="18" charset="2"/>
                </a:rPr>
                <a:t>r</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dirty="0"/>
              <a:t>Question</a:t>
            </a:r>
          </a:p>
        </p:txBody>
      </p:sp>
      <p:sp>
        <p:nvSpPr>
          <p:cNvPr id="2" name="Content Placeholder 1">
            <a:extLst>
              <a:ext uri="{FF2B5EF4-FFF2-40B4-BE49-F238E27FC236}">
                <a16:creationId xmlns:a16="http://schemas.microsoft.com/office/drawing/2014/main" id="{133C6482-A7FB-B02E-CDF0-3521EFC3C1AE}"/>
              </a:ext>
            </a:extLst>
          </p:cNvPr>
          <p:cNvSpPr>
            <a:spLocks noGrp="1"/>
          </p:cNvSpPr>
          <p:nvPr>
            <p:ph idx="1"/>
          </p:nvPr>
        </p:nvSpPr>
        <p:spPr>
          <a:xfrm>
            <a:off x="457200" y="1166018"/>
            <a:ext cx="3941763" cy="4525963"/>
          </a:xfrm>
        </p:spPr>
        <p:txBody>
          <a:bodyPr/>
          <a:lstStyle/>
          <a:p>
            <a:pPr marL="0" indent="0">
              <a:buNone/>
            </a:pPr>
            <a:r>
              <a:rPr lang="en-US" dirty="0"/>
              <a:t>What is </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4</a:t>
            </a: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r>
              <a:rPr lang="en-US" dirty="0" err="1">
                <a:sym typeface="Symbol" panose="05050102010706020507" pitchFamily="18" charset="2"/>
              </a:rPr>
              <a:t>rsin</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sindd</a:t>
            </a:r>
            <a:r>
              <a:rPr lang="en-US" dirty="0">
                <a:sym typeface="Symbol" panose="05050102010706020507" pitchFamily="18" charset="2"/>
              </a:rPr>
              <a:t> </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p:txBody>
      </p:sp>
      <p:grpSp>
        <p:nvGrpSpPr>
          <p:cNvPr id="251942" name="Group 38"/>
          <p:cNvGrpSpPr>
            <a:grpSpLocks/>
          </p:cNvGrpSpPr>
          <p:nvPr/>
        </p:nvGrpSpPr>
        <p:grpSpPr bwMode="auto">
          <a:xfrm>
            <a:off x="4838700" y="1584187"/>
            <a:ext cx="4054475" cy="4168775"/>
            <a:chOff x="1744" y="904"/>
            <a:chExt cx="2554"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mc:AlternateContent xmlns:mc="http://schemas.openxmlformats.org/markup-compatibility/2006" xmlns:a14="http://schemas.microsoft.com/office/drawing/2010/main">
        <mc:Choice Requires="a14">
          <p:sp>
            <p:nvSpPr>
              <p:cNvPr id="3" name="Object 26">
                <a:extLst>
                  <a:ext uri="{FF2B5EF4-FFF2-40B4-BE49-F238E27FC236}">
                    <a16:creationId xmlns:a16="http://schemas.microsoft.com/office/drawing/2014/main" id="{A7E0A8A6-D64E-BBBD-566F-30AC1EC0010B}"/>
                  </a:ext>
                </a:extLst>
              </p:cNvPr>
              <p:cNvSpPr txBox="1"/>
              <p:nvPr/>
            </p:nvSpPr>
            <p:spPr bwMode="auto">
              <a:xfrm>
                <a:off x="695359" y="2012018"/>
                <a:ext cx="4337050" cy="3259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limLoc m:val="undOv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sup>
                        <m:e/>
                      </m:nary>
                      <m:nary>
                        <m:naryPr>
                          <m:limLoc m:val="undOv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𝜋</m:t>
                          </m:r>
                        </m:sup>
                        <m:e>
                          <m:r>
                            <a:rPr lang="en-US" sz="2400" i="1">
                              <a:solidFill>
                                <a:srgbClr val="000000"/>
                              </a:solidFill>
                              <a:latin typeface="Cambria Math" panose="02040503050406030204" pitchFamily="18" charset="0"/>
                            </a:rPr>
                            <m:t>𝑟</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sin</m:t>
                              </m:r>
                            </m:fName>
                            <m:e>
                              <m:r>
                                <a:rPr lang="en-US" sz="2400" i="1">
                                  <a:solidFill>
                                    <a:srgbClr val="000000"/>
                                  </a:solidFill>
                                  <a:latin typeface="Cambria Math" panose="02040503050406030204" pitchFamily="18" charset="0"/>
                                </a:rPr>
                                <m:t>𝜃</m:t>
                              </m:r>
                            </m:e>
                          </m:func>
                          <m:r>
                            <a:rPr lang="en-US" sz="2400" i="1">
                              <a:solidFill>
                                <a:srgbClr val="000000"/>
                              </a:solidFill>
                              <a:latin typeface="Cambria Math" panose="02040503050406030204" pitchFamily="18" charset="0"/>
                            </a:rPr>
                            <m:t>𝑑</m:t>
                          </m:r>
                          <m:r>
                            <a:rPr lang="en-US" sz="2400" i="1">
                              <a:solidFill>
                                <a:srgbClr val="000000"/>
                              </a:solidFill>
                              <a:latin typeface="Cambria Math" panose="02040503050406030204" pitchFamily="18" charset="0"/>
                            </a:rPr>
                            <m:t>𝜃</m:t>
                          </m:r>
                          <m:r>
                            <a:rPr lang="en-US" sz="2400" i="1">
                              <a:solidFill>
                                <a:srgbClr val="000000"/>
                              </a:solidFill>
                              <a:latin typeface="Cambria Math" panose="02040503050406030204" pitchFamily="18" charset="0"/>
                            </a:rPr>
                            <m:t>𝑟𝑑</m:t>
                          </m:r>
                          <m:r>
                            <a:rPr lang="en-US" sz="2400" i="1">
                              <a:solidFill>
                                <a:srgbClr val="000000"/>
                              </a:solidFill>
                              <a:latin typeface="Cambria Math" panose="02040503050406030204" pitchFamily="18" charset="0"/>
                            </a:rPr>
                            <m:t>𝜑</m:t>
                          </m:r>
                          <m:r>
                            <a:rPr lang="en-US" sz="2400" i="1">
                              <a:solidFill>
                                <a:srgbClr val="000000"/>
                              </a:solidFill>
                              <a:latin typeface="Cambria Math" panose="02040503050406030204" pitchFamily="18" charset="0"/>
                            </a:rPr>
                            <m:t>=</m:t>
                          </m:r>
                        </m:e>
                      </m:nary>
                    </m:oMath>
                  </m:oMathPara>
                </a14:m>
                <a:br>
                  <a:rPr lang="en-US" sz="2400" i="1" dirty="0">
                    <a:solidFill>
                      <a:srgbClr val="000000"/>
                    </a:solidFill>
                    <a:latin typeface="Cambria Math" panose="02040503050406030204" pitchFamily="18" charset="0"/>
                  </a:rPr>
                </a:br>
                <a:endParaRPr lang="en-US" sz="2400" dirty="0"/>
              </a:p>
            </p:txBody>
          </p:sp>
        </mc:Choice>
        <mc:Fallback xmlns="">
          <p:sp>
            <p:nvSpPr>
              <p:cNvPr id="3" name="Object 26">
                <a:extLst>
                  <a:ext uri="{FF2B5EF4-FFF2-40B4-BE49-F238E27FC236}">
                    <a16:creationId xmlns:a16="http://schemas.microsoft.com/office/drawing/2014/main" id="{A7E0A8A6-D64E-BBBD-566F-30AC1EC0010B}"/>
                  </a:ext>
                </a:extLst>
              </p:cNvPr>
              <p:cNvSpPr txBox="1">
                <a:spLocks noRot="1" noChangeAspect="1" noMove="1" noResize="1" noEditPoints="1" noAdjustHandles="1" noChangeArrowheads="1" noChangeShapeType="1" noTextEdit="1"/>
              </p:cNvSpPr>
              <p:nvPr/>
            </p:nvSpPr>
            <p:spPr bwMode="auto">
              <a:xfrm>
                <a:off x="695359" y="2012018"/>
                <a:ext cx="4337050" cy="325913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7146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6108700" y="1473200"/>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6121400" y="3733800"/>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5105400" y="3746500"/>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4597400" y="2222500"/>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6134100" y="42719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6108700" y="3108325"/>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5648325" y="1571625"/>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8366125" y="3806825"/>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5076825" y="5305425"/>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6121400" y="3759200"/>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4787900" y="2844800"/>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5602288" y="2214563"/>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5405438" y="2206625"/>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6149975" y="3355975"/>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6619875" y="3133725"/>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6419850" y="3009900"/>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6761163" y="2995613"/>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7947025" y="3260725"/>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6851650" y="2824163"/>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6157913" y="3440113"/>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6316663" y="3570288"/>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6318250" y="3452813"/>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graphicFrame>
        <p:nvGraphicFramePr>
          <p:cNvPr id="259098" name="Object 26"/>
          <p:cNvGraphicFramePr>
            <a:graphicFrameLocks noChangeAspect="1"/>
          </p:cNvGraphicFramePr>
          <p:nvPr/>
        </p:nvGraphicFramePr>
        <p:xfrm>
          <a:off x="388938" y="1517650"/>
          <a:ext cx="4337050" cy="3259138"/>
        </p:xfrm>
        <a:graphic>
          <a:graphicData uri="http://schemas.openxmlformats.org/presentationml/2006/ole">
            <mc:AlternateContent xmlns:mc="http://schemas.openxmlformats.org/markup-compatibility/2006">
              <mc:Choice xmlns:v="urn:schemas-microsoft-com:vml" Requires="v">
                <p:oleObj name="Equation" r:id="rId2" imgW="2197080" imgH="1650960" progId="Equation.3">
                  <p:embed/>
                </p:oleObj>
              </mc:Choice>
              <mc:Fallback>
                <p:oleObj name="Equation" r:id="rId2" imgW="2197080" imgH="1650960" progId="Equation.3">
                  <p:embed/>
                  <p:pic>
                    <p:nvPicPr>
                      <p:cNvPr id="259098"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1517650"/>
                        <a:ext cx="4337050" cy="325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Charge in Closed Surface</a:t>
            </a:r>
          </a:p>
        </p:txBody>
      </p:sp>
      <p:sp>
        <p:nvSpPr>
          <p:cNvPr id="167939" name="Rectangle 3"/>
          <p:cNvSpPr>
            <a:spLocks noGrp="1" noChangeArrowheads="1"/>
          </p:cNvSpPr>
          <p:nvPr>
            <p:ph type="body" idx="1"/>
          </p:nvPr>
        </p:nvSpPr>
        <p:spPr>
          <a:xfrm>
            <a:off x="457200" y="5432425"/>
            <a:ext cx="8229600" cy="693738"/>
          </a:xfrm>
        </p:spPr>
        <p:txBody>
          <a:bodyPr/>
          <a:lstStyle/>
          <a:p>
            <a:endParaRPr lang="en-US"/>
          </a:p>
        </p:txBody>
      </p:sp>
      <p:grpSp>
        <p:nvGrpSpPr>
          <p:cNvPr id="167950" name="Group 14"/>
          <p:cNvGrpSpPr>
            <a:grpSpLocks/>
          </p:cNvGrpSpPr>
          <p:nvPr/>
        </p:nvGrpSpPr>
        <p:grpSpPr bwMode="auto">
          <a:xfrm>
            <a:off x="444500" y="1803400"/>
            <a:ext cx="5651500" cy="3035300"/>
            <a:chOff x="280" y="1136"/>
            <a:chExt cx="3560" cy="1912"/>
          </a:xfrm>
        </p:grpSpPr>
        <p:sp>
          <p:nvSpPr>
            <p:cNvPr id="167948" name="Oval 12"/>
            <p:cNvSpPr>
              <a:spLocks noChangeArrowheads="1"/>
            </p:cNvSpPr>
            <p:nvPr/>
          </p:nvSpPr>
          <p:spPr bwMode="auto">
            <a:xfrm>
              <a:off x="1872" y="1136"/>
              <a:ext cx="1968" cy="1912"/>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7941" name="Freeform 5"/>
            <p:cNvSpPr>
              <a:spLocks/>
            </p:cNvSpPr>
            <p:nvPr/>
          </p:nvSpPr>
          <p:spPr bwMode="auto">
            <a:xfrm>
              <a:off x="1408" y="1399"/>
              <a:ext cx="558" cy="228"/>
            </a:xfrm>
            <a:custGeom>
              <a:avLst/>
              <a:gdLst/>
              <a:ahLst/>
              <a:cxnLst>
                <a:cxn ang="0">
                  <a:pos x="558" y="228"/>
                </a:cxn>
                <a:cxn ang="0">
                  <a:pos x="329" y="73"/>
                </a:cxn>
                <a:cxn ang="0">
                  <a:pos x="338" y="201"/>
                </a:cxn>
                <a:cxn ang="0">
                  <a:pos x="0" y="0"/>
                </a:cxn>
              </a:cxnLst>
              <a:rect l="0" t="0" r="r" b="b"/>
              <a:pathLst>
                <a:path w="558" h="228">
                  <a:moveTo>
                    <a:pt x="558" y="228"/>
                  </a:moveTo>
                  <a:cubicBezTo>
                    <a:pt x="462" y="152"/>
                    <a:pt x="366" y="77"/>
                    <a:pt x="329" y="73"/>
                  </a:cubicBezTo>
                  <a:cubicBezTo>
                    <a:pt x="292" y="69"/>
                    <a:pt x="393" y="213"/>
                    <a:pt x="338" y="201"/>
                  </a:cubicBezTo>
                  <a:cubicBezTo>
                    <a:pt x="283" y="189"/>
                    <a:pt x="141" y="94"/>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7942" name="Text Box 6"/>
            <p:cNvSpPr txBox="1">
              <a:spLocks noChangeArrowheads="1"/>
            </p:cNvSpPr>
            <p:nvPr/>
          </p:nvSpPr>
          <p:spPr bwMode="auto">
            <a:xfrm>
              <a:off x="280" y="1199"/>
              <a:ext cx="1558" cy="212"/>
            </a:xfrm>
            <a:prstGeom prst="rect">
              <a:avLst/>
            </a:prstGeom>
            <a:noFill/>
            <a:ln w="9525">
              <a:noFill/>
              <a:miter lim="800000"/>
              <a:headEnd/>
              <a:tailEnd/>
            </a:ln>
            <a:effectLst/>
          </p:spPr>
          <p:txBody>
            <a:bodyPr wrap="none">
              <a:spAutoFit/>
            </a:bodyPr>
            <a:lstStyle/>
            <a:p>
              <a:r>
                <a:rPr lang="en-US"/>
                <a:t>Spherical Closed Surface</a:t>
              </a:r>
            </a:p>
          </p:txBody>
        </p:sp>
        <p:sp>
          <p:nvSpPr>
            <p:cNvPr id="167944" name="Text Box 8"/>
            <p:cNvSpPr txBox="1">
              <a:spLocks noChangeArrowheads="1"/>
            </p:cNvSpPr>
            <p:nvPr/>
          </p:nvSpPr>
          <p:spPr bwMode="auto">
            <a:xfrm>
              <a:off x="2859" y="2260"/>
              <a:ext cx="216" cy="212"/>
            </a:xfrm>
            <a:prstGeom prst="rect">
              <a:avLst/>
            </a:prstGeom>
            <a:noFill/>
            <a:ln w="9525">
              <a:noFill/>
              <a:miter lim="800000"/>
              <a:headEnd/>
              <a:tailEnd/>
            </a:ln>
            <a:effectLst/>
          </p:spPr>
          <p:txBody>
            <a:bodyPr wrap="none">
              <a:spAutoFit/>
            </a:bodyPr>
            <a:lstStyle/>
            <a:p>
              <a:r>
                <a:rPr lang="en-US"/>
                <a:t>Q</a:t>
              </a:r>
            </a:p>
          </p:txBody>
        </p:sp>
        <p:sp>
          <p:nvSpPr>
            <p:cNvPr id="167945" name="Line 9"/>
            <p:cNvSpPr>
              <a:spLocks noChangeShapeType="1"/>
            </p:cNvSpPr>
            <p:nvPr/>
          </p:nvSpPr>
          <p:spPr bwMode="auto">
            <a:xfrm flipH="1" flipV="1">
              <a:off x="2194" y="1399"/>
              <a:ext cx="704" cy="695"/>
            </a:xfrm>
            <a:prstGeom prst="line">
              <a:avLst/>
            </a:prstGeom>
            <a:noFill/>
            <a:ln w="9525">
              <a:solidFill>
                <a:schemeClr val="tx1"/>
              </a:solidFill>
              <a:prstDash val="dash"/>
              <a:miter lim="800000"/>
              <a:headEnd/>
              <a:tailEnd type="triangle" w="med" len="med"/>
            </a:ln>
            <a:effectLst/>
          </p:spPr>
          <p:txBody>
            <a:bodyPr wrap="none"/>
            <a:lstStyle/>
            <a:p>
              <a:endParaRPr lang="en-US"/>
            </a:p>
          </p:txBody>
        </p:sp>
        <p:sp>
          <p:nvSpPr>
            <p:cNvPr id="167943" name="Oval 7"/>
            <p:cNvSpPr>
              <a:spLocks noChangeArrowheads="1"/>
            </p:cNvSpPr>
            <p:nvPr/>
          </p:nvSpPr>
          <p:spPr bwMode="auto">
            <a:xfrm>
              <a:off x="2743" y="1948"/>
              <a:ext cx="311" cy="274"/>
            </a:xfrm>
            <a:prstGeom prst="ellipse">
              <a:avLst/>
            </a:prstGeom>
            <a:gradFill rotWithShape="1">
              <a:gsLst>
                <a:gs pos="0">
                  <a:srgbClr val="FFCC99">
                    <a:gamma/>
                    <a:shade val="46275"/>
                    <a:invGamma/>
                  </a:srgbClr>
                </a:gs>
                <a:gs pos="50000">
                  <a:srgbClr val="FFCC99"/>
                </a:gs>
                <a:gs pos="100000">
                  <a:srgbClr val="FFCC99">
                    <a:gamma/>
                    <a:shade val="46275"/>
                    <a:invGamma/>
                  </a:srgbClr>
                </a:gs>
              </a:gsLst>
              <a:lin ang="18900000" scaled="1"/>
            </a:gradFill>
            <a:ln w="9525">
              <a:noFill/>
              <a:miter lim="800000"/>
              <a:headEnd/>
              <a:tailEnd/>
            </a:ln>
            <a:effectLst/>
          </p:spPr>
          <p:txBody>
            <a:bodyPr wrap="none" anchor="ctr"/>
            <a:lstStyle/>
            <a:p>
              <a:pPr algn="ctr"/>
              <a:r>
                <a:rPr lang="en-US"/>
                <a:t>+</a:t>
              </a:r>
            </a:p>
          </p:txBody>
        </p:sp>
        <p:sp>
          <p:nvSpPr>
            <p:cNvPr id="167946" name="Text Box 10"/>
            <p:cNvSpPr txBox="1">
              <a:spLocks noChangeArrowheads="1"/>
            </p:cNvSpPr>
            <p:nvPr/>
          </p:nvSpPr>
          <p:spPr bwMode="auto">
            <a:xfrm>
              <a:off x="2340" y="1657"/>
              <a:ext cx="159" cy="212"/>
            </a:xfrm>
            <a:prstGeom prst="rect">
              <a:avLst/>
            </a:prstGeom>
            <a:noFill/>
            <a:ln w="9525">
              <a:noFill/>
              <a:miter lim="800000"/>
              <a:headEnd/>
              <a:tailEnd/>
            </a:ln>
            <a:effectLst/>
          </p:spPr>
          <p:txBody>
            <a:bodyPr wrap="none">
              <a:spAutoFit/>
            </a:bodyPr>
            <a:lstStyle/>
            <a:p>
              <a:r>
                <a:rPr lang="en-US"/>
                <a:t>r</a:t>
              </a:r>
            </a:p>
          </p:txBody>
        </p:sp>
        <p:sp>
          <p:nvSpPr>
            <p:cNvPr id="167949" name="Freeform 13"/>
            <p:cNvSpPr>
              <a:spLocks/>
            </p:cNvSpPr>
            <p:nvPr/>
          </p:nvSpPr>
          <p:spPr bwMode="auto">
            <a:xfrm>
              <a:off x="2918" y="2461"/>
              <a:ext cx="763" cy="371"/>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2" name="Group 41"/>
          <p:cNvGrpSpPr/>
          <p:nvPr/>
        </p:nvGrpSpPr>
        <p:grpSpPr>
          <a:xfrm>
            <a:off x="3494377" y="1880536"/>
            <a:ext cx="2616201" cy="3652046"/>
            <a:chOff x="5891213" y="1783554"/>
            <a:chExt cx="2616201" cy="3652046"/>
          </a:xfrm>
        </p:grpSpPr>
        <p:sp>
          <p:nvSpPr>
            <p:cNvPr id="5" name="Oval 49"/>
            <p:cNvSpPr>
              <a:spLocks noChangeArrowheads="1"/>
            </p:cNvSpPr>
            <p:nvPr/>
          </p:nvSpPr>
          <p:spPr bwMode="auto">
            <a:xfrm>
              <a:off x="6677026" y="4368800"/>
              <a:ext cx="847725" cy="88900"/>
            </a:xfrm>
            <a:prstGeom prst="ellipse">
              <a:avLst/>
            </a:prstGeom>
            <a:noFill/>
            <a:ln w="9525">
              <a:solidFill>
                <a:schemeClr val="tx1"/>
              </a:solidFill>
              <a:miter lim="800000"/>
              <a:headEnd/>
              <a:tailEnd/>
            </a:ln>
            <a:effectLst/>
          </p:spPr>
          <p:txBody>
            <a:bodyPr wrap="none" anchor="ctr"/>
            <a:lstStyle/>
            <a:p>
              <a:endParaRPr lang="en-US"/>
            </a:p>
          </p:txBody>
        </p:sp>
        <p:sp>
          <p:nvSpPr>
            <p:cNvPr id="6" name="Line 40"/>
            <p:cNvSpPr>
              <a:spLocks noChangeShapeType="1"/>
            </p:cNvSpPr>
            <p:nvPr/>
          </p:nvSpPr>
          <p:spPr bwMode="auto">
            <a:xfrm>
              <a:off x="7088188" y="49149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7" name="Line 41"/>
            <p:cNvSpPr>
              <a:spLocks noChangeShapeType="1"/>
            </p:cNvSpPr>
            <p:nvPr/>
          </p:nvSpPr>
          <p:spPr bwMode="auto">
            <a:xfrm flipH="1">
              <a:off x="5916613" y="49149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8" name="Line 42"/>
            <p:cNvSpPr>
              <a:spLocks noChangeShapeType="1"/>
            </p:cNvSpPr>
            <p:nvPr/>
          </p:nvSpPr>
          <p:spPr bwMode="auto">
            <a:xfrm flipH="1" flipV="1">
              <a:off x="6411913" y="48720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9" name="Line 43"/>
            <p:cNvSpPr>
              <a:spLocks noChangeShapeType="1"/>
            </p:cNvSpPr>
            <p:nvPr/>
          </p:nvSpPr>
          <p:spPr bwMode="auto">
            <a:xfrm flipV="1">
              <a:off x="7107238" y="48672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0" name="Line 32"/>
            <p:cNvSpPr>
              <a:spLocks noChangeShapeType="1"/>
            </p:cNvSpPr>
            <p:nvPr/>
          </p:nvSpPr>
          <p:spPr bwMode="auto">
            <a:xfrm>
              <a:off x="7088188" y="25781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1" name="Line 33"/>
            <p:cNvSpPr>
              <a:spLocks noChangeShapeType="1"/>
            </p:cNvSpPr>
            <p:nvPr/>
          </p:nvSpPr>
          <p:spPr bwMode="auto">
            <a:xfrm flipH="1">
              <a:off x="5916613" y="25781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2" name="Line 34"/>
            <p:cNvSpPr>
              <a:spLocks noChangeShapeType="1"/>
            </p:cNvSpPr>
            <p:nvPr/>
          </p:nvSpPr>
          <p:spPr bwMode="auto">
            <a:xfrm flipH="1" flipV="1">
              <a:off x="6411913" y="25352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3" name="Line 35"/>
            <p:cNvSpPr>
              <a:spLocks noChangeShapeType="1"/>
            </p:cNvSpPr>
            <p:nvPr/>
          </p:nvSpPr>
          <p:spPr bwMode="auto">
            <a:xfrm flipV="1">
              <a:off x="7107238" y="25304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4" name="Line 20"/>
            <p:cNvSpPr>
              <a:spLocks noChangeShapeType="1"/>
            </p:cNvSpPr>
            <p:nvPr/>
          </p:nvSpPr>
          <p:spPr bwMode="auto">
            <a:xfrm>
              <a:off x="7062788" y="33274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 name="Line 21"/>
            <p:cNvSpPr>
              <a:spLocks noChangeShapeType="1"/>
            </p:cNvSpPr>
            <p:nvPr/>
          </p:nvSpPr>
          <p:spPr bwMode="auto">
            <a:xfrm flipH="1">
              <a:off x="5891213" y="33274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6" name="Line 22"/>
            <p:cNvSpPr>
              <a:spLocks noChangeShapeType="1"/>
            </p:cNvSpPr>
            <p:nvPr/>
          </p:nvSpPr>
          <p:spPr bwMode="auto">
            <a:xfrm flipH="1" flipV="1">
              <a:off x="6386513" y="32845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7" name="Line 23"/>
            <p:cNvSpPr>
              <a:spLocks noChangeShapeType="1"/>
            </p:cNvSpPr>
            <p:nvPr/>
          </p:nvSpPr>
          <p:spPr bwMode="auto">
            <a:xfrm flipV="1">
              <a:off x="7081838" y="32797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8" name="Line 12"/>
            <p:cNvSpPr>
              <a:spLocks noChangeShapeType="1"/>
            </p:cNvSpPr>
            <p:nvPr/>
          </p:nvSpPr>
          <p:spPr bwMode="auto">
            <a:xfrm>
              <a:off x="7062788" y="39878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9" name="Line 17"/>
            <p:cNvSpPr>
              <a:spLocks noChangeShapeType="1"/>
            </p:cNvSpPr>
            <p:nvPr/>
          </p:nvSpPr>
          <p:spPr bwMode="auto">
            <a:xfrm flipH="1">
              <a:off x="5891213" y="39878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0" name="Line 18"/>
            <p:cNvSpPr>
              <a:spLocks noChangeShapeType="1"/>
            </p:cNvSpPr>
            <p:nvPr/>
          </p:nvSpPr>
          <p:spPr bwMode="auto">
            <a:xfrm flipH="1" flipV="1">
              <a:off x="6386513" y="39449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1" name="Line 19"/>
            <p:cNvSpPr>
              <a:spLocks noChangeShapeType="1"/>
            </p:cNvSpPr>
            <p:nvPr/>
          </p:nvSpPr>
          <p:spPr bwMode="auto">
            <a:xfrm flipV="1">
              <a:off x="7081838" y="39401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2" name="AutoShape 10"/>
            <p:cNvSpPr>
              <a:spLocks noChangeArrowheads="1"/>
            </p:cNvSpPr>
            <p:nvPr/>
          </p:nvSpPr>
          <p:spPr bwMode="auto">
            <a:xfrm>
              <a:off x="6972301" y="3576638"/>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3" name="AutoShape 8"/>
            <p:cNvSpPr>
              <a:spLocks noChangeArrowheads="1"/>
            </p:cNvSpPr>
            <p:nvPr/>
          </p:nvSpPr>
          <p:spPr bwMode="auto">
            <a:xfrm>
              <a:off x="6673851" y="3586163"/>
              <a:ext cx="850900" cy="877887"/>
            </a:xfrm>
            <a:prstGeom prst="can">
              <a:avLst>
                <a:gd name="adj" fmla="val 13451"/>
              </a:avLst>
            </a:prstGeom>
            <a:solidFill>
              <a:schemeClr val="accent1">
                <a:alpha val="58000"/>
              </a:schemeClr>
            </a:solidFill>
            <a:ln w="9525">
              <a:solidFill>
                <a:schemeClr val="tx1"/>
              </a:solidFill>
              <a:miter lim="800000"/>
              <a:headEnd/>
              <a:tailEnd/>
            </a:ln>
            <a:effectLst/>
          </p:spPr>
          <p:txBody>
            <a:bodyPr wrap="none" anchor="ctr"/>
            <a:lstStyle/>
            <a:p>
              <a:endParaRPr lang="en-US"/>
            </a:p>
          </p:txBody>
        </p:sp>
        <p:sp>
          <p:nvSpPr>
            <p:cNvPr id="24" name="AutoShape 9"/>
            <p:cNvSpPr>
              <a:spLocks noChangeArrowheads="1"/>
            </p:cNvSpPr>
            <p:nvPr/>
          </p:nvSpPr>
          <p:spPr bwMode="auto">
            <a:xfrm>
              <a:off x="6972301" y="1783554"/>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5" name="Line 13"/>
            <p:cNvSpPr>
              <a:spLocks noChangeShapeType="1"/>
            </p:cNvSpPr>
            <p:nvPr/>
          </p:nvSpPr>
          <p:spPr bwMode="auto">
            <a:xfrm>
              <a:off x="7100888" y="40227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26" name="Line 16"/>
            <p:cNvSpPr>
              <a:spLocks noChangeShapeType="1"/>
            </p:cNvSpPr>
            <p:nvPr/>
          </p:nvSpPr>
          <p:spPr bwMode="auto">
            <a:xfrm flipH="1">
              <a:off x="6900863" y="40259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7" name="Line 14"/>
            <p:cNvSpPr>
              <a:spLocks noChangeShapeType="1"/>
            </p:cNvSpPr>
            <p:nvPr/>
          </p:nvSpPr>
          <p:spPr bwMode="auto">
            <a:xfrm flipH="1">
              <a:off x="6353176" y="40084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8" name="Line 11"/>
            <p:cNvSpPr>
              <a:spLocks noChangeShapeType="1"/>
            </p:cNvSpPr>
            <p:nvPr/>
          </p:nvSpPr>
          <p:spPr bwMode="auto">
            <a:xfrm>
              <a:off x="7177088" y="40084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9" name="Line 24"/>
            <p:cNvSpPr>
              <a:spLocks noChangeShapeType="1"/>
            </p:cNvSpPr>
            <p:nvPr/>
          </p:nvSpPr>
          <p:spPr bwMode="auto">
            <a:xfrm>
              <a:off x="7100888" y="33623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0" name="Line 25"/>
            <p:cNvSpPr>
              <a:spLocks noChangeShapeType="1"/>
            </p:cNvSpPr>
            <p:nvPr/>
          </p:nvSpPr>
          <p:spPr bwMode="auto">
            <a:xfrm flipH="1">
              <a:off x="6900863" y="33655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1" name="Line 26"/>
            <p:cNvSpPr>
              <a:spLocks noChangeShapeType="1"/>
            </p:cNvSpPr>
            <p:nvPr/>
          </p:nvSpPr>
          <p:spPr bwMode="auto">
            <a:xfrm flipH="1">
              <a:off x="6353176" y="33480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2" name="Line 27"/>
            <p:cNvSpPr>
              <a:spLocks noChangeShapeType="1"/>
            </p:cNvSpPr>
            <p:nvPr/>
          </p:nvSpPr>
          <p:spPr bwMode="auto">
            <a:xfrm>
              <a:off x="7177088" y="33480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3" name="Line 36"/>
            <p:cNvSpPr>
              <a:spLocks noChangeShapeType="1"/>
            </p:cNvSpPr>
            <p:nvPr/>
          </p:nvSpPr>
          <p:spPr bwMode="auto">
            <a:xfrm>
              <a:off x="7126288" y="26130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4" name="Line 37"/>
            <p:cNvSpPr>
              <a:spLocks noChangeShapeType="1"/>
            </p:cNvSpPr>
            <p:nvPr/>
          </p:nvSpPr>
          <p:spPr bwMode="auto">
            <a:xfrm flipH="1">
              <a:off x="6926263" y="26162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5" name="Line 38"/>
            <p:cNvSpPr>
              <a:spLocks noChangeShapeType="1"/>
            </p:cNvSpPr>
            <p:nvPr/>
          </p:nvSpPr>
          <p:spPr bwMode="auto">
            <a:xfrm flipH="1">
              <a:off x="6378576" y="25987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6" name="Line 39"/>
            <p:cNvSpPr>
              <a:spLocks noChangeShapeType="1"/>
            </p:cNvSpPr>
            <p:nvPr/>
          </p:nvSpPr>
          <p:spPr bwMode="auto">
            <a:xfrm>
              <a:off x="7202488" y="25987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7" name="Line 44"/>
            <p:cNvSpPr>
              <a:spLocks noChangeShapeType="1"/>
            </p:cNvSpPr>
            <p:nvPr/>
          </p:nvSpPr>
          <p:spPr bwMode="auto">
            <a:xfrm>
              <a:off x="7126288" y="49498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8" name="Line 45"/>
            <p:cNvSpPr>
              <a:spLocks noChangeShapeType="1"/>
            </p:cNvSpPr>
            <p:nvPr/>
          </p:nvSpPr>
          <p:spPr bwMode="auto">
            <a:xfrm flipH="1">
              <a:off x="6926263" y="49530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9" name="Line 46"/>
            <p:cNvSpPr>
              <a:spLocks noChangeShapeType="1"/>
            </p:cNvSpPr>
            <p:nvPr/>
          </p:nvSpPr>
          <p:spPr bwMode="auto">
            <a:xfrm flipH="1">
              <a:off x="6378576" y="49355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0" name="Line 47"/>
            <p:cNvSpPr>
              <a:spLocks noChangeShapeType="1"/>
            </p:cNvSpPr>
            <p:nvPr/>
          </p:nvSpPr>
          <p:spPr bwMode="auto">
            <a:xfrm>
              <a:off x="7202488" y="49355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41" name="Text Box 48"/>
            <p:cNvSpPr txBox="1">
              <a:spLocks noChangeArrowheads="1"/>
            </p:cNvSpPr>
            <p:nvPr/>
          </p:nvSpPr>
          <p:spPr bwMode="auto">
            <a:xfrm>
              <a:off x="8188326" y="2549525"/>
              <a:ext cx="319088" cy="336550"/>
            </a:xfrm>
            <a:prstGeom prst="rect">
              <a:avLst/>
            </a:prstGeom>
            <a:noFill/>
            <a:ln w="9525">
              <a:noFill/>
              <a:miter lim="800000"/>
              <a:headEnd/>
              <a:tailEnd/>
            </a:ln>
            <a:effectLst/>
          </p:spPr>
          <p:txBody>
            <a:bodyPr wrap="none">
              <a:spAutoFit/>
            </a:bodyPr>
            <a:lstStyle/>
            <a:p>
              <a:r>
                <a:rPr lang="en-US">
                  <a:solidFill>
                    <a:srgbClr val="FF0000"/>
                  </a:solidFill>
                </a:rPr>
                <a:t>E</a:t>
              </a:r>
            </a:p>
          </p:txBody>
        </p:sp>
      </p:grpSp>
      <p:cxnSp>
        <p:nvCxnSpPr>
          <p:cNvPr id="44" name="Straight Arrow Connector 43"/>
          <p:cNvCxnSpPr/>
          <p:nvPr/>
        </p:nvCxnSpPr>
        <p:spPr bwMode="auto">
          <a:xfrm>
            <a:off x="6400800" y="341844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a:off x="6384388" y="3416104"/>
            <a:ext cx="607255" cy="33997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p:nvPr/>
        </p:nvCxnSpPr>
        <p:spPr bwMode="auto">
          <a:xfrm rot="16200000">
            <a:off x="5934221" y="296593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9" name="TextBox 48"/>
          <p:cNvSpPr txBox="1"/>
          <p:nvPr/>
        </p:nvSpPr>
        <p:spPr>
          <a:xfrm>
            <a:off x="6541477" y="2278967"/>
            <a:ext cx="287258" cy="338554"/>
          </a:xfrm>
          <a:prstGeom prst="rect">
            <a:avLst/>
          </a:prstGeom>
          <a:noFill/>
        </p:spPr>
        <p:txBody>
          <a:bodyPr wrap="none" rtlCol="0">
            <a:spAutoFit/>
          </a:bodyPr>
          <a:lstStyle/>
          <a:p>
            <a:r>
              <a:rPr lang="en-US" dirty="0"/>
              <a:t>z</a:t>
            </a:r>
          </a:p>
        </p:txBody>
      </p:sp>
      <p:sp>
        <p:nvSpPr>
          <p:cNvPr id="50" name="TextBox 49"/>
          <p:cNvSpPr txBox="1"/>
          <p:nvPr/>
        </p:nvSpPr>
        <p:spPr>
          <a:xfrm>
            <a:off x="7383194" y="3247294"/>
            <a:ext cx="287258" cy="338554"/>
          </a:xfrm>
          <a:prstGeom prst="rect">
            <a:avLst/>
          </a:prstGeom>
          <a:noFill/>
        </p:spPr>
        <p:txBody>
          <a:bodyPr wrap="none" rtlCol="0">
            <a:spAutoFit/>
          </a:bodyPr>
          <a:lstStyle/>
          <a:p>
            <a:r>
              <a:rPr lang="en-US" dirty="0"/>
              <a:t>y</a:t>
            </a:r>
          </a:p>
        </p:txBody>
      </p:sp>
      <p:sp>
        <p:nvSpPr>
          <p:cNvPr id="51" name="TextBox 50"/>
          <p:cNvSpPr txBox="1"/>
          <p:nvPr/>
        </p:nvSpPr>
        <p:spPr>
          <a:xfrm>
            <a:off x="7059637" y="3739662"/>
            <a:ext cx="287258" cy="338554"/>
          </a:xfrm>
          <a:prstGeom prst="rect">
            <a:avLst/>
          </a:prstGeom>
          <a:noFill/>
        </p:spPr>
        <p:txBody>
          <a:bodyPr wrap="none" rtlCol="0">
            <a:spAutoFit/>
          </a:bodyPr>
          <a:lstStyle/>
          <a:p>
            <a:r>
              <a:rPr lang="en-US" dirty="0"/>
              <a:t>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223.26.6</a:t>
            </a:r>
          </a:p>
        </p:txBody>
      </p:sp>
      <p:sp>
        <p:nvSpPr>
          <p:cNvPr id="3" name="Content Placeholder 2"/>
          <p:cNvSpPr>
            <a:spLocks noGrp="1"/>
          </p:cNvSpPr>
          <p:nvPr>
            <p:ph idx="1"/>
          </p:nvPr>
        </p:nvSpPr>
        <p:spPr>
          <a:xfrm>
            <a:off x="457200" y="1469036"/>
            <a:ext cx="5508885" cy="4781862"/>
          </a:xfrm>
        </p:spPr>
        <p:txBody>
          <a:bodyPr/>
          <a:lstStyle/>
          <a:p>
            <a:pPr>
              <a:buNone/>
            </a:pPr>
            <a:r>
              <a:rPr lang="en-US" dirty="0"/>
              <a:t>What is an appropriate area element, </a:t>
            </a:r>
            <a:r>
              <a:rPr lang="en-US" dirty="0" err="1"/>
              <a:t>dA</a:t>
            </a:r>
            <a:r>
              <a:rPr lang="en-US" dirty="0"/>
              <a:t>, for this geometry?</a:t>
            </a:r>
          </a:p>
          <a:p>
            <a:pPr marL="514350" indent="-514350">
              <a:buFont typeface="Arial" pitchFamily="34" charset="0"/>
              <a:buAutoNum type="alphaLcParenR"/>
            </a:pPr>
            <a:r>
              <a:rPr lang="en-US" dirty="0"/>
              <a:t>rd</a:t>
            </a:r>
            <a:r>
              <a:rPr lang="en-US" dirty="0">
                <a:sym typeface="Symbol"/>
              </a:rPr>
              <a:t></a:t>
            </a:r>
          </a:p>
          <a:p>
            <a:pPr marL="514350" indent="-514350">
              <a:buFont typeface="Arial" pitchFamily="34" charset="0"/>
              <a:buAutoNum type="alphaLcParenR"/>
            </a:pPr>
            <a:r>
              <a:rPr lang="en-US" dirty="0" err="1"/>
              <a:t>d</a:t>
            </a:r>
            <a:r>
              <a:rPr lang="en-US" dirty="0" err="1">
                <a:sym typeface="Symbol"/>
              </a:rPr>
              <a:t>z</a:t>
            </a:r>
            <a:r>
              <a:rPr lang="en-US" dirty="0" err="1"/>
              <a:t>rd</a:t>
            </a:r>
            <a:r>
              <a:rPr lang="en-US" dirty="0">
                <a:sym typeface="Symbol"/>
              </a:rPr>
              <a:t></a:t>
            </a:r>
          </a:p>
          <a:p>
            <a:pPr marL="514350" indent="-514350">
              <a:buFont typeface="Arial" pitchFamily="34" charset="0"/>
              <a:buAutoNum type="alphaLcParenR"/>
            </a:pPr>
            <a:r>
              <a:rPr lang="en-US" dirty="0" err="1"/>
              <a:t>rsin</a:t>
            </a:r>
            <a:r>
              <a:rPr lang="en-US" dirty="0">
                <a:sym typeface="Symbol"/>
              </a:rPr>
              <a:t> () </a:t>
            </a:r>
            <a:r>
              <a:rPr lang="en-US" dirty="0" err="1"/>
              <a:t>d</a:t>
            </a:r>
            <a:r>
              <a:rPr lang="en-US" dirty="0" err="1">
                <a:sym typeface="Symbol"/>
              </a:rPr>
              <a:t></a:t>
            </a:r>
            <a:r>
              <a:rPr lang="en-US" dirty="0" err="1"/>
              <a:t>d</a:t>
            </a:r>
            <a:r>
              <a:rPr lang="en-US" dirty="0">
                <a:sym typeface="Symbol"/>
              </a:rPr>
              <a:t> </a:t>
            </a:r>
          </a:p>
          <a:p>
            <a:pPr marL="514350" indent="-514350">
              <a:buFont typeface="Arial" pitchFamily="34" charset="0"/>
              <a:buAutoNum type="alphaLcParenR"/>
            </a:pPr>
            <a:r>
              <a:rPr lang="en-US" dirty="0"/>
              <a:t>r</a:t>
            </a:r>
            <a:r>
              <a:rPr lang="en-US" baseline="30000" dirty="0"/>
              <a:t>2</a:t>
            </a:r>
            <a:r>
              <a:rPr lang="en-US" dirty="0"/>
              <a:t> sin</a:t>
            </a:r>
            <a:r>
              <a:rPr lang="en-US" dirty="0">
                <a:sym typeface="Symbol"/>
              </a:rPr>
              <a:t> () </a:t>
            </a:r>
            <a:r>
              <a:rPr lang="en-US" dirty="0" err="1"/>
              <a:t>d</a:t>
            </a:r>
            <a:r>
              <a:rPr lang="en-US" dirty="0" err="1">
                <a:sym typeface="Symbol"/>
              </a:rPr>
              <a:t></a:t>
            </a:r>
            <a:r>
              <a:rPr lang="en-US" dirty="0" err="1"/>
              <a:t>d</a:t>
            </a:r>
            <a:r>
              <a:rPr lang="en-US" dirty="0">
                <a:sym typeface="Symbol"/>
              </a:rPr>
              <a:t> </a:t>
            </a:r>
          </a:p>
          <a:p>
            <a:pPr marL="514350" indent="-514350">
              <a:buFont typeface="Arial" pitchFamily="34" charset="0"/>
              <a:buAutoNum type="alphaLcParenR"/>
            </a:pPr>
            <a:endParaRPr lang="en-US" dirty="0">
              <a:sym typeface="Symbol"/>
            </a:endParaRP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39</a:t>
            </a:fld>
            <a:endParaRPr lang="en-US"/>
          </a:p>
        </p:txBody>
      </p:sp>
      <p:grpSp>
        <p:nvGrpSpPr>
          <p:cNvPr id="5" name="Group 4"/>
          <p:cNvGrpSpPr/>
          <p:nvPr/>
        </p:nvGrpSpPr>
        <p:grpSpPr>
          <a:xfrm>
            <a:off x="6527799" y="2030438"/>
            <a:ext cx="2616201" cy="3652046"/>
            <a:chOff x="5891213" y="1783554"/>
            <a:chExt cx="2616201" cy="3652046"/>
          </a:xfrm>
        </p:grpSpPr>
        <p:sp>
          <p:nvSpPr>
            <p:cNvPr id="6" name="Oval 49"/>
            <p:cNvSpPr>
              <a:spLocks noChangeArrowheads="1"/>
            </p:cNvSpPr>
            <p:nvPr/>
          </p:nvSpPr>
          <p:spPr bwMode="auto">
            <a:xfrm>
              <a:off x="6677026" y="4368800"/>
              <a:ext cx="847725" cy="88900"/>
            </a:xfrm>
            <a:prstGeom prst="ellipse">
              <a:avLst/>
            </a:prstGeom>
            <a:noFill/>
            <a:ln w="9525">
              <a:solidFill>
                <a:schemeClr val="tx1"/>
              </a:solidFill>
              <a:miter lim="800000"/>
              <a:headEnd/>
              <a:tailEnd/>
            </a:ln>
            <a:effectLst/>
          </p:spPr>
          <p:txBody>
            <a:bodyPr wrap="none" anchor="ctr"/>
            <a:lstStyle/>
            <a:p>
              <a:endParaRPr lang="en-US"/>
            </a:p>
          </p:txBody>
        </p:sp>
        <p:sp>
          <p:nvSpPr>
            <p:cNvPr id="7" name="Line 40"/>
            <p:cNvSpPr>
              <a:spLocks noChangeShapeType="1"/>
            </p:cNvSpPr>
            <p:nvPr/>
          </p:nvSpPr>
          <p:spPr bwMode="auto">
            <a:xfrm>
              <a:off x="7088188" y="49149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8" name="Line 41"/>
            <p:cNvSpPr>
              <a:spLocks noChangeShapeType="1"/>
            </p:cNvSpPr>
            <p:nvPr/>
          </p:nvSpPr>
          <p:spPr bwMode="auto">
            <a:xfrm flipH="1">
              <a:off x="5916613" y="49149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9" name="Line 42"/>
            <p:cNvSpPr>
              <a:spLocks noChangeShapeType="1"/>
            </p:cNvSpPr>
            <p:nvPr/>
          </p:nvSpPr>
          <p:spPr bwMode="auto">
            <a:xfrm flipH="1" flipV="1">
              <a:off x="6411913" y="48720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0" name="Line 43"/>
            <p:cNvSpPr>
              <a:spLocks noChangeShapeType="1"/>
            </p:cNvSpPr>
            <p:nvPr/>
          </p:nvSpPr>
          <p:spPr bwMode="auto">
            <a:xfrm flipV="1">
              <a:off x="7107238" y="48672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1" name="Line 32"/>
            <p:cNvSpPr>
              <a:spLocks noChangeShapeType="1"/>
            </p:cNvSpPr>
            <p:nvPr/>
          </p:nvSpPr>
          <p:spPr bwMode="auto">
            <a:xfrm>
              <a:off x="7088188" y="25781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2" name="Line 33"/>
            <p:cNvSpPr>
              <a:spLocks noChangeShapeType="1"/>
            </p:cNvSpPr>
            <p:nvPr/>
          </p:nvSpPr>
          <p:spPr bwMode="auto">
            <a:xfrm flipH="1">
              <a:off x="5916613" y="25781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3" name="Line 34"/>
            <p:cNvSpPr>
              <a:spLocks noChangeShapeType="1"/>
            </p:cNvSpPr>
            <p:nvPr/>
          </p:nvSpPr>
          <p:spPr bwMode="auto">
            <a:xfrm flipH="1" flipV="1">
              <a:off x="6411913" y="25352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4" name="Line 35"/>
            <p:cNvSpPr>
              <a:spLocks noChangeShapeType="1"/>
            </p:cNvSpPr>
            <p:nvPr/>
          </p:nvSpPr>
          <p:spPr bwMode="auto">
            <a:xfrm flipV="1">
              <a:off x="7107238" y="25304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 name="Line 20"/>
            <p:cNvSpPr>
              <a:spLocks noChangeShapeType="1"/>
            </p:cNvSpPr>
            <p:nvPr/>
          </p:nvSpPr>
          <p:spPr bwMode="auto">
            <a:xfrm>
              <a:off x="7062788" y="33274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6" name="Line 21"/>
            <p:cNvSpPr>
              <a:spLocks noChangeShapeType="1"/>
            </p:cNvSpPr>
            <p:nvPr/>
          </p:nvSpPr>
          <p:spPr bwMode="auto">
            <a:xfrm flipH="1">
              <a:off x="5891213" y="33274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7" name="Line 22"/>
            <p:cNvSpPr>
              <a:spLocks noChangeShapeType="1"/>
            </p:cNvSpPr>
            <p:nvPr/>
          </p:nvSpPr>
          <p:spPr bwMode="auto">
            <a:xfrm flipH="1" flipV="1">
              <a:off x="6386513" y="32845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8" name="Line 23"/>
            <p:cNvSpPr>
              <a:spLocks noChangeShapeType="1"/>
            </p:cNvSpPr>
            <p:nvPr/>
          </p:nvSpPr>
          <p:spPr bwMode="auto">
            <a:xfrm flipV="1">
              <a:off x="7081838" y="32797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9" name="Line 12"/>
            <p:cNvSpPr>
              <a:spLocks noChangeShapeType="1"/>
            </p:cNvSpPr>
            <p:nvPr/>
          </p:nvSpPr>
          <p:spPr bwMode="auto">
            <a:xfrm>
              <a:off x="7062788" y="39878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0" name="Line 17"/>
            <p:cNvSpPr>
              <a:spLocks noChangeShapeType="1"/>
            </p:cNvSpPr>
            <p:nvPr/>
          </p:nvSpPr>
          <p:spPr bwMode="auto">
            <a:xfrm flipH="1">
              <a:off x="5891213" y="39878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1" name="Line 18"/>
            <p:cNvSpPr>
              <a:spLocks noChangeShapeType="1"/>
            </p:cNvSpPr>
            <p:nvPr/>
          </p:nvSpPr>
          <p:spPr bwMode="auto">
            <a:xfrm flipH="1" flipV="1">
              <a:off x="6386513" y="39449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2" name="Line 19"/>
            <p:cNvSpPr>
              <a:spLocks noChangeShapeType="1"/>
            </p:cNvSpPr>
            <p:nvPr/>
          </p:nvSpPr>
          <p:spPr bwMode="auto">
            <a:xfrm flipV="1">
              <a:off x="7081838" y="39401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3" name="AutoShape 10"/>
            <p:cNvSpPr>
              <a:spLocks noChangeArrowheads="1"/>
            </p:cNvSpPr>
            <p:nvPr/>
          </p:nvSpPr>
          <p:spPr bwMode="auto">
            <a:xfrm>
              <a:off x="6972301" y="3576638"/>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4" name="AutoShape 8"/>
            <p:cNvSpPr>
              <a:spLocks noChangeArrowheads="1"/>
            </p:cNvSpPr>
            <p:nvPr/>
          </p:nvSpPr>
          <p:spPr bwMode="auto">
            <a:xfrm>
              <a:off x="6673851" y="3586163"/>
              <a:ext cx="850900" cy="877887"/>
            </a:xfrm>
            <a:prstGeom prst="can">
              <a:avLst>
                <a:gd name="adj" fmla="val 13451"/>
              </a:avLst>
            </a:prstGeom>
            <a:solidFill>
              <a:schemeClr val="accent1">
                <a:alpha val="58000"/>
              </a:schemeClr>
            </a:solidFill>
            <a:ln w="9525">
              <a:solidFill>
                <a:schemeClr val="tx1"/>
              </a:solidFill>
              <a:miter lim="800000"/>
              <a:headEnd/>
              <a:tailEnd/>
            </a:ln>
            <a:effectLst/>
          </p:spPr>
          <p:txBody>
            <a:bodyPr wrap="none" anchor="ctr"/>
            <a:lstStyle/>
            <a:p>
              <a:endParaRPr lang="en-US"/>
            </a:p>
          </p:txBody>
        </p:sp>
        <p:sp>
          <p:nvSpPr>
            <p:cNvPr id="25" name="AutoShape 9"/>
            <p:cNvSpPr>
              <a:spLocks noChangeArrowheads="1"/>
            </p:cNvSpPr>
            <p:nvPr/>
          </p:nvSpPr>
          <p:spPr bwMode="auto">
            <a:xfrm>
              <a:off x="6972301" y="1783554"/>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6" name="Line 13"/>
            <p:cNvSpPr>
              <a:spLocks noChangeShapeType="1"/>
            </p:cNvSpPr>
            <p:nvPr/>
          </p:nvSpPr>
          <p:spPr bwMode="auto">
            <a:xfrm>
              <a:off x="7100888" y="40227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27" name="Line 16"/>
            <p:cNvSpPr>
              <a:spLocks noChangeShapeType="1"/>
            </p:cNvSpPr>
            <p:nvPr/>
          </p:nvSpPr>
          <p:spPr bwMode="auto">
            <a:xfrm flipH="1">
              <a:off x="6900863" y="40259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8" name="Line 14"/>
            <p:cNvSpPr>
              <a:spLocks noChangeShapeType="1"/>
            </p:cNvSpPr>
            <p:nvPr/>
          </p:nvSpPr>
          <p:spPr bwMode="auto">
            <a:xfrm flipH="1">
              <a:off x="6353176" y="40084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9" name="Line 11"/>
            <p:cNvSpPr>
              <a:spLocks noChangeShapeType="1"/>
            </p:cNvSpPr>
            <p:nvPr/>
          </p:nvSpPr>
          <p:spPr bwMode="auto">
            <a:xfrm>
              <a:off x="7177088" y="40084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0" name="Line 24"/>
            <p:cNvSpPr>
              <a:spLocks noChangeShapeType="1"/>
            </p:cNvSpPr>
            <p:nvPr/>
          </p:nvSpPr>
          <p:spPr bwMode="auto">
            <a:xfrm>
              <a:off x="7100888" y="33623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1" name="Line 25"/>
            <p:cNvSpPr>
              <a:spLocks noChangeShapeType="1"/>
            </p:cNvSpPr>
            <p:nvPr/>
          </p:nvSpPr>
          <p:spPr bwMode="auto">
            <a:xfrm flipH="1">
              <a:off x="6900863" y="33655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2" name="Line 26"/>
            <p:cNvSpPr>
              <a:spLocks noChangeShapeType="1"/>
            </p:cNvSpPr>
            <p:nvPr/>
          </p:nvSpPr>
          <p:spPr bwMode="auto">
            <a:xfrm flipH="1">
              <a:off x="6353176" y="33480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3" name="Line 27"/>
            <p:cNvSpPr>
              <a:spLocks noChangeShapeType="1"/>
            </p:cNvSpPr>
            <p:nvPr/>
          </p:nvSpPr>
          <p:spPr bwMode="auto">
            <a:xfrm>
              <a:off x="7177088" y="33480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4" name="Line 36"/>
            <p:cNvSpPr>
              <a:spLocks noChangeShapeType="1"/>
            </p:cNvSpPr>
            <p:nvPr/>
          </p:nvSpPr>
          <p:spPr bwMode="auto">
            <a:xfrm>
              <a:off x="7126288" y="26130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5" name="Line 37"/>
            <p:cNvSpPr>
              <a:spLocks noChangeShapeType="1"/>
            </p:cNvSpPr>
            <p:nvPr/>
          </p:nvSpPr>
          <p:spPr bwMode="auto">
            <a:xfrm flipH="1">
              <a:off x="6926263" y="26162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6" name="Line 38"/>
            <p:cNvSpPr>
              <a:spLocks noChangeShapeType="1"/>
            </p:cNvSpPr>
            <p:nvPr/>
          </p:nvSpPr>
          <p:spPr bwMode="auto">
            <a:xfrm flipH="1">
              <a:off x="6378576" y="25987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7" name="Line 39"/>
            <p:cNvSpPr>
              <a:spLocks noChangeShapeType="1"/>
            </p:cNvSpPr>
            <p:nvPr/>
          </p:nvSpPr>
          <p:spPr bwMode="auto">
            <a:xfrm>
              <a:off x="7202488" y="25987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8" name="Line 44"/>
            <p:cNvSpPr>
              <a:spLocks noChangeShapeType="1"/>
            </p:cNvSpPr>
            <p:nvPr/>
          </p:nvSpPr>
          <p:spPr bwMode="auto">
            <a:xfrm>
              <a:off x="7126288" y="49498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9" name="Line 45"/>
            <p:cNvSpPr>
              <a:spLocks noChangeShapeType="1"/>
            </p:cNvSpPr>
            <p:nvPr/>
          </p:nvSpPr>
          <p:spPr bwMode="auto">
            <a:xfrm flipH="1">
              <a:off x="6926263" y="49530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0" name="Line 46"/>
            <p:cNvSpPr>
              <a:spLocks noChangeShapeType="1"/>
            </p:cNvSpPr>
            <p:nvPr/>
          </p:nvSpPr>
          <p:spPr bwMode="auto">
            <a:xfrm flipH="1">
              <a:off x="6378576" y="49355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1" name="Line 47"/>
            <p:cNvSpPr>
              <a:spLocks noChangeShapeType="1"/>
            </p:cNvSpPr>
            <p:nvPr/>
          </p:nvSpPr>
          <p:spPr bwMode="auto">
            <a:xfrm>
              <a:off x="7202488" y="49355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42" name="Text Box 48"/>
            <p:cNvSpPr txBox="1">
              <a:spLocks noChangeArrowheads="1"/>
            </p:cNvSpPr>
            <p:nvPr/>
          </p:nvSpPr>
          <p:spPr bwMode="auto">
            <a:xfrm>
              <a:off x="8188326" y="2549525"/>
              <a:ext cx="319088" cy="336550"/>
            </a:xfrm>
            <a:prstGeom prst="rect">
              <a:avLst/>
            </a:prstGeom>
            <a:noFill/>
            <a:ln w="9525">
              <a:noFill/>
              <a:miter lim="800000"/>
              <a:headEnd/>
              <a:tailEnd/>
            </a:ln>
            <a:effectLst/>
          </p:spPr>
          <p:txBody>
            <a:bodyPr wrap="none">
              <a:spAutoFit/>
            </a:bodyPr>
            <a:lstStyle/>
            <a:p>
              <a:r>
                <a:rPr lang="en-US">
                  <a:solidFill>
                    <a:srgbClr val="FF0000"/>
                  </a:solidFill>
                </a:rPr>
                <a:t>E</a:t>
              </a:r>
            </a:p>
          </p:txBody>
        </p:sp>
      </p:grpSp>
      <p:cxnSp>
        <p:nvCxnSpPr>
          <p:cNvPr id="43" name="Straight Arrow Connector 42"/>
          <p:cNvCxnSpPr/>
          <p:nvPr/>
        </p:nvCxnSpPr>
        <p:spPr bwMode="auto">
          <a:xfrm>
            <a:off x="7704944" y="161962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p:nvPr/>
        </p:nvCxnSpPr>
        <p:spPr bwMode="auto">
          <a:xfrm>
            <a:off x="7688532" y="1617284"/>
            <a:ext cx="607255" cy="33997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5" name="Straight Arrow Connector 44"/>
          <p:cNvCxnSpPr/>
          <p:nvPr/>
        </p:nvCxnSpPr>
        <p:spPr bwMode="auto">
          <a:xfrm rot="16200000">
            <a:off x="7238365" y="116711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6" name="TextBox 45"/>
          <p:cNvSpPr txBox="1"/>
          <p:nvPr/>
        </p:nvSpPr>
        <p:spPr>
          <a:xfrm>
            <a:off x="7845621" y="480147"/>
            <a:ext cx="287258" cy="338554"/>
          </a:xfrm>
          <a:prstGeom prst="rect">
            <a:avLst/>
          </a:prstGeom>
          <a:noFill/>
        </p:spPr>
        <p:txBody>
          <a:bodyPr wrap="none" rtlCol="0">
            <a:spAutoFit/>
          </a:bodyPr>
          <a:lstStyle/>
          <a:p>
            <a:r>
              <a:rPr lang="en-US" dirty="0"/>
              <a:t>z</a:t>
            </a:r>
          </a:p>
        </p:txBody>
      </p:sp>
      <p:sp>
        <p:nvSpPr>
          <p:cNvPr id="47" name="TextBox 46"/>
          <p:cNvSpPr txBox="1"/>
          <p:nvPr/>
        </p:nvSpPr>
        <p:spPr>
          <a:xfrm>
            <a:off x="8687338" y="1448474"/>
            <a:ext cx="287258" cy="338554"/>
          </a:xfrm>
          <a:prstGeom prst="rect">
            <a:avLst/>
          </a:prstGeom>
          <a:noFill/>
        </p:spPr>
        <p:txBody>
          <a:bodyPr wrap="none" rtlCol="0">
            <a:spAutoFit/>
          </a:bodyPr>
          <a:lstStyle/>
          <a:p>
            <a:r>
              <a:rPr lang="en-US" dirty="0"/>
              <a:t>y</a:t>
            </a:r>
          </a:p>
        </p:txBody>
      </p:sp>
      <p:sp>
        <p:nvSpPr>
          <p:cNvPr id="48" name="TextBox 47"/>
          <p:cNvSpPr txBox="1"/>
          <p:nvPr/>
        </p:nvSpPr>
        <p:spPr>
          <a:xfrm>
            <a:off x="8363781" y="1940842"/>
            <a:ext cx="287258" cy="338554"/>
          </a:xfrm>
          <a:prstGeom prst="rect">
            <a:avLst/>
          </a:prstGeom>
          <a:noFill/>
        </p:spPr>
        <p:txBody>
          <a:bodyPr wrap="none" rtlCol="0">
            <a:spAutoFit/>
          </a:bodyPr>
          <a:lstStyle/>
          <a:p>
            <a:r>
              <a:rPr lang="en-US" dirty="0"/>
              <a:t>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7" name="Group 3"/>
          <p:cNvGrpSpPr>
            <a:grpSpLocks/>
          </p:cNvGrpSpPr>
          <p:nvPr/>
        </p:nvGrpSpPr>
        <p:grpSpPr bwMode="auto">
          <a:xfrm>
            <a:off x="1944914" y="1988456"/>
            <a:ext cx="4866368" cy="2685143"/>
            <a:chOff x="698" y="1317"/>
            <a:chExt cx="1480" cy="804"/>
          </a:xfrm>
        </p:grpSpPr>
        <p:grpSp>
          <p:nvGrpSpPr>
            <p:cNvPr id="58" name="Group 4"/>
            <p:cNvGrpSpPr>
              <a:grpSpLocks/>
            </p:cNvGrpSpPr>
            <p:nvPr/>
          </p:nvGrpSpPr>
          <p:grpSpPr bwMode="auto">
            <a:xfrm>
              <a:off x="698" y="1936"/>
              <a:ext cx="161" cy="96"/>
              <a:chOff x="707" y="2868"/>
              <a:chExt cx="161" cy="96"/>
            </a:xfrm>
          </p:grpSpPr>
          <p:sp>
            <p:nvSpPr>
              <p:cNvPr id="65" name="AutoShape 5"/>
              <p:cNvSpPr>
                <a:spLocks noChangeArrowheads="1"/>
              </p:cNvSpPr>
              <p:nvPr/>
            </p:nvSpPr>
            <p:spPr bwMode="auto">
              <a:xfrm rot="213656" flipH="1">
                <a:off x="707" y="2868"/>
                <a:ext cx="161" cy="96"/>
              </a:xfrm>
              <a:prstGeom prst="flowChartMagneticDrum">
                <a:avLst/>
              </a:prstGeom>
              <a:solidFill>
                <a:schemeClr val="accent1"/>
              </a:solidFill>
              <a:ln w="9525">
                <a:noFill/>
                <a:round/>
                <a:headEnd/>
                <a:tailEnd/>
              </a:ln>
            </p:spPr>
            <p:txBody>
              <a:bodyPr wrap="none" anchor="ctr"/>
              <a:lstStyle/>
              <a:p>
                <a:endParaRPr lang="en-US"/>
              </a:p>
            </p:txBody>
          </p:sp>
          <p:sp>
            <p:nvSpPr>
              <p:cNvPr id="66" name="Arc 6"/>
              <p:cNvSpPr>
                <a:spLocks/>
              </p:cNvSpPr>
              <p:nvPr/>
            </p:nvSpPr>
            <p:spPr bwMode="auto">
              <a:xfrm flipH="1">
                <a:off x="820" y="2877"/>
                <a:ext cx="27" cy="84"/>
              </a:xfrm>
              <a:custGeom>
                <a:avLst/>
                <a:gdLst>
                  <a:gd name="T0" fmla="*/ 3 w 23817"/>
                  <a:gd name="T1" fmla="*/ 0 h 43200"/>
                  <a:gd name="T2" fmla="*/ 0 w 23817"/>
                  <a:gd name="T3" fmla="*/ 84 h 43200"/>
                  <a:gd name="T4" fmla="*/ 3 w 23817"/>
                  <a:gd name="T5" fmla="*/ 4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9525">
                <a:noFill/>
                <a:prstDash val="sysDot"/>
                <a:round/>
                <a:headEnd/>
                <a:tailEnd/>
              </a:ln>
            </p:spPr>
            <p:txBody>
              <a:bodyPr wrap="none" anchor="ctr"/>
              <a:lstStyle/>
              <a:p>
                <a:endParaRPr lang="en-US"/>
              </a:p>
            </p:txBody>
          </p:sp>
        </p:grpSp>
        <p:sp>
          <p:nvSpPr>
            <p:cNvPr id="59" name="Freeform 7"/>
            <p:cNvSpPr>
              <a:spLocks/>
            </p:cNvSpPr>
            <p:nvPr/>
          </p:nvSpPr>
          <p:spPr bwMode="auto">
            <a:xfrm>
              <a:off x="702" y="1393"/>
              <a:ext cx="1407" cy="642"/>
            </a:xfrm>
            <a:custGeom>
              <a:avLst/>
              <a:gdLst>
                <a:gd name="T0" fmla="*/ 126 w 1407"/>
                <a:gd name="T1" fmla="*/ 546 h 642"/>
                <a:gd name="T2" fmla="*/ 222 w 1407"/>
                <a:gd name="T3" fmla="*/ 546 h 642"/>
                <a:gd name="T4" fmla="*/ 336 w 1407"/>
                <a:gd name="T5" fmla="*/ 525 h 642"/>
                <a:gd name="T6" fmla="*/ 441 w 1407"/>
                <a:gd name="T7" fmla="*/ 507 h 642"/>
                <a:gd name="T8" fmla="*/ 537 w 1407"/>
                <a:gd name="T9" fmla="*/ 480 h 642"/>
                <a:gd name="T10" fmla="*/ 618 w 1407"/>
                <a:gd name="T11" fmla="*/ 444 h 642"/>
                <a:gd name="T12" fmla="*/ 678 w 1407"/>
                <a:gd name="T13" fmla="*/ 402 h 642"/>
                <a:gd name="T14" fmla="*/ 759 w 1407"/>
                <a:gd name="T15" fmla="*/ 315 h 642"/>
                <a:gd name="T16" fmla="*/ 834 w 1407"/>
                <a:gd name="T17" fmla="*/ 216 h 642"/>
                <a:gd name="T18" fmla="*/ 924 w 1407"/>
                <a:gd name="T19" fmla="*/ 102 h 642"/>
                <a:gd name="T20" fmla="*/ 990 w 1407"/>
                <a:gd name="T21" fmla="*/ 57 h 642"/>
                <a:gd name="T22" fmla="*/ 1080 w 1407"/>
                <a:gd name="T23" fmla="*/ 24 h 642"/>
                <a:gd name="T24" fmla="*/ 1161 w 1407"/>
                <a:gd name="T25" fmla="*/ 9 h 642"/>
                <a:gd name="T26" fmla="*/ 1242 w 1407"/>
                <a:gd name="T27" fmla="*/ 0 h 642"/>
                <a:gd name="T28" fmla="*/ 1332 w 1407"/>
                <a:gd name="T29" fmla="*/ 6 h 642"/>
                <a:gd name="T30" fmla="*/ 1389 w 1407"/>
                <a:gd name="T31" fmla="*/ 6 h 642"/>
                <a:gd name="T32" fmla="*/ 1407 w 1407"/>
                <a:gd name="T33" fmla="*/ 18 h 642"/>
                <a:gd name="T34" fmla="*/ 1407 w 1407"/>
                <a:gd name="T35" fmla="*/ 90 h 642"/>
                <a:gd name="T36" fmla="*/ 1404 w 1407"/>
                <a:gd name="T37" fmla="*/ 135 h 642"/>
                <a:gd name="T38" fmla="*/ 1395 w 1407"/>
                <a:gd name="T39" fmla="*/ 192 h 642"/>
                <a:gd name="T40" fmla="*/ 1377 w 1407"/>
                <a:gd name="T41" fmla="*/ 243 h 642"/>
                <a:gd name="T42" fmla="*/ 1263 w 1407"/>
                <a:gd name="T43" fmla="*/ 249 h 642"/>
                <a:gd name="T44" fmla="*/ 1170 w 1407"/>
                <a:gd name="T45" fmla="*/ 243 h 642"/>
                <a:gd name="T46" fmla="*/ 1077 w 1407"/>
                <a:gd name="T47" fmla="*/ 252 h 642"/>
                <a:gd name="T48" fmla="*/ 1014 w 1407"/>
                <a:gd name="T49" fmla="*/ 267 h 642"/>
                <a:gd name="T50" fmla="*/ 963 w 1407"/>
                <a:gd name="T51" fmla="*/ 285 h 642"/>
                <a:gd name="T52" fmla="*/ 897 w 1407"/>
                <a:gd name="T53" fmla="*/ 315 h 642"/>
                <a:gd name="T54" fmla="*/ 843 w 1407"/>
                <a:gd name="T55" fmla="*/ 375 h 642"/>
                <a:gd name="T56" fmla="*/ 768 w 1407"/>
                <a:gd name="T57" fmla="*/ 447 h 642"/>
                <a:gd name="T58" fmla="*/ 717 w 1407"/>
                <a:gd name="T59" fmla="*/ 498 h 642"/>
                <a:gd name="T60" fmla="*/ 669 w 1407"/>
                <a:gd name="T61" fmla="*/ 540 h 642"/>
                <a:gd name="T62" fmla="*/ 621 w 1407"/>
                <a:gd name="T63" fmla="*/ 564 h 642"/>
                <a:gd name="T64" fmla="*/ 564 w 1407"/>
                <a:gd name="T65" fmla="*/ 588 h 642"/>
                <a:gd name="T66" fmla="*/ 477 w 1407"/>
                <a:gd name="T67" fmla="*/ 606 h 642"/>
                <a:gd name="T68" fmla="*/ 375 w 1407"/>
                <a:gd name="T69" fmla="*/ 627 h 642"/>
                <a:gd name="T70" fmla="*/ 273 w 1407"/>
                <a:gd name="T71" fmla="*/ 636 h 642"/>
                <a:gd name="T72" fmla="*/ 171 w 1407"/>
                <a:gd name="T73" fmla="*/ 642 h 642"/>
                <a:gd name="T74" fmla="*/ 66 w 1407"/>
                <a:gd name="T75" fmla="*/ 636 h 642"/>
                <a:gd name="T76" fmla="*/ 15 w 1407"/>
                <a:gd name="T77" fmla="*/ 630 h 642"/>
                <a:gd name="T78" fmla="*/ 0 w 1407"/>
                <a:gd name="T79" fmla="*/ 606 h 642"/>
                <a:gd name="T80" fmla="*/ 3 w 1407"/>
                <a:gd name="T81" fmla="*/ 573 h 642"/>
                <a:gd name="T82" fmla="*/ 9 w 1407"/>
                <a:gd name="T83" fmla="*/ 543 h 642"/>
                <a:gd name="T84" fmla="*/ 57 w 1407"/>
                <a:gd name="T85" fmla="*/ 546 h 642"/>
                <a:gd name="T86" fmla="*/ 180 w 1407"/>
                <a:gd name="T87" fmla="*/ 549 h 642"/>
                <a:gd name="T88" fmla="*/ 204 w 1407"/>
                <a:gd name="T89" fmla="*/ 546 h 6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7"/>
                <a:gd name="T136" fmla="*/ 0 h 642"/>
                <a:gd name="T137" fmla="*/ 1407 w 1407"/>
                <a:gd name="T138" fmla="*/ 642 h 6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7" h="642">
                  <a:moveTo>
                    <a:pt x="126" y="546"/>
                  </a:moveTo>
                  <a:lnTo>
                    <a:pt x="222" y="546"/>
                  </a:lnTo>
                  <a:lnTo>
                    <a:pt x="336" y="525"/>
                  </a:lnTo>
                  <a:lnTo>
                    <a:pt x="441" y="507"/>
                  </a:lnTo>
                  <a:lnTo>
                    <a:pt x="537" y="480"/>
                  </a:lnTo>
                  <a:lnTo>
                    <a:pt x="618" y="444"/>
                  </a:lnTo>
                  <a:lnTo>
                    <a:pt x="678" y="402"/>
                  </a:lnTo>
                  <a:lnTo>
                    <a:pt x="759" y="315"/>
                  </a:lnTo>
                  <a:lnTo>
                    <a:pt x="834" y="216"/>
                  </a:lnTo>
                  <a:lnTo>
                    <a:pt x="924" y="102"/>
                  </a:lnTo>
                  <a:lnTo>
                    <a:pt x="990" y="57"/>
                  </a:lnTo>
                  <a:lnTo>
                    <a:pt x="1080" y="24"/>
                  </a:lnTo>
                  <a:lnTo>
                    <a:pt x="1161" y="9"/>
                  </a:lnTo>
                  <a:lnTo>
                    <a:pt x="1242" y="0"/>
                  </a:lnTo>
                  <a:lnTo>
                    <a:pt x="1332" y="6"/>
                  </a:lnTo>
                  <a:lnTo>
                    <a:pt x="1389" y="6"/>
                  </a:lnTo>
                  <a:lnTo>
                    <a:pt x="1407" y="18"/>
                  </a:lnTo>
                  <a:lnTo>
                    <a:pt x="1407" y="90"/>
                  </a:lnTo>
                  <a:lnTo>
                    <a:pt x="1404" y="135"/>
                  </a:lnTo>
                  <a:lnTo>
                    <a:pt x="1395" y="192"/>
                  </a:lnTo>
                  <a:lnTo>
                    <a:pt x="1377" y="243"/>
                  </a:lnTo>
                  <a:lnTo>
                    <a:pt x="1263" y="249"/>
                  </a:lnTo>
                  <a:lnTo>
                    <a:pt x="1170" y="243"/>
                  </a:lnTo>
                  <a:lnTo>
                    <a:pt x="1077" y="252"/>
                  </a:lnTo>
                  <a:lnTo>
                    <a:pt x="1014" y="267"/>
                  </a:lnTo>
                  <a:lnTo>
                    <a:pt x="963" y="285"/>
                  </a:lnTo>
                  <a:lnTo>
                    <a:pt x="897" y="315"/>
                  </a:lnTo>
                  <a:lnTo>
                    <a:pt x="843" y="375"/>
                  </a:lnTo>
                  <a:lnTo>
                    <a:pt x="768" y="447"/>
                  </a:lnTo>
                  <a:lnTo>
                    <a:pt x="717" y="498"/>
                  </a:lnTo>
                  <a:lnTo>
                    <a:pt x="669" y="540"/>
                  </a:lnTo>
                  <a:lnTo>
                    <a:pt x="621" y="564"/>
                  </a:lnTo>
                  <a:lnTo>
                    <a:pt x="564" y="588"/>
                  </a:lnTo>
                  <a:lnTo>
                    <a:pt x="477" y="606"/>
                  </a:lnTo>
                  <a:lnTo>
                    <a:pt x="375" y="627"/>
                  </a:lnTo>
                  <a:lnTo>
                    <a:pt x="273" y="636"/>
                  </a:lnTo>
                  <a:lnTo>
                    <a:pt x="171" y="642"/>
                  </a:lnTo>
                  <a:lnTo>
                    <a:pt x="66" y="636"/>
                  </a:lnTo>
                  <a:lnTo>
                    <a:pt x="15" y="630"/>
                  </a:lnTo>
                  <a:lnTo>
                    <a:pt x="0" y="606"/>
                  </a:lnTo>
                  <a:lnTo>
                    <a:pt x="3" y="573"/>
                  </a:lnTo>
                  <a:lnTo>
                    <a:pt x="9" y="543"/>
                  </a:lnTo>
                  <a:lnTo>
                    <a:pt x="57" y="546"/>
                  </a:lnTo>
                  <a:lnTo>
                    <a:pt x="180" y="549"/>
                  </a:lnTo>
                  <a:lnTo>
                    <a:pt x="204" y="546"/>
                  </a:lnTo>
                </a:path>
              </a:pathLst>
            </a:custGeom>
            <a:solidFill>
              <a:schemeClr val="accent1"/>
            </a:solidFill>
            <a:ln w="9525">
              <a:noFill/>
              <a:round/>
              <a:headEnd/>
              <a:tailEnd/>
            </a:ln>
          </p:spPr>
          <p:txBody>
            <a:bodyPr/>
            <a:lstStyle/>
            <a:p>
              <a:endParaRPr lang="en-US"/>
            </a:p>
          </p:txBody>
        </p:sp>
        <p:sp>
          <p:nvSpPr>
            <p:cNvPr id="60" name="Freeform 8"/>
            <p:cNvSpPr>
              <a:spLocks/>
            </p:cNvSpPr>
            <p:nvPr/>
          </p:nvSpPr>
          <p:spPr bwMode="auto">
            <a:xfrm rot="-10354484">
              <a:off x="742" y="1563"/>
              <a:ext cx="1362" cy="558"/>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1" name="Freeform 9"/>
            <p:cNvSpPr>
              <a:spLocks/>
            </p:cNvSpPr>
            <p:nvPr/>
          </p:nvSpPr>
          <p:spPr bwMode="auto">
            <a:xfrm rot="-10354484">
              <a:off x="762" y="1317"/>
              <a:ext cx="1353" cy="713"/>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2" name="Oval 10"/>
            <p:cNvSpPr>
              <a:spLocks noChangeArrowheads="1"/>
            </p:cNvSpPr>
            <p:nvPr/>
          </p:nvSpPr>
          <p:spPr bwMode="auto">
            <a:xfrm rot="-10354484">
              <a:off x="2122" y="1405"/>
              <a:ext cx="56" cy="249"/>
            </a:xfrm>
            <a:prstGeom prst="ellipse">
              <a:avLst/>
            </a:prstGeom>
            <a:noFill/>
            <a:ln w="9525">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rot="-10354484">
              <a:off x="699" y="1937"/>
              <a:ext cx="52" cy="93"/>
            </a:xfrm>
            <a:prstGeom prst="ellipse">
              <a:avLst/>
            </a:prstGeom>
            <a:noFill/>
            <a:ln w="9525">
              <a:solidFill>
                <a:schemeClr val="tx1"/>
              </a:solidFill>
              <a:round/>
              <a:headEnd/>
              <a:tailEnd/>
            </a:ln>
          </p:spPr>
          <p:txBody>
            <a:bodyPr wrap="none" anchor="ctr"/>
            <a:lstStyle/>
            <a:p>
              <a:endParaRPr lang="en-US"/>
            </a:p>
          </p:txBody>
        </p:sp>
        <p:sp>
          <p:nvSpPr>
            <p:cNvPr id="64" name="Oval 12"/>
            <p:cNvSpPr>
              <a:spLocks noChangeArrowheads="1"/>
            </p:cNvSpPr>
            <p:nvPr/>
          </p:nvSpPr>
          <p:spPr bwMode="auto">
            <a:xfrm rot="-10354484">
              <a:off x="2053" y="1399"/>
              <a:ext cx="56" cy="249"/>
            </a:xfrm>
            <a:prstGeom prst="ellipse">
              <a:avLst/>
            </a:prstGeom>
            <a:noFill/>
            <a:ln w="9525">
              <a:solidFill>
                <a:schemeClr val="tx1"/>
              </a:solidFill>
              <a:round/>
              <a:headEnd/>
              <a:tailEnd/>
            </a:ln>
          </p:spPr>
          <p:txBody>
            <a:bodyPr wrap="none" anchor="ctr"/>
            <a:lstStyle/>
            <a:p>
              <a:endParaRPr lang="en-US"/>
            </a:p>
          </p:txBody>
        </p:sp>
      </p:grpSp>
      <p:sp>
        <p:nvSpPr>
          <p:cNvPr id="67" name="TextBox 66"/>
          <p:cNvSpPr txBox="1"/>
          <p:nvPr/>
        </p:nvSpPr>
        <p:spPr>
          <a:xfrm>
            <a:off x="1727200" y="3323771"/>
            <a:ext cx="492443" cy="646331"/>
          </a:xfrm>
          <a:prstGeom prst="rect">
            <a:avLst/>
          </a:prstGeom>
          <a:noFill/>
        </p:spPr>
        <p:txBody>
          <a:bodyPr wrap="none" rtlCol="0">
            <a:spAutoFit/>
          </a:bodyPr>
          <a:lstStyle/>
          <a:p>
            <a:r>
              <a:rPr lang="en-US" sz="3600" dirty="0"/>
              <a:t>A</a:t>
            </a:r>
          </a:p>
        </p:txBody>
      </p:sp>
      <p:sp>
        <p:nvSpPr>
          <p:cNvPr id="68" name="TextBox 67"/>
          <p:cNvSpPr txBox="1"/>
          <p:nvPr/>
        </p:nvSpPr>
        <p:spPr>
          <a:xfrm>
            <a:off x="6582229" y="1589314"/>
            <a:ext cx="492443" cy="646331"/>
          </a:xfrm>
          <a:prstGeom prst="rect">
            <a:avLst/>
          </a:prstGeom>
          <a:noFill/>
        </p:spPr>
        <p:txBody>
          <a:bodyPr wrap="none" rtlCol="0">
            <a:spAutoFit/>
          </a:bodyPr>
          <a:lstStyle/>
          <a:p>
            <a:r>
              <a:rPr lang="en-US" sz="3600" dirty="0"/>
              <a:t>B</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4541906" y="1167091"/>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4554606" y="3427691"/>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3538606" y="3440391"/>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3030606" y="1916391"/>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4567306" y="3965854"/>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4541906" y="2802216"/>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4081531" y="1265516"/>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6799331" y="3500716"/>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3510031" y="4999316"/>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4554606" y="3453091"/>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3221106" y="2538691"/>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4035494" y="1908454"/>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3838644" y="1900516"/>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4583181" y="3049866"/>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5053081" y="2827616"/>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4853056" y="2703791"/>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5194369" y="2689504"/>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6380231" y="2954616"/>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5284856" y="2518054"/>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4591119" y="3134004"/>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4749869" y="3264179"/>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4751456" y="3146704"/>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6" name="Oval 13"/>
          <p:cNvSpPr>
            <a:spLocks noChangeArrowheads="1"/>
          </p:cNvSpPr>
          <p:nvPr/>
        </p:nvSpPr>
        <p:spPr bwMode="auto">
          <a:xfrm>
            <a:off x="3154846" y="2743892"/>
            <a:ext cx="2911474" cy="307561"/>
          </a:xfrm>
          <a:prstGeom prst="ellipse">
            <a:avLst/>
          </a:prstGeom>
          <a:noFill/>
          <a:ln w="6350">
            <a:solidFill>
              <a:schemeClr val="tx1"/>
            </a:solidFill>
            <a:prstDash val="dash"/>
            <a:miter lim="800000"/>
            <a:headEnd/>
            <a:tailEnd/>
          </a:ln>
          <a:effectLst/>
        </p:spPr>
        <p:txBody>
          <a:bodyPr wrap="none" anchor="ctr"/>
          <a:lstStyle/>
          <a:p>
            <a:endParaRPr lang="en-US"/>
          </a:p>
        </p:txBody>
      </p:sp>
    </p:spTree>
    <p:extLst>
      <p:ext uri="{BB962C8B-B14F-4D97-AF65-F5344CB8AC3E}">
        <p14:creationId xmlns:p14="http://schemas.microsoft.com/office/powerpoint/2010/main" val="2133852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4541906" y="1167091"/>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4554606" y="3427691"/>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3538606" y="3440391"/>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3048483" y="1916391"/>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4567306" y="3965854"/>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4541906" y="2802216"/>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4081531" y="1265516"/>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6799331" y="3500716"/>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3510031" y="4999316"/>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4554606" y="3453091"/>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3221106" y="2538691"/>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6" name="Oval 13"/>
          <p:cNvSpPr>
            <a:spLocks noChangeArrowheads="1"/>
          </p:cNvSpPr>
          <p:nvPr/>
        </p:nvSpPr>
        <p:spPr bwMode="auto">
          <a:xfrm>
            <a:off x="3115089" y="2889664"/>
            <a:ext cx="3017491" cy="307561"/>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7" name="Oval 13"/>
          <p:cNvSpPr>
            <a:spLocks noChangeArrowheads="1"/>
          </p:cNvSpPr>
          <p:nvPr/>
        </p:nvSpPr>
        <p:spPr bwMode="auto">
          <a:xfrm>
            <a:off x="3416160" y="2351575"/>
            <a:ext cx="2363995" cy="234397"/>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8" name="Oval 13"/>
          <p:cNvSpPr>
            <a:spLocks noChangeArrowheads="1"/>
          </p:cNvSpPr>
          <p:nvPr/>
        </p:nvSpPr>
        <p:spPr bwMode="auto">
          <a:xfrm>
            <a:off x="3652906" y="2147824"/>
            <a:ext cx="1966515" cy="1671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9" name="Oval 13"/>
          <p:cNvSpPr>
            <a:spLocks noChangeArrowheads="1"/>
          </p:cNvSpPr>
          <p:nvPr/>
        </p:nvSpPr>
        <p:spPr bwMode="auto">
          <a:xfrm>
            <a:off x="3030605" y="3137593"/>
            <a:ext cx="3101975" cy="465138"/>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0" name="Oval 13"/>
          <p:cNvSpPr>
            <a:spLocks noChangeArrowheads="1"/>
          </p:cNvSpPr>
          <p:nvPr/>
        </p:nvSpPr>
        <p:spPr bwMode="auto">
          <a:xfrm>
            <a:off x="3115088" y="3658293"/>
            <a:ext cx="3017491" cy="307561"/>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2" name="Oval 13"/>
          <p:cNvSpPr>
            <a:spLocks noChangeArrowheads="1"/>
          </p:cNvSpPr>
          <p:nvPr/>
        </p:nvSpPr>
        <p:spPr bwMode="auto">
          <a:xfrm>
            <a:off x="3245333" y="3988872"/>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3" name="Oval 13"/>
          <p:cNvSpPr>
            <a:spLocks noChangeArrowheads="1"/>
          </p:cNvSpPr>
          <p:nvPr/>
        </p:nvSpPr>
        <p:spPr bwMode="auto">
          <a:xfrm>
            <a:off x="3432590" y="4261683"/>
            <a:ext cx="2363995" cy="234397"/>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4" name="Oval 13"/>
          <p:cNvSpPr>
            <a:spLocks noChangeArrowheads="1"/>
          </p:cNvSpPr>
          <p:nvPr/>
        </p:nvSpPr>
        <p:spPr bwMode="auto">
          <a:xfrm>
            <a:off x="3652906" y="4449041"/>
            <a:ext cx="1966515" cy="167100"/>
          </a:xfrm>
          <a:prstGeom prst="ellipse">
            <a:avLst/>
          </a:prstGeom>
          <a:noFill/>
          <a:ln w="6350">
            <a:solidFill>
              <a:schemeClr val="tx1"/>
            </a:solidFill>
            <a:prstDash val="dash"/>
            <a:miter lim="800000"/>
            <a:headEnd/>
            <a:tailEnd/>
          </a:ln>
          <a:effectLst/>
        </p:spPr>
        <p:txBody>
          <a:bodyPr wrap="none" anchor="ctr"/>
          <a:lstStyle/>
          <a:p>
            <a:endParaRPr lang="en-US"/>
          </a:p>
        </p:txBody>
      </p:sp>
    </p:spTree>
    <p:extLst>
      <p:ext uri="{BB962C8B-B14F-4D97-AF65-F5344CB8AC3E}">
        <p14:creationId xmlns:p14="http://schemas.microsoft.com/office/powerpoint/2010/main" val="95683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tx2"/>
                </a:solidFill>
              </a:rPr>
              <a:t>Question 223.26.2.5</a:t>
            </a:r>
            <a:endParaRPr lang="en-US" dirty="0"/>
          </a:p>
        </p:txBody>
      </p:sp>
      <p:sp>
        <p:nvSpPr>
          <p:cNvPr id="3" name="Content Placeholder 2"/>
          <p:cNvSpPr>
            <a:spLocks noGrp="1"/>
          </p:cNvSpPr>
          <p:nvPr>
            <p:ph idx="1"/>
          </p:nvPr>
        </p:nvSpPr>
        <p:spPr/>
        <p:txBody>
          <a:bodyPr/>
          <a:lstStyle/>
          <a:p>
            <a:pPr marL="0" indent="0">
              <a:buNone/>
            </a:pPr>
            <a:r>
              <a:rPr lang="en-US" dirty="0"/>
              <a:t>What do we call the amount of electric field that penetrates an area?</a:t>
            </a:r>
          </a:p>
          <a:p>
            <a:pPr marL="514350" indent="-514350">
              <a:buFont typeface="+mj-lt"/>
              <a:buAutoNum type="alphaLcParenR"/>
            </a:pPr>
            <a:r>
              <a:rPr lang="en-US" dirty="0"/>
              <a:t>Electric Capacitance</a:t>
            </a:r>
          </a:p>
          <a:p>
            <a:pPr marL="514350" indent="-514350">
              <a:buFont typeface="+mj-lt"/>
              <a:buAutoNum type="alphaLcParenR"/>
            </a:pPr>
            <a:r>
              <a:rPr lang="en-US" dirty="0"/>
              <a:t>Electric Flux</a:t>
            </a:r>
          </a:p>
          <a:p>
            <a:pPr marL="514350" indent="-514350">
              <a:buFont typeface="+mj-lt"/>
              <a:buAutoNum type="alphaLcParenR"/>
            </a:pPr>
            <a:r>
              <a:rPr lang="en-US" dirty="0"/>
              <a:t>Electric Flow</a:t>
            </a:r>
          </a:p>
          <a:p>
            <a:pPr marL="514350" indent="-514350">
              <a:buFont typeface="+mj-lt"/>
              <a:buAutoNum type="alphaLcParenR"/>
            </a:pPr>
            <a:r>
              <a:rPr lang="en-US" dirty="0"/>
              <a:t>Electric penetrance</a:t>
            </a:r>
          </a:p>
          <a:p>
            <a:endParaRPr lang="en-US" dirty="0"/>
          </a:p>
        </p:txBody>
      </p:sp>
      <p:grpSp>
        <p:nvGrpSpPr>
          <p:cNvPr id="4" name="Group 10"/>
          <p:cNvGrpSpPr>
            <a:grpSpLocks/>
          </p:cNvGrpSpPr>
          <p:nvPr/>
        </p:nvGrpSpPr>
        <p:grpSpPr bwMode="auto">
          <a:xfrm>
            <a:off x="4733925" y="2176323"/>
            <a:ext cx="3970338" cy="3873500"/>
            <a:chOff x="2976" y="1133"/>
            <a:chExt cx="2501" cy="2440"/>
          </a:xfrm>
        </p:grpSpPr>
        <p:sp>
          <p:nvSpPr>
            <p:cNvPr id="5" name="Line 11"/>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 name="Line 12"/>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 name="Line 13"/>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8" name="Line 14"/>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9" name="Line 15"/>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0" name="Line 16"/>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1" name="Line 17"/>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2" name="Line 18"/>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3" name="Line 19"/>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4" name="Line 20"/>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 name="Line 21"/>
            <p:cNvSpPr>
              <a:spLocks noChangeShapeType="1"/>
            </p:cNvSpPr>
            <p:nvPr/>
          </p:nvSpPr>
          <p:spPr bwMode="auto">
            <a:xfrm>
              <a:off x="3360" y="1824"/>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6" name="Line 22"/>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7" name="Line 23"/>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8" name="Freeform 24"/>
            <p:cNvSpPr>
              <a:spLocks/>
            </p:cNvSpPr>
            <p:nvPr/>
          </p:nvSpPr>
          <p:spPr bwMode="auto">
            <a:xfrm>
              <a:off x="3486" y="1530"/>
              <a:ext cx="1071" cy="2043"/>
            </a:xfrm>
            <a:custGeom>
              <a:avLst/>
              <a:gdLst/>
              <a:ahLst/>
              <a:cxnLst>
                <a:cxn ang="0">
                  <a:pos x="0" y="2043"/>
                </a:cxn>
                <a:cxn ang="0">
                  <a:pos x="3" y="615"/>
                </a:cxn>
                <a:cxn ang="0">
                  <a:pos x="1071" y="0"/>
                </a:cxn>
                <a:cxn ang="0">
                  <a:pos x="1071" y="1347"/>
                </a:cxn>
                <a:cxn ang="0">
                  <a:pos x="0" y="2043"/>
                </a:cxn>
              </a:cxnLst>
              <a:rect l="0" t="0" r="r" b="b"/>
              <a:pathLst>
                <a:path w="1071" h="2043">
                  <a:moveTo>
                    <a:pt x="0" y="2043"/>
                  </a:moveTo>
                  <a:lnTo>
                    <a:pt x="3" y="615"/>
                  </a:lnTo>
                  <a:lnTo>
                    <a:pt x="1071" y="0"/>
                  </a:lnTo>
                  <a:lnTo>
                    <a:pt x="1071" y="1347"/>
                  </a:lnTo>
                  <a:lnTo>
                    <a:pt x="0" y="2043"/>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9" name="Group 25"/>
            <p:cNvGrpSpPr>
              <a:grpSpLocks/>
            </p:cNvGrpSpPr>
            <p:nvPr/>
          </p:nvGrpSpPr>
          <p:grpSpPr bwMode="auto">
            <a:xfrm>
              <a:off x="5276" y="2586"/>
              <a:ext cx="201" cy="212"/>
              <a:chOff x="5135" y="2868"/>
              <a:chExt cx="201" cy="212"/>
            </a:xfrm>
          </p:grpSpPr>
          <p:sp>
            <p:nvSpPr>
              <p:cNvPr id="37" name="Text Box 26"/>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38" name="Line 27"/>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20" name="Text Box 28"/>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21" name="Line 29"/>
            <p:cNvSpPr>
              <a:spLocks noChangeShapeType="1"/>
            </p:cNvSpPr>
            <p:nvPr/>
          </p:nvSpPr>
          <p:spPr bwMode="auto">
            <a:xfrm>
              <a:off x="3642" y="3306"/>
              <a:ext cx="726"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2" name="Line 30"/>
            <p:cNvSpPr>
              <a:spLocks noChangeShapeType="1"/>
            </p:cNvSpPr>
            <p:nvPr/>
          </p:nvSpPr>
          <p:spPr bwMode="auto">
            <a:xfrm>
              <a:off x="3693" y="3162"/>
              <a:ext cx="723"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3" name="Line 31"/>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4" name="Line 32"/>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5" name="Line 33"/>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6" name="Line 34"/>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7" name="Line 35"/>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8" name="Line 36"/>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9" name="Line 37"/>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0" name="Line 38"/>
            <p:cNvSpPr>
              <a:spLocks noChangeShapeType="1"/>
            </p:cNvSpPr>
            <p:nvPr/>
          </p:nvSpPr>
          <p:spPr bwMode="auto">
            <a:xfrm>
              <a:off x="3717" y="2298"/>
              <a:ext cx="750"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1" name="Line 39"/>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2" name="Line 40"/>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3" name="Line 41"/>
            <p:cNvSpPr>
              <a:spLocks noChangeShapeType="1"/>
            </p:cNvSpPr>
            <p:nvPr/>
          </p:nvSpPr>
          <p:spPr bwMode="auto">
            <a:xfrm>
              <a:off x="4062" y="2013"/>
              <a:ext cx="741"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4" name="Line 42"/>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5" name="Line 43"/>
            <p:cNvSpPr>
              <a:spLocks noChangeShapeType="1"/>
            </p:cNvSpPr>
            <p:nvPr/>
          </p:nvSpPr>
          <p:spPr bwMode="auto">
            <a:xfrm>
              <a:off x="4398" y="1833"/>
              <a:ext cx="693"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6" name="Freeform 44"/>
            <p:cNvSpPr>
              <a:spLocks/>
            </p:cNvSpPr>
            <p:nvPr/>
          </p:nvSpPr>
          <p:spPr bwMode="auto">
            <a:xfrm>
              <a:off x="4260" y="1377"/>
              <a:ext cx="105" cy="408"/>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grpSp>
    </p:spTree>
    <p:extLst>
      <p:ext uri="{BB962C8B-B14F-4D97-AF65-F5344CB8AC3E}">
        <p14:creationId xmlns:p14="http://schemas.microsoft.com/office/powerpoint/2010/main" val="282084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chemeClr val="tx2"/>
                </a:solidFill>
              </a:rPr>
              <a:t>Question 223.26.2</a:t>
            </a:r>
            <a:br>
              <a:rPr lang="en-US" b="1" dirty="0">
                <a:solidFill>
                  <a:schemeClr val="accent2"/>
                </a:solidFill>
              </a:rPr>
            </a:br>
            <a:endParaRPr lang="en-US" dirty="0"/>
          </a:p>
        </p:txBody>
      </p:sp>
      <p:sp>
        <p:nvSpPr>
          <p:cNvPr id="3" name="Content Placeholder 2"/>
          <p:cNvSpPr>
            <a:spLocks noGrp="1"/>
          </p:cNvSpPr>
          <p:nvPr>
            <p:ph idx="1"/>
          </p:nvPr>
        </p:nvSpPr>
        <p:spPr>
          <a:xfrm>
            <a:off x="457200" y="1600200"/>
            <a:ext cx="4249711" cy="4525963"/>
          </a:xfrm>
        </p:spPr>
        <p:txBody>
          <a:bodyPr>
            <a:normAutofit fontScale="92500" lnSpcReduction="20000"/>
          </a:bodyPr>
          <a:lstStyle/>
          <a:p>
            <a:pPr>
              <a:buNone/>
            </a:pPr>
            <a:r>
              <a:rPr lang="en-US" dirty="0"/>
              <a:t>An E-field exits in a region which </a:t>
            </a:r>
            <a:r>
              <a:rPr lang="en-US"/>
              <a:t>contains an </a:t>
            </a:r>
            <a:r>
              <a:rPr lang="en-US" dirty="0"/>
              <a:t>area, A. The E-field penetrates A. What happens to the flux if A is tilted with a tilt angle </a:t>
            </a:r>
            <a:r>
              <a:rPr lang="en-US" dirty="0">
                <a:sym typeface="Symbol"/>
              </a:rPr>
              <a:t>?</a:t>
            </a:r>
          </a:p>
          <a:p>
            <a:pPr marL="514350" indent="-514350">
              <a:buFont typeface="+mj-lt"/>
              <a:buAutoNum type="alphaLcParenR"/>
            </a:pPr>
            <a:r>
              <a:rPr lang="en-US" dirty="0">
                <a:sym typeface="Symbol"/>
              </a:rPr>
              <a:t>The flux increases</a:t>
            </a:r>
          </a:p>
          <a:p>
            <a:pPr marL="514350" indent="-514350">
              <a:buFont typeface="+mj-lt"/>
              <a:buAutoNum type="alphaLcParenR"/>
            </a:pPr>
            <a:r>
              <a:rPr lang="en-US" dirty="0">
                <a:sym typeface="Symbol"/>
              </a:rPr>
              <a:t>The flux decreases</a:t>
            </a:r>
          </a:p>
          <a:p>
            <a:pPr marL="514350" indent="-514350">
              <a:buFont typeface="+mj-lt"/>
              <a:buAutoNum type="alphaLcParenR"/>
            </a:pPr>
            <a:r>
              <a:rPr lang="en-US" dirty="0">
                <a:sym typeface="Symbol"/>
              </a:rPr>
              <a:t>The flux stays the same</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grpSp>
        <p:nvGrpSpPr>
          <p:cNvPr id="40" name="Group 69"/>
          <p:cNvGrpSpPr>
            <a:grpSpLocks/>
          </p:cNvGrpSpPr>
          <p:nvPr/>
        </p:nvGrpSpPr>
        <p:grpSpPr bwMode="auto">
          <a:xfrm>
            <a:off x="4949252" y="1648736"/>
            <a:ext cx="3970338" cy="4005262"/>
            <a:chOff x="2976" y="1133"/>
            <a:chExt cx="2501" cy="2523"/>
          </a:xfrm>
        </p:grpSpPr>
        <p:sp>
          <p:nvSpPr>
            <p:cNvPr id="41" name="Line 68"/>
            <p:cNvSpPr>
              <a:spLocks noChangeShapeType="1"/>
            </p:cNvSpPr>
            <p:nvPr/>
          </p:nvSpPr>
          <p:spPr bwMode="auto">
            <a:xfrm flipH="1">
              <a:off x="3489" y="2874"/>
              <a:ext cx="1071" cy="699"/>
            </a:xfrm>
            <a:prstGeom prst="line">
              <a:avLst/>
            </a:prstGeom>
            <a:noFill/>
            <a:ln w="9525">
              <a:solidFill>
                <a:schemeClr val="tx1"/>
              </a:solidFill>
              <a:prstDash val="dash"/>
              <a:miter lim="800000"/>
              <a:headEnd/>
              <a:tailEnd/>
            </a:ln>
            <a:effectLst/>
          </p:spPr>
          <p:txBody>
            <a:bodyPr wrap="none"/>
            <a:lstStyle/>
            <a:p>
              <a:endParaRPr lang="en-US"/>
            </a:p>
          </p:txBody>
        </p:sp>
        <p:sp>
          <p:nvSpPr>
            <p:cNvPr id="42" name="Line 67"/>
            <p:cNvSpPr>
              <a:spLocks noChangeShapeType="1"/>
            </p:cNvSpPr>
            <p:nvPr/>
          </p:nvSpPr>
          <p:spPr bwMode="auto">
            <a:xfrm>
              <a:off x="4554" y="1533"/>
              <a:ext cx="3" cy="1347"/>
            </a:xfrm>
            <a:prstGeom prst="line">
              <a:avLst/>
            </a:prstGeom>
            <a:noFill/>
            <a:ln w="9525">
              <a:solidFill>
                <a:schemeClr val="tx1"/>
              </a:solidFill>
              <a:prstDash val="dash"/>
              <a:miter lim="800000"/>
              <a:headEnd/>
              <a:tailEnd/>
            </a:ln>
            <a:effectLst/>
          </p:spPr>
          <p:txBody>
            <a:bodyPr wrap="none"/>
            <a:lstStyle/>
            <a:p>
              <a:endParaRPr lang="en-US"/>
            </a:p>
          </p:txBody>
        </p:sp>
        <p:sp>
          <p:nvSpPr>
            <p:cNvPr id="43" name="Line 12"/>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4" name="Line 35"/>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5" name="Line 18"/>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6" name="Line 23"/>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7" name="Line 19"/>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8" name="Line 13"/>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9" name="Line 14"/>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0" name="Line 15"/>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1" name="Line 16"/>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2" name="Line 17"/>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3" name="Line 20"/>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4" name="Line 21"/>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5" name="Freeform 59"/>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56" name="Group 30"/>
            <p:cNvGrpSpPr>
              <a:grpSpLocks/>
            </p:cNvGrpSpPr>
            <p:nvPr/>
          </p:nvGrpSpPr>
          <p:grpSpPr bwMode="auto">
            <a:xfrm>
              <a:off x="5276" y="2586"/>
              <a:ext cx="201" cy="212"/>
              <a:chOff x="5135" y="2868"/>
              <a:chExt cx="201" cy="212"/>
            </a:xfrm>
          </p:grpSpPr>
          <p:sp>
            <p:nvSpPr>
              <p:cNvPr id="77" name="Text Box 28"/>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78" name="Line 29"/>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57" name="Text Box 31"/>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58" name="Line 33"/>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9" name="Line 34"/>
            <p:cNvSpPr>
              <a:spLocks noChangeShapeType="1"/>
            </p:cNvSpPr>
            <p:nvPr/>
          </p:nvSpPr>
          <p:spPr bwMode="auto">
            <a:xfrm>
              <a:off x="3615" y="3132"/>
              <a:ext cx="801" cy="22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0" name="Line 36"/>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1" name="Line 37"/>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2" name="Line 38"/>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3" name="Line 39"/>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4" name="Line 40"/>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5" name="Line 42"/>
            <p:cNvSpPr>
              <a:spLocks noChangeShapeType="1"/>
            </p:cNvSpPr>
            <p:nvPr/>
          </p:nvSpPr>
          <p:spPr bwMode="auto">
            <a:xfrm>
              <a:off x="3795" y="2328"/>
              <a:ext cx="672" cy="16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6" name="Line 43"/>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7" name="Line 44"/>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8" name="Line 46"/>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9" name="Freeform 49"/>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70" name="Line 41"/>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1" name="Arc 60"/>
            <p:cNvSpPr>
              <a:spLocks/>
            </p:cNvSpPr>
            <p:nvPr/>
          </p:nvSpPr>
          <p:spPr bwMode="auto">
            <a:xfrm>
              <a:off x="3187" y="3097"/>
              <a:ext cx="288" cy="366"/>
            </a:xfrm>
            <a:custGeom>
              <a:avLst/>
              <a:gdLst>
                <a:gd name="G0" fmla="+- 9648 0 0"/>
                <a:gd name="G1" fmla="+- 0 0 0"/>
                <a:gd name="G2" fmla="+- 21600 0 0"/>
                <a:gd name="T0" fmla="*/ 15511 w 15511"/>
                <a:gd name="T1" fmla="*/ 20789 h 21600"/>
                <a:gd name="T2" fmla="*/ 0 w 15511"/>
                <a:gd name="T3" fmla="*/ 19326 h 21600"/>
                <a:gd name="T4" fmla="*/ 9648 w 15511"/>
                <a:gd name="T5" fmla="*/ 0 h 21600"/>
              </a:gdLst>
              <a:ahLst/>
              <a:cxnLst>
                <a:cxn ang="0">
                  <a:pos x="T0" y="T1"/>
                </a:cxn>
                <a:cxn ang="0">
                  <a:pos x="T2" y="T3"/>
                </a:cxn>
                <a:cxn ang="0">
                  <a:pos x="T4" y="T5"/>
                </a:cxn>
              </a:cxnLst>
              <a:rect l="0" t="0" r="r" b="b"/>
              <a:pathLst>
                <a:path w="15511" h="21600" fill="none" extrusionOk="0">
                  <a:moveTo>
                    <a:pt x="15511" y="20789"/>
                  </a:moveTo>
                  <a:cubicBezTo>
                    <a:pt x="13603" y="21327"/>
                    <a:pt x="11630" y="21599"/>
                    <a:pt x="9648" y="21600"/>
                  </a:cubicBezTo>
                  <a:cubicBezTo>
                    <a:pt x="6299" y="21600"/>
                    <a:pt x="2996" y="20821"/>
                    <a:pt x="0" y="19325"/>
                  </a:cubicBezTo>
                </a:path>
                <a:path w="15511" h="21600" stroke="0" extrusionOk="0">
                  <a:moveTo>
                    <a:pt x="15511" y="20789"/>
                  </a:moveTo>
                  <a:cubicBezTo>
                    <a:pt x="13603" y="21327"/>
                    <a:pt x="11630" y="21599"/>
                    <a:pt x="9648" y="21600"/>
                  </a:cubicBezTo>
                  <a:cubicBezTo>
                    <a:pt x="6299" y="21600"/>
                    <a:pt x="2996" y="20821"/>
                    <a:pt x="0" y="19325"/>
                  </a:cubicBezTo>
                  <a:lnTo>
                    <a:pt x="9648" y="0"/>
                  </a:lnTo>
                  <a:close/>
                </a:path>
              </a:pathLst>
            </a:custGeom>
            <a:noFill/>
            <a:ln w="9525">
              <a:solidFill>
                <a:schemeClr val="tx1"/>
              </a:solidFill>
              <a:prstDash val="dash"/>
              <a:miter lim="800000"/>
              <a:headEnd/>
              <a:tailEnd/>
            </a:ln>
            <a:effectLst/>
          </p:spPr>
          <p:txBody>
            <a:bodyPr wrap="none" anchor="ctr"/>
            <a:lstStyle/>
            <a:p>
              <a:endParaRPr lang="en-US"/>
            </a:p>
          </p:txBody>
        </p:sp>
        <p:sp>
          <p:nvSpPr>
            <p:cNvPr id="72" name="Text Box 61"/>
            <p:cNvSpPr txBox="1">
              <a:spLocks noChangeArrowheads="1"/>
            </p:cNvSpPr>
            <p:nvPr/>
          </p:nvSpPr>
          <p:spPr bwMode="auto">
            <a:xfrm>
              <a:off x="3188" y="3444"/>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73" name="Line 24"/>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4" name="Line 22"/>
            <p:cNvSpPr>
              <a:spLocks noChangeShapeType="1"/>
            </p:cNvSpPr>
            <p:nvPr/>
          </p:nvSpPr>
          <p:spPr bwMode="auto">
            <a:xfrm>
              <a:off x="3360" y="1821"/>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5" name="Line 65"/>
            <p:cNvSpPr>
              <a:spLocks noChangeShapeType="1"/>
            </p:cNvSpPr>
            <p:nvPr/>
          </p:nvSpPr>
          <p:spPr bwMode="auto">
            <a:xfrm flipH="1">
              <a:off x="3486" y="1536"/>
              <a:ext cx="1068" cy="612"/>
            </a:xfrm>
            <a:prstGeom prst="line">
              <a:avLst/>
            </a:prstGeom>
            <a:noFill/>
            <a:ln w="9525">
              <a:solidFill>
                <a:schemeClr val="tx1"/>
              </a:solidFill>
              <a:prstDash val="dash"/>
              <a:miter lim="800000"/>
              <a:headEnd/>
              <a:tailEnd/>
            </a:ln>
            <a:effectLst/>
          </p:spPr>
          <p:txBody>
            <a:bodyPr wrap="none"/>
            <a:lstStyle/>
            <a:p>
              <a:endParaRPr lang="en-US"/>
            </a:p>
          </p:txBody>
        </p:sp>
        <p:sp>
          <p:nvSpPr>
            <p:cNvPr id="76" name="Line 66"/>
            <p:cNvSpPr>
              <a:spLocks noChangeShapeType="1"/>
            </p:cNvSpPr>
            <p:nvPr/>
          </p:nvSpPr>
          <p:spPr bwMode="auto">
            <a:xfrm>
              <a:off x="3486" y="2142"/>
              <a:ext cx="3" cy="1425"/>
            </a:xfrm>
            <a:prstGeom prst="line">
              <a:avLst/>
            </a:prstGeom>
            <a:noFill/>
            <a:ln w="9525">
              <a:solidFill>
                <a:schemeClr val="tx1"/>
              </a:solidFill>
              <a:prstDash val="dash"/>
              <a:miter lim="800000"/>
              <a:headEnd/>
              <a:tailEnd/>
            </a:ln>
            <a:effectLst/>
          </p:spPr>
          <p:txBody>
            <a:bodyPr wrap="none"/>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cs typeface="Tahoma" charset="0"/>
              </a:rPr>
              <a:t>Φ</a:t>
            </a:r>
          </a:p>
        </p:txBody>
      </p:sp>
      <p:sp>
        <p:nvSpPr>
          <p:cNvPr id="78851" name="Rectangle 3"/>
          <p:cNvSpPr>
            <a:spLocks noGrp="1" noChangeArrowheads="1"/>
          </p:cNvSpPr>
          <p:nvPr>
            <p:ph type="body" sz="half" idx="1"/>
          </p:nvPr>
        </p:nvSpPr>
        <p:spPr>
          <a:xfrm>
            <a:off x="685800" y="1981200"/>
            <a:ext cx="3810000" cy="4267200"/>
          </a:xfrm>
        </p:spPr>
        <p:txBody>
          <a:bodyPr/>
          <a:lstStyle/>
          <a:p>
            <a:r>
              <a:rPr lang="en-US" sz="2800"/>
              <a:t>Field lines penetrating an area A perpendicular to the field</a:t>
            </a:r>
          </a:p>
          <a:p>
            <a:r>
              <a:rPr lang="en-US" sz="2800"/>
              <a:t>The product of EA is </a:t>
            </a:r>
            <a:r>
              <a:rPr lang="en-US" sz="2800">
                <a:cs typeface="Tahoma" charset="0"/>
              </a:rPr>
              <a:t>Φ</a:t>
            </a:r>
          </a:p>
          <a:p>
            <a:r>
              <a:rPr lang="en-US" sz="2800">
                <a:cs typeface="Tahoma" charset="0"/>
              </a:rPr>
              <a:t>In general:</a:t>
            </a:r>
          </a:p>
          <a:p>
            <a:pPr lvl="1"/>
            <a:r>
              <a:rPr lang="en-US" sz="2400">
                <a:cs typeface="Tahoma" charset="0"/>
              </a:rPr>
              <a:t>Φ</a:t>
            </a:r>
            <a:r>
              <a:rPr lang="en-US" sz="2400" baseline="-25000">
                <a:cs typeface="Tahoma" charset="0"/>
              </a:rPr>
              <a:t>E</a:t>
            </a:r>
            <a:r>
              <a:rPr lang="en-US" sz="2400">
                <a:cs typeface="Tahoma" charset="0"/>
              </a:rPr>
              <a:t> = E A cos θ</a:t>
            </a:r>
            <a:endParaRPr lang="en-US" sz="2400"/>
          </a:p>
        </p:txBody>
      </p:sp>
      <p:grpSp>
        <p:nvGrpSpPr>
          <p:cNvPr id="78858" name="Group 10"/>
          <p:cNvGrpSpPr>
            <a:grpSpLocks/>
          </p:cNvGrpSpPr>
          <p:nvPr/>
        </p:nvGrpSpPr>
        <p:grpSpPr bwMode="auto">
          <a:xfrm>
            <a:off x="4733925" y="1798638"/>
            <a:ext cx="3970338" cy="3873500"/>
            <a:chOff x="2976" y="1133"/>
            <a:chExt cx="2501" cy="2440"/>
          </a:xfrm>
        </p:grpSpPr>
        <p:sp>
          <p:nvSpPr>
            <p:cNvPr id="78859" name="Line 11"/>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0" name="Line 12"/>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1" name="Line 13"/>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2" name="Line 14"/>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3" name="Line 15"/>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4" name="Line 16"/>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5" name="Line 17"/>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6" name="Line 18"/>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7" name="Line 19"/>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8" name="Line 20"/>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9" name="Line 21"/>
            <p:cNvSpPr>
              <a:spLocks noChangeShapeType="1"/>
            </p:cNvSpPr>
            <p:nvPr/>
          </p:nvSpPr>
          <p:spPr bwMode="auto">
            <a:xfrm>
              <a:off x="3360" y="1824"/>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0" name="Line 22"/>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1" name="Line 23"/>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2" name="Freeform 24"/>
            <p:cNvSpPr>
              <a:spLocks/>
            </p:cNvSpPr>
            <p:nvPr/>
          </p:nvSpPr>
          <p:spPr bwMode="auto">
            <a:xfrm>
              <a:off x="3486" y="1530"/>
              <a:ext cx="1071" cy="2043"/>
            </a:xfrm>
            <a:custGeom>
              <a:avLst/>
              <a:gdLst/>
              <a:ahLst/>
              <a:cxnLst>
                <a:cxn ang="0">
                  <a:pos x="0" y="2043"/>
                </a:cxn>
                <a:cxn ang="0">
                  <a:pos x="3" y="615"/>
                </a:cxn>
                <a:cxn ang="0">
                  <a:pos x="1071" y="0"/>
                </a:cxn>
                <a:cxn ang="0">
                  <a:pos x="1071" y="1347"/>
                </a:cxn>
                <a:cxn ang="0">
                  <a:pos x="0" y="2043"/>
                </a:cxn>
              </a:cxnLst>
              <a:rect l="0" t="0" r="r" b="b"/>
              <a:pathLst>
                <a:path w="1071" h="2043">
                  <a:moveTo>
                    <a:pt x="0" y="2043"/>
                  </a:moveTo>
                  <a:lnTo>
                    <a:pt x="3" y="615"/>
                  </a:lnTo>
                  <a:lnTo>
                    <a:pt x="1071" y="0"/>
                  </a:lnTo>
                  <a:lnTo>
                    <a:pt x="1071" y="1347"/>
                  </a:lnTo>
                  <a:lnTo>
                    <a:pt x="0" y="2043"/>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78873" name="Group 25"/>
            <p:cNvGrpSpPr>
              <a:grpSpLocks/>
            </p:cNvGrpSpPr>
            <p:nvPr/>
          </p:nvGrpSpPr>
          <p:grpSpPr bwMode="auto">
            <a:xfrm>
              <a:off x="5276" y="2586"/>
              <a:ext cx="201" cy="212"/>
              <a:chOff x="5135" y="2868"/>
              <a:chExt cx="201" cy="212"/>
            </a:xfrm>
          </p:grpSpPr>
          <p:sp>
            <p:nvSpPr>
              <p:cNvPr id="78874" name="Text Box 26"/>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78875" name="Line 27"/>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78876" name="Text Box 28"/>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78877" name="Line 29"/>
            <p:cNvSpPr>
              <a:spLocks noChangeShapeType="1"/>
            </p:cNvSpPr>
            <p:nvPr/>
          </p:nvSpPr>
          <p:spPr bwMode="auto">
            <a:xfrm>
              <a:off x="3642" y="3306"/>
              <a:ext cx="726"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8" name="Line 30"/>
            <p:cNvSpPr>
              <a:spLocks noChangeShapeType="1"/>
            </p:cNvSpPr>
            <p:nvPr/>
          </p:nvSpPr>
          <p:spPr bwMode="auto">
            <a:xfrm>
              <a:off x="3693" y="3162"/>
              <a:ext cx="723"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9" name="Line 31"/>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0" name="Line 32"/>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1" name="Line 33"/>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2" name="Line 34"/>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3" name="Line 35"/>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4" name="Line 36"/>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5" name="Line 37"/>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6" name="Line 38"/>
            <p:cNvSpPr>
              <a:spLocks noChangeShapeType="1"/>
            </p:cNvSpPr>
            <p:nvPr/>
          </p:nvSpPr>
          <p:spPr bwMode="auto">
            <a:xfrm>
              <a:off x="3717" y="2298"/>
              <a:ext cx="750"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7" name="Line 39"/>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8" name="Line 40"/>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9" name="Line 41"/>
            <p:cNvSpPr>
              <a:spLocks noChangeShapeType="1"/>
            </p:cNvSpPr>
            <p:nvPr/>
          </p:nvSpPr>
          <p:spPr bwMode="auto">
            <a:xfrm>
              <a:off x="4062" y="2013"/>
              <a:ext cx="741"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0" name="Line 42"/>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1" name="Line 43"/>
            <p:cNvSpPr>
              <a:spLocks noChangeShapeType="1"/>
            </p:cNvSpPr>
            <p:nvPr/>
          </p:nvSpPr>
          <p:spPr bwMode="auto">
            <a:xfrm>
              <a:off x="4398" y="1833"/>
              <a:ext cx="693"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2" name="Freeform 44"/>
            <p:cNvSpPr>
              <a:spLocks/>
            </p:cNvSpPr>
            <p:nvPr/>
          </p:nvSpPr>
          <p:spPr bwMode="auto">
            <a:xfrm>
              <a:off x="4260" y="1377"/>
              <a:ext cx="105" cy="408"/>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8" name="Rectangle 10"/>
          <p:cNvSpPr>
            <a:spLocks noGrp="1" noChangeArrowheads="1"/>
          </p:cNvSpPr>
          <p:nvPr>
            <p:ph type="title"/>
          </p:nvPr>
        </p:nvSpPr>
        <p:spPr/>
        <p:txBody>
          <a:bodyPr/>
          <a:lstStyle/>
          <a:p>
            <a:r>
              <a:rPr lang="en-US">
                <a:cs typeface="Tahoma" charset="0"/>
              </a:rPr>
              <a:t>Φ</a:t>
            </a:r>
          </a:p>
        </p:txBody>
      </p:sp>
      <p:sp>
        <p:nvSpPr>
          <p:cNvPr id="155659" name="Rectangle 11"/>
          <p:cNvSpPr>
            <a:spLocks noGrp="1" noChangeArrowheads="1"/>
          </p:cNvSpPr>
          <p:nvPr>
            <p:ph type="body" sz="half" idx="1"/>
          </p:nvPr>
        </p:nvSpPr>
        <p:spPr/>
        <p:txBody>
          <a:bodyPr/>
          <a:lstStyle/>
          <a:p>
            <a:r>
              <a:rPr lang="en-US" sz="2800"/>
              <a:t>But what if the field and the area are not perpindicular to each other?</a:t>
            </a:r>
          </a:p>
          <a:p>
            <a:r>
              <a:rPr lang="en-US" sz="2800"/>
              <a:t>We have an angle </a:t>
            </a:r>
            <a:r>
              <a:rPr lang="en-US" sz="2800">
                <a:sym typeface="Symbol" pitchFamily="18" charset="2"/>
              </a:rPr>
              <a:t> that describes the angle between the area, A, and the field direction.</a:t>
            </a:r>
          </a:p>
          <a:p>
            <a:pPr>
              <a:buFontTx/>
              <a:buNone/>
            </a:pPr>
            <a:endParaRPr lang="en-US" sz="2800">
              <a:sym typeface="Symbol" pitchFamily="18" charset="2"/>
            </a:endParaRPr>
          </a:p>
        </p:txBody>
      </p:sp>
      <p:grpSp>
        <p:nvGrpSpPr>
          <p:cNvPr id="155717" name="Group 69"/>
          <p:cNvGrpSpPr>
            <a:grpSpLocks/>
          </p:cNvGrpSpPr>
          <p:nvPr/>
        </p:nvGrpSpPr>
        <p:grpSpPr bwMode="auto">
          <a:xfrm>
            <a:off x="4724400" y="1798638"/>
            <a:ext cx="3970338" cy="4005262"/>
            <a:chOff x="2976" y="1133"/>
            <a:chExt cx="2501" cy="2523"/>
          </a:xfrm>
        </p:grpSpPr>
        <p:sp>
          <p:nvSpPr>
            <p:cNvPr id="155716" name="Line 68"/>
            <p:cNvSpPr>
              <a:spLocks noChangeShapeType="1"/>
            </p:cNvSpPr>
            <p:nvPr/>
          </p:nvSpPr>
          <p:spPr bwMode="auto">
            <a:xfrm flipH="1">
              <a:off x="3489" y="2874"/>
              <a:ext cx="1071" cy="699"/>
            </a:xfrm>
            <a:prstGeom prst="line">
              <a:avLst/>
            </a:prstGeom>
            <a:noFill/>
            <a:ln w="9525">
              <a:solidFill>
                <a:schemeClr val="tx1"/>
              </a:solidFill>
              <a:prstDash val="dash"/>
              <a:miter lim="800000"/>
              <a:headEnd/>
              <a:tailEnd/>
            </a:ln>
            <a:effectLst/>
          </p:spPr>
          <p:txBody>
            <a:bodyPr wrap="none"/>
            <a:lstStyle/>
            <a:p>
              <a:endParaRPr lang="en-US"/>
            </a:p>
          </p:txBody>
        </p:sp>
        <p:sp>
          <p:nvSpPr>
            <p:cNvPr id="155715" name="Line 67"/>
            <p:cNvSpPr>
              <a:spLocks noChangeShapeType="1"/>
            </p:cNvSpPr>
            <p:nvPr/>
          </p:nvSpPr>
          <p:spPr bwMode="auto">
            <a:xfrm>
              <a:off x="4554" y="1533"/>
              <a:ext cx="3" cy="1347"/>
            </a:xfrm>
            <a:prstGeom prst="line">
              <a:avLst/>
            </a:prstGeom>
            <a:noFill/>
            <a:ln w="9525">
              <a:solidFill>
                <a:schemeClr val="tx1"/>
              </a:solidFill>
              <a:prstDash val="dash"/>
              <a:miter lim="800000"/>
              <a:headEnd/>
              <a:tailEnd/>
            </a:ln>
            <a:effectLst/>
          </p:spPr>
          <p:txBody>
            <a:bodyPr wrap="none"/>
            <a:lstStyle/>
            <a:p>
              <a:endParaRPr lang="en-US"/>
            </a:p>
          </p:txBody>
        </p:sp>
        <p:sp>
          <p:nvSpPr>
            <p:cNvPr id="155660" name="Line 12"/>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3" name="Line 35"/>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6" name="Line 18"/>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1" name="Line 23"/>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7" name="Line 19"/>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1" name="Line 13"/>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2" name="Line 14"/>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3" name="Line 15"/>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4" name="Line 16"/>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5" name="Line 17"/>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8" name="Line 20"/>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9" name="Line 21"/>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7" name="Freeform 59"/>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5678" name="Group 30"/>
            <p:cNvGrpSpPr>
              <a:grpSpLocks/>
            </p:cNvGrpSpPr>
            <p:nvPr/>
          </p:nvGrpSpPr>
          <p:grpSpPr bwMode="auto">
            <a:xfrm>
              <a:off x="5276" y="2586"/>
              <a:ext cx="201" cy="212"/>
              <a:chOff x="5135" y="2868"/>
              <a:chExt cx="201" cy="212"/>
            </a:xfrm>
          </p:grpSpPr>
          <p:sp>
            <p:nvSpPr>
              <p:cNvPr id="155676" name="Text Box 28"/>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5677" name="Line 29"/>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5679" name="Text Box 31"/>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5681" name="Line 33"/>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2" name="Line 34"/>
            <p:cNvSpPr>
              <a:spLocks noChangeShapeType="1"/>
            </p:cNvSpPr>
            <p:nvPr/>
          </p:nvSpPr>
          <p:spPr bwMode="auto">
            <a:xfrm>
              <a:off x="3615" y="3132"/>
              <a:ext cx="801" cy="22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4" name="Line 36"/>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5" name="Line 37"/>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6" name="Line 38"/>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7" name="Line 39"/>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8" name="Line 40"/>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0" name="Line 42"/>
            <p:cNvSpPr>
              <a:spLocks noChangeShapeType="1"/>
            </p:cNvSpPr>
            <p:nvPr/>
          </p:nvSpPr>
          <p:spPr bwMode="auto">
            <a:xfrm>
              <a:off x="3795" y="2328"/>
              <a:ext cx="672" cy="16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1" name="Line 43"/>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2" name="Line 44"/>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4" name="Line 46"/>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7" name="Freeform 49"/>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5689" name="Line 41"/>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8" name="Arc 60"/>
            <p:cNvSpPr>
              <a:spLocks/>
            </p:cNvSpPr>
            <p:nvPr/>
          </p:nvSpPr>
          <p:spPr bwMode="auto">
            <a:xfrm>
              <a:off x="3187" y="3097"/>
              <a:ext cx="288" cy="366"/>
            </a:xfrm>
            <a:custGeom>
              <a:avLst/>
              <a:gdLst>
                <a:gd name="G0" fmla="+- 9648 0 0"/>
                <a:gd name="G1" fmla="+- 0 0 0"/>
                <a:gd name="G2" fmla="+- 21600 0 0"/>
                <a:gd name="T0" fmla="*/ 15511 w 15511"/>
                <a:gd name="T1" fmla="*/ 20789 h 21600"/>
                <a:gd name="T2" fmla="*/ 0 w 15511"/>
                <a:gd name="T3" fmla="*/ 19326 h 21600"/>
                <a:gd name="T4" fmla="*/ 9648 w 15511"/>
                <a:gd name="T5" fmla="*/ 0 h 21600"/>
              </a:gdLst>
              <a:ahLst/>
              <a:cxnLst>
                <a:cxn ang="0">
                  <a:pos x="T0" y="T1"/>
                </a:cxn>
                <a:cxn ang="0">
                  <a:pos x="T2" y="T3"/>
                </a:cxn>
                <a:cxn ang="0">
                  <a:pos x="T4" y="T5"/>
                </a:cxn>
              </a:cxnLst>
              <a:rect l="0" t="0" r="r" b="b"/>
              <a:pathLst>
                <a:path w="15511" h="21600" fill="none" extrusionOk="0">
                  <a:moveTo>
                    <a:pt x="15511" y="20789"/>
                  </a:moveTo>
                  <a:cubicBezTo>
                    <a:pt x="13603" y="21327"/>
                    <a:pt x="11630" y="21599"/>
                    <a:pt x="9648" y="21600"/>
                  </a:cubicBezTo>
                  <a:cubicBezTo>
                    <a:pt x="6299" y="21600"/>
                    <a:pt x="2996" y="20821"/>
                    <a:pt x="0" y="19325"/>
                  </a:cubicBezTo>
                </a:path>
                <a:path w="15511" h="21600" stroke="0" extrusionOk="0">
                  <a:moveTo>
                    <a:pt x="15511" y="20789"/>
                  </a:moveTo>
                  <a:cubicBezTo>
                    <a:pt x="13603" y="21327"/>
                    <a:pt x="11630" y="21599"/>
                    <a:pt x="9648" y="21600"/>
                  </a:cubicBezTo>
                  <a:cubicBezTo>
                    <a:pt x="6299" y="21600"/>
                    <a:pt x="2996" y="20821"/>
                    <a:pt x="0" y="19325"/>
                  </a:cubicBezTo>
                  <a:lnTo>
                    <a:pt x="9648"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5709" name="Text Box 61"/>
            <p:cNvSpPr txBox="1">
              <a:spLocks noChangeArrowheads="1"/>
            </p:cNvSpPr>
            <p:nvPr/>
          </p:nvSpPr>
          <p:spPr bwMode="auto">
            <a:xfrm>
              <a:off x="3188" y="3444"/>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5672" name="Line 24"/>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0" name="Line 22"/>
            <p:cNvSpPr>
              <a:spLocks noChangeShapeType="1"/>
            </p:cNvSpPr>
            <p:nvPr/>
          </p:nvSpPr>
          <p:spPr bwMode="auto">
            <a:xfrm>
              <a:off x="3360" y="1821"/>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13" name="Line 65"/>
            <p:cNvSpPr>
              <a:spLocks noChangeShapeType="1"/>
            </p:cNvSpPr>
            <p:nvPr/>
          </p:nvSpPr>
          <p:spPr bwMode="auto">
            <a:xfrm flipH="1">
              <a:off x="3486" y="1536"/>
              <a:ext cx="1068" cy="612"/>
            </a:xfrm>
            <a:prstGeom prst="line">
              <a:avLst/>
            </a:prstGeom>
            <a:noFill/>
            <a:ln w="9525">
              <a:solidFill>
                <a:schemeClr val="tx1"/>
              </a:solidFill>
              <a:prstDash val="dash"/>
              <a:miter lim="800000"/>
              <a:headEnd/>
              <a:tailEnd/>
            </a:ln>
            <a:effectLst/>
          </p:spPr>
          <p:txBody>
            <a:bodyPr wrap="none"/>
            <a:lstStyle/>
            <a:p>
              <a:endParaRPr lang="en-US"/>
            </a:p>
          </p:txBody>
        </p:sp>
        <p:sp>
          <p:nvSpPr>
            <p:cNvPr id="155714" name="Line 66"/>
            <p:cNvSpPr>
              <a:spLocks noChangeShapeType="1"/>
            </p:cNvSpPr>
            <p:nvPr/>
          </p:nvSpPr>
          <p:spPr bwMode="auto">
            <a:xfrm>
              <a:off x="3486" y="2142"/>
              <a:ext cx="3" cy="1425"/>
            </a:xfrm>
            <a:prstGeom prst="line">
              <a:avLst/>
            </a:prstGeom>
            <a:noFill/>
            <a:ln w="9525">
              <a:solidFill>
                <a:schemeClr val="tx1"/>
              </a:solidFill>
              <a:prstDash val="dash"/>
              <a:miter lim="800000"/>
              <a:headEnd/>
              <a:tailEnd/>
            </a:ln>
            <a:effectLst/>
          </p:spPr>
          <p:txBody>
            <a:bodyPr wrap="none"/>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cs typeface="Tahoma" charset="0"/>
              </a:rPr>
              <a:t>Φ</a:t>
            </a:r>
          </a:p>
        </p:txBody>
      </p:sp>
      <p:sp>
        <p:nvSpPr>
          <p:cNvPr id="159747" name="Rectangle 3"/>
          <p:cNvSpPr>
            <a:spLocks noGrp="1" noChangeArrowheads="1"/>
          </p:cNvSpPr>
          <p:nvPr>
            <p:ph type="body" idx="1"/>
          </p:nvPr>
        </p:nvSpPr>
        <p:spPr>
          <a:xfrm>
            <a:off x="457200" y="1600200"/>
            <a:ext cx="3867150" cy="4525963"/>
          </a:xfrm>
        </p:spPr>
        <p:txBody>
          <a:bodyPr/>
          <a:lstStyle/>
          <a:p>
            <a:r>
              <a:rPr lang="en-US" sz="2800"/>
              <a:t>Sometimes you will see </a:t>
            </a:r>
            <a:r>
              <a:rPr lang="en-US" sz="2800">
                <a:sym typeface="Symbol" pitchFamily="18" charset="2"/>
              </a:rPr>
              <a:t> defined with respect to a vector that is normal (perpendicular) to the surface</a:t>
            </a:r>
          </a:p>
          <a:p>
            <a:r>
              <a:rPr lang="en-US" sz="2800">
                <a:sym typeface="Symbol" pitchFamily="18" charset="2"/>
              </a:rPr>
              <a:t>It is the same , just a different way to say it.</a:t>
            </a:r>
          </a:p>
        </p:txBody>
      </p:sp>
      <p:grpSp>
        <p:nvGrpSpPr>
          <p:cNvPr id="159797" name="Group 53"/>
          <p:cNvGrpSpPr>
            <a:grpSpLocks/>
          </p:cNvGrpSpPr>
          <p:nvPr/>
        </p:nvGrpSpPr>
        <p:grpSpPr bwMode="auto">
          <a:xfrm>
            <a:off x="4724400" y="1798638"/>
            <a:ext cx="3970338" cy="4573587"/>
            <a:chOff x="2976" y="1133"/>
            <a:chExt cx="2501" cy="2881"/>
          </a:xfrm>
        </p:grpSpPr>
        <p:sp>
          <p:nvSpPr>
            <p:cNvPr id="159748" name="Line 4"/>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49" name="Line 5"/>
            <p:cNvSpPr>
              <a:spLocks noChangeShapeType="1"/>
            </p:cNvSpPr>
            <p:nvPr/>
          </p:nvSpPr>
          <p:spPr bwMode="auto">
            <a:xfrm>
              <a:off x="3123" y="2880"/>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0" name="Line 6"/>
            <p:cNvSpPr>
              <a:spLocks noChangeShapeType="1"/>
            </p:cNvSpPr>
            <p:nvPr/>
          </p:nvSpPr>
          <p:spPr bwMode="auto">
            <a:xfrm>
              <a:off x="3264" y="2304"/>
              <a:ext cx="1584" cy="432"/>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2" name="Line 8"/>
            <p:cNvSpPr>
              <a:spLocks noChangeShapeType="1"/>
            </p:cNvSpPr>
            <p:nvPr/>
          </p:nvSpPr>
          <p:spPr bwMode="auto">
            <a:xfrm>
              <a:off x="3648" y="177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3" name="Line 9"/>
            <p:cNvSpPr>
              <a:spLocks noChangeShapeType="1"/>
            </p:cNvSpPr>
            <p:nvPr/>
          </p:nvSpPr>
          <p:spPr bwMode="auto">
            <a:xfrm>
              <a:off x="3024" y="211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4" name="Line 10"/>
            <p:cNvSpPr>
              <a:spLocks noChangeShapeType="1"/>
            </p:cNvSpPr>
            <p:nvPr/>
          </p:nvSpPr>
          <p:spPr bwMode="auto">
            <a:xfrm>
              <a:off x="3024" y="2976"/>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5" name="Line 11"/>
            <p:cNvSpPr>
              <a:spLocks noChangeShapeType="1"/>
            </p:cNvSpPr>
            <p:nvPr/>
          </p:nvSpPr>
          <p:spPr bwMode="auto">
            <a:xfrm>
              <a:off x="3351" y="281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6" name="Line 12"/>
            <p:cNvSpPr>
              <a:spLocks noChangeShapeType="1"/>
            </p:cNvSpPr>
            <p:nvPr/>
          </p:nvSpPr>
          <p:spPr bwMode="auto">
            <a:xfrm>
              <a:off x="3024" y="259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7" name="Line 13"/>
            <p:cNvSpPr>
              <a:spLocks noChangeShapeType="1"/>
            </p:cNvSpPr>
            <p:nvPr/>
          </p:nvSpPr>
          <p:spPr bwMode="auto">
            <a:xfrm>
              <a:off x="3360" y="254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8" name="Line 14"/>
            <p:cNvSpPr>
              <a:spLocks noChangeShapeType="1"/>
            </p:cNvSpPr>
            <p:nvPr/>
          </p:nvSpPr>
          <p:spPr bwMode="auto">
            <a:xfrm>
              <a:off x="3072" y="235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9" name="Line 15"/>
            <p:cNvSpPr>
              <a:spLocks noChangeShapeType="1"/>
            </p:cNvSpPr>
            <p:nvPr/>
          </p:nvSpPr>
          <p:spPr bwMode="auto">
            <a:xfrm>
              <a:off x="3504" y="201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0" name="Line 16"/>
            <p:cNvSpPr>
              <a:spLocks noChangeShapeType="1"/>
            </p:cNvSpPr>
            <p:nvPr/>
          </p:nvSpPr>
          <p:spPr bwMode="auto">
            <a:xfrm>
              <a:off x="3744" y="2208"/>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2" name="Freeform 18"/>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9764" name="Group 20"/>
            <p:cNvGrpSpPr>
              <a:grpSpLocks/>
            </p:cNvGrpSpPr>
            <p:nvPr/>
          </p:nvGrpSpPr>
          <p:grpSpPr bwMode="auto">
            <a:xfrm>
              <a:off x="5276" y="2586"/>
              <a:ext cx="201" cy="212"/>
              <a:chOff x="5135" y="2868"/>
              <a:chExt cx="201" cy="212"/>
            </a:xfrm>
          </p:grpSpPr>
          <p:sp>
            <p:nvSpPr>
              <p:cNvPr id="159765" name="Text Box 21"/>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9766" name="Line 22"/>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9767" name="Text Box 23"/>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9768" name="Line 24"/>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69" name="Line 25"/>
            <p:cNvSpPr>
              <a:spLocks noChangeShapeType="1"/>
            </p:cNvSpPr>
            <p:nvPr/>
          </p:nvSpPr>
          <p:spPr bwMode="auto">
            <a:xfrm>
              <a:off x="3615" y="3132"/>
              <a:ext cx="801" cy="22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0" name="Line 26"/>
            <p:cNvSpPr>
              <a:spLocks noChangeShapeType="1"/>
            </p:cNvSpPr>
            <p:nvPr/>
          </p:nvSpPr>
          <p:spPr bwMode="auto">
            <a:xfrm>
              <a:off x="3735" y="3051"/>
              <a:ext cx="783" cy="210"/>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1" name="Line 27"/>
            <p:cNvSpPr>
              <a:spLocks noChangeShapeType="1"/>
            </p:cNvSpPr>
            <p:nvPr/>
          </p:nvSpPr>
          <p:spPr bwMode="auto">
            <a:xfrm>
              <a:off x="3822" y="2943"/>
              <a:ext cx="921" cy="25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2" name="Line 28"/>
            <p:cNvSpPr>
              <a:spLocks noChangeShapeType="1"/>
            </p:cNvSpPr>
            <p:nvPr/>
          </p:nvSpPr>
          <p:spPr bwMode="auto">
            <a:xfrm>
              <a:off x="3741" y="2793"/>
              <a:ext cx="678" cy="183"/>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3" name="Line 29"/>
            <p:cNvSpPr>
              <a:spLocks noChangeShapeType="1"/>
            </p:cNvSpPr>
            <p:nvPr/>
          </p:nvSpPr>
          <p:spPr bwMode="auto">
            <a:xfrm>
              <a:off x="4035" y="2730"/>
              <a:ext cx="720" cy="195"/>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4" name="Line 30"/>
            <p:cNvSpPr>
              <a:spLocks noChangeShapeType="1"/>
            </p:cNvSpPr>
            <p:nvPr/>
          </p:nvSpPr>
          <p:spPr bwMode="auto">
            <a:xfrm>
              <a:off x="3771" y="2547"/>
              <a:ext cx="699" cy="189"/>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5" name="Line 31"/>
            <p:cNvSpPr>
              <a:spLocks noChangeShapeType="1"/>
            </p:cNvSpPr>
            <p:nvPr/>
          </p:nvSpPr>
          <p:spPr bwMode="auto">
            <a:xfrm>
              <a:off x="3795" y="2328"/>
              <a:ext cx="672" cy="16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6" name="Line 32"/>
            <p:cNvSpPr>
              <a:spLocks noChangeShapeType="1"/>
            </p:cNvSpPr>
            <p:nvPr/>
          </p:nvSpPr>
          <p:spPr bwMode="auto">
            <a:xfrm>
              <a:off x="4293" y="2352"/>
              <a:ext cx="885" cy="237"/>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7" name="Line 33"/>
            <p:cNvSpPr>
              <a:spLocks noChangeShapeType="1"/>
            </p:cNvSpPr>
            <p:nvPr/>
          </p:nvSpPr>
          <p:spPr bwMode="auto">
            <a:xfrm>
              <a:off x="4251" y="2214"/>
              <a:ext cx="699" cy="186"/>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9" name="Line 35"/>
            <p:cNvSpPr>
              <a:spLocks noChangeShapeType="1"/>
            </p:cNvSpPr>
            <p:nvPr/>
          </p:nvSpPr>
          <p:spPr bwMode="auto">
            <a:xfrm>
              <a:off x="4443" y="1989"/>
              <a:ext cx="648" cy="171"/>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7" name="Line 43"/>
            <p:cNvSpPr>
              <a:spLocks noChangeShapeType="1"/>
            </p:cNvSpPr>
            <p:nvPr/>
          </p:nvSpPr>
          <p:spPr bwMode="auto">
            <a:xfrm>
              <a:off x="4098" y="2532"/>
              <a:ext cx="750" cy="20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8" name="Arc 44"/>
            <p:cNvSpPr>
              <a:spLocks/>
            </p:cNvSpPr>
            <p:nvPr/>
          </p:nvSpPr>
          <p:spPr bwMode="auto">
            <a:xfrm>
              <a:off x="3870" y="3301"/>
              <a:ext cx="353" cy="299"/>
            </a:xfrm>
            <a:custGeom>
              <a:avLst/>
              <a:gdLst>
                <a:gd name="G0" fmla="+- 0 0 0"/>
                <a:gd name="G1" fmla="+- 0 0 0"/>
                <a:gd name="G2" fmla="+- 21600 0 0"/>
                <a:gd name="T0" fmla="*/ 18978 w 18978"/>
                <a:gd name="T1" fmla="*/ 10315 h 17674"/>
                <a:gd name="T2" fmla="*/ 12417 w 18978"/>
                <a:gd name="T3" fmla="*/ 17674 h 17674"/>
                <a:gd name="T4" fmla="*/ 0 w 18978"/>
                <a:gd name="T5" fmla="*/ 0 h 17674"/>
              </a:gdLst>
              <a:ahLst/>
              <a:cxnLst>
                <a:cxn ang="0">
                  <a:pos x="T0" y="T1"/>
                </a:cxn>
                <a:cxn ang="0">
                  <a:pos x="T2" y="T3"/>
                </a:cxn>
                <a:cxn ang="0">
                  <a:pos x="T4" y="T5"/>
                </a:cxn>
              </a:cxnLst>
              <a:rect l="0" t="0" r="r" b="b"/>
              <a:pathLst>
                <a:path w="18978" h="17674" fill="none" extrusionOk="0">
                  <a:moveTo>
                    <a:pt x="18977" y="10314"/>
                  </a:moveTo>
                  <a:cubicBezTo>
                    <a:pt x="17387" y="13240"/>
                    <a:pt x="15142" y="15759"/>
                    <a:pt x="12417" y="17674"/>
                  </a:cubicBezTo>
                </a:path>
                <a:path w="18978" h="17674" stroke="0" extrusionOk="0">
                  <a:moveTo>
                    <a:pt x="18977" y="10314"/>
                  </a:moveTo>
                  <a:cubicBezTo>
                    <a:pt x="17387" y="13240"/>
                    <a:pt x="15142" y="15759"/>
                    <a:pt x="12417" y="1767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9789" name="Text Box 45"/>
            <p:cNvSpPr txBox="1">
              <a:spLocks noChangeArrowheads="1"/>
            </p:cNvSpPr>
            <p:nvPr/>
          </p:nvSpPr>
          <p:spPr bwMode="auto">
            <a:xfrm>
              <a:off x="4148" y="3486"/>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9790" name="Line 46"/>
            <p:cNvSpPr>
              <a:spLocks noChangeShapeType="1"/>
            </p:cNvSpPr>
            <p:nvPr/>
          </p:nvSpPr>
          <p:spPr bwMode="auto">
            <a:xfrm>
              <a:off x="3444" y="3252"/>
              <a:ext cx="1362" cy="762"/>
            </a:xfrm>
            <a:prstGeom prst="line">
              <a:avLst/>
            </a:prstGeom>
            <a:noFill/>
            <a:ln w="9525">
              <a:solidFill>
                <a:schemeClr val="tx1"/>
              </a:solidFill>
              <a:prstDash val="dash"/>
              <a:miter lim="800000"/>
              <a:headEnd/>
              <a:tailEnd type="triangle" w="med" len="med"/>
            </a:ln>
            <a:effectLst/>
          </p:spPr>
          <p:txBody>
            <a:bodyPr wrap="none"/>
            <a:lstStyle/>
            <a:p>
              <a:endParaRPr lang="en-US"/>
            </a:p>
          </p:txBody>
        </p:sp>
        <p:grpSp>
          <p:nvGrpSpPr>
            <p:cNvPr id="159793" name="Group 49"/>
            <p:cNvGrpSpPr>
              <a:grpSpLocks/>
            </p:cNvGrpSpPr>
            <p:nvPr/>
          </p:nvGrpSpPr>
          <p:grpSpPr bwMode="auto">
            <a:xfrm>
              <a:off x="4640" y="3680"/>
              <a:ext cx="187" cy="266"/>
              <a:chOff x="4640" y="3680"/>
              <a:chExt cx="187" cy="266"/>
            </a:xfrm>
          </p:grpSpPr>
          <p:sp>
            <p:nvSpPr>
              <p:cNvPr id="159791" name="Text Box 47"/>
              <p:cNvSpPr txBox="1">
                <a:spLocks noChangeArrowheads="1"/>
              </p:cNvSpPr>
              <p:nvPr/>
            </p:nvSpPr>
            <p:spPr bwMode="auto">
              <a:xfrm>
                <a:off x="4640" y="3734"/>
                <a:ext cx="187" cy="212"/>
              </a:xfrm>
              <a:prstGeom prst="rect">
                <a:avLst/>
              </a:prstGeom>
              <a:noFill/>
              <a:ln w="9525">
                <a:noFill/>
                <a:miter lim="800000"/>
                <a:headEnd/>
                <a:tailEnd/>
              </a:ln>
              <a:effectLst/>
            </p:spPr>
            <p:txBody>
              <a:bodyPr wrap="none">
                <a:spAutoFit/>
              </a:bodyPr>
              <a:lstStyle/>
              <a:p>
                <a:r>
                  <a:rPr lang="en-US"/>
                  <a:t>n</a:t>
                </a:r>
              </a:p>
            </p:txBody>
          </p:sp>
          <p:sp>
            <p:nvSpPr>
              <p:cNvPr id="159792" name="Text Box 48"/>
              <p:cNvSpPr txBox="1">
                <a:spLocks noChangeArrowheads="1"/>
              </p:cNvSpPr>
              <p:nvPr/>
            </p:nvSpPr>
            <p:spPr bwMode="auto">
              <a:xfrm>
                <a:off x="4646" y="3680"/>
                <a:ext cx="176" cy="212"/>
              </a:xfrm>
              <a:prstGeom prst="rect">
                <a:avLst/>
              </a:prstGeom>
              <a:noFill/>
              <a:ln w="9525">
                <a:noFill/>
                <a:miter lim="800000"/>
                <a:headEnd/>
                <a:tailEnd/>
              </a:ln>
              <a:effectLst/>
            </p:spPr>
            <p:txBody>
              <a:bodyPr wrap="none">
                <a:spAutoFit/>
              </a:bodyPr>
              <a:lstStyle/>
              <a:p>
                <a:r>
                  <a:rPr lang="en-US"/>
                  <a:t>^</a:t>
                </a:r>
              </a:p>
            </p:txBody>
          </p:sp>
        </p:grpSp>
        <p:sp>
          <p:nvSpPr>
            <p:cNvPr id="159795" name="Freeform 51"/>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9751" name="Line 7"/>
            <p:cNvSpPr>
              <a:spLocks noChangeShapeType="1"/>
            </p:cNvSpPr>
            <p:nvPr/>
          </p:nvSpPr>
          <p:spPr bwMode="auto">
            <a:xfrm>
              <a:off x="3648" y="163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1" name="Line 17"/>
            <p:cNvSpPr>
              <a:spLocks noChangeShapeType="1"/>
            </p:cNvSpPr>
            <p:nvPr/>
          </p:nvSpPr>
          <p:spPr bwMode="auto">
            <a:xfrm>
              <a:off x="3360" y="1824"/>
              <a:ext cx="1440" cy="384"/>
            </a:xfrm>
            <a:prstGeom prst="line">
              <a:avLst/>
            </a:prstGeom>
            <a:noFill/>
            <a:ln w="38100">
              <a:solidFill>
                <a:srgbClr val="FFCC99"/>
              </a:solidFill>
              <a:miter lim="800000"/>
              <a:headEnd/>
              <a:tailEnd type="triangle" w="med" len="med"/>
            </a:ln>
            <a:effectLst/>
          </p:spPr>
          <p:txBody>
            <a:bodyPr wrap="none"/>
            <a:lstStyle/>
            <a:p>
              <a:endParaRPr lang="en-US"/>
            </a:p>
          </p:txBody>
        </p:sp>
      </p:grpSp>
    </p:spTree>
  </p:cSld>
  <p:clrMapOvr>
    <a:masterClrMapping/>
  </p:clrMapOvr>
</p:sld>
</file>

<file path=ppt/theme/theme1.xml><?xml version="1.0" encoding="utf-8"?>
<a:theme xmlns:a="http://schemas.openxmlformats.org/drawingml/2006/main" name="Physics 115 lecture Slides Chapter 1">
  <a:themeElements>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PH115 Concept Questions</Template>
  <TotalTime>2253</TotalTime>
  <Words>1150</Words>
  <Application>Microsoft Office PowerPoint</Application>
  <PresentationFormat>On-screen Show (4:3)</PresentationFormat>
  <Paragraphs>286</Paragraphs>
  <Slides>41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Arial</vt:lpstr>
      <vt:lpstr>Cambria Math</vt:lpstr>
      <vt:lpstr>Freestyle Script</vt:lpstr>
      <vt:lpstr>Monotype Sorts</vt:lpstr>
      <vt:lpstr>Symbol</vt:lpstr>
      <vt:lpstr>Tahoma</vt:lpstr>
      <vt:lpstr>Times New Roman</vt:lpstr>
      <vt:lpstr>Physics 115 lecture Slides Chapter 1</vt:lpstr>
      <vt:lpstr>Equation</vt:lpstr>
      <vt:lpstr>PowerPoint Presentation</vt:lpstr>
      <vt:lpstr>Not Flux Capacitor</vt:lpstr>
      <vt:lpstr>PowerPoint Presentation</vt:lpstr>
      <vt:lpstr>PowerPoint Presentation</vt:lpstr>
      <vt:lpstr>Question 223.26.2.5</vt:lpstr>
      <vt:lpstr>Question 223.26.2 </vt:lpstr>
      <vt:lpstr>Φ</vt:lpstr>
      <vt:lpstr>Φ</vt:lpstr>
      <vt:lpstr>Φ</vt:lpstr>
      <vt:lpstr>Electric Flux</vt:lpstr>
      <vt:lpstr>Projection of Area</vt:lpstr>
      <vt:lpstr>Projection of Area</vt:lpstr>
      <vt:lpstr>Curved Surfaces</vt:lpstr>
      <vt:lpstr>Curved Surfaces</vt:lpstr>
      <vt:lpstr>PowerPoint Presentation</vt:lpstr>
      <vt:lpstr>PowerPoint Presentation</vt:lpstr>
      <vt:lpstr>Closed Surface </vt:lpstr>
      <vt:lpstr>PowerPoint Presentation</vt:lpstr>
      <vt:lpstr>PowerPoint Presentation</vt:lpstr>
      <vt:lpstr>PowerPoint Presentation</vt:lpstr>
      <vt:lpstr>PowerPoint Presentation</vt:lpstr>
      <vt:lpstr>Question</vt:lpstr>
      <vt:lpstr>Coordinates for a Sphere</vt:lpstr>
      <vt:lpstr>Coordinates for a Sphere</vt:lpstr>
      <vt:lpstr>Coordinates for a Sphere</vt:lpstr>
      <vt:lpstr>Element of Length in </vt:lpstr>
      <vt:lpstr>Question</vt:lpstr>
      <vt:lpstr>Check Element of Length in </vt:lpstr>
      <vt:lpstr>Element of length in </vt:lpstr>
      <vt:lpstr>Element of length in </vt:lpstr>
      <vt:lpstr>Check Element of length in </vt:lpstr>
      <vt:lpstr>Check Element of length in </vt:lpstr>
      <vt:lpstr>Question</vt:lpstr>
      <vt:lpstr>Element of Area</vt:lpstr>
      <vt:lpstr>Question</vt:lpstr>
      <vt:lpstr>Check Element of Area</vt:lpstr>
      <vt:lpstr>Charge in Closed Surface</vt:lpstr>
      <vt:lpstr>PowerPoint Presentation</vt:lpstr>
      <vt:lpstr>Question 223.26.6</vt:lpstr>
      <vt:lpstr>Check Element of Area</vt:lpstr>
      <vt:lpstr>Check Element of Area</vt:lpstr>
    </vt:vector>
  </TitlesOfParts>
  <Company>Next Step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Brooks/Cole</dc:creator>
  <cp:lastModifiedBy>Lines, Todd</cp:lastModifiedBy>
  <cp:revision>59</cp:revision>
  <cp:lastPrinted>1601-01-01T00:00:00Z</cp:lastPrinted>
  <dcterms:created xsi:type="dcterms:W3CDTF">2002-09-05T20:40:08Z</dcterms:created>
  <dcterms:modified xsi:type="dcterms:W3CDTF">2024-02-23T19:24:28Z</dcterms:modified>
</cp:coreProperties>
</file>