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90915" r:id="rId3"/>
    <p:sldId id="3390633" r:id="rId5"/>
    <p:sldId id="3391234" r:id="rId6"/>
    <p:sldId id="580" r:id="rId7"/>
    <p:sldId id="3391445" r:id="rId8"/>
    <p:sldId id="3391162" r:id="rId9"/>
    <p:sldId id="3390458" r:id="rId10"/>
    <p:sldId id="3391446" r:id="rId11"/>
    <p:sldId id="3391447" r:id="rId12"/>
    <p:sldId id="3391448" r:id="rId13"/>
    <p:sldId id="3391232" r:id="rId14"/>
    <p:sldId id="3390466" r:id="rId15"/>
    <p:sldId id="3390524" r:id="rId16"/>
    <p:sldId id="3391444" r:id="rId17"/>
    <p:sldId id="3391449" r:id="rId18"/>
  </p:sldIdLst>
  <p:sldSz cx="12192000" cy="6858000"/>
  <p:notesSz cx="6858000" cy="9144000"/>
  <p:custDataLst>
    <p:tags r:id="rId23"/>
  </p:custDataLst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8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85725" algn="ctr" defTabSz="3098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171450" algn="ctr" defTabSz="3098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257175" algn="ctr" defTabSz="3098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342900" algn="ctr" defTabSz="3098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428625" algn="ctr" defTabSz="3098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514350" algn="ctr" defTabSz="3098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600075" algn="ctr" defTabSz="3098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685800" algn="ctr" defTabSz="3098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4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Liang" initials="TL" lastIdx="1" clrIdx="0"/>
  <p:cmAuthor id="2" name="awcloud" initials="a" lastIdx="1" clrIdx="1"/>
  <p:cmAuthor id="3" name="Author" initials="A" lastIdx="0" clrIdx="2"/>
  <p:cmAuthor id="4" name="72737" initials="7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03E"/>
    <a:srgbClr val="ED7D31"/>
    <a:srgbClr val="F46C2A"/>
    <a:srgbClr val="D7632D"/>
    <a:srgbClr val="F0643E"/>
    <a:srgbClr val="F1724B"/>
    <a:srgbClr val="005DC4"/>
    <a:srgbClr val="007FEA"/>
    <a:srgbClr val="F35F2B"/>
    <a:srgbClr val="F05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99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384" y="58"/>
      </p:cViewPr>
      <p:guideLst>
        <p:guide orient="horz" pos="24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65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Shape 4860"/>
          <p:cNvSpPr>
            <a:spLocks noGrp="1" noRot="1" noChangeAspect="1"/>
          </p:cNvSpPr>
          <p:nvPr>
            <p:ph type="sldImg"/>
          </p:nvPr>
        </p:nvSpPr>
        <p:spPr>
          <a:xfrm>
            <a:off x="380700" y="685800"/>
            <a:ext cx="60966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861" name="Shape 48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8000"/>
      </a:lnSpc>
      <a:defRPr sz="825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85725" defTabSz="171450" latinLnBrk="0">
      <a:lnSpc>
        <a:spcPct val="118000"/>
      </a:lnSpc>
      <a:defRPr sz="825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171450" defTabSz="171450" latinLnBrk="0">
      <a:lnSpc>
        <a:spcPct val="118000"/>
      </a:lnSpc>
      <a:defRPr sz="825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257175" defTabSz="171450" latinLnBrk="0">
      <a:lnSpc>
        <a:spcPct val="118000"/>
      </a:lnSpc>
      <a:defRPr sz="825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342900" defTabSz="171450" latinLnBrk="0">
      <a:lnSpc>
        <a:spcPct val="118000"/>
      </a:lnSpc>
      <a:defRPr sz="825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428625" defTabSz="171450" latinLnBrk="0">
      <a:lnSpc>
        <a:spcPct val="118000"/>
      </a:lnSpc>
      <a:defRPr sz="825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514350" defTabSz="171450" latinLnBrk="0">
      <a:lnSpc>
        <a:spcPct val="118000"/>
      </a:lnSpc>
      <a:defRPr sz="825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600075" defTabSz="171450" latinLnBrk="0">
      <a:lnSpc>
        <a:spcPct val="118000"/>
      </a:lnSpc>
      <a:defRPr sz="825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685800" defTabSz="171450" latinLnBrk="0">
      <a:lnSpc>
        <a:spcPct val="118000"/>
      </a:lnSpc>
      <a:defRPr sz="825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8508-C24B-4C2E-9D13-4541D5CD1E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527-C8FE-EB4A-BF90-488782EBEDFA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AD23-AF96-4A82-A267-5EBA3EA7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AD23-AF96-4A82-A267-5EBA3EA77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1164-0EFC-4C12-9F0B-135219CF90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6.xml"/><Relationship Id="rId3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9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" y="2163445"/>
            <a:ext cx="11540490" cy="253174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80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80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80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4" name="TextBox 5"/>
          <p:cNvSpPr txBox="1"/>
          <p:nvPr>
            <p:custDataLst>
              <p:tags r:id="rId2"/>
            </p:custDataLst>
          </p:nvPr>
        </p:nvSpPr>
        <p:spPr>
          <a:xfrm>
            <a:off x="94615" y="1080135"/>
            <a:ext cx="3533775" cy="732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kumimoji="1" lang="en-US" altLang="zh-CN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--I2C协议</a:t>
            </a:r>
            <a:r>
              <a:rPr kumimoji="1" lang="zh-CN" altLang="en-US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读操作</a:t>
            </a:r>
            <a:endParaRPr kumimoji="1" lang="zh-CN" altLang="en-US" sz="2800" b="1" dirty="0">
              <a:solidFill>
                <a:srgbClr val="F4A858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4615" y="1715135"/>
            <a:ext cx="5596255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①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启动信号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：主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设备发送一个启动信号来指示开始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工作；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94615" y="2666365"/>
            <a:ext cx="5596255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②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设备地址+写位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：主设备发送目标设备地址，同时添加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0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指示写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操作；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94615" y="3617595"/>
            <a:ext cx="5596255" cy="1160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③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寄存器地址传输与应答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：主设备将要写入的寄存器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地址依次发送给从设备并接收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和判断从设备应答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信号；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6096635" y="789940"/>
            <a:ext cx="5596255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④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重复启动信号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：主设备发送一个重复启动信号来切换到读模式。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096635" y="1741170"/>
            <a:ext cx="5596255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⑤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设备地址+读位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：主设备发送目标设备地址，同时添加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指示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读操作；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6096635" y="2692400"/>
            <a:ext cx="5596255" cy="1248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⑥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数据接收与发送应答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：主设备读取从设备的数据，读取完成后向从设备发送应答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信号；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  <a:sym typeface="+mn-ea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6096635" y="3940810"/>
            <a:ext cx="5596255" cy="870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⑦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停止信号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：主设备发送一个停止信号来指示停止工作。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" y="5251450"/>
            <a:ext cx="11492230" cy="1003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5" grpId="0"/>
      <p:bldP spid="15" grpId="1"/>
      <p:bldP spid="2" grpId="0"/>
      <p:bldP spid="2" grpId="1"/>
      <p:bldP spid="3" grpId="0"/>
      <p:bldP spid="3" grpId="1"/>
      <p:bldP spid="7" grpId="0"/>
      <p:bldP spid="7" grpId="1"/>
      <p:bldP spid="8" grpId="0"/>
      <p:bldP spid="8" grpId="1"/>
      <p:bldP spid="10" grpId="0"/>
      <p:bldP spid="10" grpId="1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>
            <p:custDataLst>
              <p:tags r:id="rId1"/>
            </p:custDataLst>
          </p:nvPr>
        </p:nvSpPr>
        <p:spPr>
          <a:xfrm>
            <a:off x="4372951" y="2737753"/>
            <a:ext cx="1408850" cy="14088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9"/>
          <p:cNvSpPr txBox="1"/>
          <p:nvPr>
            <p:custDataLst>
              <p:tags r:id="rId2"/>
            </p:custDataLst>
          </p:nvPr>
        </p:nvSpPr>
        <p:spPr>
          <a:xfrm>
            <a:off x="6040120" y="3013710"/>
            <a:ext cx="437578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l"/>
            <a:r>
              <a:rPr kumimoji="1" lang="zh-CN" altLang="en-US" sz="54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时序分析</a:t>
            </a:r>
            <a:endParaRPr kumimoji="1" lang="zh-CN" altLang="en-US" sz="54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5" name="TextBox 20"/>
          <p:cNvSpPr txBox="1"/>
          <p:nvPr>
            <p:custDataLst>
              <p:tags r:id="rId3"/>
            </p:custDataLst>
          </p:nvPr>
        </p:nvSpPr>
        <p:spPr>
          <a:xfrm>
            <a:off x="4632359" y="2888635"/>
            <a:ext cx="890258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kumimoji="1" lang="en-US" altLang="zh-CN" sz="72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</a:rPr>
              <a:t>3</a:t>
            </a:r>
            <a:endParaRPr kumimoji="1" lang="en-US" altLang="zh-CN" sz="72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</a:endParaRPr>
          </a:p>
        </p:txBody>
      </p:sp>
      <p:sp>
        <p:nvSpPr>
          <p:cNvPr id="5" name="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6" name="文本框 9"/>
          <p:cNvSpPr txBox="1"/>
          <p:nvPr>
            <p:custDataLst>
              <p:tags r:id="rId2"/>
            </p:custDataLst>
          </p:nvPr>
        </p:nvSpPr>
        <p:spPr>
          <a:xfrm>
            <a:off x="3630613" y="3013710"/>
            <a:ext cx="49307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lvl="1" algn="ctr"/>
            <a:r>
              <a:rPr kumimoji="1" lang="en-US" altLang="zh-CN" sz="5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见英文芯片手册</a:t>
            </a:r>
            <a:endParaRPr kumimoji="1" lang="en-US" altLang="zh-CN" sz="5400" b="1" dirty="0">
              <a:solidFill>
                <a:srgbClr val="F4A858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4306276" y="2737753"/>
            <a:ext cx="1408850" cy="14088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>
            <p:custDataLst>
              <p:tags r:id="rId2"/>
            </p:custDataLst>
          </p:nvPr>
        </p:nvSpPr>
        <p:spPr>
          <a:xfrm>
            <a:off x="5782945" y="3013710"/>
            <a:ext cx="32797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lvl="1" algn="ctr"/>
            <a:r>
              <a:rPr kumimoji="1" lang="zh-CN" altLang="en-US" sz="54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实践</a:t>
            </a:r>
            <a:r>
              <a:rPr kumimoji="1" lang="zh-CN" altLang="en-US" sz="54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操作</a:t>
            </a:r>
            <a:endParaRPr kumimoji="1" lang="zh-CN" altLang="en-US" sz="54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5" name="TextBox 20"/>
          <p:cNvSpPr txBox="1"/>
          <p:nvPr>
            <p:custDataLst>
              <p:tags r:id="rId3"/>
            </p:custDataLst>
          </p:nvPr>
        </p:nvSpPr>
        <p:spPr>
          <a:xfrm>
            <a:off x="4565684" y="2888635"/>
            <a:ext cx="890258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kumimoji="1" lang="en-US" altLang="zh-CN" sz="72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</a:rPr>
              <a:t>4</a:t>
            </a:r>
            <a:endParaRPr kumimoji="1" lang="en-US" altLang="zh-CN" sz="72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</a:endParaRPr>
          </a:p>
        </p:txBody>
      </p:sp>
      <p:sp>
        <p:nvSpPr>
          <p:cNvPr id="5" name="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4" name="TextBox 5"/>
          <p:cNvSpPr txBox="1"/>
          <p:nvPr>
            <p:custDataLst>
              <p:tags r:id="rId2"/>
            </p:custDataLst>
          </p:nvPr>
        </p:nvSpPr>
        <p:spPr>
          <a:xfrm>
            <a:off x="401320" y="1715135"/>
            <a:ext cx="4870450" cy="88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①将手势识别模块连接至开发板，然后对开发板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上电；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7" name="TextBox 5"/>
          <p:cNvSpPr txBox="1"/>
          <p:nvPr>
            <p:custDataLst>
              <p:tags r:id="rId3"/>
            </p:custDataLst>
          </p:nvPr>
        </p:nvSpPr>
        <p:spPr>
          <a:xfrm>
            <a:off x="94615" y="1080135"/>
            <a:ext cx="3533775" cy="732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kumimoji="1" lang="en-US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PAJ7620</a:t>
            </a:r>
            <a:r>
              <a:rPr kumimoji="1" lang="zh-CN" altLang="en-US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</a:t>
            </a:r>
            <a:r>
              <a:rPr kumimoji="1" lang="zh-CN" altLang="en-US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步骤</a:t>
            </a:r>
            <a:endParaRPr kumimoji="1" lang="zh-CN" altLang="en-US" sz="2800" b="1" dirty="0">
              <a:solidFill>
                <a:srgbClr val="F4A858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8" name="TextBox 5"/>
          <p:cNvSpPr txBox="1"/>
          <p:nvPr>
            <p:custDataLst>
              <p:tags r:id="rId4"/>
            </p:custDataLst>
          </p:nvPr>
        </p:nvSpPr>
        <p:spPr>
          <a:xfrm>
            <a:off x="401320" y="2796540"/>
            <a:ext cx="4870450" cy="88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②等待大于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700us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时间让器件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稳定；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9" name="TextBox 5"/>
          <p:cNvSpPr txBox="1"/>
          <p:nvPr>
            <p:custDataLst>
              <p:tags r:id="rId5"/>
            </p:custDataLst>
          </p:nvPr>
        </p:nvSpPr>
        <p:spPr>
          <a:xfrm>
            <a:off x="401320" y="3877945"/>
            <a:ext cx="487045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③发送唤醒指令唤醒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器件；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0" name="TextBox 5"/>
          <p:cNvSpPr txBox="1"/>
          <p:nvPr>
            <p:custDataLst>
              <p:tags r:id="rId6"/>
            </p:custDataLst>
          </p:nvPr>
        </p:nvSpPr>
        <p:spPr>
          <a:xfrm>
            <a:off x="401320" y="4581525"/>
            <a:ext cx="4870450" cy="88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④发送激活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Bank0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指令激活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Bank0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1" name="TextBox 5"/>
          <p:cNvSpPr txBox="1"/>
          <p:nvPr>
            <p:custDataLst>
              <p:tags r:id="rId7"/>
            </p:custDataLst>
          </p:nvPr>
        </p:nvSpPr>
        <p:spPr>
          <a:xfrm>
            <a:off x="6555105" y="1715135"/>
            <a:ext cx="4870450" cy="88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⑤读取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0x00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寄存器数据并判断是否为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0x20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3" name="TextBox 5"/>
          <p:cNvSpPr txBox="1"/>
          <p:nvPr>
            <p:custDataLst>
              <p:tags r:id="rId8"/>
            </p:custDataLst>
          </p:nvPr>
        </p:nvSpPr>
        <p:spPr>
          <a:xfrm>
            <a:off x="6555105" y="2796540"/>
            <a:ext cx="487045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⑥配置寄存器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组；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6" name="TextBox 5"/>
          <p:cNvSpPr txBox="1"/>
          <p:nvPr>
            <p:custDataLst>
              <p:tags r:id="rId9"/>
            </p:custDataLst>
          </p:nvPr>
        </p:nvSpPr>
        <p:spPr>
          <a:xfrm>
            <a:off x="6555105" y="3500120"/>
            <a:ext cx="487045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⑦配置手势数据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寄存器；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7" name="TextBox 5"/>
          <p:cNvSpPr txBox="1"/>
          <p:nvPr>
            <p:custDataLst>
              <p:tags r:id="rId10"/>
            </p:custDataLst>
          </p:nvPr>
        </p:nvSpPr>
        <p:spPr>
          <a:xfrm>
            <a:off x="6555105" y="4203700"/>
            <a:ext cx="487045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⑧读取手势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数据。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6" grpId="0"/>
      <p:bldP spid="16" grpId="1"/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>
            <p:custDataLst>
              <p:tags r:id="rId1"/>
            </p:custDataLst>
          </p:nvPr>
        </p:nvSpPr>
        <p:spPr>
          <a:xfrm>
            <a:off x="5618480" y="1704975"/>
            <a:ext cx="6376035" cy="43402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0" lvl="1" algn="l">
              <a:lnSpc>
                <a:spcPct val="140000"/>
              </a:lnSpc>
            </a:pP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设计</a:t>
            </a: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步骤：</a:t>
            </a:r>
            <a:endParaRPr kumimoji="1" lang="zh-CN" altLang="en-US" sz="40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  <a:p>
            <a:pPr marL="0" lvl="1" algn="l">
              <a:lnSpc>
                <a:spcPct val="140000"/>
              </a:lnSpc>
            </a:pP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①状态转移图和信号波形图</a:t>
            </a:r>
            <a:r>
              <a:rPr kumimoji="1" lang="en-US" altLang="zh-CN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		</a:t>
            </a: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绘制</a:t>
            </a:r>
            <a:endParaRPr kumimoji="1" lang="zh-CN" altLang="en-US" sz="40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  <a:p>
            <a:pPr marL="0" lvl="1" algn="l">
              <a:lnSpc>
                <a:spcPct val="140000"/>
              </a:lnSpc>
            </a:pP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②代码</a:t>
            </a: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编写</a:t>
            </a:r>
            <a:endParaRPr kumimoji="1" lang="zh-CN" altLang="en-US" sz="40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  <a:p>
            <a:pPr marL="0" lvl="1" algn="l">
              <a:lnSpc>
                <a:spcPct val="140000"/>
              </a:lnSpc>
            </a:pP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③</a:t>
            </a:r>
            <a:r>
              <a:rPr kumimoji="1" lang="en-US" altLang="zh-CN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Signal Tap</a:t>
            </a: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抓取波形</a:t>
            </a: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验证</a:t>
            </a:r>
            <a:endParaRPr kumimoji="1" lang="zh-CN" altLang="en-US" sz="40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6" name="文本框 9"/>
          <p:cNvSpPr txBox="1"/>
          <p:nvPr>
            <p:custDataLst>
              <p:tags r:id="rId2"/>
            </p:custDataLst>
          </p:nvPr>
        </p:nvSpPr>
        <p:spPr>
          <a:xfrm>
            <a:off x="731520" y="1704975"/>
            <a:ext cx="4842510" cy="4340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0" lvl="1" algn="l">
              <a:lnSpc>
                <a:spcPct val="140000"/>
              </a:lnSpc>
            </a:pP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设计</a:t>
            </a: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任务：</a:t>
            </a:r>
            <a:endParaRPr kumimoji="1" lang="zh-CN" altLang="en-US" sz="40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  <a:p>
            <a:pPr marL="0" lvl="1" algn="l">
              <a:lnSpc>
                <a:spcPct val="140000"/>
              </a:lnSpc>
            </a:pP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识别操作者向上、下、左、右的挥手动作并利用</a:t>
            </a:r>
            <a:r>
              <a:rPr kumimoji="1" lang="en-US" altLang="zh-CN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LED</a:t>
            </a: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灯做出</a:t>
            </a:r>
            <a:r>
              <a:rPr kumimoji="1" lang="zh-CN" altLang="en-US" sz="40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指示。</a:t>
            </a:r>
            <a:endParaRPr kumimoji="1" lang="zh-CN" altLang="en-US" sz="40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05510" y="2897048"/>
            <a:ext cx="4005580" cy="922020"/>
            <a:chOff x="25414" y="2059326"/>
            <a:chExt cx="3071159" cy="846326"/>
          </a:xfrm>
          <a:solidFill>
            <a:schemeClr val="accent2"/>
          </a:solidFill>
        </p:grpSpPr>
        <p:sp>
          <p:nvSpPr>
            <p:cNvPr id="5" name="TextBox 19"/>
            <p:cNvSpPr txBox="1"/>
            <p:nvPr/>
          </p:nvSpPr>
          <p:spPr>
            <a:xfrm>
              <a:off x="25414" y="2059326"/>
              <a:ext cx="1292146" cy="8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5400" b="1" dirty="0">
                  <a:solidFill>
                    <a:srgbClr val="FBFBFB"/>
                  </a:solidFill>
                  <a:latin typeface="Intel Clear Hans Bold" panose="020B0704020203020204" pitchFamily="34" charset="-122"/>
                  <a:ea typeface="Intel Clear Hans Bold" panose="020B0704020203020204" pitchFamily="34" charset="-122"/>
                </a:rPr>
                <a:t>目录</a:t>
              </a:r>
              <a:endParaRPr kumimoji="1" lang="zh-CN" altLang="en-US" sz="54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</a:endParaRP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1317560" y="2256336"/>
              <a:ext cx="1779013" cy="4517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3200" b="1" dirty="0">
                  <a:solidFill>
                    <a:srgbClr val="FBFBFB"/>
                  </a:solidFill>
                  <a:latin typeface="Intel Clear Hans Bold" panose="020B0704020203020204" pitchFamily="34" charset="-122"/>
                  <a:ea typeface="Intel Clear Hans Bold" panose="020B0704020203020204" pitchFamily="34" charset="-122"/>
                </a:rPr>
                <a:t>CONTENTS</a:t>
              </a:r>
              <a:endParaRPr kumimoji="1" lang="zh-CN" altLang="en-US" sz="32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66790" y="1779270"/>
            <a:ext cx="6123940" cy="704850"/>
            <a:chOff x="9553" y="2110"/>
            <a:chExt cx="9644" cy="1110"/>
          </a:xfrm>
        </p:grpSpPr>
        <p:sp>
          <p:nvSpPr>
            <p:cNvPr id="12" name="五边形 11"/>
            <p:cNvSpPr/>
            <p:nvPr/>
          </p:nvSpPr>
          <p:spPr>
            <a:xfrm flipH="1">
              <a:off x="11016" y="2110"/>
              <a:ext cx="8181" cy="1070"/>
            </a:xfrm>
            <a:prstGeom prst="homePlate">
              <a:avLst/>
            </a:prstGeom>
            <a:solidFill>
              <a:srgbClr val="005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4A858"/>
                </a:solidFill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11628" y="2383"/>
              <a:ext cx="4180" cy="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indent="0" algn="l" eaLnBrk="1"/>
              <a:r>
                <a:rPr kumimoji="1" lang="en-US" altLang="zh-CN" sz="24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  <a:cs typeface="Intel Clear Hans Regular" panose="020B0604020203020204" pitchFamily="34" charset="-122"/>
                  <a:sym typeface="+mn-ea"/>
                </a:rPr>
                <a:t>PAJ7620U2</a:t>
              </a:r>
              <a:r>
                <a:rPr kumimoji="1" lang="zh-CN" altLang="en-US" sz="24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  <a:cs typeface="Intel Clear Hans Regular" panose="020B0604020203020204" pitchFamily="34" charset="-122"/>
                  <a:sym typeface="+mn-ea"/>
                </a:rPr>
                <a:t>简介</a:t>
              </a:r>
              <a:endParaRPr kumimoji="1" lang="zh-CN" altLang="en-US" sz="2400" b="1" dirty="0">
                <a:solidFill>
                  <a:srgbClr val="FBFBFB"/>
                </a:solidFill>
                <a:latin typeface="Intel Clear Hans Regular" panose="020B0604020203020204" pitchFamily="34" charset="-122"/>
                <a:ea typeface="Intel Clear Hans Regular" panose="020B0604020203020204" pitchFamily="34" charset="-122"/>
                <a:cs typeface="Intel Clear Hans Regular" panose="020B0604020203020204" pitchFamily="34" charset="-122"/>
                <a:sym typeface="+mn-ea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553" y="2110"/>
              <a:ext cx="1110" cy="1110"/>
            </a:xfrm>
            <a:prstGeom prst="roundRect">
              <a:avLst/>
            </a:prstGeom>
            <a:solidFill>
              <a:srgbClr val="005DC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TextBox 20"/>
            <p:cNvSpPr txBox="1"/>
            <p:nvPr/>
          </p:nvSpPr>
          <p:spPr>
            <a:xfrm>
              <a:off x="9931" y="2337"/>
              <a:ext cx="283" cy="6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</a:rPr>
                <a:t>1</a:t>
              </a:r>
              <a:endParaRPr lang="en-US" altLang="zh-CN" sz="3735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066790" y="2799080"/>
            <a:ext cx="6123940" cy="704850"/>
            <a:chOff x="9553" y="2110"/>
            <a:chExt cx="9644" cy="1110"/>
          </a:xfrm>
        </p:grpSpPr>
        <p:sp>
          <p:nvSpPr>
            <p:cNvPr id="39" name="五边形 38"/>
            <p:cNvSpPr/>
            <p:nvPr/>
          </p:nvSpPr>
          <p:spPr>
            <a:xfrm flipH="1">
              <a:off x="11016" y="2110"/>
              <a:ext cx="8181" cy="107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4A858"/>
                </a:solidFill>
              </a:endParaRPr>
            </a:p>
          </p:txBody>
        </p:sp>
        <p:sp>
          <p:nvSpPr>
            <p:cNvPr id="40" name="文本框 9"/>
            <p:cNvSpPr txBox="1"/>
            <p:nvPr/>
          </p:nvSpPr>
          <p:spPr>
            <a:xfrm>
              <a:off x="11628" y="2383"/>
              <a:ext cx="4876" cy="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lvl="1" indent="0" algn="l" eaLnBrk="1"/>
              <a:r>
                <a:rPr kumimoji="1" lang="en-US" altLang="zh-CN" sz="24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  <a:cs typeface="Intel Clear Hans Regular" panose="020B0604020203020204" pitchFamily="34" charset="-122"/>
                  <a:sym typeface="+mn-ea"/>
                </a:rPr>
                <a:t>PAJ7620U2</a:t>
              </a:r>
              <a:r>
                <a:rPr kumimoji="1" lang="zh-CN" altLang="en-US" sz="24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  <a:cs typeface="Intel Clear Hans Regular" panose="020B0604020203020204" pitchFamily="34" charset="-122"/>
                  <a:sym typeface="+mn-ea"/>
                </a:rPr>
                <a:t>驱动</a:t>
              </a:r>
              <a:r>
                <a:rPr kumimoji="1" lang="zh-CN" altLang="en-US" sz="24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  <a:cs typeface="Intel Clear Hans Regular" panose="020B0604020203020204" pitchFamily="34" charset="-122"/>
                  <a:sym typeface="+mn-ea"/>
                </a:rPr>
                <a:t>原理</a:t>
              </a:r>
              <a:endParaRPr kumimoji="1" lang="zh-CN" altLang="en-US" sz="2400" b="1" dirty="0">
                <a:solidFill>
                  <a:srgbClr val="FBFBFB"/>
                </a:solidFill>
                <a:latin typeface="Intel Clear Hans Regular" panose="020B0604020203020204" pitchFamily="34" charset="-122"/>
                <a:ea typeface="Intel Clear Hans Regular" panose="020B0604020203020204" pitchFamily="34" charset="-122"/>
                <a:cs typeface="Intel Clear Hans Regular" panose="020B0604020203020204" pitchFamily="34" charset="-122"/>
                <a:sym typeface="+mn-ea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553" y="2110"/>
              <a:ext cx="1110" cy="11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2" name="TextBox 20"/>
            <p:cNvSpPr txBox="1"/>
            <p:nvPr/>
          </p:nvSpPr>
          <p:spPr>
            <a:xfrm>
              <a:off x="9932" y="2337"/>
              <a:ext cx="283" cy="6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r>
                <a:rPr kumimoji="1" lang="en-US" sz="28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</a:rPr>
                <a:t>2</a:t>
              </a:r>
              <a:endParaRPr kumimoji="1" lang="en-US" sz="2800" b="1" dirty="0">
                <a:solidFill>
                  <a:srgbClr val="FBFBFB"/>
                </a:solidFill>
                <a:latin typeface="Intel Clear Hans Regular" panose="020B0604020203020204" pitchFamily="34" charset="-122"/>
                <a:ea typeface="Intel Clear Hans Regular" panose="020B0604020203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066790" y="3818890"/>
            <a:ext cx="6123940" cy="704850"/>
            <a:chOff x="9553" y="2110"/>
            <a:chExt cx="9644" cy="1110"/>
          </a:xfrm>
        </p:grpSpPr>
        <p:sp>
          <p:nvSpPr>
            <p:cNvPr id="44" name="五边形 43"/>
            <p:cNvSpPr/>
            <p:nvPr/>
          </p:nvSpPr>
          <p:spPr>
            <a:xfrm flipH="1">
              <a:off x="11016" y="2110"/>
              <a:ext cx="8181" cy="1070"/>
            </a:xfrm>
            <a:prstGeom prst="homePlate">
              <a:avLst/>
            </a:prstGeom>
            <a:solidFill>
              <a:srgbClr val="005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4A858"/>
                </a:solidFill>
              </a:endParaRPr>
            </a:p>
          </p:txBody>
        </p:sp>
        <p:sp>
          <p:nvSpPr>
            <p:cNvPr id="45" name="文本框 9"/>
            <p:cNvSpPr txBox="1"/>
            <p:nvPr/>
          </p:nvSpPr>
          <p:spPr>
            <a:xfrm>
              <a:off x="11628" y="2383"/>
              <a:ext cx="4180" cy="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lvl="1" indent="0" algn="l" eaLnBrk="1"/>
              <a:r>
                <a:rPr kumimoji="1" lang="zh-CN" altLang="en-US" sz="24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  <a:cs typeface="Intel Clear Hans Regular" panose="020B0604020203020204" pitchFamily="34" charset="-122"/>
                  <a:sym typeface="+mn-ea"/>
                </a:rPr>
                <a:t>时序分析</a:t>
              </a:r>
              <a:endParaRPr kumimoji="1" lang="zh-CN" altLang="en-US" sz="2400" b="1" dirty="0">
                <a:solidFill>
                  <a:srgbClr val="FBFBFB"/>
                </a:solidFill>
                <a:latin typeface="Intel Clear Hans Regular" panose="020B0604020203020204" pitchFamily="34" charset="-122"/>
                <a:ea typeface="Intel Clear Hans Regular" panose="020B0604020203020204" pitchFamily="34" charset="-122"/>
                <a:cs typeface="Intel Clear Hans Regular" panose="020B0604020203020204" pitchFamily="34" charset="-122"/>
                <a:sym typeface="+mn-ea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9553" y="2110"/>
              <a:ext cx="1110" cy="1110"/>
            </a:xfrm>
            <a:prstGeom prst="roundRect">
              <a:avLst/>
            </a:prstGeom>
            <a:solidFill>
              <a:srgbClr val="005DC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7" name="TextBox 20"/>
            <p:cNvSpPr txBox="1"/>
            <p:nvPr/>
          </p:nvSpPr>
          <p:spPr>
            <a:xfrm>
              <a:off x="9931" y="2337"/>
              <a:ext cx="283" cy="6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r>
                <a:rPr kumimoji="1" lang="en-US" altLang="zh-CN" sz="28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</a:rPr>
                <a:t>3</a:t>
              </a:r>
              <a:endParaRPr kumimoji="1" lang="en-US" altLang="zh-CN" sz="2800" b="1" dirty="0">
                <a:solidFill>
                  <a:srgbClr val="FBFBFB"/>
                </a:solidFill>
                <a:latin typeface="Intel Clear Hans Regular" panose="020B0604020203020204" pitchFamily="34" charset="-122"/>
                <a:ea typeface="Intel Clear Hans Regular" panose="020B0604020203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066790" y="4838700"/>
            <a:ext cx="6123940" cy="704850"/>
            <a:chOff x="9553" y="2110"/>
            <a:chExt cx="9644" cy="1110"/>
          </a:xfrm>
        </p:grpSpPr>
        <p:sp>
          <p:nvSpPr>
            <p:cNvPr id="49" name="五边形 48"/>
            <p:cNvSpPr/>
            <p:nvPr/>
          </p:nvSpPr>
          <p:spPr>
            <a:xfrm flipH="1">
              <a:off x="11016" y="2110"/>
              <a:ext cx="8181" cy="107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4A858"/>
                </a:solidFill>
              </a:endParaRPr>
            </a:p>
          </p:txBody>
        </p:sp>
        <p:sp>
          <p:nvSpPr>
            <p:cNvPr id="51" name="文本框 9"/>
            <p:cNvSpPr txBox="1"/>
            <p:nvPr/>
          </p:nvSpPr>
          <p:spPr>
            <a:xfrm>
              <a:off x="11628" y="2383"/>
              <a:ext cx="4876" cy="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lvl="1" indent="0" algn="l" eaLnBrk="1"/>
              <a:r>
                <a:rPr kumimoji="1" lang="zh-CN" altLang="en-US" sz="24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  <a:cs typeface="Intel Clear Hans Regular" panose="020B0604020203020204" pitchFamily="34" charset="-122"/>
                  <a:sym typeface="+mn-ea"/>
                </a:rPr>
                <a:t>实践</a:t>
              </a:r>
              <a:r>
                <a:rPr kumimoji="1" lang="zh-CN" altLang="en-US" sz="24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  <a:cs typeface="Intel Clear Hans Regular" panose="020B0604020203020204" pitchFamily="34" charset="-122"/>
                  <a:sym typeface="+mn-ea"/>
                </a:rPr>
                <a:t>操作</a:t>
              </a:r>
              <a:endParaRPr kumimoji="1" lang="zh-CN" altLang="en-US" sz="2400" b="1" dirty="0">
                <a:solidFill>
                  <a:srgbClr val="FBFBFB"/>
                </a:solidFill>
                <a:latin typeface="Intel Clear Hans Regular" panose="020B0604020203020204" pitchFamily="34" charset="-122"/>
                <a:ea typeface="Intel Clear Hans Regular" panose="020B0604020203020204" pitchFamily="34" charset="-122"/>
                <a:cs typeface="Intel Clear Hans Regular" panose="020B0604020203020204" pitchFamily="34" charset="-122"/>
                <a:sym typeface="+mn-ea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9553" y="2110"/>
              <a:ext cx="1110" cy="11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3" name="TextBox 20"/>
            <p:cNvSpPr txBox="1"/>
            <p:nvPr/>
          </p:nvSpPr>
          <p:spPr>
            <a:xfrm>
              <a:off x="9932" y="2337"/>
              <a:ext cx="283" cy="6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r>
                <a:rPr kumimoji="1" lang="en-US" sz="2800" b="1" dirty="0">
                  <a:solidFill>
                    <a:srgbClr val="FBFBFB"/>
                  </a:solidFill>
                  <a:latin typeface="Intel Clear Hans Regular" panose="020B0604020203020204" pitchFamily="34" charset="-122"/>
                  <a:ea typeface="Intel Clear Hans Regular" panose="020B0604020203020204" pitchFamily="34" charset="-122"/>
                </a:rPr>
                <a:t>4</a:t>
              </a:r>
              <a:endParaRPr kumimoji="1" lang="en-US" sz="2800" b="1" dirty="0">
                <a:solidFill>
                  <a:srgbClr val="FBFBFB"/>
                </a:solidFill>
                <a:latin typeface="Intel Clear Hans Regular" panose="020B0604020203020204" pitchFamily="34" charset="-122"/>
                <a:ea typeface="Intel Clear Hans Regular" panose="020B0604020203020204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287101" y="2737753"/>
            <a:ext cx="1408850" cy="14088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0"/>
          <p:cNvSpPr txBox="1"/>
          <p:nvPr/>
        </p:nvSpPr>
        <p:spPr>
          <a:xfrm>
            <a:off x="3546509" y="2888635"/>
            <a:ext cx="890258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</a:rPr>
              <a:t>1</a:t>
            </a:r>
            <a:endParaRPr kumimoji="1" lang="en-US" altLang="zh-CN" sz="72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4925695" y="3013710"/>
            <a:ext cx="464121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kumimoji="1" lang="en-US" altLang="zh-CN" sz="54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PAJ7620U2</a:t>
            </a:r>
            <a:r>
              <a:rPr kumimoji="1" lang="zh-CN" altLang="en-US" sz="54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简介</a:t>
            </a:r>
            <a:endParaRPr kumimoji="1" lang="zh-CN" altLang="en-US" sz="54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5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94615" y="1115060"/>
            <a:ext cx="7516495" cy="1169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PAJ7620U2是一款手势识别传感器,它采用红外光学传感技术，能够实时捕捉并分析使用者的手势动作，从而实现与电子设备的交互控制。</a:t>
            </a:r>
            <a:endParaRPr kumimoji="1" lang="en-US" altLang="zh-CN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5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15" y="2465705"/>
            <a:ext cx="7516495" cy="1169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ctr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该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芯片支持上、下、左、右、前、后、顺时针旋转、逆时针旋转和挥动的手势动作识别，以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  <a:p>
            <a:pPr indent="457200" algn="ctr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及支持物体接近检测等功能。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520" y="1032510"/>
            <a:ext cx="2614930" cy="2517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520" y="3885565"/>
            <a:ext cx="2614930" cy="25412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725" y="3885565"/>
            <a:ext cx="4146550" cy="2336800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614045" y="4347845"/>
            <a:ext cx="3109595" cy="1169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ctr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操作者使用该传感器时，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“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小眼睛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”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应该正对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操作者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" grpId="0"/>
      <p:bldP spid="6" grpId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94615" y="1080135"/>
            <a:ext cx="2649220" cy="732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kumimoji="1" lang="zh-CN" altLang="en-US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应用场景</a:t>
            </a:r>
            <a:endParaRPr kumimoji="1" lang="zh-CN" altLang="en-US" sz="2800" b="1" dirty="0">
              <a:solidFill>
                <a:srgbClr val="F4A858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2" name="TextBox 5"/>
          <p:cNvSpPr txBox="1"/>
          <p:nvPr>
            <p:custDataLst>
              <p:tags r:id="rId2"/>
            </p:custDataLst>
          </p:nvPr>
        </p:nvSpPr>
        <p:spPr>
          <a:xfrm>
            <a:off x="94615" y="1715135"/>
            <a:ext cx="7516495" cy="1169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①智能家居控制：用户可以通过简单的手势动作来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来控制灯光、电器设备、窗帘等，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实现智能家居设备的控制，提高生活便利性。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9" name="TextBox 5"/>
          <p:cNvSpPr txBox="1"/>
          <p:nvPr>
            <p:custDataLst>
              <p:tags r:id="rId3"/>
            </p:custDataLst>
          </p:nvPr>
        </p:nvSpPr>
        <p:spPr>
          <a:xfrm>
            <a:off x="94615" y="3018155"/>
            <a:ext cx="7516495" cy="1169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②无触摸界面：用户可以通过手势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  <a:sym typeface="+mn-ea"/>
              </a:rPr>
              <a:t>创建无触摸交互界面，如自助终端、自动售货机和信息展示屏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进行选择、滚动和点击等操作，而无需直接接触设备。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4" name="TextBox 5"/>
          <p:cNvSpPr txBox="1"/>
          <p:nvPr>
            <p:custDataLst>
              <p:tags r:id="rId4"/>
            </p:custDataLst>
          </p:nvPr>
        </p:nvSpPr>
        <p:spPr>
          <a:xfrm>
            <a:off x="94615" y="4321175"/>
            <a:ext cx="7516495" cy="831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③健康与医疗：通过手势识别，可以进行手势导航、控制医疗设备、进行康复训练等。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7" name="TextBox 5"/>
          <p:cNvSpPr txBox="1"/>
          <p:nvPr>
            <p:custDataLst>
              <p:tags r:id="rId5"/>
            </p:custDataLst>
          </p:nvPr>
        </p:nvSpPr>
        <p:spPr>
          <a:xfrm>
            <a:off x="94615" y="5286375"/>
            <a:ext cx="7516495" cy="1169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④虚拟现实（VR）和增强现实（AR）：用户可以通过手势来操控虚拟对象、进行游戏互动或控制AR界面。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685" y="2034540"/>
            <a:ext cx="3589655" cy="32518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14" grpId="0"/>
      <p:bldP spid="14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>
            <p:custDataLst>
              <p:tags r:id="rId1"/>
            </p:custDataLst>
          </p:nvPr>
        </p:nvSpPr>
        <p:spPr>
          <a:xfrm>
            <a:off x="2858476" y="2737753"/>
            <a:ext cx="1408850" cy="14088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9"/>
          <p:cNvSpPr txBox="1"/>
          <p:nvPr>
            <p:custDataLst>
              <p:tags r:id="rId2"/>
            </p:custDataLst>
          </p:nvPr>
        </p:nvSpPr>
        <p:spPr>
          <a:xfrm>
            <a:off x="4525645" y="3013710"/>
            <a:ext cx="632460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kumimoji="1" lang="en-US" altLang="zh-CN" sz="54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PAJ7620U2</a:t>
            </a:r>
            <a:r>
              <a:rPr kumimoji="1" lang="zh-CN" altLang="en-US" sz="54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</a:t>
            </a:r>
            <a:r>
              <a:rPr kumimoji="1" lang="zh-CN" altLang="en-US" sz="54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原理</a:t>
            </a:r>
            <a:endParaRPr kumimoji="1" lang="zh-CN" altLang="en-US" sz="54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5" name="TextBox 20"/>
          <p:cNvSpPr txBox="1"/>
          <p:nvPr>
            <p:custDataLst>
              <p:tags r:id="rId3"/>
            </p:custDataLst>
          </p:nvPr>
        </p:nvSpPr>
        <p:spPr>
          <a:xfrm>
            <a:off x="3117884" y="2888635"/>
            <a:ext cx="890258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kumimoji="1" lang="en-US" altLang="zh-CN" sz="7200" b="1" dirty="0">
                <a:solidFill>
                  <a:srgbClr val="FBFBFB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</a:rPr>
              <a:t>2</a:t>
            </a:r>
            <a:endParaRPr kumimoji="1" lang="en-US" altLang="zh-CN" sz="7200" b="1" dirty="0">
              <a:solidFill>
                <a:srgbClr val="FBFBFB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</a:endParaRPr>
          </a:p>
        </p:txBody>
      </p:sp>
      <p:sp>
        <p:nvSpPr>
          <p:cNvPr id="5" name="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4" name="TextBox 5"/>
          <p:cNvSpPr txBox="1"/>
          <p:nvPr>
            <p:custDataLst>
              <p:tags r:id="rId2"/>
            </p:custDataLst>
          </p:nvPr>
        </p:nvSpPr>
        <p:spPr>
          <a:xfrm>
            <a:off x="94615" y="1080135"/>
            <a:ext cx="3265805" cy="732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kumimoji="1" lang="en-US" altLang="zh-CN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--I2C协议</a:t>
            </a:r>
            <a:r>
              <a:rPr kumimoji="1" lang="zh-CN" altLang="en-US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简介</a:t>
            </a:r>
            <a:endParaRPr kumimoji="1" lang="zh-CN" altLang="en-US" sz="2800" b="1" dirty="0">
              <a:solidFill>
                <a:srgbClr val="F4A858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7753" y="1715135"/>
            <a:ext cx="7516495" cy="116967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indent="720090" algn="ctr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I2C（Inter-Integrated Circuit）是一种串行通信协议，用于在集成电路（IC）之间进行简单而高效的数据传输。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5" y="3488690"/>
            <a:ext cx="4927600" cy="213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3364865"/>
            <a:ext cx="5943600" cy="23812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4" name="TextBox 5"/>
          <p:cNvSpPr txBox="1"/>
          <p:nvPr>
            <p:custDataLst>
              <p:tags r:id="rId2"/>
            </p:custDataLst>
          </p:nvPr>
        </p:nvSpPr>
        <p:spPr>
          <a:xfrm>
            <a:off x="94615" y="1080135"/>
            <a:ext cx="3265805" cy="732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kumimoji="1" lang="en-US" altLang="zh-CN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--I2C协议</a:t>
            </a:r>
            <a:r>
              <a:rPr kumimoji="1" lang="zh-CN" altLang="en-US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特点</a:t>
            </a:r>
            <a:endParaRPr kumimoji="1" lang="zh-CN" altLang="en-US" sz="2800" b="1" dirty="0">
              <a:solidFill>
                <a:srgbClr val="F4A858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4615" y="1715135"/>
            <a:ext cx="5248910" cy="1249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①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总线结构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：I2C协议使用两根线进行通信，分别为数据线（SDA）和时钟线（SCL）。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94615" y="2964180"/>
            <a:ext cx="5248910" cy="900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②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主从结构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：在I2C总线中，有一个主设备和一个或多个从设备。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94615" y="3864610"/>
            <a:ext cx="5248910" cy="900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③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传输方式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：I2C协议采用同步传输方式。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94615" y="4765040"/>
            <a:ext cx="5248910" cy="1367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④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帧结构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：I2C通信以帧的形式进行。每个帧包含一个起始位、若干数据位、若干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应答位和一个停止位。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5997575" y="1715135"/>
            <a:ext cx="5248910" cy="1546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⑤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地址分配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：每个I2C设备都有一个唯一的7位地址。主设备在发起通信时会发送目标设备的地址，从而确定要与哪个从设备进行通信。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5997575" y="3309620"/>
            <a:ext cx="5248910" cy="1218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⑥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应答机制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：在每个字节传输完成后，接收方会发送一个应答位来指示是否成功接收了数据。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5997575" y="4528185"/>
            <a:ext cx="5248910" cy="1586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⑦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多主设备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：I2C协议支持多个主设备同时存在于同一总线上。多主模式下，主设备必须通过仲裁过程来竞争总线的控制权。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  <p:bldP spid="3" grpId="0"/>
      <p:bldP spid="3" grpId="1"/>
      <p:bldP spid="7" grpId="0"/>
      <p:bldP spid="7" grpId="1"/>
      <p:bldP spid="8" grpId="0"/>
      <p:bldP spid="8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15" y="146685"/>
            <a:ext cx="4867275" cy="885825"/>
          </a:xfrm>
          <a:prstGeom prst="rect">
            <a:avLst/>
          </a:prstGeom>
          <a:noFill/>
          <a:ln>
            <a:noFill/>
          </a:ln>
        </p:spPr>
        <p:txBody>
          <a:bodyPr lIns="45702" tIns="22851" rIns="45702" bIns="2285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 PAJ7620U2</a:t>
            </a:r>
            <a:r>
              <a:rPr kumimoji="1" lang="zh-CN" altLang="en-US" sz="3200" b="1" i="0" u="none" strike="noStrike" cap="none" spc="0" normalizeH="0" baseline="0" dirty="0">
                <a:ln>
                  <a:noFill/>
                </a:ln>
                <a:solidFill>
                  <a:srgbClr val="F4A858"/>
                </a:solidFill>
                <a:effectLst/>
                <a:uFillTx/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驱动实验</a:t>
            </a:r>
            <a:endParaRPr kumimoji="1" lang="zh-CN" altLang="en-US" sz="3200" b="1" i="0" u="none" strike="noStrike" cap="none" spc="0" normalizeH="0" baseline="0" dirty="0">
              <a:ln>
                <a:noFill/>
              </a:ln>
              <a:solidFill>
                <a:srgbClr val="F4A858"/>
              </a:solidFill>
              <a:effectLst/>
              <a:uFillTx/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4" name="TextBox 5"/>
          <p:cNvSpPr txBox="1"/>
          <p:nvPr>
            <p:custDataLst>
              <p:tags r:id="rId2"/>
            </p:custDataLst>
          </p:nvPr>
        </p:nvSpPr>
        <p:spPr>
          <a:xfrm>
            <a:off x="94615" y="1080135"/>
            <a:ext cx="3533775" cy="732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kumimoji="1" lang="en-US" altLang="zh-CN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--I2C协议</a:t>
            </a:r>
            <a:r>
              <a:rPr kumimoji="1" lang="zh-CN" altLang="en-US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写</a:t>
            </a:r>
            <a:r>
              <a:rPr kumimoji="1" lang="zh-CN" altLang="en-US" sz="28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操作</a:t>
            </a:r>
            <a:endParaRPr kumimoji="1" lang="zh-CN" altLang="en-US" sz="2800" b="1" dirty="0">
              <a:solidFill>
                <a:srgbClr val="F4A858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0695" y="5179060"/>
            <a:ext cx="11229975" cy="1225550"/>
          </a:xfrm>
          <a:prstGeom prst="rect">
            <a:avLst/>
          </a:prstGeom>
        </p:spPr>
      </p:pic>
      <p:sp>
        <p:nvSpPr>
          <p:cNvPr id="9" name="TextBox 5"/>
          <p:cNvSpPr txBox="1"/>
          <p:nvPr>
            <p:custDataLst>
              <p:tags r:id="rId5"/>
            </p:custDataLst>
          </p:nvPr>
        </p:nvSpPr>
        <p:spPr>
          <a:xfrm>
            <a:off x="94615" y="1715135"/>
            <a:ext cx="5596255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①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启动信号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：主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设备发送一个启动信号来指示开始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工作；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1" name="TextBox 5"/>
          <p:cNvSpPr txBox="1"/>
          <p:nvPr>
            <p:custDataLst>
              <p:tags r:id="rId6"/>
            </p:custDataLst>
          </p:nvPr>
        </p:nvSpPr>
        <p:spPr>
          <a:xfrm>
            <a:off x="94615" y="2666365"/>
            <a:ext cx="5596255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②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设备地址+写位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：主设备发送目标设备地址，同时添加</a:t>
            </a:r>
            <a:r>
              <a:rPr kumimoji="1" lang="en-US" altLang="zh-CN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0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指示写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操作；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2" name="TextBox 5"/>
          <p:cNvSpPr txBox="1"/>
          <p:nvPr>
            <p:custDataLst>
              <p:tags r:id="rId7"/>
            </p:custDataLst>
          </p:nvPr>
        </p:nvSpPr>
        <p:spPr>
          <a:xfrm>
            <a:off x="94615" y="3617595"/>
            <a:ext cx="5596255" cy="1160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③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数据传输与应答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：主设备将要写入的数据字节依次发送给从设备并接收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和判断从设备应答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信号；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  <p:sp>
        <p:nvSpPr>
          <p:cNvPr id="13" name="TextBox 5"/>
          <p:cNvSpPr txBox="1"/>
          <p:nvPr>
            <p:custDataLst>
              <p:tags r:id="rId8"/>
            </p:custDataLst>
          </p:nvPr>
        </p:nvSpPr>
        <p:spPr>
          <a:xfrm>
            <a:off x="5990590" y="1715135"/>
            <a:ext cx="5596255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720090" algn="l" eaLnBrk="1"/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④</a:t>
            </a:r>
            <a:r>
              <a:rPr kumimoji="1" lang="en-US" altLang="zh-CN" sz="2400" b="1" dirty="0">
                <a:solidFill>
                  <a:srgbClr val="F4A858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停止信号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：主设备发送一个停止信号来指示停止</a:t>
            </a:r>
            <a:r>
              <a:rPr kumimoji="1" lang="zh-CN" altLang="en-US" sz="2400" b="1" dirty="0">
                <a:solidFill>
                  <a:schemeClr val="bg1"/>
                </a:solidFill>
                <a:latin typeface="Intel Clear Hans Bold" panose="020B0704020203020204" pitchFamily="34" charset="-122"/>
                <a:ea typeface="Intel Clear Hans Bold" panose="020B0704020203020204" pitchFamily="34" charset="-122"/>
                <a:cs typeface="Intel Clear Hans Bold" panose="020B0704020203020204" pitchFamily="34" charset="-122"/>
              </a:rPr>
              <a:t>工作。</a:t>
            </a:r>
            <a:endParaRPr kumimoji="1" lang="zh-CN" altLang="en-US" sz="2400" b="1" dirty="0">
              <a:solidFill>
                <a:schemeClr val="bg1"/>
              </a:solidFill>
              <a:latin typeface="Intel Clear Hans Bold" panose="020B0704020203020204" pitchFamily="34" charset="-122"/>
              <a:ea typeface="Intel Clear Hans Bold" panose="020B0704020203020204" pitchFamily="34" charset="-122"/>
              <a:cs typeface="Intel Clear Hans Bold" panose="020B0704020203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SLIDE_MODEL_TYPE" val="cover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SLIDE_MODEL_TYPE" val="cover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SLIDE_MODEL_TYPE" val="cover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SLIDE_MODEL_TYPE" val="cover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SLIDE_MODEL_TYPE" val="cover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SLIDE_MODEL_TYPE" val="cover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SLIDE_MODEL_TYPE" val="cover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SLIDE_MODEL_TYPE" val="cover"/>
</p:tagLst>
</file>

<file path=ppt/tags/tag60.xml><?xml version="1.0" encoding="utf-8"?>
<p:tagLst xmlns:p="http://schemas.openxmlformats.org/presentationml/2006/main">
  <p:tag name="KSO_WM_SLIDE_MODEL_TYPE" val="cover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MODEL_TYPE" val="cover"/>
</p:tagLst>
</file>

<file path=ppt/tags/tag65.xml><?xml version="1.0" encoding="utf-8"?>
<p:tagLst xmlns:p="http://schemas.openxmlformats.org/presentationml/2006/main">
  <p:tag name="COMMONDATA" val="eyJoZGlkIjoiZjhmMWVhYWRlMDc3MjhkZjYzNTk5MTI1MTg5MjIxNzQifQ=="/>
  <p:tag name="KSO_WPP_MARK_KEY" val="a326d162-731b-41e8-bbfa-f4357e339ff9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BEAUTIFY_FLAG" val="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WPS 演示</Application>
  <PresentationFormat>宽屏</PresentationFormat>
  <Paragraphs>157</Paragraphs>
  <Slides>15</Slides>
  <Notes>75</Notes>
  <HiddenSlides>0</HiddenSlides>
  <MMClips>4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Helvetica Light</vt:lpstr>
      <vt:lpstr>Helvetica Neue</vt:lpstr>
      <vt:lpstr>Calibri</vt:lpstr>
      <vt:lpstr>Intel Clear Hans Bold</vt:lpstr>
      <vt:lpstr>Intel Clear Hans Regular</vt:lpstr>
      <vt:lpstr>Agency FB</vt:lpstr>
      <vt:lpstr>微软雅黑</vt:lpstr>
      <vt:lpstr>Arial Unicode MS</vt:lpstr>
      <vt:lpstr>等线 Light</vt:lpstr>
      <vt:lpstr>等线</vt:lpstr>
      <vt:lpstr>Trebuchet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年中汇报</dc:title>
  <dc:creator>Administrator</dc:creator>
  <cp:lastModifiedBy>EDY</cp:lastModifiedBy>
  <cp:revision>1317</cp:revision>
  <dcterms:created xsi:type="dcterms:W3CDTF">2020-09-25T04:24:00Z</dcterms:created>
  <dcterms:modified xsi:type="dcterms:W3CDTF">2023-08-31T00:17:45Z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753377D8F0544BB09A3F0079CBF964EA_13</vt:lpwstr>
  </property>
</Properties>
</file>