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303" r:id="rId4"/>
    <p:sldId id="306" r:id="rId5"/>
    <p:sldId id="305" r:id="rId6"/>
    <p:sldId id="304" r:id="rId7"/>
    <p:sldId id="307" r:id="rId8"/>
    <p:sldId id="309" r:id="rId9"/>
    <p:sldId id="308" r:id="rId10"/>
    <p:sldId id="310" r:id="rId11"/>
    <p:sldId id="311" r:id="rId12"/>
    <p:sldId id="314" r:id="rId13"/>
    <p:sldId id="312" r:id="rId14"/>
    <p:sldId id="313" r:id="rId15"/>
    <p:sldId id="316" r:id="rId16"/>
    <p:sldId id="315" r:id="rId17"/>
    <p:sldId id="317" r:id="rId18"/>
    <p:sldId id="301" r:id="rId19"/>
    <p:sldId id="318" r:id="rId20"/>
    <p:sldId id="302" r:id="rId21"/>
    <p:sldId id="259" r:id="rId22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7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1250">
          <p15:clr>
            <a:srgbClr val="A4A3A4"/>
          </p15:clr>
        </p15:guide>
        <p15:guide id="5" orient="horz" pos="2010">
          <p15:clr>
            <a:srgbClr val="A4A3A4"/>
          </p15:clr>
        </p15:guide>
        <p15:guide id="6" pos="4468" userDrawn="1">
          <p15:clr>
            <a:srgbClr val="A4A3A4"/>
          </p15:clr>
        </p15:guide>
        <p15:guide id="7" pos="4413">
          <p15:clr>
            <a:srgbClr val="A4A3A4"/>
          </p15:clr>
        </p15:guide>
        <p15:guide id="8" orient="horz" pos="3886">
          <p15:clr>
            <a:srgbClr val="A4A3A4"/>
          </p15:clr>
        </p15:guide>
        <p15:guide id="9" orient="horz" pos="2849">
          <p15:clr>
            <a:srgbClr val="A4A3A4"/>
          </p15:clr>
        </p15:guide>
        <p15:guide id="10" orient="horz" pos="890">
          <p15:clr>
            <a:srgbClr val="A4A3A4"/>
          </p15:clr>
        </p15:guide>
        <p15:guide id="11" orient="horz" pos="2840" userDrawn="1">
          <p15:clr>
            <a:srgbClr val="A4A3A4"/>
          </p15:clr>
        </p15:guide>
        <p15:guide id="12" orient="horz" pos="157">
          <p15:clr>
            <a:srgbClr val="A4A3A4"/>
          </p15:clr>
        </p15:guide>
        <p15:guide id="13" orient="horz" pos="48">
          <p15:clr>
            <a:srgbClr val="A4A3A4"/>
          </p15:clr>
        </p15:guide>
        <p15:guide id="14" pos="3454">
          <p15:clr>
            <a:srgbClr val="A4A3A4"/>
          </p15:clr>
        </p15:guide>
        <p15:guide id="15" pos="5647" userDrawn="1">
          <p15:clr>
            <a:srgbClr val="A4A3A4"/>
          </p15:clr>
        </p15:guide>
        <p15:guide id="16" pos="23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David" initials="PD" lastIdx="1" clrIdx="0"/>
  <p:cmAuthor id="2" name="Melissa Lynch" initials="M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B26"/>
    <a:srgbClr val="F5D6D6"/>
    <a:srgbClr val="DDDDDD"/>
    <a:srgbClr val="000000"/>
    <a:srgbClr val="A92028"/>
    <a:srgbClr val="169C71"/>
    <a:srgbClr val="00895F"/>
    <a:srgbClr val="128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4" autoAdjust="0"/>
    <p:restoredTop sz="96253" autoAdjust="0"/>
  </p:normalViewPr>
  <p:slideViewPr>
    <p:cSldViewPr snapToGrid="0" showGuides="1">
      <p:cViewPr varScale="1">
        <p:scale>
          <a:sx n="130" d="100"/>
          <a:sy n="130" d="100"/>
        </p:scale>
        <p:origin x="1000" y="184"/>
      </p:cViewPr>
      <p:guideLst>
        <p:guide orient="horz" pos="717"/>
        <p:guide pos="5602"/>
        <p:guide orient="horz" pos="686"/>
        <p:guide orient="horz" pos="1250"/>
        <p:guide orient="horz" pos="2010"/>
        <p:guide pos="4468"/>
        <p:guide pos="4413"/>
        <p:guide orient="horz" pos="3886"/>
        <p:guide orient="horz" pos="2849"/>
        <p:guide orient="horz" pos="890"/>
        <p:guide orient="horz" pos="2840"/>
        <p:guide orient="horz" pos="157"/>
        <p:guide orient="horz" pos="48"/>
        <p:guide pos="3454"/>
        <p:guide pos="5647"/>
        <p:guide pos="2360"/>
      </p:guideLst>
    </p:cSldViewPr>
  </p:slideViewPr>
  <p:outlineViewPr>
    <p:cViewPr>
      <p:scale>
        <a:sx n="33" d="100"/>
        <a:sy n="33" d="100"/>
      </p:scale>
      <p:origin x="0" y="-1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9F9F125-F86C-45CC-B902-1ABC1093D2A6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F43B9BCD-F0A6-4F9B-84D5-F70AD843D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90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B5F5AA00-B358-494B-976A-8FD2A467C784}" type="datetimeFigureOut">
              <a:rPr lang="en-US" smtClean="0"/>
              <a:pPr/>
              <a:t>8/10/23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9E6C8909-495D-435D-8BEC-058DD37ABB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C8909-495D-435D-8BEC-058DD37ABB2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2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WorkDrive/___CLARK/___All_Jobs/__BRANDING/___2015/__Rollout/Rollout_PPT/__PPT_Linear_Red_Cov_FINAL-0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WorkDrive/___CLARK/___All_Jobs/__BRANDING/___2015/__Rollout/Rollout_PPT/__PPT_Linear_RED_DIVIDER_KO_2-01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_PPT_Linear_Red_Cov_FINAL-01.png" descr="/Volumes/WorkDrive/___CLARK/___All_Jobs/__BRANDING/___2015/__Rollout/Rollout_PPT/__PPT_Linear_Red_Cov_FINAL-01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141494"/>
            <a:ext cx="9601200" cy="699054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4133" y="2"/>
            <a:ext cx="8225367" cy="182252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3207" y="1328510"/>
            <a:ext cx="8270124" cy="95259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Clr>
                <a:srgbClr val="C50B26"/>
              </a:buClr>
              <a:buSzPct val="115000"/>
              <a:buFontTx/>
              <a:buNone/>
              <a:defRPr/>
            </a:lvl1pPr>
          </a:lstStyle>
          <a:p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4113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82615"/>
            <a:ext cx="8229600" cy="454354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Two-Column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35369"/>
            <a:ext cx="381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817533" y="1635363"/>
            <a:ext cx="381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93738" indent="-236538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Headline </a:t>
            </a:r>
            <a:br>
              <a:rPr lang="en-US" dirty="0"/>
            </a:br>
            <a:r>
              <a:rPr lang="en-US" dirty="0"/>
              <a:t>with Graphic-only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_PPT_Linear_RED_DIVIDER_KO_2-01.png" descr="/Volumes/WorkDrive/___CLARK/___All_Jobs/__BRANDING/___2015/__Rollout/Rollout_PPT/__PPT_Linear_RED_DIVIDER_KO_2-01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252"/>
            <a:ext cx="9144000" cy="3308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74133" y="1"/>
            <a:ext cx="8225367" cy="250450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section head </a:t>
            </a:r>
            <a:br>
              <a:rPr lang="en-US" dirty="0"/>
            </a:br>
            <a:r>
              <a:rPr lang="en-US" dirty="0"/>
              <a:t>or last slide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66725" y="5291040"/>
            <a:ext cx="3087688" cy="15478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285750" indent="0">
              <a:buFont typeface="Arial"/>
              <a:buNone/>
              <a:defRPr sz="1800"/>
            </a:lvl2pPr>
            <a:lvl3pPr marL="287337" indent="0">
              <a:buNone/>
              <a:defRPr sz="1800"/>
            </a:lvl3pPr>
            <a:lvl4pPr marL="511175" indent="0">
              <a:buFont typeface="Arial"/>
              <a:buNone/>
              <a:defRPr sz="1800"/>
            </a:lvl4pPr>
            <a:lvl5pPr marL="522288" indent="0">
              <a:buNone/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29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Volumes/WorkDrive/___CLARK/___All_Jobs/__BRANDING/___2015/PPT/__BoT_PPT/__BoT_FINAL_PPT_Template_Art/__PPT_Linear_FOOTER_Band-01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file://localhost/Volumes/WorkDrive/___CLARK/___All_Jobs/__BRANDING/___2015/__Rollout/Rollout_PPT/__PPT_Linear_Header_SEAL5-01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_PPT_Linear_Header_SEAL5-01.png" descr="/Volumes/WorkDrive/___CLARK/___All_Jobs/__BRANDING/___2015/__Rollout/Rollout_PPT/__PPT_Linear_Header_SEAL5-01.pn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57853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9064"/>
            <a:ext cx="6540500" cy="114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__PPT_Linear_FOOTER_Band-01.png" descr="/Volumes/WorkDrive/___CLARK/___All_Jobs/__BRANDING/___2015/PPT/__BoT_PPT/__BoT_FINAL_PPT_Template_Art/__PPT_Linear_FOOTER_Band-01.png"/>
          <p:cNvPicPr>
            <a:picLocks noChangeAspect="1"/>
          </p:cNvPicPr>
          <p:nvPr userDrawn="1"/>
        </p:nvPicPr>
        <p:blipFill rotWithShape="1"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b="76300"/>
          <a:stretch>
            <a:fillRect/>
          </a:stretch>
        </p:blipFill>
        <p:spPr>
          <a:xfrm>
            <a:off x="0" y="6350000"/>
            <a:ext cx="9143999" cy="50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2" r:id="rId2"/>
    <p:sldLayoutId id="2147483678" r:id="rId3"/>
    <p:sldLayoutId id="2147483680" r:id="rId4"/>
    <p:sldLayoutId id="2147483681" r:id="rId5"/>
    <p:sldLayoutId id="2147483679" r:id="rId6"/>
  </p:sldLayoutIdLst>
  <p:hf hdr="0" ft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85750" indent="1714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2pPr>
      <a:lvl3pPr marL="511175" indent="-223838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3pPr>
      <a:lvl4pPr marL="511175" indent="8604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4pPr>
      <a:lvl5pPr marL="747713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80701&amp;picture=any-questions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rrow-right-arrow-sign-symbol-icon-31062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rrow-right-arrow-sign-symbol-icon-31062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pixabay.com/en/arrow-right-arrow-sign-symbol-icon-31062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1022" y="2164756"/>
            <a:ext cx="8270124" cy="952592"/>
          </a:xfrm>
        </p:spPr>
        <p:txBody>
          <a:bodyPr/>
          <a:lstStyle/>
          <a:p>
            <a:r>
              <a:rPr lang="en-US" dirty="0"/>
              <a:t>RAHUL THAPA MAGAR </a:t>
            </a:r>
          </a:p>
          <a:p>
            <a:r>
              <a:rPr lang="en-US" dirty="0"/>
              <a:t>ADVISOR: DR. KHALID ABOALAYON</a:t>
            </a:r>
          </a:p>
          <a:p>
            <a:r>
              <a:rPr lang="en-US" dirty="0"/>
              <a:t>COURSE: MSDA3999 Summer 2023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DEFAULT PREDICTION</a:t>
            </a:r>
          </a:p>
        </p:txBody>
      </p:sp>
    </p:spTree>
    <p:extLst>
      <p:ext uri="{BB962C8B-B14F-4D97-AF65-F5344CB8AC3E}">
        <p14:creationId xmlns:p14="http://schemas.microsoft.com/office/powerpoint/2010/main" val="15074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AF8A-34AB-AE14-6E35-C2C8040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995E-12B9-FB65-AD16-DBED42CC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BF163-C37B-E427-339E-B0792A67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1493216"/>
            <a:ext cx="8229600" cy="4543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Correlation Plot: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591407E5-F9EB-42EB-9769-18488A3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1817652"/>
            <a:ext cx="5202145" cy="4450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1C9EB8-926C-8838-E311-C5CDE6AF6181}"/>
              </a:ext>
            </a:extLst>
          </p:cNvPr>
          <p:cNvSpPr txBox="1"/>
          <p:nvPr/>
        </p:nvSpPr>
        <p:spPr>
          <a:xfrm>
            <a:off x="82551" y="2932892"/>
            <a:ext cx="364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Experience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b="1" dirty="0" err="1">
                <a:solidFill>
                  <a:srgbClr val="374151"/>
                </a:solidFill>
                <a:latin typeface="Söhne"/>
              </a:rPr>
              <a:t>C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urrent_job_years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are strongly positively correlated because as one increases, the other does as well."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886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AF8A-34AB-AE14-6E35-C2C8040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995E-12B9-FB65-AD16-DBED42CC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BF163-C37B-E427-339E-B0792A67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1493216"/>
            <a:ext cx="8229600" cy="4543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 Distribution - Marital Status: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78046FC-76EA-36B5-E795-07107C8C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1989802"/>
            <a:ext cx="4664262" cy="401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C89ED-4D55-27A5-AFD9-610605AD6413}"/>
              </a:ext>
            </a:extLst>
          </p:cNvPr>
          <p:cNvSpPr txBox="1"/>
          <p:nvPr/>
        </p:nvSpPr>
        <p:spPr>
          <a:xfrm>
            <a:off x="82550" y="3207026"/>
            <a:ext cx="395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"Despite 90% of customers being </a:t>
            </a:r>
            <a:r>
              <a:rPr lang="en-US" b="1" i="0" dirty="0">
                <a:solidFill>
                  <a:srgbClr val="343541"/>
                </a:solidFill>
                <a:effectLst/>
                <a:latin typeface="Söhne"/>
              </a:rPr>
              <a:t>single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, they only have a 2% higher loan default rate (12%) compared to the </a:t>
            </a:r>
            <a:r>
              <a:rPr lang="en-US" b="1" i="0" dirty="0">
                <a:solidFill>
                  <a:srgbClr val="343541"/>
                </a:solidFill>
                <a:effectLst/>
                <a:latin typeface="Söhne"/>
              </a:rPr>
              <a:t>married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 group (10%)."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7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AF8A-34AB-AE14-6E35-C2C8040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995E-12B9-FB65-AD16-DBED42CC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BF163-C37B-E427-339E-B0792A67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1493216"/>
            <a:ext cx="8229600" cy="4543548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Age-Grouped Analysis of Loan Default Trends by Marital Status</a:t>
            </a:r>
            <a:r>
              <a:rPr lang="en-US" b="1" dirty="0"/>
              <a:t>: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BBCFE4-C55F-ACC6-3D6F-9934BA21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897193" y="2040835"/>
            <a:ext cx="4871377" cy="433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8D3CC-6B6E-69D2-768B-697395866560}"/>
              </a:ext>
            </a:extLst>
          </p:cNvPr>
          <p:cNvSpPr txBox="1"/>
          <p:nvPr/>
        </p:nvSpPr>
        <p:spPr>
          <a:xfrm>
            <a:off x="225012" y="3164825"/>
            <a:ext cx="32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Married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customers have a lower default rate compared to those who are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Single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every age group."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6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AF8A-34AB-AE14-6E35-C2C8040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995E-12B9-FB65-AD16-DBED42CC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BF163-C37B-E427-339E-B0792A67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1493216"/>
            <a:ext cx="8229600" cy="4543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 Distribution – Age Type: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BBCFE4-C55F-ACC6-3D6F-9934BA21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358714" y="2054087"/>
            <a:ext cx="4544944" cy="39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08AF7A-7BC1-CDB4-07FB-F5FDDBB04F5B}"/>
              </a:ext>
            </a:extLst>
          </p:cNvPr>
          <p:cNvSpPr txBox="1"/>
          <p:nvPr/>
        </p:nvSpPr>
        <p:spPr>
          <a:xfrm>
            <a:off x="240342" y="3273287"/>
            <a:ext cx="3617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Young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customers, making up 39K of our dataset, have the highest default rate at 14.6%, while our 80K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Middle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customers exhibit the lowest at 11.6%."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2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AF8A-34AB-AE14-6E35-C2C8040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995E-12B9-FB65-AD16-DBED42CC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EBF163-C37B-E427-339E-B0792A67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1493216"/>
            <a:ext cx="8229600" cy="4543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 Distribution – Annual Income: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BBCFE4-C55F-ACC6-3D6F-9934BA21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055152" y="2120348"/>
            <a:ext cx="4783530" cy="40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11174-5E3B-E222-ED66-66F600C1B034}"/>
              </a:ext>
            </a:extLst>
          </p:cNvPr>
          <p:cNvSpPr txBox="1"/>
          <p:nvPr/>
        </p:nvSpPr>
        <p:spPr>
          <a:xfrm>
            <a:off x="305318" y="3551582"/>
            <a:ext cx="315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"The box plot for both classes is nearly identical, with no outliers detected."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AF8A-34AB-AE14-6E35-C2C8040F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995E-12B9-FB65-AD16-DBED42CC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BBCFE4-C55F-ACC6-3D6F-9934BA21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7200" y="1705682"/>
            <a:ext cx="2433294" cy="41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356212-D61C-1DCE-86B3-75F6F638DD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19642" y="2715768"/>
            <a:ext cx="5309616" cy="1426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29852-D374-16A7-6CBA-BE7A185AD771}"/>
              </a:ext>
            </a:extLst>
          </p:cNvPr>
          <p:cNvSpPr txBox="1"/>
          <p:nvPr/>
        </p:nvSpPr>
        <p:spPr>
          <a:xfrm>
            <a:off x="3645575" y="4656425"/>
            <a:ext cx="485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surpassed other models like Logistic Regression, Decision Trees, and Random Forest, achieving a notable AUC score of 0.95 in predicting loan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193-948D-96A7-61D3-F7B85951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3463-A728-4324-E718-CA3A76F7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Focus on middle-aged customers, as they exhibit the lowest default rate of 11.6%.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Prioritize marital status, as married individuals show lower default rates, indicating higher creditworthiness.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Launch campaigns for younger customers, highlighting financial responsibility, given their 14.6% default rate.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Adopt the XGB model for credit scoring due to its superior ROC, AUC, and performance metrics.</a:t>
            </a:r>
          </a:p>
          <a:p>
            <a:pPr algn="just"/>
            <a:r>
              <a:rPr lang="en-US" dirty="0">
                <a:solidFill>
                  <a:srgbClr val="374151"/>
                </a:solidFill>
                <a:latin typeface="Söhne"/>
              </a:rPr>
              <a:t>The project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may not encompass the full scope of loan default risk; future approaches should focus on updated data, broader factors, and improved prediction techniques.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FFC21-E058-DF8D-19B6-485CDB59B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4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E5AD-8004-D2CE-D7C6-4239FFD2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1A77-AD41-0C96-29F4-7F0777A1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Managed large datasets, ensuring accuracy and addressing duplicates.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Gained expertise in EDA, uncovering insights and patterns from raw data using various statistical techniques.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Enhanced proficiency in selecting and evaluating machine learning models, understanding their behaviors and outcomes.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Formulated research questions and honed an analytical approach to comprehend the underlying reasons in data.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05BAF-C56A-E8DD-65B2-0984DE53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2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E3F2-62AC-9599-1CDA-AED91387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7E93-89C9-2360-781D-F4E5745A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 would like to extend my heartfelt gratitude to my advisor, Dr. Khalid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Aboalayon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whose guidance, expertise, and unwavering support have been instrumental in the success of this project. His insights and feedback were invaluable in shaping this work. I am also deeply appreciative of all the individuals and organizations that contributed to various capacities, providing resources, data, and expertise. Your collective contributions have been paramount, and I am eternally grateful.</a:t>
            </a:r>
            <a:endParaRPr lang="en-GB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47557-7351-6201-4234-3BADA4B4E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4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B1-291F-82BE-6C75-77CDEB5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8191-64D5-3FEF-5A50-DFEC6AB5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Bellotti, T., &amp; Crook, J. (2009). Support vector machines for credit scoring and discovery of significant features. </a:t>
            </a:r>
            <a:r>
              <a:rPr lang="en-US" sz="18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Expert Systems with Applications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36(2), 3302-3308.</a:t>
            </a:r>
            <a:endParaRPr lang="en-US" sz="185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Huang, J., Chen, Y., &amp; Wang, S. (2007). Credit scoring with a data mining approach based on support vector machines. </a:t>
            </a:r>
            <a:r>
              <a:rPr lang="en-US" sz="18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Expert Systems with Applications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33(4), 847-856.</a:t>
            </a:r>
            <a:endParaRPr lang="en-US" sz="185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8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Lessmann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S., </a:t>
            </a:r>
            <a:r>
              <a:rPr lang="en-US" sz="18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Baesens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B., </a:t>
            </a:r>
            <a:r>
              <a:rPr lang="en-US" sz="18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Seow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H.V., &amp; Thomas, L.C. (2015). Benchmarking state-of-the-art classification algorithms for credit scoring: An update of research. </a:t>
            </a:r>
            <a:r>
              <a:rPr lang="en-US" sz="18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European Journal of Operational Research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247(1), 124-136.</a:t>
            </a:r>
            <a:endParaRPr lang="en-US" sz="185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8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Louzis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D.P., </a:t>
            </a:r>
            <a:r>
              <a:rPr lang="en-US" sz="18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Vouldis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A.T., &amp; Metaxas, V.L. (2012). Macroeconomic and bank-specific determinants of non-performing loans in Greece: A comparative study of mortgage, business and consumer loan portfolios. </a:t>
            </a:r>
            <a:r>
              <a:rPr lang="en-US" sz="18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Journal of Banking &amp; Finance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36(4), 1012-1027.</a:t>
            </a:r>
            <a:endParaRPr lang="en-US" sz="185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Thomas, L.C., Edelman, D.B., &amp; Crook, J.N. (2002). Credit scoring and its applications. </a:t>
            </a:r>
            <a:r>
              <a:rPr lang="en-US" sz="18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SIAM</a:t>
            </a:r>
            <a:r>
              <a:rPr lang="en-US" sz="18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endParaRPr lang="en-US" sz="185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BB03A-976E-23B1-AAF5-28B2FDB9B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2846-324B-97AD-5047-69259DDD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73" y="1550593"/>
            <a:ext cx="8229600" cy="454354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Methods and Outputs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Recommendations/Conclusion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Professional Development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References &amp; Acknowledgements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03EE-B760-8F0A-FC33-3856A3CEF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6B8AB5-DB3F-75CE-32EF-3A2FD8A77787}"/>
              </a:ext>
            </a:extLst>
          </p:cNvPr>
          <p:cNvSpPr txBox="1">
            <a:spLocks/>
          </p:cNvSpPr>
          <p:nvPr/>
        </p:nvSpPr>
        <p:spPr bwMode="auto">
          <a:xfrm>
            <a:off x="308480" y="-31281"/>
            <a:ext cx="6168520" cy="124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accent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sz="4000" dirty="0"/>
              <a:t>Table of Contents </a:t>
            </a:r>
          </a:p>
        </p:txBody>
      </p:sp>
    </p:spTree>
    <p:extLst>
      <p:ext uri="{BB962C8B-B14F-4D97-AF65-F5344CB8AC3E}">
        <p14:creationId xmlns:p14="http://schemas.microsoft.com/office/powerpoint/2010/main" val="299204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3225-E87D-3F3D-4CA4-38DD9C8D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B4B84-FF0D-B235-1785-BCF352504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Picture 9" descr="A close-up of a blackboard&#10;&#10;Description automatically generated">
            <a:extLst>
              <a:ext uri="{FF2B5EF4-FFF2-40B4-BE49-F238E27FC236}">
                <a16:creationId xmlns:a16="http://schemas.microsoft.com/office/drawing/2014/main" id="{DCFB8A3F-091A-7E9C-0846-B08E8D93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4097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0535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7257-CC87-1B2B-B931-B727875B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E011-8B61-BC67-A38C-79E5B3E6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Loan defaulters pose a financial risk to banking institutions.</a:t>
            </a:r>
          </a:p>
          <a:p>
            <a:pPr algn="just"/>
            <a:r>
              <a:rPr lang="en-US" dirty="0"/>
              <a:t>Technology offers predictive tools to mitigate the risk.</a:t>
            </a:r>
          </a:p>
          <a:p>
            <a:pPr algn="just"/>
            <a:r>
              <a:rPr lang="en-US" b="0" i="0" dirty="0">
                <a:effectLst/>
                <a:latin typeface="Söhne"/>
              </a:rPr>
              <a:t>Build a predictive model that classifies borrowers as potential defaulters or non-defaulters.</a:t>
            </a:r>
          </a:p>
          <a:p>
            <a:pPr algn="just"/>
            <a:r>
              <a:rPr lang="en-US" dirty="0"/>
              <a:t>Stakeholders</a:t>
            </a:r>
          </a:p>
          <a:p>
            <a:pPr lvl="2" algn="just"/>
            <a:r>
              <a:rPr lang="en-US" b="1" dirty="0">
                <a:solidFill>
                  <a:schemeClr val="tx1"/>
                </a:solidFill>
              </a:rPr>
              <a:t>Banks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Minimize revenue loss, streamline loan approval processes, and maintain a healthy balance sheet.</a:t>
            </a:r>
            <a:endParaRPr lang="en-US" dirty="0">
              <a:solidFill>
                <a:schemeClr val="tx1"/>
              </a:solidFill>
            </a:endParaRPr>
          </a:p>
          <a:p>
            <a:pPr lvl="2" algn="just"/>
            <a:r>
              <a:rPr lang="en-US" b="1" dirty="0">
                <a:solidFill>
                  <a:schemeClr val="tx1"/>
                </a:solidFill>
              </a:rPr>
              <a:t>Borrowers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Receive fair loan assessments based on data-driven evaluations.</a:t>
            </a:r>
            <a:endParaRPr lang="en-US" dirty="0">
              <a:solidFill>
                <a:schemeClr val="tx1"/>
              </a:solidFill>
            </a:endParaRPr>
          </a:p>
          <a:p>
            <a:pPr lvl="2" algn="just"/>
            <a:r>
              <a:rPr lang="en-US" b="1" dirty="0">
                <a:solidFill>
                  <a:schemeClr val="tx1"/>
                </a:solidFill>
              </a:rPr>
              <a:t>Economy: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Stable banking sector leading to economic resilience.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7434F-564D-8295-DF0F-424154F8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D21E-CBFB-AD45-AFEC-1B26E2F3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7D54-51A2-A0D4-784E-4C8E51DB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provided datasets corresponds to all loans issued  individual from 2007-2015</a:t>
            </a:r>
          </a:p>
          <a:p>
            <a:pPr algn="just"/>
            <a:r>
              <a:rPr lang="en-US" dirty="0"/>
              <a:t>The datasets has 252000 rows and 13 columns</a:t>
            </a:r>
          </a:p>
          <a:p>
            <a:pPr algn="just"/>
            <a:r>
              <a:rPr lang="en-US" dirty="0"/>
              <a:t>Variables includes income, age, experience, </a:t>
            </a:r>
            <a:r>
              <a:rPr lang="en-US" dirty="0" err="1"/>
              <a:t>marital_status</a:t>
            </a:r>
            <a:r>
              <a:rPr lang="en-US" dirty="0"/>
              <a:t>, </a:t>
            </a:r>
            <a:r>
              <a:rPr lang="en-US" dirty="0" err="1"/>
              <a:t>house_ownership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and the target variable is </a:t>
            </a:r>
            <a:r>
              <a:rPr lang="en-US" dirty="0" err="1"/>
              <a:t>risk_flag</a:t>
            </a:r>
            <a:r>
              <a:rPr lang="en-US" dirty="0"/>
              <a:t> (0/1)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3D50-C278-FB45-2D5F-05AA0376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4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03F6-9EFF-F53A-4923-8008B630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9928-348D-E13A-F019-73A9BCA9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predict the loan default?</a:t>
            </a:r>
          </a:p>
          <a:p>
            <a:r>
              <a:rPr lang="en-US" dirty="0"/>
              <a:t>Which is the best prediction model?</a:t>
            </a:r>
          </a:p>
          <a:p>
            <a:r>
              <a:rPr lang="en-US" dirty="0"/>
              <a:t>What variable influences the outcome?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29AA-78C3-0C67-0F62-DE06FC53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A4CB-964F-6F0F-7379-1A2A1353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323C-E50B-64F8-056F-A585EFFC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2F581-7054-423A-2DAB-82525DCD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01491-103F-BBE5-684B-02642D96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14" y="2210509"/>
            <a:ext cx="7078253" cy="24780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D06DD8-5D43-F555-E5D2-FB085A26A286}"/>
              </a:ext>
            </a:extLst>
          </p:cNvPr>
          <p:cNvSpPr txBox="1">
            <a:spLocks/>
          </p:cNvSpPr>
          <p:nvPr/>
        </p:nvSpPr>
        <p:spPr>
          <a:xfrm>
            <a:off x="1030697" y="4622725"/>
            <a:ext cx="8229600" cy="1673919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767878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3pPr>
            <a:lvl4pPr marL="511175" indent="8604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Font typeface="Arial" charset="0"/>
              <a:defRPr sz="2000" kern="1200">
                <a:solidFill>
                  <a:srgbClr val="767878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4pPr>
            <a:lvl5pPr marL="747713" indent="-2254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95F"/>
              </a:buClr>
              <a:buFont typeface="Lucida Grande CE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applying machine learning model, its imperative to understand the nature of data.</a:t>
            </a:r>
          </a:p>
        </p:txBody>
      </p:sp>
    </p:spTree>
    <p:extLst>
      <p:ext uri="{BB962C8B-B14F-4D97-AF65-F5344CB8AC3E}">
        <p14:creationId xmlns:p14="http://schemas.microsoft.com/office/powerpoint/2010/main" val="423792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0E0-8816-7D40-4387-44AD63F9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E3AF-01B6-A74D-9182-86E33D7E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3" y="1555845"/>
            <a:ext cx="2922157" cy="6647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Irrelevant Data: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2C296-54BB-6466-9227-D57BCC142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90D529CD-6D18-8AFB-A042-CC4BEDEC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3966481" y="3464788"/>
            <a:ext cx="816388" cy="940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61E43-16CB-38E2-46FF-15FF2A46E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98" y="2416670"/>
            <a:ext cx="7772400" cy="1110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0583D-7A73-D076-AF44-0D0C43AC7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48" y="4509379"/>
            <a:ext cx="7772400" cy="111034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591A69F-13E6-5716-529E-89F2C6D75232}"/>
              </a:ext>
            </a:extLst>
          </p:cNvPr>
          <p:cNvSpPr/>
          <p:nvPr/>
        </p:nvSpPr>
        <p:spPr>
          <a:xfrm>
            <a:off x="1746739" y="2440116"/>
            <a:ext cx="468923" cy="420315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8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0E0-8816-7D40-4387-44AD63F9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E3AF-01B6-A74D-9182-86E33D7E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3" y="1555845"/>
            <a:ext cx="2922157" cy="6647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Duplicate Fields: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2C296-54BB-6466-9227-D57BCC142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90D529CD-6D18-8AFB-A042-CC4BEDEC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3966481" y="3573643"/>
            <a:ext cx="816388" cy="940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3C0EA-427C-40B3-1D9F-8015FE42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087185"/>
            <a:ext cx="7772400" cy="1559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E0919-51EF-BB1D-566B-10290DCD7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485940"/>
            <a:ext cx="7772400" cy="1559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27E91-5C15-1E44-DD4D-2833908F001F}"/>
              </a:ext>
            </a:extLst>
          </p:cNvPr>
          <p:cNvSpPr/>
          <p:nvPr/>
        </p:nvSpPr>
        <p:spPr>
          <a:xfrm>
            <a:off x="1497930" y="2720508"/>
            <a:ext cx="1655578" cy="22198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4CBD9-A3A4-AC53-5A52-C4F528EF5BDA}"/>
              </a:ext>
            </a:extLst>
          </p:cNvPr>
          <p:cNvSpPr/>
          <p:nvPr/>
        </p:nvSpPr>
        <p:spPr>
          <a:xfrm>
            <a:off x="1497930" y="3331394"/>
            <a:ext cx="1655578" cy="22198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28D01-AE3E-6809-28F3-14A272440552}"/>
              </a:ext>
            </a:extLst>
          </p:cNvPr>
          <p:cNvSpPr/>
          <p:nvPr/>
        </p:nvSpPr>
        <p:spPr>
          <a:xfrm>
            <a:off x="1383323" y="5134708"/>
            <a:ext cx="1678797" cy="2578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0E0-8816-7D40-4387-44AD63F9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E3AF-01B6-A74D-9182-86E33D7E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3" y="1555845"/>
            <a:ext cx="2922157" cy="6647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Imbalance Datasets: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2C296-54BB-6466-9227-D57BCC142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3091B9-D4D9-097C-2137-D5605346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39963" y="2132982"/>
            <a:ext cx="3466318" cy="308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90D529CD-6D18-8AFB-A042-CC4BEDEC5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69568" y="3247794"/>
            <a:ext cx="1294801" cy="94083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38FFE-9A07-5179-A29A-C6F8E0DE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239744" y="2220614"/>
            <a:ext cx="3646348" cy="299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07497"/>
      </p:ext>
    </p:extLst>
  </p:cSld>
  <p:clrMapOvr>
    <a:masterClrMapping/>
  </p:clrMapOvr>
</p:sld>
</file>

<file path=ppt/theme/theme1.xml><?xml version="1.0" encoding="utf-8"?>
<a:theme xmlns:a="http://schemas.openxmlformats.org/drawingml/2006/main" name="LEEP">
  <a:themeElements>
    <a:clrScheme name="Custom 3">
      <a:dk1>
        <a:sysClr val="windowText" lastClr="000000"/>
      </a:dk1>
      <a:lt1>
        <a:sysClr val="window" lastClr="FFFFFF"/>
      </a:lt1>
      <a:dk2>
        <a:srgbClr val="19223D"/>
      </a:dk2>
      <a:lt2>
        <a:srgbClr val="EEECE1"/>
      </a:lt2>
      <a:accent1>
        <a:srgbClr val="E51A2D"/>
      </a:accent1>
      <a:accent2>
        <a:srgbClr val="006EA8"/>
      </a:accent2>
      <a:accent3>
        <a:srgbClr val="687C2C"/>
      </a:accent3>
      <a:accent4>
        <a:srgbClr val="DE6221"/>
      </a:accent4>
      <a:accent5>
        <a:srgbClr val="401D50"/>
      </a:accent5>
      <a:accent6>
        <a:srgbClr val="F8CE5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13256</TotalTime>
  <Words>893</Words>
  <Application>Microsoft Macintosh PowerPoint</Application>
  <PresentationFormat>On-screen Show (4:3)</PresentationFormat>
  <Paragraphs>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Arila</vt:lpstr>
      <vt:lpstr>Calibri</vt:lpstr>
      <vt:lpstr>Lucida Grande CE</vt:lpstr>
      <vt:lpstr>Söhne</vt:lpstr>
      <vt:lpstr>Times New Roman</vt:lpstr>
      <vt:lpstr>LEEP</vt:lpstr>
      <vt:lpstr>LOAN DEFAULT PREDICTION</vt:lpstr>
      <vt:lpstr>PowerPoint Presentation</vt:lpstr>
      <vt:lpstr>Introduction</vt:lpstr>
      <vt:lpstr>About the Datasets</vt:lpstr>
      <vt:lpstr>Research Questions</vt:lpstr>
      <vt:lpstr>Data Analysis Process</vt:lpstr>
      <vt:lpstr>Data Preprocessing</vt:lpstr>
      <vt:lpstr>Data Preprocessing</vt:lpstr>
      <vt:lpstr>Data Preprocessing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Model Selection &amp; Comparison</vt:lpstr>
      <vt:lpstr>Recommendations/Conclusion</vt:lpstr>
      <vt:lpstr>Professional Development</vt:lpstr>
      <vt:lpstr>Acknowledgements</vt:lpstr>
      <vt:lpstr>References</vt:lpstr>
      <vt:lpstr>Discussion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 Malcomb</dc:creator>
  <cp:lastModifiedBy>Thapa Magar, Rahul</cp:lastModifiedBy>
  <cp:revision>625</cp:revision>
  <cp:lastPrinted>2014-08-18T19:43:04Z</cp:lastPrinted>
  <dcterms:created xsi:type="dcterms:W3CDTF">2011-09-26T16:16:04Z</dcterms:created>
  <dcterms:modified xsi:type="dcterms:W3CDTF">2023-08-10T17:41:16Z</dcterms:modified>
</cp:coreProperties>
</file>