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484" r:id="rId2"/>
    <p:sldId id="476" r:id="rId3"/>
    <p:sldId id="477" r:id="rId4"/>
    <p:sldId id="478" r:id="rId5"/>
    <p:sldId id="479" r:id="rId6"/>
    <p:sldId id="480" r:id="rId7"/>
    <p:sldId id="481" r:id="rId8"/>
    <p:sldId id="482" r:id="rId9"/>
    <p:sldId id="48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250" autoAdjust="0"/>
    <p:restoredTop sz="79951" autoAdjust="0"/>
  </p:normalViewPr>
  <p:slideViewPr>
    <p:cSldViewPr>
      <p:cViewPr varScale="1">
        <p:scale>
          <a:sx n="72" d="100"/>
          <a:sy n="72" d="100"/>
        </p:scale>
        <p:origin x="6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6F5BA-EEFA-4947-91EA-34061EFC792F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33FC0-F185-41F1-86A4-D9445E5F2C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98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33FC0-F185-41F1-86A4-D9445E5F2C4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6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33FC0-F185-41F1-86A4-D9445E5F2C4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15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33FC0-F185-41F1-86A4-D9445E5F2C4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57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33FC0-F185-41F1-86A4-D9445E5F2C4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59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33FC0-F185-41F1-86A4-D9445E5F2C4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02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33FC0-F185-41F1-86A4-D9445E5F2C4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4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33FC0-F185-41F1-86A4-D9445E5F2C4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64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33FC0-F185-41F1-86A4-D9445E5F2C4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67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36D2793-70B9-4E00-AA19-19F1485AA556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11876AF-C42D-4BC7-B874-D7DB0EAA21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2793-70B9-4E00-AA19-19F1485AA556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76AF-C42D-4BC7-B874-D7DB0EAA21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2793-70B9-4E00-AA19-19F1485AA556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76AF-C42D-4BC7-B874-D7DB0EAA21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2793-70B9-4E00-AA19-19F1485AA556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76AF-C42D-4BC7-B874-D7DB0EAA21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2793-70B9-4E00-AA19-19F1485AA556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76AF-C42D-4BC7-B874-D7DB0EAA21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2793-70B9-4E00-AA19-19F1485AA556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76AF-C42D-4BC7-B874-D7DB0EAA21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36D2793-70B9-4E00-AA19-19F1485AA556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11876AF-C42D-4BC7-B874-D7DB0EAA212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36D2793-70B9-4E00-AA19-19F1485AA556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11876AF-C42D-4BC7-B874-D7DB0EAA21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2793-70B9-4E00-AA19-19F1485AA556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76AF-C42D-4BC7-B874-D7DB0EAA21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2793-70B9-4E00-AA19-19F1485AA556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76AF-C42D-4BC7-B874-D7DB0EAA21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D2793-70B9-4E00-AA19-19F1485AA556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76AF-C42D-4BC7-B874-D7DB0EAA212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36D2793-70B9-4E00-AA19-19F1485AA556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11876AF-C42D-4BC7-B874-D7DB0EAA212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892552"/>
            <a:ext cx="8229600" cy="1069848"/>
          </a:xfrm>
        </p:spPr>
        <p:txBody>
          <a:bodyPr/>
          <a:lstStyle/>
          <a:p>
            <a:pPr algn="ctr"/>
            <a:r>
              <a:rPr lang="en-US" b="1" dirty="0" smtClean="0"/>
              <a:t>Financial and Operational Measures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190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Variables: Access to Services</a:t>
            </a:r>
            <a:endParaRPr lang="en-US" b="1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RHCs operating multiple sites</a:t>
            </a:r>
            <a:r>
              <a:rPr lang="en-US" dirty="0" smtClean="0"/>
              <a:t>,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Hours </a:t>
            </a:r>
            <a:r>
              <a:rPr lang="en-US" dirty="0"/>
              <a:t>and days of operation for RHC and non-RHC services (including after-hours and weekend availability when reported by RHCs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Types </a:t>
            </a:r>
            <a:r>
              <a:rPr lang="en-US" dirty="0"/>
              <a:t>of clinical providers </a:t>
            </a:r>
            <a:r>
              <a:rPr lang="en-US" dirty="0" smtClean="0"/>
              <a:t>by </a:t>
            </a:r>
            <a:r>
              <a:rPr lang="en-US" dirty="0"/>
              <a:t>FTE (i.e., physicians, physician assistants, nurse practitioners, visiting nurses, other nurses, clinical psychologists, clinical social workers; laboratory technicians, others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Provision of behavioral health services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Hours </a:t>
            </a:r>
            <a:r>
              <a:rPr lang="en-US" dirty="0"/>
              <a:t>of physician </a:t>
            </a:r>
            <a:r>
              <a:rPr lang="en-US" dirty="0" smtClean="0"/>
              <a:t>supervision</a:t>
            </a:r>
          </a:p>
        </p:txBody>
      </p:sp>
    </p:spTree>
    <p:extLst>
      <p:ext uri="{BB962C8B-B14F-4D97-AF65-F5344CB8AC3E}">
        <p14:creationId xmlns:p14="http://schemas.microsoft.com/office/powerpoint/2010/main" val="254625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Variables: Cost Performance</a:t>
            </a:r>
            <a:endParaRPr lang="en-US" b="1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Provider </a:t>
            </a:r>
            <a:r>
              <a:rPr lang="en-US" dirty="0"/>
              <a:t>staffing costs by </a:t>
            </a:r>
            <a:r>
              <a:rPr lang="en-US" dirty="0" smtClean="0"/>
              <a:t>type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Physician </a:t>
            </a:r>
            <a:r>
              <a:rPr lang="en-US" dirty="0"/>
              <a:t>costs under agreement (either physician services or supervision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Other </a:t>
            </a:r>
            <a:r>
              <a:rPr lang="en-US" dirty="0"/>
              <a:t>healthcare </a:t>
            </a:r>
            <a:r>
              <a:rPr lang="en-US" dirty="0" smtClean="0"/>
              <a:t>costs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Facility overhead/costs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Staffing overhead/costs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Cost </a:t>
            </a:r>
            <a:r>
              <a:rPr lang="en-US" dirty="0"/>
              <a:t>for other than RHC services (i.e., pharmacy, dental, optometry, non-allowable GME pass through costs, other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Non-reimbursable </a:t>
            </a:r>
            <a:r>
              <a:rPr lang="en-US" dirty="0"/>
              <a:t>costs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124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Variables: Staffing Patterns and Productivity</a:t>
            </a:r>
            <a:endParaRPr lang="en-US" b="1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229600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Number of FTE providers by </a:t>
            </a:r>
            <a:r>
              <a:rPr lang="en-US" dirty="0" smtClean="0"/>
              <a:t>type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Number </a:t>
            </a:r>
            <a:r>
              <a:rPr lang="en-US" dirty="0"/>
              <a:t>of visits by provider </a:t>
            </a:r>
            <a:r>
              <a:rPr lang="en-US" dirty="0" smtClean="0"/>
              <a:t>type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Comparison </a:t>
            </a:r>
            <a:r>
              <a:rPr lang="en-US" dirty="0"/>
              <a:t>to productivity </a:t>
            </a:r>
            <a:r>
              <a:rPr lang="en-US" dirty="0" smtClean="0"/>
              <a:t>standards</a:t>
            </a:r>
          </a:p>
        </p:txBody>
      </p:sp>
    </p:spTree>
    <p:extLst>
      <p:ext uri="{BB962C8B-B14F-4D97-AF65-F5344CB8AC3E}">
        <p14:creationId xmlns:p14="http://schemas.microsoft.com/office/powerpoint/2010/main" val="36492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Variables: Medicare Reimbursement Issues</a:t>
            </a:r>
            <a:endParaRPr lang="en-US" b="1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Calculated </a:t>
            </a:r>
            <a:r>
              <a:rPr lang="en-US" dirty="0"/>
              <a:t>rate for Medicare covered </a:t>
            </a:r>
            <a:r>
              <a:rPr lang="en-US" dirty="0" smtClean="0"/>
              <a:t>visits -comparison </a:t>
            </a:r>
            <a:r>
              <a:rPr lang="en-US" dirty="0"/>
              <a:t>to Medicare reimbursement </a:t>
            </a:r>
            <a:r>
              <a:rPr lang="en-US" dirty="0" smtClean="0"/>
              <a:t>cap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Number </a:t>
            </a:r>
            <a:r>
              <a:rPr lang="en-US" dirty="0"/>
              <a:t>of Medicare covered </a:t>
            </a:r>
            <a:r>
              <a:rPr lang="en-US" dirty="0" smtClean="0"/>
              <a:t>visits and costs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Graduate </a:t>
            </a:r>
            <a:r>
              <a:rPr lang="en-US" dirty="0"/>
              <a:t>medical education pass through </a:t>
            </a:r>
            <a:r>
              <a:rPr lang="en-US" dirty="0" smtClean="0"/>
              <a:t>costs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Total </a:t>
            </a:r>
            <a:r>
              <a:rPr lang="en-US" dirty="0"/>
              <a:t>Medicare </a:t>
            </a:r>
            <a:r>
              <a:rPr lang="en-US" dirty="0" smtClean="0"/>
              <a:t>charges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Total </a:t>
            </a:r>
            <a:r>
              <a:rPr lang="en-US" dirty="0"/>
              <a:t>Medicare preventive charges and </a:t>
            </a:r>
            <a:r>
              <a:rPr lang="en-US" dirty="0" smtClean="0"/>
              <a:t>costs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 Beneficiary co-insurance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Medicare </a:t>
            </a:r>
            <a:r>
              <a:rPr lang="en-US" dirty="0"/>
              <a:t>payments </a:t>
            </a:r>
            <a:r>
              <a:rPr lang="en-US" dirty="0" smtClean="0"/>
              <a:t>received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Reimbursable </a:t>
            </a:r>
            <a:r>
              <a:rPr lang="en-US" dirty="0"/>
              <a:t>Medicare bad </a:t>
            </a:r>
            <a:r>
              <a:rPr lang="en-US" dirty="0" smtClean="0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5626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Sample Measures: Productivity</a:t>
            </a:r>
            <a:endParaRPr lang="en-US" b="1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Encounters </a:t>
            </a:r>
            <a:r>
              <a:rPr lang="en-US" dirty="0"/>
              <a:t>per FTE clinician (by type of clinician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Physicians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Nurse practitioners 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Physician assistants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Behavioral health providers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Comparison to productivity standards (physicians, NPs, and Pas only)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Medicare visit percentage</a:t>
            </a:r>
          </a:p>
        </p:txBody>
      </p:sp>
    </p:spTree>
    <p:extLst>
      <p:ext uri="{BB962C8B-B14F-4D97-AF65-F5344CB8AC3E}">
        <p14:creationId xmlns:p14="http://schemas.microsoft.com/office/powerpoint/2010/main" val="17518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Sample Measures: Staffing Costs</a:t>
            </a:r>
            <a:endParaRPr lang="en-US" b="1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Costs per encounters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Physicians, NPs, PAs, behavioral health providers, other staff, physician services under agreement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Costs per provider FTE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Physicians, NPs, Pas, other health care support</a:t>
            </a:r>
          </a:p>
        </p:txBody>
      </p:sp>
    </p:spTree>
    <p:extLst>
      <p:ext uri="{BB962C8B-B14F-4D97-AF65-F5344CB8AC3E}">
        <p14:creationId xmlns:p14="http://schemas.microsoft.com/office/powerpoint/2010/main" val="422319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Sample Measures: Other Costs</a:t>
            </a:r>
            <a:endParaRPr lang="en-US" b="1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Total direct costs of services per encounter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Facility cost per encounter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Total overhead cost per encounter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Parent allocated cost per </a:t>
            </a:r>
            <a:r>
              <a:rPr lang="en-US" dirty="0" smtClean="0"/>
              <a:t>encounter (provider-based only)</a:t>
            </a:r>
            <a:endParaRPr lang="en-US" dirty="0"/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Total allowable cost per encounter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Cost per pneumococcal injection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Cost per influenza </a:t>
            </a:r>
            <a:r>
              <a:rPr lang="en-US" dirty="0" smtClean="0"/>
              <a:t>injection</a:t>
            </a:r>
          </a:p>
        </p:txBody>
      </p:sp>
    </p:spTree>
    <p:extLst>
      <p:ext uri="{BB962C8B-B14F-4D97-AF65-F5344CB8AC3E}">
        <p14:creationId xmlns:p14="http://schemas.microsoft.com/office/powerpoint/2010/main" val="72920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Potential Peer Groupings</a:t>
            </a:r>
            <a:endParaRPr lang="en-US" b="1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Independent vs. provider-based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Clinic ownership (e.g., non-profit, for-profit, government-owned)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Provider staffing size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Visit volume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State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Geographic region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Other?</a:t>
            </a:r>
          </a:p>
        </p:txBody>
      </p:sp>
    </p:spTree>
    <p:extLst>
      <p:ext uri="{BB962C8B-B14F-4D97-AF65-F5344CB8AC3E}">
        <p14:creationId xmlns:p14="http://schemas.microsoft.com/office/powerpoint/2010/main" val="349224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Ziller">
      <a:majorFont>
        <a:latin typeface="Trebuchet MS"/>
        <a:ea typeface=""/>
        <a:cs typeface=""/>
      </a:majorFont>
      <a:minorFont>
        <a:latin typeface="Gill Sans MT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96729</TotalTime>
  <Words>359</Words>
  <Application>Microsoft Office PowerPoint</Application>
  <PresentationFormat>On-screen Show (4:3)</PresentationFormat>
  <Paragraphs>65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Georgia</vt:lpstr>
      <vt:lpstr>Gill Sans MT</vt:lpstr>
      <vt:lpstr>Trebuchet MS</vt:lpstr>
      <vt:lpstr>Wingdings 2</vt:lpstr>
      <vt:lpstr>Urban</vt:lpstr>
      <vt:lpstr>Financial and Operational Measures</vt:lpstr>
      <vt:lpstr>Variables: Access to Services</vt:lpstr>
      <vt:lpstr>Variables: Cost Performance</vt:lpstr>
      <vt:lpstr>Variables: Staffing Patterns and Productivity</vt:lpstr>
      <vt:lpstr>Variables: Medicare Reimbursement Issues</vt:lpstr>
      <vt:lpstr>Sample Measures: Productivity</vt:lpstr>
      <vt:lpstr>Sample Measures: Staffing Costs</vt:lpstr>
      <vt:lpstr>Sample Measures: Other Costs</vt:lpstr>
      <vt:lpstr>Potential Peer Groupings</vt:lpstr>
    </vt:vector>
  </TitlesOfParts>
  <Company>University of Southern Maine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karen pearson</dc:creator>
  <cp:lastModifiedBy>John Gale</cp:lastModifiedBy>
  <cp:revision>411</cp:revision>
  <dcterms:created xsi:type="dcterms:W3CDTF">2013-04-30T18:53:21Z</dcterms:created>
  <dcterms:modified xsi:type="dcterms:W3CDTF">2015-10-28T22:16:01Z</dcterms:modified>
</cp:coreProperties>
</file>