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9144000" cy="5143500" type="screen16x9"/>
  <p:notesSz cx="6858000" cy="9144000"/>
  <p:custDataLst>
    <p:tags r:id="rId9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86" userDrawn="1">
          <p15:clr>
            <a:srgbClr val="9AA0A6"/>
          </p15:clr>
        </p15:guide>
        <p15:guide id="2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hu8n7NYh91WQ1dG2QZIgJrhs4qi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iang Yue IT-Center-270529" initials="" lastIdx="10" clrIdx="0"/>
  <p:cmAuthor id="1" name="Andrew Tan" initials="" lastIdx="2" clrIdx="1"/>
  <p:cmAuthor id="2" name="Samuel Lum Xin De" initials="" lastIdx="4" clrIdx="2"/>
  <p:cmAuthor id="3" name="Jiang Yue IT-Center-270529" initials="JYIC2" lastIdx="20" clrIdx="3">
    <p:extLst>
      <p:ext uri="{19B8F6BF-5375-455C-9EA6-DF929625EA0E}">
        <p15:presenceInfo xmlns:p15="http://schemas.microsoft.com/office/powerpoint/2012/main" userId="S::jiangyue@shopee.com::7d7a5278-f011-4b0c-986e-4b069b8ee524" providerId="AD"/>
      </p:ext>
    </p:extLst>
  </p:cmAuthor>
  <p:cmAuthor id="4" name="Dion Tan Jin Yan" initials="DTJY" lastIdx="4" clrIdx="4">
    <p:extLst>
      <p:ext uri="{19B8F6BF-5375-455C-9EA6-DF929625EA0E}">
        <p15:presenceInfo xmlns:p15="http://schemas.microsoft.com/office/powerpoint/2012/main" userId="S::dion.tanjy@shopee.com::5f297b04-02f4-4804-8029-8fee13c566a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372EF3-296E-4A2D-9282-C41AEDB95526}">
  <a:tblStyle styleId="{85372EF3-296E-4A2D-9282-C41AEDB9552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E2EE499-FE37-4DED-A751-AE3D3B857B06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46587F20-FEAD-4F2E-AE4F-95DBFF5E0846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34AE1A-DF2F-425D-BEFB-E3E589799F17}" styleName="Table_3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35" autoAdjust="0"/>
    <p:restoredTop sz="89819" autoAdjust="0"/>
  </p:normalViewPr>
  <p:slideViewPr>
    <p:cSldViewPr snapToGrid="0">
      <p:cViewPr varScale="1">
        <p:scale>
          <a:sx n="79" d="100"/>
          <a:sy n="79" d="100"/>
        </p:scale>
        <p:origin x="1264" y="60"/>
      </p:cViewPr>
      <p:guideLst>
        <p:guide pos="486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9" Type="http://customschemas.google.com/relationships/presentationmetadata" Target="metadata"/><Relationship Id="rId3" Type="http://schemas.openxmlformats.org/officeDocument/2006/relationships/customXml" Target="../customXml/item3.xml"/><Relationship Id="rId42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40" Type="http://schemas.openxmlformats.org/officeDocument/2006/relationships/commentAuthors" Target="commentAuthors.xml"/><Relationship Id="rId5" Type="http://schemas.openxmlformats.org/officeDocument/2006/relationships/slide" Target="slides/slide1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FA3C58-FE22-1372-C6EE-82EDBB0E2A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7B5103-80EA-62E2-6818-EC8F3B99E9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54B0D-09A9-498C-8AE2-55C7F0A97E3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AE87C-77EB-B402-1050-FA8E955E9B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C7AE7-1164-98E2-9200-D30058B339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16F48-1944-4748-9C46-C6DA848A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43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拷贝" preserve="1" userDrawn="1">
  <p:cSld name="TITLE 拷贝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/>
          <p:nvPr/>
        </p:nvSpPr>
        <p:spPr>
          <a:xfrm>
            <a:off x="-20925" y="4706306"/>
            <a:ext cx="9185850" cy="467550"/>
          </a:xfrm>
          <a:prstGeom prst="rect">
            <a:avLst/>
          </a:prstGeom>
          <a:solidFill>
            <a:srgbClr val="05007E"/>
          </a:solidFill>
          <a:ln>
            <a:noFill/>
          </a:ln>
        </p:spPr>
        <p:txBody>
          <a:bodyPr spcFirstLastPara="1" wrap="square" lIns="45713" tIns="45713" rIns="45713" bIns="4571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71;p1" descr="画板 1.png">
            <a:extLst>
              <a:ext uri="{FF2B5EF4-FFF2-40B4-BE49-F238E27FC236}">
                <a16:creationId xmlns:a16="http://schemas.microsoft.com/office/drawing/2014/main" id="{D6C2533B-5D13-B42D-36B6-5069F40CF92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b="22177"/>
          <a:stretch/>
        </p:blipFill>
        <p:spPr>
          <a:xfrm>
            <a:off x="3846685" y="1157100"/>
            <a:ext cx="1450629" cy="1128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302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_AND_TWO_COLUMNS 拷贝 1" preserve="1" userDrawn="1">
  <p:cSld name="TITLE_AND_TWO_COLUMNS 拷贝 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/>
          <p:nvPr/>
        </p:nvSpPr>
        <p:spPr>
          <a:xfrm>
            <a:off x="2061600" y="4811846"/>
            <a:ext cx="5014800" cy="33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</a:pPr>
            <a:r>
              <a:rPr lang="en-US" sz="75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sz="7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578931" y="4833182"/>
            <a:ext cx="2907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25" tIns="102625" rIns="102625" bIns="1026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sz="900"/>
          </a:p>
        </p:txBody>
      </p:sp>
      <p:sp>
        <p:nvSpPr>
          <p:cNvPr id="4" name="Google Shape;25;p16">
            <a:extLst>
              <a:ext uri="{FF2B5EF4-FFF2-40B4-BE49-F238E27FC236}">
                <a16:creationId xmlns:a16="http://schemas.microsoft.com/office/drawing/2014/main" id="{071E3FF7-5046-217B-A751-E53DEB797E8F}"/>
              </a:ext>
            </a:extLst>
          </p:cNvPr>
          <p:cNvSpPr/>
          <p:nvPr userDrawn="1"/>
        </p:nvSpPr>
        <p:spPr>
          <a:xfrm rot="10800000" flipH="1">
            <a:off x="528783" y="547450"/>
            <a:ext cx="8412480" cy="19766"/>
          </a:xfrm>
          <a:prstGeom prst="roundRect">
            <a:avLst>
              <a:gd name="adj" fmla="val 50000"/>
            </a:avLst>
          </a:prstGeom>
          <a:solidFill>
            <a:srgbClr val="5A8DF0"/>
          </a:solidFill>
          <a:ln>
            <a:noFill/>
          </a:ln>
        </p:spPr>
        <p:txBody>
          <a:bodyPr spcFirstLastPara="1" wrap="square" lIns="45713" tIns="45713" rIns="45713" bIns="4571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26;p16" descr="Group 6.png">
            <a:extLst>
              <a:ext uri="{FF2B5EF4-FFF2-40B4-BE49-F238E27FC236}">
                <a16:creationId xmlns:a16="http://schemas.microsoft.com/office/drawing/2014/main" id="{3C351BA2-1BF8-16CE-06C5-78D10609F54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b="26299"/>
          <a:stretch/>
        </p:blipFill>
        <p:spPr>
          <a:xfrm>
            <a:off x="134487" y="244539"/>
            <a:ext cx="391661" cy="3086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935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101;p19">
            <a:extLst>
              <a:ext uri="{FF2B5EF4-FFF2-40B4-BE49-F238E27FC236}">
                <a16:creationId xmlns:a16="http://schemas.microsoft.com/office/drawing/2014/main" id="{002C5374-A275-7DCF-4B14-F0E2A1B2B3BB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441920323"/>
              </p:ext>
            </p:extLst>
          </p:nvPr>
        </p:nvGraphicFramePr>
        <p:xfrm>
          <a:off x="1490471" y="685800"/>
          <a:ext cx="7419471" cy="10962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9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7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25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700" b="1" u="none" strike="noStrike" cap="none"/>
                        <a:t>Name</a:t>
                      </a:r>
                      <a:endParaRPr sz="700" b="1" u="none" strike="noStrike" cap="none"/>
                    </a:p>
                  </a:txBody>
                  <a:tcPr marL="51431" marR="51431" marT="20250" marB="2025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3338" marR="33338" marT="14288" marB="14288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700" b="1" u="none" strike="noStrike" cap="none"/>
                        <a:t>Total Team Size</a:t>
                      </a:r>
                      <a:endParaRPr sz="700" b="1" u="none" strike="noStrike" cap="none"/>
                    </a:p>
                  </a:txBody>
                  <a:tcPr marL="51431" marR="51431" marT="20250" marB="2025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3338" marR="33338" marT="14288" marB="14288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25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700" b="1" u="none" strike="noStrike" cap="none"/>
                        <a:t>Designation</a:t>
                      </a:r>
                      <a:endParaRPr sz="700" b="1" u="none" strike="noStrike" cap="none"/>
                    </a:p>
                  </a:txBody>
                  <a:tcPr marL="51431" marR="51431" marT="20250" marB="2025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338" marR="33338" marT="14288" marB="14288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700" b="1" u="none" strike="noStrike" cap="none"/>
                        <a:t>Join Date (Tenure)</a:t>
                      </a:r>
                      <a:endParaRPr sz="700" b="1" u="none" strike="noStrike" cap="none"/>
                    </a:p>
                  </a:txBody>
                  <a:tcPr marL="51431" marR="51431" marT="20250" marB="2025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3338" marR="33338" marT="14288" marB="14288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25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700" b="1" u="none" strike="noStrike" cap="none" dirty="0">
                          <a:solidFill>
                            <a:schemeClr val="dk1"/>
                          </a:solidFill>
                        </a:rPr>
                        <a:t>Location</a:t>
                      </a:r>
                      <a:endParaRPr sz="700" b="1" u="none" strike="noStrike" cap="none" dirty="0"/>
                    </a:p>
                  </a:txBody>
                  <a:tcPr marL="51431" marR="51431" marT="20250" marB="2025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3338" marR="33338" marT="14288" marB="14288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700" b="1" u="none" strike="noStrike" cap="none"/>
                        <a:t>Age</a:t>
                      </a:r>
                      <a:endParaRPr sz="700" b="1" u="none" strike="noStrike" cap="none"/>
                    </a:p>
                  </a:txBody>
                  <a:tcPr marL="51431" marR="51431" marT="20250" marB="2025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33338" marR="33338" marT="14288" marB="14288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25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700" b="1" u="none" strike="noStrike" cap="none"/>
                        <a:t>Reporting Manager</a:t>
                      </a:r>
                      <a:endParaRPr sz="700" b="1" u="none" strike="noStrike" cap="none"/>
                    </a:p>
                  </a:txBody>
                  <a:tcPr marL="51431" marR="51431" marT="20250" marB="2025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3338" marR="33338" marT="14288" marB="14288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700" b="1" dirty="0">
                          <a:solidFill>
                            <a:schemeClr val="dk1"/>
                          </a:solidFill>
                        </a:rPr>
                        <a:t>2022 Performance Grade</a:t>
                      </a:r>
                      <a:endParaRPr sz="700" b="1" u="none" strike="noStrike" cap="none" dirty="0"/>
                    </a:p>
                  </a:txBody>
                  <a:tcPr marL="51431" marR="51431" marT="20250" marB="2025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33338" marR="33338" marT="14288" marB="14288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25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700" b="1" u="none" strike="noStrike" cap="none"/>
                        <a:t>Country Head/HOD</a:t>
                      </a:r>
                      <a:endParaRPr sz="700" b="1" u="none" strike="noStrike" cap="none"/>
                    </a:p>
                  </a:txBody>
                  <a:tcPr marL="51431" marR="51431" marT="20250" marB="2025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3338" marR="33338" marT="14288" marB="14288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700" b="1">
                          <a:solidFill>
                            <a:schemeClr val="dk1"/>
                          </a:solidFill>
                        </a:rPr>
                        <a:t>2023 Long-term Potential</a:t>
                      </a:r>
                      <a:endParaRPr sz="700" b="1" u="none" strike="noStrike" cap="none"/>
                    </a:p>
                  </a:txBody>
                  <a:tcPr marL="51431" marR="51431" marT="20250" marB="2025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33338" marR="33338" marT="14288" marB="14288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Google Shape;103;p19">
            <a:extLst>
              <a:ext uri="{FF2B5EF4-FFF2-40B4-BE49-F238E27FC236}">
                <a16:creationId xmlns:a16="http://schemas.microsoft.com/office/drawing/2014/main" id="{9E808F03-A12A-7ED5-A9BB-0BE4931E1F51}"/>
              </a:ext>
            </a:extLst>
          </p:cNvPr>
          <p:cNvSpPr/>
          <p:nvPr userDrawn="1"/>
        </p:nvSpPr>
        <p:spPr>
          <a:xfrm>
            <a:off x="182815" y="1883664"/>
            <a:ext cx="3110021" cy="177409"/>
          </a:xfrm>
          <a:prstGeom prst="rect">
            <a:avLst/>
          </a:prstGeom>
          <a:solidFill>
            <a:srgbClr val="113366"/>
          </a:solidFill>
          <a:ln>
            <a:noFill/>
          </a:ln>
        </p:spPr>
        <p:txBody>
          <a:bodyPr spcFirstLastPara="1" wrap="square" lIns="51431" tIns="51431" rIns="51431" bIns="51431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675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Background and Experience</a:t>
            </a:r>
            <a:endParaRPr sz="675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Google Shape;104;p19">
            <a:extLst>
              <a:ext uri="{FF2B5EF4-FFF2-40B4-BE49-F238E27FC236}">
                <a16:creationId xmlns:a16="http://schemas.microsoft.com/office/drawing/2014/main" id="{90DC6F56-5F2D-5A2F-EAD1-2B5C6F3664A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002661184"/>
              </p:ext>
            </p:extLst>
          </p:nvPr>
        </p:nvGraphicFramePr>
        <p:xfrm>
          <a:off x="182815" y="2105245"/>
          <a:ext cx="3094119" cy="28050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51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76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Academic Background</a:t>
                      </a:r>
                      <a:endParaRPr sz="7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2913" marR="82913" marT="68569" marB="68569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6"/>
                    </a:solidFill>
                  </a:tcPr>
                </a:tc>
                <a:tc>
                  <a:txBody>
                    <a:bodyPr/>
                    <a:lstStyle/>
                    <a:p>
                      <a:pPr marL="127000" marR="0" lvl="0" indent="-1206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•"/>
                      </a:pPr>
                      <a:endParaRPr sz="700" dirty="0"/>
                    </a:p>
                  </a:txBody>
                  <a:tcPr marL="68569" marR="68569" marT="68569" marB="68569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89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Career Path</a:t>
                      </a:r>
                      <a:r>
                        <a:rPr lang="en" sz="700" b="1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and Past Experiences</a:t>
                      </a:r>
                      <a:endParaRPr sz="7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2913" marR="82913" marT="68569" marB="68569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6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None/>
                      </a:pPr>
                      <a:endParaRPr sz="700" dirty="0"/>
                    </a:p>
                  </a:txBody>
                  <a:tcPr marL="68569" marR="68569" marT="68569" marB="68569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842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</a:t>
                      </a:r>
                      <a:r>
                        <a:rPr lang="en" sz="700" b="1" dirty="0">
                          <a:solidFill>
                            <a:srgbClr val="000000"/>
                          </a:solidFill>
                        </a:rPr>
                        <a:t>3 </a:t>
                      </a:r>
                      <a:r>
                        <a:rPr lang="en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Performance Goals 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2913" marR="82913" marT="0" marB="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6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Google Shape;105;p19">
            <a:extLst>
              <a:ext uri="{FF2B5EF4-FFF2-40B4-BE49-F238E27FC236}">
                <a16:creationId xmlns:a16="http://schemas.microsoft.com/office/drawing/2014/main" id="{0E4A759F-7246-4006-C353-9B2A26008F4A}"/>
              </a:ext>
            </a:extLst>
          </p:cNvPr>
          <p:cNvSpPr/>
          <p:nvPr userDrawn="1"/>
        </p:nvSpPr>
        <p:spPr>
          <a:xfrm>
            <a:off x="3364992" y="1883664"/>
            <a:ext cx="5550408" cy="201168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51431" tIns="51431" rIns="51431" bIns="51431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675" b="1" dirty="0">
                <a:solidFill>
                  <a:srgbClr val="FFFFFF"/>
                </a:solidFill>
              </a:rPr>
              <a:t>Strengths and Development Areas</a:t>
            </a:r>
            <a:endParaRPr sz="675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" name="Google Shape;106;p19">
            <a:extLst>
              <a:ext uri="{FF2B5EF4-FFF2-40B4-BE49-F238E27FC236}">
                <a16:creationId xmlns:a16="http://schemas.microsoft.com/office/drawing/2014/main" id="{6608B435-E148-53E6-24EB-E3E9215601C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939330737"/>
              </p:ext>
            </p:extLst>
          </p:nvPr>
        </p:nvGraphicFramePr>
        <p:xfrm>
          <a:off x="3369955" y="2118766"/>
          <a:ext cx="5539987" cy="100583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89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0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6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700" b="1" u="none" strike="noStrike" cap="none" dirty="0">
                          <a:solidFill>
                            <a:srgbClr val="000000"/>
                          </a:solidFill>
                        </a:rPr>
                        <a:t>Strengths</a:t>
                      </a:r>
                      <a:endParaRPr sz="7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dirty="0"/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2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700" b="1" u="none" strike="noStrike" cap="none">
                          <a:solidFill>
                            <a:srgbClr val="000000"/>
                          </a:solidFill>
                        </a:rPr>
                        <a:t>Development Areas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dirty="0"/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Google Shape;107;p19">
            <a:extLst>
              <a:ext uri="{FF2B5EF4-FFF2-40B4-BE49-F238E27FC236}">
                <a16:creationId xmlns:a16="http://schemas.microsoft.com/office/drawing/2014/main" id="{A0464B67-1E73-31F4-D042-FE90AEBCC8F6}"/>
              </a:ext>
            </a:extLst>
          </p:cNvPr>
          <p:cNvSpPr/>
          <p:nvPr userDrawn="1"/>
        </p:nvSpPr>
        <p:spPr>
          <a:xfrm>
            <a:off x="3364992" y="3208688"/>
            <a:ext cx="5539987" cy="1953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51431" tIns="51431" rIns="51431" bIns="51431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675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Future Plan</a:t>
            </a:r>
            <a:endParaRPr sz="675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" name="Google Shape;108;p19">
            <a:extLst>
              <a:ext uri="{FF2B5EF4-FFF2-40B4-BE49-F238E27FC236}">
                <a16:creationId xmlns:a16="http://schemas.microsoft.com/office/drawing/2014/main" id="{920DFFBC-9C50-54BF-5121-96B815190D7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883649605"/>
              </p:ext>
            </p:extLst>
          </p:nvPr>
        </p:nvGraphicFramePr>
        <p:xfrm>
          <a:off x="3364993" y="3465205"/>
          <a:ext cx="5539986" cy="14451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00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39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700" b="1" u="none" strike="noStrike" cap="none">
                          <a:solidFill>
                            <a:srgbClr val="000000"/>
                          </a:solidFill>
                        </a:rPr>
                        <a:t>Current Role</a:t>
                      </a:r>
                      <a:endParaRPr sz="7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DC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39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700" b="1" u="none" strike="noStrike" cap="none">
                          <a:solidFill>
                            <a:srgbClr val="000000"/>
                          </a:solidFill>
                        </a:rPr>
                        <a:t>Potential role in 6 months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DC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39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700" b="1" u="none" strike="noStrike" cap="none">
                          <a:solidFill>
                            <a:srgbClr val="000000"/>
                          </a:solidFill>
                        </a:rPr>
                        <a:t>Potential role in 1-2 years</a:t>
                      </a:r>
                      <a:endParaRPr sz="700" u="none" strike="noStrike" cap="none"/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DC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95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700" b="1" dirty="0"/>
                        <a:t>Development Plan 2023</a:t>
                      </a:r>
                      <a:endParaRPr sz="7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DC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Google Shape;19;p3">
            <a:extLst>
              <a:ext uri="{FF2B5EF4-FFF2-40B4-BE49-F238E27FC236}">
                <a16:creationId xmlns:a16="http://schemas.microsoft.com/office/drawing/2014/main" id="{B2C384DE-C5F8-3DDE-D69B-F7D403E9D015}"/>
              </a:ext>
            </a:extLst>
          </p:cNvPr>
          <p:cNvSpPr txBox="1"/>
          <p:nvPr userDrawn="1"/>
        </p:nvSpPr>
        <p:spPr>
          <a:xfrm>
            <a:off x="3687357" y="4958693"/>
            <a:ext cx="1508793" cy="1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38" tIns="17138" rIns="17138" bIns="17138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Open Sans"/>
              <a:buNone/>
            </a:pPr>
            <a:r>
              <a:rPr lang="en-US" sz="750" b="0" i="0" u="none" strike="noStrike" cap="none" dirty="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Private &amp; Confidential</a:t>
            </a:r>
            <a:endParaRPr sz="525" dirty="0"/>
          </a:p>
        </p:txBody>
      </p:sp>
      <p:sp>
        <p:nvSpPr>
          <p:cNvPr id="14" name="Google Shape;25;p3">
            <a:extLst>
              <a:ext uri="{FF2B5EF4-FFF2-40B4-BE49-F238E27FC236}">
                <a16:creationId xmlns:a16="http://schemas.microsoft.com/office/drawing/2014/main" id="{16D04EE8-D4FA-BEB6-8543-794EE3C2AFF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67743" y="4784766"/>
            <a:ext cx="173520" cy="1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sz="825" dirty="0">
              <a:solidFill>
                <a:srgbClr val="929292"/>
              </a:solidFill>
            </a:endParaRPr>
          </a:p>
        </p:txBody>
      </p:sp>
      <p:sp>
        <p:nvSpPr>
          <p:cNvPr id="3" name="Google Shape;25;p16">
            <a:extLst>
              <a:ext uri="{FF2B5EF4-FFF2-40B4-BE49-F238E27FC236}">
                <a16:creationId xmlns:a16="http://schemas.microsoft.com/office/drawing/2014/main" id="{2F0E544C-BFFB-0649-13E1-D2B0C85C5160}"/>
              </a:ext>
            </a:extLst>
          </p:cNvPr>
          <p:cNvSpPr/>
          <p:nvPr userDrawn="1"/>
        </p:nvSpPr>
        <p:spPr>
          <a:xfrm rot="10800000" flipH="1">
            <a:off x="528783" y="533162"/>
            <a:ext cx="8412480" cy="19766"/>
          </a:xfrm>
          <a:prstGeom prst="roundRect">
            <a:avLst>
              <a:gd name="adj" fmla="val 50000"/>
            </a:avLst>
          </a:prstGeom>
          <a:solidFill>
            <a:srgbClr val="5A8DF0"/>
          </a:solidFill>
          <a:ln>
            <a:noFill/>
          </a:ln>
        </p:spPr>
        <p:txBody>
          <a:bodyPr spcFirstLastPara="1" wrap="square" lIns="45713" tIns="45713" rIns="45713" bIns="4571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26;p16" descr="Group 6.png">
            <a:extLst>
              <a:ext uri="{FF2B5EF4-FFF2-40B4-BE49-F238E27FC236}">
                <a16:creationId xmlns:a16="http://schemas.microsoft.com/office/drawing/2014/main" id="{F2B842D9-5452-0182-2381-25555EA0D2F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b="26299"/>
          <a:stretch/>
        </p:blipFill>
        <p:spPr>
          <a:xfrm>
            <a:off x="134487" y="230251"/>
            <a:ext cx="391661" cy="3086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447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9DF422E0-655F-40A0-BC0E-5B196BA44DF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704326364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95" imgH="394" progId="TCLayout.ActiveDocument.1">
                  <p:embed/>
                </p:oleObj>
              </mc:Choice>
              <mc:Fallback>
                <p:oleObj name="think-cell Slide" r:id="rId6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Google Shape;8;p21"/>
          <p:cNvSpPr txBox="1">
            <a:spLocks noGrp="1"/>
          </p:cNvSpPr>
          <p:nvPr>
            <p:ph type="sldNum" idx="12"/>
          </p:nvPr>
        </p:nvSpPr>
        <p:spPr>
          <a:xfrm>
            <a:off x="8996154" y="4696456"/>
            <a:ext cx="226432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Google Shape;11;p21"/>
          <p:cNvSpPr txBox="1"/>
          <p:nvPr/>
        </p:nvSpPr>
        <p:spPr>
          <a:xfrm>
            <a:off x="2061600" y="4811846"/>
            <a:ext cx="5014800" cy="33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</a:pPr>
            <a:r>
              <a:rPr lang="en-US" sz="75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sz="7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1"/>
          <p:cNvSpPr txBox="1"/>
          <p:nvPr/>
        </p:nvSpPr>
        <p:spPr>
          <a:xfrm>
            <a:off x="8578931" y="4833182"/>
            <a:ext cx="2907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969" tIns="76969" rIns="76969" bIns="7696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5;p16">
            <a:extLst>
              <a:ext uri="{FF2B5EF4-FFF2-40B4-BE49-F238E27FC236}">
                <a16:creationId xmlns:a16="http://schemas.microsoft.com/office/drawing/2014/main" id="{DE0FA91B-C2AB-C3C7-C8BE-66837314CE51}"/>
              </a:ext>
            </a:extLst>
          </p:cNvPr>
          <p:cNvSpPr/>
          <p:nvPr userDrawn="1"/>
        </p:nvSpPr>
        <p:spPr>
          <a:xfrm rot="10800000" flipH="1">
            <a:off x="528783" y="576026"/>
            <a:ext cx="8412480" cy="19766"/>
          </a:xfrm>
          <a:prstGeom prst="roundRect">
            <a:avLst>
              <a:gd name="adj" fmla="val 50000"/>
            </a:avLst>
          </a:prstGeom>
          <a:solidFill>
            <a:srgbClr val="5A8DF0"/>
          </a:solidFill>
          <a:ln>
            <a:noFill/>
          </a:ln>
        </p:spPr>
        <p:txBody>
          <a:bodyPr spcFirstLastPara="1" wrap="square" lIns="45713" tIns="45713" rIns="45713" bIns="4571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26;p16" descr="Group 6.png">
            <a:extLst>
              <a:ext uri="{FF2B5EF4-FFF2-40B4-BE49-F238E27FC236}">
                <a16:creationId xmlns:a16="http://schemas.microsoft.com/office/drawing/2014/main" id="{18773D3B-FDCE-5D85-0A7F-B5B84CCAAE5D}"/>
              </a:ext>
            </a:extLst>
          </p:cNvPr>
          <p:cNvPicPr preferRelativeResize="0"/>
          <p:nvPr userDrawn="1"/>
        </p:nvPicPr>
        <p:blipFill rotWithShape="1">
          <a:blip r:embed="rId8">
            <a:alphaModFix/>
          </a:blip>
          <a:srcRect b="26299"/>
          <a:stretch/>
        </p:blipFill>
        <p:spPr>
          <a:xfrm>
            <a:off x="134487" y="273115"/>
            <a:ext cx="391661" cy="30865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33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3288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17acb7c-4eeb-4096-8f1f-db2066474bff" xsi:nil="true"/>
    <lcf76f155ced4ddcb4097134ff3c332f xmlns="49e69a8e-3a37-4a7e-a847-325e712e4abd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7C8C06661FCA40B4BE759A4A0A34B7" ma:contentTypeVersion="13" ma:contentTypeDescription="Create a new document." ma:contentTypeScope="" ma:versionID="89dd002dcd7e1c1f5f164fb8e420b8e9">
  <xsd:schema xmlns:xsd="http://www.w3.org/2001/XMLSchema" xmlns:xs="http://www.w3.org/2001/XMLSchema" xmlns:p="http://schemas.microsoft.com/office/2006/metadata/properties" xmlns:ns2="49e69a8e-3a37-4a7e-a847-325e712e4abd" xmlns:ns3="417acb7c-4eeb-4096-8f1f-db2066474bff" targetNamespace="http://schemas.microsoft.com/office/2006/metadata/properties" ma:root="true" ma:fieldsID="cda26ae25289facd3534b85d0196e0bf" ns2:_="" ns3:_="">
    <xsd:import namespace="49e69a8e-3a37-4a7e-a847-325e712e4abd"/>
    <xsd:import namespace="417acb7c-4eeb-4096-8f1f-db2066474b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69a8e-3a37-4a7e-a847-325e712e4a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6adfc057-e2c3-428b-8b81-a5b39ef70d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7acb7c-4eeb-4096-8f1f-db2066474bf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f1ea21fa-b679-4879-8e3e-f9e35f127bce}" ma:internalName="TaxCatchAll" ma:showField="CatchAllData" ma:web="417acb7c-4eeb-4096-8f1f-db2066474b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EEB491-5094-4427-8E17-37F6A6EE2EC0}">
  <ds:schemaRefs>
    <ds:schemaRef ds:uri="417acb7c-4eeb-4096-8f1f-db2066474bff"/>
    <ds:schemaRef ds:uri="49e69a8e-3a37-4a7e-a847-325e712e4abd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262CB66-1EED-46C5-BB05-26F3CF5660FD}">
  <ds:schemaRefs>
    <ds:schemaRef ds:uri="417acb7c-4eeb-4096-8f1f-db2066474bff"/>
    <ds:schemaRef ds:uri="49e69a8e-3a37-4a7e-a847-325e712e4ab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0DD9542-80DE-4BA2-BDD6-E0D59BFA6E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8721</TotalTime>
  <Words>0</Words>
  <Application>Microsoft Office PowerPoint</Application>
  <PresentationFormat>On-screen Show (16:9)</PresentationFormat>
  <Paragraphs>0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Open Sans</vt:lpstr>
      <vt:lpstr>Office Theme</vt:lpstr>
      <vt:lpstr>think-cell Slide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SP&amp;A (PRM) team meeting</dc:title>
  <dc:creator>Andrew Tan Shou Ren</dc:creator>
  <cp:lastModifiedBy>To Duc Hoang</cp:lastModifiedBy>
  <cp:revision>88</cp:revision>
  <dcterms:modified xsi:type="dcterms:W3CDTF">2023-05-16T10:31:27Z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0x0101009A7C8C06661FCA40B4BE759A4A0A34B7</vt:lpwstr>
  </property>
  <property fmtid="{D5CDD505-2E9C-101B-9397-08002B2CF9AE}" pid="3" name="MediaServiceImageTags">
    <vt:lpwstr/>
  </property>
</Properties>
</file>