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rawings/vmlDrawing1.vml" ContentType="application/vnd.openxmlformats-officedocument.vmlDrawing"/>
  <Override PartName="/ppt/embeddings/oleObject1.bin" ContentType="application/vnd.openxmlformats-officedocument.oleObject"/>
  <Override PartName="/ppt/metadata" ContentType="application/binary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7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</p:sldIdLst>
  <p:sldSz cx="12192000" cy="6858000"/>
  <p:notesSz cx="6858000" cy="9144000"/>
  <p:custDataLst>
    <p:tags r:id="rId8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648">
          <p15:clr>
            <a:srgbClr val="9AA0A6"/>
          </p15:clr>
        </p15:guide>
        <p15:guide id="2" orient="horz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hu8n7NYh91WQ1dG2QZIgJrhs4qi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iang Yue IT-Center-270529" initials="" lastIdx="10" clrIdx="0"/>
  <p:cmAuthor id="1" name="Andrew Tan" initials="" lastIdx="2" clrIdx="1"/>
  <p:cmAuthor id="2" name="Samuel Lum Xin De" initials="" lastIdx="4" clrIdx="2"/>
  <p:cmAuthor id="3" name="Jiang Yue IT-Center-270529" initials="JYIC2" lastIdx="20" clrIdx="3">
    <p:extLst>
      <p:ext uri="{19B8F6BF-5375-455C-9EA6-DF929625EA0E}">
        <p15:presenceInfo xmlns:p15="http://schemas.microsoft.com/office/powerpoint/2012/main" userId="S::jiangyue@shopee.com::7d7a5278-f011-4b0c-986e-4b069b8ee524" providerId="AD"/>
      </p:ext>
    </p:extLst>
  </p:cmAuthor>
  <p:cmAuthor id="4" name="Dion Tan Jin Yan" initials="DTJY" lastIdx="4" clrIdx="4">
    <p:extLst>
      <p:ext uri="{19B8F6BF-5375-455C-9EA6-DF929625EA0E}">
        <p15:presenceInfo xmlns:p15="http://schemas.microsoft.com/office/powerpoint/2012/main" userId="S::dion.tanjy@shopee.com::5f297b04-02f4-4804-8029-8fee13c566a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372EF3-296E-4A2D-9282-C41AEDB95526}">
  <a:tblStyle styleId="{85372EF3-296E-4A2D-9282-C41AEDB9552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E2EE499-FE37-4DED-A751-AE3D3B857B06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46587F20-FEAD-4F2E-AE4F-95DBFF5E0846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34AE1A-DF2F-425D-BEFB-E3E589799F17}" styleName="Table_3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35" autoAdjust="0"/>
    <p:restoredTop sz="89819" autoAdjust="0"/>
  </p:normalViewPr>
  <p:slideViewPr>
    <p:cSldViewPr snapToGrid="0">
      <p:cViewPr varScale="1">
        <p:scale>
          <a:sx n="77" d="100"/>
          <a:sy n="77" d="100"/>
        </p:scale>
        <p:origin x="1296" y="72"/>
      </p:cViewPr>
      <p:guideLst>
        <p:guide pos="648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" Type="http://schemas.openxmlformats.org/officeDocument/2006/relationships/customXml" Target="../customXml/item2.xml"/><Relationship Id="rId20" Type="http://schemas.openxmlformats.org/officeDocument/2006/relationships/slide" Target="slides/slide8.xml"/><Relationship Id="rId3" Type="http://schemas.openxmlformats.org/officeDocument/2006/relationships/customXml" Target="../customXml/item3.xml"/><Relationship Id="rId39" Type="http://customschemas.google.com/relationships/presentationmetadata" Target="metadata"/><Relationship Id="rId4" Type="http://schemas.openxmlformats.org/officeDocument/2006/relationships/slideMaster" Target="slideMasters/slideMaster1.xml"/><Relationship Id="rId40" Type="http://schemas.openxmlformats.org/officeDocument/2006/relationships/commentAuthors" Target="commentAuthors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8" Type="http://schemas.openxmlformats.org/officeDocument/2006/relationships/tags" Target="tags/tag1.xml"/></Relationships>
</file>

<file path=ppt/drawings/_rels/vmlDrawing1.vml.rels><?xml version='1.0' encoding='UTF-8' standalone='yes'?>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 userDrawn="1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4" descr="Picture 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29251" y="819670"/>
            <a:ext cx="1322585" cy="187268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4"/>
          <p:cNvSpPr/>
          <p:nvPr/>
        </p:nvSpPr>
        <p:spPr>
          <a:xfrm>
            <a:off x="0" y="5771355"/>
            <a:ext cx="12192000" cy="1124745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preserve="1" userDrawn="1">
  <p:cSld name="Custom Layout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1"/>
          <p:cNvSpPr/>
          <p:nvPr/>
        </p:nvSpPr>
        <p:spPr>
          <a:xfrm>
            <a:off x="11893189" y="687583"/>
            <a:ext cx="101600" cy="100800"/>
          </a:xfrm>
          <a:prstGeom prst="ellipse">
            <a:avLst/>
          </a:prstGeom>
          <a:solidFill>
            <a:srgbClr val="FF6600"/>
          </a:solidFill>
          <a:ln w="9525" cap="flat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567" tIns="19267" rIns="38567" bIns="1926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1"/>
          <p:cNvSpPr txBox="1">
            <a:spLocks noGrp="1"/>
          </p:cNvSpPr>
          <p:nvPr>
            <p:ph type="sldNum" idx="12"/>
          </p:nvPr>
        </p:nvSpPr>
        <p:spPr>
          <a:xfrm>
            <a:off x="9262308" y="6356349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5" tIns="19275" rIns="38575" bIns="19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3" name="Google Shape;13;p131"/>
          <p:cNvSpPr txBox="1"/>
          <p:nvPr/>
        </p:nvSpPr>
        <p:spPr>
          <a:xfrm>
            <a:off x="1749107" y="6415085"/>
            <a:ext cx="8884800" cy="2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67" tIns="54700" rIns="89967" bIns="44967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Times New Roman"/>
              <a:buNone/>
            </a:pPr>
            <a:r>
              <a:rPr lang="en" sz="1067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sz="10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" name="Google Shape;28;p19">
            <a:extLst>
              <a:ext uri="{FF2B5EF4-FFF2-40B4-BE49-F238E27FC236}">
                <a16:creationId xmlns:a16="http://schemas.microsoft.com/office/drawing/2014/main" id="{CA5B0FAF-24BC-4949-9387-8E9ECE3D8245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873777589"/>
              </p:ext>
            </p:extLst>
          </p:nvPr>
        </p:nvGraphicFramePr>
        <p:xfrm>
          <a:off x="1988457" y="916239"/>
          <a:ext cx="9899733" cy="14736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2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2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2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7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900" b="1" u="none" strike="noStrike" cap="none" dirty="0"/>
                        <a:t>Name</a:t>
                      </a:r>
                      <a:endParaRPr sz="900" b="1" u="none" strike="noStrike" cap="none" dirty="0"/>
                    </a:p>
                  </a:txBody>
                  <a:tcPr marL="91433" marR="91433" marT="36000" marB="36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rgbClr val="0000FF"/>
                        </a:solidFill>
                      </a:endParaRPr>
                    </a:p>
                  </a:txBody>
                  <a:tcPr marL="121900" marR="121900" marT="24367" marB="24367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 b="1" u="none" strike="noStrike" cap="none"/>
                        <a:t>Total Team Size</a:t>
                      </a:r>
                      <a:endParaRPr sz="900" b="1" u="none" strike="noStrike" cap="none"/>
                    </a:p>
                  </a:txBody>
                  <a:tcPr marL="91433" marR="91433" marT="36000" marB="36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900" dirty="0">
                        <a:solidFill>
                          <a:srgbClr val="0000FF"/>
                        </a:solidFill>
                      </a:endParaRPr>
                    </a:p>
                  </a:txBody>
                  <a:tcPr marL="59267" marR="59267" marT="25400" marB="254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7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900" b="1" u="none" strike="noStrike" cap="none" dirty="0"/>
                        <a:t>Designation</a:t>
                      </a:r>
                      <a:endParaRPr sz="900" b="1" u="none" strike="noStrike" cap="none" dirty="0"/>
                    </a:p>
                  </a:txBody>
                  <a:tcPr marL="91433" marR="91433" marT="36000" marB="36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rgbClr val="0000FF"/>
                        </a:solidFill>
                      </a:endParaRPr>
                    </a:p>
                  </a:txBody>
                  <a:tcPr marL="121900" marR="121900" marT="24367" marB="24367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SG" sz="900" b="1" u="none" strike="noStrike" cap="none" dirty="0"/>
                        <a:t>Tenure</a:t>
                      </a:r>
                    </a:p>
                  </a:txBody>
                  <a:tcPr marL="91433" marR="91433" marT="36000" marB="36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SG" sz="1600" u="none" strike="noStrike" cap="none" dirty="0">
                        <a:solidFill>
                          <a:srgbClr val="0000FF"/>
                        </a:solidFill>
                      </a:endParaRPr>
                    </a:p>
                  </a:txBody>
                  <a:tcPr marL="59267" marR="59267" marT="25400" marB="254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7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 b="1" u="none" strike="noStrike" cap="none"/>
                        <a:t>Location</a:t>
                      </a:r>
                      <a:endParaRPr sz="900" b="1" u="none" strike="noStrike" cap="none"/>
                    </a:p>
                  </a:txBody>
                  <a:tcPr marL="91433" marR="91433" marT="36000" marB="36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rgbClr val="0000FF"/>
                        </a:solidFill>
                      </a:endParaRPr>
                    </a:p>
                  </a:txBody>
                  <a:tcPr marL="121900" marR="121900" marT="24367" marB="24367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 b="1" u="none" strike="noStrike" cap="none"/>
                        <a:t>Age</a:t>
                      </a:r>
                      <a:endParaRPr sz="900" b="1" u="none" strike="noStrike" cap="none"/>
                    </a:p>
                  </a:txBody>
                  <a:tcPr marL="91433" marR="91433" marT="36000" marB="36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rgbClr val="0000FF"/>
                        </a:solidFill>
                      </a:endParaRPr>
                    </a:p>
                  </a:txBody>
                  <a:tcPr marL="121900" marR="121900" marT="24367" marB="24367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7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 b="1" u="none" strike="noStrike" cap="none"/>
                        <a:t>Reporting Manager</a:t>
                      </a:r>
                      <a:endParaRPr sz="900" b="1" u="none" strike="noStrike" cap="none"/>
                    </a:p>
                  </a:txBody>
                  <a:tcPr marL="91433" marR="91433" marT="36000" marB="36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rgbClr val="0000FF"/>
                        </a:solidFill>
                      </a:endParaRPr>
                    </a:p>
                  </a:txBody>
                  <a:tcPr marL="121900" marR="121900" marT="24367" marB="24367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 b="1" u="none" strike="noStrike" cap="none"/>
                        <a:t>2022 Performance Grade</a:t>
                      </a:r>
                      <a:endParaRPr sz="900" b="1" u="none" strike="noStrike" cap="none"/>
                    </a:p>
                  </a:txBody>
                  <a:tcPr marL="91433" marR="91433" marT="36000" marB="36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rgbClr val="0000FF"/>
                        </a:solidFill>
                      </a:endParaRPr>
                    </a:p>
                  </a:txBody>
                  <a:tcPr marL="121900" marR="121900" marT="24367" marB="24367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7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 b="1" u="none" strike="noStrike" cap="none"/>
                        <a:t>Country Head/HOD</a:t>
                      </a:r>
                      <a:endParaRPr sz="900" b="1" u="none" strike="noStrike" cap="none"/>
                    </a:p>
                  </a:txBody>
                  <a:tcPr marL="91433" marR="91433" marT="36000" marB="36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rgbClr val="0000FF"/>
                        </a:solidFill>
                      </a:endParaRPr>
                    </a:p>
                  </a:txBody>
                  <a:tcPr marL="121900" marR="121900" marT="24367" marB="24367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 b="1" u="none" strike="noStrike" cap="none"/>
                        <a:t>2022 Long-term Potential</a:t>
                      </a:r>
                      <a:endParaRPr sz="900" b="1" u="none" strike="noStrike" cap="none"/>
                    </a:p>
                  </a:txBody>
                  <a:tcPr marL="91433" marR="91433" marT="36000" marB="36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rgbClr val="0000FF"/>
                        </a:solidFill>
                      </a:endParaRPr>
                    </a:p>
                  </a:txBody>
                  <a:tcPr marL="121900" marR="121900" marT="24367" marB="24367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Google Shape;29;p19">
            <a:extLst>
              <a:ext uri="{FF2B5EF4-FFF2-40B4-BE49-F238E27FC236}">
                <a16:creationId xmlns:a16="http://schemas.microsoft.com/office/drawing/2014/main" id="{6A347EDE-38AD-4BA3-9BD3-BEDF81DE3317}"/>
              </a:ext>
            </a:extLst>
          </p:cNvPr>
          <p:cNvSpPr/>
          <p:nvPr userDrawn="1"/>
        </p:nvSpPr>
        <p:spPr>
          <a:xfrm>
            <a:off x="303867" y="2500299"/>
            <a:ext cx="4038311" cy="259976"/>
          </a:xfrm>
          <a:prstGeom prst="rect">
            <a:avLst/>
          </a:prstGeom>
          <a:solidFill>
            <a:srgbClr val="113366"/>
          </a:solidFill>
          <a:ln>
            <a:noFill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33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Background and Experience</a:t>
            </a:r>
            <a:endParaRPr sz="933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" name="Google Shape;30;p19">
            <a:extLst>
              <a:ext uri="{FF2B5EF4-FFF2-40B4-BE49-F238E27FC236}">
                <a16:creationId xmlns:a16="http://schemas.microsoft.com/office/drawing/2014/main" id="{E8395391-174D-4995-97F1-1C66A819FF9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4037820347"/>
              </p:ext>
            </p:extLst>
          </p:nvPr>
        </p:nvGraphicFramePr>
        <p:xfrm>
          <a:off x="303867" y="2798809"/>
          <a:ext cx="4038334" cy="380723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6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14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Academic Background</a:t>
                      </a: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7400" marR="147400" marT="0" marB="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263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152400" marR="121900" marT="24367" marB="24367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32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Career Path and Past Experiences</a:t>
                      </a:r>
                      <a:endParaRPr sz="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7400" marR="147400" marT="0" marB="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L="121900" marR="121900" marT="24367" marB="24367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25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2023</a:t>
                      </a:r>
                      <a:r>
                        <a:rPr lang="en" sz="800" b="1" u="none" strike="noStrike" cap="non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Performa- nce Goals</a:t>
                      </a:r>
                      <a:endParaRPr sz="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7400" marR="147400" marT="0" marB="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L="121900" marR="121900" marT="24367" marB="24367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Google Shape;32;p19">
            <a:extLst>
              <a:ext uri="{FF2B5EF4-FFF2-40B4-BE49-F238E27FC236}">
                <a16:creationId xmlns:a16="http://schemas.microsoft.com/office/drawing/2014/main" id="{F3BD0568-2A05-4692-8868-B1741CF0727C}"/>
              </a:ext>
            </a:extLst>
          </p:cNvPr>
          <p:cNvSpPr/>
          <p:nvPr userDrawn="1"/>
        </p:nvSpPr>
        <p:spPr>
          <a:xfrm>
            <a:off x="4524718" y="2505267"/>
            <a:ext cx="7363401" cy="238947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33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Strengths &amp; Development Areas</a:t>
            </a:r>
            <a:endParaRPr sz="933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" name="Google Shape;33;p19">
            <a:extLst>
              <a:ext uri="{FF2B5EF4-FFF2-40B4-BE49-F238E27FC236}">
                <a16:creationId xmlns:a16="http://schemas.microsoft.com/office/drawing/2014/main" id="{0CE5415C-CD98-4E91-B12E-8D04642C7AE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36103682"/>
              </p:ext>
            </p:extLst>
          </p:nvPr>
        </p:nvGraphicFramePr>
        <p:xfrm>
          <a:off x="4519783" y="2818997"/>
          <a:ext cx="7368367" cy="20325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37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75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800" b="1" u="none" strike="noStrike" cap="none">
                          <a:solidFill>
                            <a:schemeClr val="dk1"/>
                          </a:solidFill>
                        </a:rPr>
                        <a:t>Strengths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24367" marB="24367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24367" marB="24367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5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800" b="1" u="none" strike="noStrike" cap="none">
                          <a:solidFill>
                            <a:schemeClr val="dk1"/>
                          </a:solidFill>
                        </a:rPr>
                        <a:t>Development Areas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24367" marB="24367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24367" marB="24367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Google Shape;34;p19">
            <a:extLst>
              <a:ext uri="{FF2B5EF4-FFF2-40B4-BE49-F238E27FC236}">
                <a16:creationId xmlns:a16="http://schemas.microsoft.com/office/drawing/2014/main" id="{FCCF6EB3-2511-4FBC-84AF-74FB57F450EF}"/>
              </a:ext>
            </a:extLst>
          </p:cNvPr>
          <p:cNvSpPr/>
          <p:nvPr userDrawn="1"/>
        </p:nvSpPr>
        <p:spPr>
          <a:xfrm>
            <a:off x="4524717" y="4949685"/>
            <a:ext cx="7396383" cy="26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33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Future Plan</a:t>
            </a:r>
            <a:endParaRPr sz="933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" name="Google Shape;35;p19">
            <a:extLst>
              <a:ext uri="{FF2B5EF4-FFF2-40B4-BE49-F238E27FC236}">
                <a16:creationId xmlns:a16="http://schemas.microsoft.com/office/drawing/2014/main" id="{41DB47B7-383F-4F21-9C41-6A4BC771A476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857136825"/>
              </p:ext>
            </p:extLst>
          </p:nvPr>
        </p:nvGraphicFramePr>
        <p:xfrm>
          <a:off x="4519781" y="5245887"/>
          <a:ext cx="7396400" cy="130532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69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6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82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>
                          <a:solidFill>
                            <a:schemeClr val="dk1"/>
                          </a:solidFill>
                        </a:rPr>
                        <a:t>Current Role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24367" marB="24367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DC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24367" marB="24367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36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>
                          <a:solidFill>
                            <a:schemeClr val="dk1"/>
                          </a:solidFill>
                        </a:rPr>
                        <a:t>Potential role in 6 months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24367" marB="24367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DC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24367" marB="24367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30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>
                          <a:solidFill>
                            <a:schemeClr val="dk1"/>
                          </a:solidFill>
                        </a:rPr>
                        <a:t>Potential role in 1-2 years</a:t>
                      </a:r>
                      <a:endParaRPr sz="900" u="none" strike="noStrike" cap="none"/>
                    </a:p>
                  </a:txBody>
                  <a:tcPr marL="121900" marR="121900" marT="24367" marB="24367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DC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24367" marB="24367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82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>
                          <a:solidFill>
                            <a:schemeClr val="dk1"/>
                          </a:solidFill>
                        </a:rPr>
                        <a:t>Potential role in 3-5 years</a:t>
                      </a:r>
                      <a:endParaRPr sz="19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/>
                    </a:p>
                  </a:txBody>
                  <a:tcPr marL="121900" marR="121900" marT="24367" marB="24367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DC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24367" marB="24367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Google Shape;36;p19">
            <a:extLst>
              <a:ext uri="{FF2B5EF4-FFF2-40B4-BE49-F238E27FC236}">
                <a16:creationId xmlns:a16="http://schemas.microsoft.com/office/drawing/2014/main" id="{D561BCA8-523E-4FD1-8EBF-738232B50438}"/>
              </a:ext>
            </a:extLst>
          </p:cNvPr>
          <p:cNvSpPr txBox="1"/>
          <p:nvPr userDrawn="1"/>
        </p:nvSpPr>
        <p:spPr>
          <a:xfrm>
            <a:off x="9363900" y="6559539"/>
            <a:ext cx="2743200" cy="2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3" tIns="25700" rIns="51433" bIns="2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 sz="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3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7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 userDrawn="1">
  <p:cSld name="2_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6_Comparison(Numbers)" userDrawn="1">
  <p:cSld name="6_Comparison(Numbers)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9"/>
          <p:cNvSpPr txBox="1">
            <a:spLocks noGrp="1"/>
          </p:cNvSpPr>
          <p:nvPr>
            <p:ph type="sldNum" idx="12"/>
          </p:nvPr>
        </p:nvSpPr>
        <p:spPr>
          <a:xfrm>
            <a:off x="11994871" y="6394500"/>
            <a:ext cx="301909" cy="28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1" name="Google Shape;71;p29"/>
          <p:cNvCxnSpPr/>
          <p:nvPr/>
        </p:nvCxnSpPr>
        <p:spPr>
          <a:xfrm>
            <a:off x="955524" y="785569"/>
            <a:ext cx="10888264" cy="1"/>
          </a:xfrm>
          <a:prstGeom prst="straightConnector1">
            <a:avLst/>
          </a:prstGeom>
          <a:noFill/>
          <a:ln w="25400" cap="flat" cmpd="sng">
            <a:solidFill>
              <a:srgbClr val="EE4D2D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2" name="Google Shape;72;p29" descr="shopee-logo-en.png"/>
          <p:cNvPicPr preferRelativeResize="0"/>
          <p:nvPr/>
        </p:nvPicPr>
        <p:blipFill rotWithShape="1">
          <a:blip r:embed="rId2">
            <a:alphaModFix/>
          </a:blip>
          <a:srcRect r="71131"/>
          <a:stretch/>
        </p:blipFill>
        <p:spPr>
          <a:xfrm>
            <a:off x="411073" y="329579"/>
            <a:ext cx="450504" cy="49416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9"/>
          <p:cNvSpPr txBox="1"/>
          <p:nvPr/>
        </p:nvSpPr>
        <p:spPr>
          <a:xfrm>
            <a:off x="2748800" y="6415795"/>
            <a:ext cx="66864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9"/>
          <p:cNvSpPr txBox="1"/>
          <p:nvPr/>
        </p:nvSpPr>
        <p:spPr>
          <a:xfrm>
            <a:off x="11438574" y="6444243"/>
            <a:ext cx="3876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25" tIns="102625" rIns="102625" bIns="1026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" userDrawn="1">
  <p:cSld name="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/>
        </p:nvSpPr>
        <p:spPr>
          <a:xfrm>
            <a:off x="5090212" y="6401279"/>
            <a:ext cx="2011724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Open Sans"/>
              <a:buNone/>
            </a:pPr>
            <a:r>
              <a:rPr lang="en-US" sz="10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Private &amp; Confidential</a:t>
            </a:r>
            <a:endParaRPr sz="700"/>
          </a:p>
        </p:txBody>
      </p:sp>
      <p:grpSp>
        <p:nvGrpSpPr>
          <p:cNvPr id="20" name="Google Shape;20;p3"/>
          <p:cNvGrpSpPr/>
          <p:nvPr/>
        </p:nvGrpSpPr>
        <p:grpSpPr>
          <a:xfrm>
            <a:off x="227394" y="246675"/>
            <a:ext cx="1100836" cy="513256"/>
            <a:chOff x="0" y="0"/>
            <a:chExt cx="2201539" cy="1026513"/>
          </a:xfrm>
        </p:grpSpPr>
        <p:pic>
          <p:nvPicPr>
            <p:cNvPr id="21" name="Google Shape;21;p3" descr="Shopee_logo_en-02.png"/>
            <p:cNvPicPr preferRelativeResize="0"/>
            <p:nvPr/>
          </p:nvPicPr>
          <p:blipFill rotWithShape="1">
            <a:blip r:embed="rId2">
              <a:alphaModFix/>
            </a:blip>
            <a:srcRect l="2858" t="10174" r="66963" b="24308"/>
            <a:stretch/>
          </p:blipFill>
          <p:spPr>
            <a:xfrm>
              <a:off x="0" y="0"/>
              <a:ext cx="1024509" cy="10265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3" descr="Shopee_logo_en-02.png"/>
            <p:cNvPicPr preferRelativeResize="0"/>
            <p:nvPr/>
          </p:nvPicPr>
          <p:blipFill rotWithShape="1">
            <a:blip r:embed="rId2">
              <a:alphaModFix/>
            </a:blip>
            <a:srcRect l="62438" t="10174" r="1516" b="24308"/>
            <a:stretch/>
          </p:blipFill>
          <p:spPr>
            <a:xfrm>
              <a:off x="977822" y="0"/>
              <a:ext cx="1223717" cy="102651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3" name="Google Shape;23;p3"/>
          <p:cNvCxnSpPr/>
          <p:nvPr/>
        </p:nvCxnSpPr>
        <p:spPr>
          <a:xfrm>
            <a:off x="1443647" y="725688"/>
            <a:ext cx="10177450" cy="0"/>
          </a:xfrm>
          <a:prstGeom prst="straightConnector1">
            <a:avLst/>
          </a:prstGeom>
          <a:noFill/>
          <a:ln w="50800" cap="flat" cmpd="sng">
            <a:solidFill>
              <a:srgbClr val="EE4D2D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11690324" y="6379688"/>
            <a:ext cx="23136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>
                <a:solidFill>
                  <a:srgbClr val="000000"/>
                </a:solidFill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>
                <a:solidFill>
                  <a:srgbClr val="000000"/>
                </a:solidFill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>
                <a:solidFill>
                  <a:srgbClr val="000000"/>
                </a:solidFill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>
                <a:solidFill>
                  <a:srgbClr val="000000"/>
                </a:solidFill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>
                <a:solidFill>
                  <a:srgbClr val="000000"/>
                </a:solidFill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>
                <a:solidFill>
                  <a:srgbClr val="000000"/>
                </a:solidFill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>
                <a:solidFill>
                  <a:srgbClr val="000000"/>
                </a:solidFill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>
                <a:solidFill>
                  <a:srgbClr val="000000"/>
                </a:solidFill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>
                <a:solidFill>
                  <a:srgbClr val="000000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sz="1100">
              <a:solidFill>
                <a:srgbClr val="9292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3416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1.emf"/><Relationship Id="rId1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vmlDrawing" Target="../drawings/vmlDrawing1.vml"/><Relationship Id="rId8" Type="http://schemas.openxmlformats.org/officeDocument/2006/relationships/tags" Target="../tags/tag2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9DF422E0-655F-40A0-BC0E-5B196BA44DF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7043263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think-cell Slide" r:id="rId9" imgW="395" imgH="394" progId="TCLayout.ActiveDocument.1">
                  <p:embed/>
                </p:oleObj>
              </mc:Choice>
              <mc:Fallback>
                <p:oleObj name="think-cell Slide" r:id="rId9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Google Shape;8;p21"/>
          <p:cNvSpPr txBox="1">
            <a:spLocks noGrp="1"/>
          </p:cNvSpPr>
          <p:nvPr>
            <p:ph type="sldNum" idx="12"/>
          </p:nvPr>
        </p:nvSpPr>
        <p:spPr>
          <a:xfrm>
            <a:off x="11994871" y="6394500"/>
            <a:ext cx="301909" cy="28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cxnSp>
        <p:nvCxnSpPr>
          <p:cNvPr id="9" name="Google Shape;9;p21"/>
          <p:cNvCxnSpPr/>
          <p:nvPr/>
        </p:nvCxnSpPr>
        <p:spPr>
          <a:xfrm>
            <a:off x="955524" y="785569"/>
            <a:ext cx="10888264" cy="1"/>
          </a:xfrm>
          <a:prstGeom prst="straightConnector1">
            <a:avLst/>
          </a:prstGeom>
          <a:noFill/>
          <a:ln w="25400" cap="flat" cmpd="sng">
            <a:solidFill>
              <a:srgbClr val="EE4D2D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" name="Google Shape;10;p21" descr="shopee-logo-en.png"/>
          <p:cNvPicPr preferRelativeResize="0"/>
          <p:nvPr/>
        </p:nvPicPr>
        <p:blipFill rotWithShape="1">
          <a:blip r:embed="rId11">
            <a:alphaModFix/>
          </a:blip>
          <a:srcRect r="71131"/>
          <a:stretch/>
        </p:blipFill>
        <p:spPr>
          <a:xfrm>
            <a:off x="411073" y="329579"/>
            <a:ext cx="450504" cy="49416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1"/>
          <p:cNvSpPr txBox="1"/>
          <p:nvPr/>
        </p:nvSpPr>
        <p:spPr>
          <a:xfrm>
            <a:off x="2748800" y="6415795"/>
            <a:ext cx="66864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1"/>
          <p:cNvSpPr txBox="1"/>
          <p:nvPr/>
        </p:nvSpPr>
        <p:spPr>
          <a:xfrm>
            <a:off x="11438574" y="6444243"/>
            <a:ext cx="3876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25" tIns="102625" rIns="102625" bIns="1026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5" r:id="rId3"/>
    <p:sldLayoutId id="2147483657" r:id="rId4"/>
    <p:sldLayoutId id="2147483661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3599" y="3207599"/>
            <a:ext cx="11412000" cy="601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  <a:r>
              <a:rPr sz="3600" b="1">
                <a:solidFill>
                  <a:srgbClr val="3F3F3F"/>
                </a:solidFill>
                <a:latin typeface="Arial"/>
              </a:rPr>
              <a:t>Key Talent Management Profile Tracking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24799" y="3887999"/>
            <a:ext cx="5925600" cy="557999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  <a:r>
              <a:rPr sz="2800" b="0">
                <a:solidFill>
                  <a:srgbClr val="3F3F3F"/>
                </a:solidFill>
                <a:latin typeface="Arial"/>
              </a:rPr>
              <a:t>Jan-2023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85600" y="327600"/>
            <a:ext cx="10184399" cy="464400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2400" b="1" i="0">
                <a:solidFill>
                  <a:srgbClr val="EE4D2D"/>
                </a:solidFill>
                <a:latin typeface="Arial"/>
              </a:rPr>
              <a:t>Overview - Page 1</a:t>
            </a:r>
            <a:endParaRPr sz="2400" b="1" i="0">
              <a:latin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5760" y="996696"/>
          <a:ext cx="11430000" cy="229122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457200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Region/Office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Business Unit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Rank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Tenure (Year)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Duration in Current Rank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Country Head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CountryHead/HOD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2022 Grade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Long-Term Potential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05670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Derek Yuen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TH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TH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Assistant Manager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16.27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0 Yr, 7 Mth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ABC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Chris Feng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A+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A+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670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Sandy Nguyen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TH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TH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Assistant Manager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11.72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0 Yr, 2 Mth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DEF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Chris Feng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670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Louise Feng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VN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VN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Associate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13.27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 Yr, 1 Mth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DEF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Chris Feng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A-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A-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670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Yeoh Yi Jing 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PL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PL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14.64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 Yr, 1 Mth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ABC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Chris Feng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B+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670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Tang Ker Liang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TW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TW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12.27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0 Yr, 2 Mth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DEF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Chris Feng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A+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676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Joel Sim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TH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SeaMoney (Banking)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15.37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0 Yr, 2 Mth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DEF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Chris Feng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B+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85600" y="327600"/>
            <a:ext cx="10184399" cy="464400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2400" b="1" i="0">
                <a:solidFill>
                  <a:srgbClr val="EE4D2D"/>
                </a:solidFill>
                <a:latin typeface="Arial"/>
              </a:rPr>
              <a:t>Key Talent Profile - Derek Yuen</a:t>
            </a:r>
            <a:endParaRPr sz="2400" b="1" i="0"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7600" y="914400"/>
            <a:ext cx="3767328" cy="33832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Derek Yuen</a:t>
            </a:r>
            <a:endParaRPr sz="1200" b="0" i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57600" y="1216152"/>
            <a:ext cx="3767328" cy="33832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Assistant Manager, Marketing</a:t>
            </a:r>
            <a:endParaRPr sz="1200" b="0" i="0"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1490472"/>
            <a:ext cx="3767328" cy="33832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TH</a:t>
            </a:r>
            <a:endParaRPr sz="1200" b="0" i="0"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66744" y="1810512"/>
            <a:ext cx="3767328" cy="33832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ABC</a:t>
            </a:r>
            <a:endParaRPr sz="1200" b="0" i="0"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66744" y="2093976"/>
            <a:ext cx="3767328" cy="33832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Chris Feng</a:t>
            </a:r>
            <a:endParaRPr sz="1200" b="0" i="0"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18320" y="914400"/>
            <a:ext cx="2432304" cy="329184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30 (Direct reports = 5)</a:t>
            </a:r>
            <a:endParaRPr sz="1200" b="0" i="0"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18320" y="1216152"/>
            <a:ext cx="2432304" cy="24688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100" b="0" i="0">
                <a:solidFill>
                  <a:srgbClr val="000000"/>
                </a:solidFill>
                <a:latin typeface="Arial"/>
              </a:rPr>
              <a:t>16.27 years</a:t>
            </a:r>
            <a:endParaRPr sz="1100" b="0" i="0"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18320" y="1536192"/>
            <a:ext cx="2432304" cy="24688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100" b="0" i="0">
                <a:solidFill>
                  <a:srgbClr val="000000"/>
                </a:solidFill>
                <a:latin typeface="Arial"/>
              </a:rPr>
              <a:t>28.2</a:t>
            </a:r>
            <a:endParaRPr sz="1100" b="0" i="0"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18320" y="1810512"/>
            <a:ext cx="2432304" cy="24688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100" b="0" i="0">
                <a:solidFill>
                  <a:srgbClr val="000000"/>
                </a:solidFill>
                <a:latin typeface="Arial"/>
              </a:rPr>
              <a:t>A+</a:t>
            </a:r>
            <a:endParaRPr sz="1100" b="0" i="0"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18320" y="2093976"/>
            <a:ext cx="2432304" cy="24688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100" b="0" i="0">
                <a:solidFill>
                  <a:srgbClr val="000000"/>
                </a:solidFill>
                <a:latin typeface="Arial"/>
              </a:rPr>
              <a:t>A+</a:t>
            </a:r>
            <a:endParaRPr sz="1100" b="0" i="0"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3856" y="2816352"/>
            <a:ext cx="3145536" cy="374904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900" b="0" i="0">
                <a:solidFill>
                  <a:srgbClr val="000000"/>
                </a:solidFill>
                <a:latin typeface="Arial"/>
              </a:rPr>
              <a:t>Bachelors of International Economics and Trade in National University of Singapore (2016)</a:t>
            </a:r>
            <a:endParaRPr sz="900" b="0" i="0"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3856" y="3218688"/>
            <a:ext cx="3145536" cy="374904"/>
          </a:xfrm>
          <a:prstGeom prst="rect">
            <a:avLst/>
          </a:prstGeom>
          <a:noFill/>
        </p:spPr>
        <p:txBody>
          <a:bodyPr wrap="none" anchor="t">
            <a:normAutofit/>
          </a:bodyPr>
          <a:lstStyle/>
          <a:p>
            <a:pPr algn="l"/>
            <a:r>
              <a:rPr sz="1200" b="0">
                <a:solidFill>
                  <a:srgbClr val="000000"/>
                </a:solidFill>
                <a:latin typeface="Arial"/>
              </a:rPr>
              <a:t/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33856" y="3584448"/>
            <a:ext cx="3145536" cy="157276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Senior Consultant, EFG Company (xxxx-xxxx)
Assistant, ABC Company (xxxx-xxxx)</a:t>
            </a:r>
            <a:endParaRPr sz="1200" b="0" i="0">
              <a:latin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33856" y="5321808"/>
            <a:ext cx="3145536" cy="1216152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xxx</a:t>
            </a:r>
            <a:endParaRPr sz="1200" b="0" i="0">
              <a:latin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2512" y="2834640"/>
            <a:ext cx="5413248" cy="65836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good time management</a:t>
            </a:r>
            <a:endParaRPr sz="1200" b="0" i="0">
              <a:latin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82512" y="3547872"/>
            <a:ext cx="5440680" cy="1261872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poor leadership</a:t>
            </a:r>
            <a:endParaRPr sz="1200" b="0" i="0">
              <a:latin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82512" y="5248656"/>
            <a:ext cx="5440680" cy="29260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Marketing lead</a:t>
            </a:r>
            <a:endParaRPr sz="1200" b="0" i="0">
              <a:latin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82512" y="5614416"/>
            <a:ext cx="5440680" cy="29260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Same role</a:t>
            </a:r>
            <a:endParaRPr sz="1200" b="0" i="0">
              <a:latin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82512" y="5961888"/>
            <a:ext cx="5440680" cy="29260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Marketing lead in another market</a:t>
            </a:r>
            <a:endParaRPr sz="1200" b="0" i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85600" y="327600"/>
            <a:ext cx="10184399" cy="464400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2400" b="1" i="0">
                <a:solidFill>
                  <a:srgbClr val="EE4D2D"/>
                </a:solidFill>
                <a:latin typeface="Arial"/>
              </a:rPr>
              <a:t>Key Talent Profile - Sandy Nguyen</a:t>
            </a:r>
            <a:endParaRPr sz="2400" b="1" i="0"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7600" y="914400"/>
            <a:ext cx="3767328" cy="33832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Sandy Nguyen</a:t>
            </a:r>
            <a:endParaRPr sz="1200" b="0" i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57600" y="1216152"/>
            <a:ext cx="3767328" cy="33832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Assistant Manager, Operations</a:t>
            </a:r>
            <a:endParaRPr sz="1200" b="0" i="0"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1490472"/>
            <a:ext cx="3767328" cy="33832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TH</a:t>
            </a:r>
            <a:endParaRPr sz="1200" b="0" i="0"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66744" y="1810512"/>
            <a:ext cx="3767328" cy="33832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DEF</a:t>
            </a:r>
            <a:endParaRPr sz="1200" b="0" i="0"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66744" y="2093976"/>
            <a:ext cx="3767328" cy="33832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Chris Feng</a:t>
            </a:r>
            <a:endParaRPr sz="1200" b="0" i="0"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18320" y="914400"/>
            <a:ext cx="2432304" cy="329184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10 (Direct reports = 5)</a:t>
            </a:r>
            <a:endParaRPr sz="1200" b="0" i="0"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18320" y="1216152"/>
            <a:ext cx="2432304" cy="24688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100" b="0" i="0">
                <a:solidFill>
                  <a:srgbClr val="000000"/>
                </a:solidFill>
                <a:latin typeface="Arial"/>
              </a:rPr>
              <a:t>11.72 years</a:t>
            </a:r>
            <a:endParaRPr sz="1100" b="0" i="0"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18320" y="1536192"/>
            <a:ext cx="2432304" cy="24688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100" b="0" i="0">
                <a:solidFill>
                  <a:srgbClr val="000000"/>
                </a:solidFill>
                <a:latin typeface="Arial"/>
              </a:rPr>
              <a:t>29.3</a:t>
            </a:r>
            <a:endParaRPr sz="1100" b="0" i="0"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18320" y="1810512"/>
            <a:ext cx="2432304" cy="24688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100" b="0" i="0">
                <a:solidFill>
                  <a:srgbClr val="000000"/>
                </a:solidFill>
                <a:latin typeface="Arial"/>
              </a:rPr>
              <a:t>A</a:t>
            </a:r>
            <a:endParaRPr sz="1100" b="0" i="0"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18320" y="2093976"/>
            <a:ext cx="2432304" cy="24688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100" b="0" i="0">
                <a:solidFill>
                  <a:srgbClr val="000000"/>
                </a:solidFill>
                <a:latin typeface="Arial"/>
              </a:rPr>
              <a:t>A</a:t>
            </a:r>
            <a:endParaRPr sz="1100" b="0" i="0"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3856" y="2816352"/>
            <a:ext cx="3145536" cy="374904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900" b="0" i="0">
                <a:solidFill>
                  <a:srgbClr val="000000"/>
                </a:solidFill>
                <a:latin typeface="Arial"/>
              </a:rPr>
              <a:t>Bachelors of Computer Science and Programming in National University of Singapore (2017)</a:t>
            </a:r>
            <a:endParaRPr sz="900" b="0" i="0"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3856" y="3218688"/>
            <a:ext cx="3145536" cy="374904"/>
          </a:xfrm>
          <a:prstGeom prst="rect">
            <a:avLst/>
          </a:prstGeom>
          <a:noFill/>
        </p:spPr>
        <p:txBody>
          <a:bodyPr wrap="none" anchor="t">
            <a:normAutofit/>
          </a:bodyPr>
          <a:lstStyle/>
          <a:p>
            <a:pPr algn="l"/>
            <a:r>
              <a:rPr sz="1200" b="0">
                <a:solidFill>
                  <a:srgbClr val="000000"/>
                </a:solidFill>
                <a:latin typeface="Arial"/>
              </a:rPr>
              <a:t/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33856" y="3584448"/>
            <a:ext cx="3145536" cy="157276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Assistant, ABC Company (xxxx-xxxx)</a:t>
            </a:r>
            <a:endParaRPr sz="1200" b="0" i="0">
              <a:latin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33856" y="5321808"/>
            <a:ext cx="3145536" cy="1216152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xxx</a:t>
            </a:r>
            <a:endParaRPr sz="1200" b="0" i="0">
              <a:latin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2512" y="2834640"/>
            <a:ext cx="5413248" cy="65836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good time management</a:t>
            </a:r>
            <a:endParaRPr sz="1200" b="0" i="0">
              <a:latin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82512" y="3547872"/>
            <a:ext cx="5440680" cy="1261872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poor leadership</a:t>
            </a:r>
            <a:endParaRPr sz="1200" b="0" i="0">
              <a:latin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82512" y="5248656"/>
            <a:ext cx="5440680" cy="29260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Operation team lead</a:t>
            </a:r>
            <a:endParaRPr sz="1200" b="0" i="0">
              <a:latin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82512" y="5614416"/>
            <a:ext cx="5440680" cy="29260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Same role</a:t>
            </a:r>
            <a:endParaRPr sz="1200" b="0" i="0">
              <a:latin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82512" y="5961888"/>
            <a:ext cx="5440680" cy="29260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Business lead</a:t>
            </a:r>
            <a:endParaRPr sz="1200" b="0" i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85600" y="327600"/>
            <a:ext cx="10184399" cy="464400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2400" b="1" i="0">
                <a:solidFill>
                  <a:srgbClr val="EE4D2D"/>
                </a:solidFill>
                <a:latin typeface="Arial"/>
              </a:rPr>
              <a:t>Key Talent Profile - Louise Feng</a:t>
            </a:r>
            <a:endParaRPr sz="2400" b="1" i="0"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7600" y="914400"/>
            <a:ext cx="3767328" cy="33832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Louise Feng</a:t>
            </a:r>
            <a:endParaRPr sz="1200" b="0" i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57600" y="1216152"/>
            <a:ext cx="3767328" cy="33832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GLP Associate</a:t>
            </a:r>
            <a:endParaRPr sz="1200" b="0" i="0"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1490472"/>
            <a:ext cx="3767328" cy="33832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VN</a:t>
            </a:r>
            <a:endParaRPr sz="1200" b="0" i="0"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66744" y="1810512"/>
            <a:ext cx="3767328" cy="33832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DEF</a:t>
            </a:r>
            <a:endParaRPr sz="1200" b="0" i="0"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66744" y="2093976"/>
            <a:ext cx="3767328" cy="33832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Chris Feng</a:t>
            </a:r>
            <a:endParaRPr sz="1200" b="0" i="0"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18320" y="914400"/>
            <a:ext cx="2432304" cy="329184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20 (Direct reports = 5)</a:t>
            </a:r>
            <a:endParaRPr sz="1200" b="0" i="0"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18320" y="1216152"/>
            <a:ext cx="2432304" cy="24688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100" b="0" i="0">
                <a:solidFill>
                  <a:srgbClr val="000000"/>
                </a:solidFill>
                <a:latin typeface="Arial"/>
              </a:rPr>
              <a:t>13.27 years</a:t>
            </a:r>
            <a:endParaRPr sz="1100" b="0" i="0"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18320" y="1536192"/>
            <a:ext cx="2432304" cy="24688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100" b="0" i="0">
                <a:solidFill>
                  <a:srgbClr val="000000"/>
                </a:solidFill>
                <a:latin typeface="Arial"/>
              </a:rPr>
              <a:t>30.5</a:t>
            </a:r>
            <a:endParaRPr sz="1100" b="0" i="0"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18320" y="1810512"/>
            <a:ext cx="2432304" cy="24688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100" b="0" i="0">
                <a:solidFill>
                  <a:srgbClr val="000000"/>
                </a:solidFill>
                <a:latin typeface="Arial"/>
              </a:rPr>
              <a:t>A-</a:t>
            </a:r>
            <a:endParaRPr sz="1100" b="0" i="0"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18320" y="2093976"/>
            <a:ext cx="2432304" cy="24688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100" b="0" i="0">
                <a:solidFill>
                  <a:srgbClr val="000000"/>
                </a:solidFill>
                <a:latin typeface="Arial"/>
              </a:rPr>
              <a:t>A-</a:t>
            </a:r>
            <a:endParaRPr sz="1100" b="0" i="0"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3856" y="2816352"/>
            <a:ext cx="3145536" cy="374904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900" b="0" i="0">
                <a:solidFill>
                  <a:srgbClr val="000000"/>
                </a:solidFill>
                <a:latin typeface="Arial"/>
              </a:rPr>
              <a:t>Bachelors of Computer Science in National University of Singapore (2010)</a:t>
            </a:r>
            <a:endParaRPr sz="900" b="0" i="0"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3856" y="3218688"/>
            <a:ext cx="3145536" cy="374904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Masters</a:t>
            </a:r>
            <a:endParaRPr sz="1200" b="0" i="0"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33856" y="3584448"/>
            <a:ext cx="3145536" cy="157276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Senior Consultant, EFG Company (xxxx-xxxx)
Assistant, ABC Company (xxxx-xxxx)</a:t>
            </a:r>
            <a:endParaRPr sz="1200" b="0" i="0">
              <a:latin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33856" y="5321808"/>
            <a:ext cx="3145536" cy="1216152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xxx</a:t>
            </a:r>
            <a:endParaRPr sz="1200" b="0" i="0">
              <a:latin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2512" y="2834640"/>
            <a:ext cx="5413248" cy="65836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good time management</a:t>
            </a:r>
            <a:endParaRPr sz="1200" b="0" i="0">
              <a:latin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82512" y="3547872"/>
            <a:ext cx="5440680" cy="1261872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poor leadership</a:t>
            </a:r>
            <a:endParaRPr sz="1200" b="0" i="0">
              <a:latin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82512" y="5248656"/>
            <a:ext cx="5440680" cy="29260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GLP Associate</a:t>
            </a:r>
            <a:endParaRPr sz="1200" b="0" i="0">
              <a:latin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82512" y="5614416"/>
            <a:ext cx="5440680" cy="29260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Same role</a:t>
            </a:r>
            <a:endParaRPr sz="1200" b="0" i="0">
              <a:latin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82512" y="5961888"/>
            <a:ext cx="5440680" cy="29260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Same role</a:t>
            </a:r>
            <a:endParaRPr sz="1200" b="0" i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85600" y="327600"/>
            <a:ext cx="10184399" cy="464400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2400" b="1" i="0">
                <a:solidFill>
                  <a:srgbClr val="EE4D2D"/>
                </a:solidFill>
                <a:latin typeface="Arial"/>
              </a:rPr>
              <a:t>Key Talent Profile - Yeoh Yi Jing </a:t>
            </a:r>
            <a:endParaRPr sz="2400" b="1" i="0"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7600" y="914400"/>
            <a:ext cx="3767328" cy="33832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Yeoh Yi Jing </a:t>
            </a:r>
            <a:endParaRPr sz="1200" b="0" i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57600" y="1216152"/>
            <a:ext cx="3767328" cy="33832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Manager, Fashion</a:t>
            </a:r>
            <a:endParaRPr sz="1200" b="0" i="0"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1490472"/>
            <a:ext cx="3767328" cy="33832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PL</a:t>
            </a:r>
            <a:endParaRPr sz="1200" b="0" i="0"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66744" y="1810512"/>
            <a:ext cx="3767328" cy="33832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ABC</a:t>
            </a:r>
            <a:endParaRPr sz="1200" b="0" i="0"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66744" y="2093976"/>
            <a:ext cx="3767328" cy="33832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Chris Feng</a:t>
            </a:r>
            <a:endParaRPr sz="1200" b="0" i="0"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18320" y="914400"/>
            <a:ext cx="2432304" cy="329184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5 (Direct reports = 1)</a:t>
            </a:r>
            <a:endParaRPr sz="1200" b="0" i="0"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18320" y="1216152"/>
            <a:ext cx="2432304" cy="24688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100" b="0" i="0">
                <a:solidFill>
                  <a:srgbClr val="000000"/>
                </a:solidFill>
                <a:latin typeface="Arial"/>
              </a:rPr>
              <a:t>14.64 years</a:t>
            </a:r>
            <a:endParaRPr sz="1100" b="0" i="0"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18320" y="1536192"/>
            <a:ext cx="2432304" cy="24688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100" b="0" i="0">
                <a:solidFill>
                  <a:srgbClr val="000000"/>
                </a:solidFill>
                <a:latin typeface="Arial"/>
              </a:rPr>
              <a:t>31.5</a:t>
            </a:r>
            <a:endParaRPr sz="1100" b="0" i="0"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18320" y="1810512"/>
            <a:ext cx="2432304" cy="24688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100" b="0" i="0">
                <a:solidFill>
                  <a:srgbClr val="000000"/>
                </a:solidFill>
                <a:latin typeface="Arial"/>
              </a:rPr>
              <a:t>B+</a:t>
            </a:r>
            <a:endParaRPr sz="1100" b="0" i="0"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18320" y="2093976"/>
            <a:ext cx="2432304" cy="24688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100" b="0" i="0">
                <a:solidFill>
                  <a:srgbClr val="000000"/>
                </a:solidFill>
                <a:latin typeface="Arial"/>
              </a:rPr>
              <a:t>A</a:t>
            </a:r>
            <a:endParaRPr sz="1100" b="0" i="0"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3856" y="2816352"/>
            <a:ext cx="3145536" cy="374904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900" b="0" i="0">
                <a:solidFill>
                  <a:srgbClr val="000000"/>
                </a:solidFill>
                <a:latin typeface="Arial"/>
              </a:rPr>
              <a:t>Bachelors of English in National University of Singapore (2007)</a:t>
            </a:r>
            <a:endParaRPr sz="900" b="0" i="0"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3856" y="3218688"/>
            <a:ext cx="3145536" cy="374904"/>
          </a:xfrm>
          <a:prstGeom prst="rect">
            <a:avLst/>
          </a:prstGeom>
          <a:noFill/>
        </p:spPr>
        <p:txBody>
          <a:bodyPr wrap="none" anchor="t">
            <a:normAutofit/>
          </a:bodyPr>
          <a:lstStyle/>
          <a:p>
            <a:pPr algn="l"/>
            <a:r>
              <a:rPr sz="1200" b="0">
                <a:solidFill>
                  <a:srgbClr val="000000"/>
                </a:solidFill>
                <a:latin typeface="Arial"/>
              </a:rPr>
              <a:t/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33856" y="3584448"/>
            <a:ext cx="3145536" cy="157276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Senior Consultant, EFG Company (xxxx-xxxx)
Assistant, ABC Company (xxxx-xxxx)</a:t>
            </a:r>
            <a:endParaRPr sz="1200" b="0" i="0">
              <a:latin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33856" y="5321808"/>
            <a:ext cx="3145536" cy="1216152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xxx</a:t>
            </a:r>
            <a:endParaRPr sz="1200" b="0" i="0">
              <a:latin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2512" y="2834640"/>
            <a:ext cx="5413248" cy="65836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good time management</a:t>
            </a:r>
            <a:endParaRPr sz="1200" b="0" i="0">
              <a:latin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82512" y="3547872"/>
            <a:ext cx="5440680" cy="1261872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poor leadership</a:t>
            </a:r>
            <a:endParaRPr sz="1200" b="0" i="0">
              <a:latin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82512" y="5248656"/>
            <a:ext cx="5440680" cy="29260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Fashion leader</a:t>
            </a:r>
            <a:endParaRPr sz="1200" b="0" i="0">
              <a:latin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82512" y="5614416"/>
            <a:ext cx="5440680" cy="29260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Same role</a:t>
            </a:r>
            <a:endParaRPr sz="1200" b="0" i="0">
              <a:latin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82512" y="5961888"/>
            <a:ext cx="5440680" cy="29260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Same role</a:t>
            </a:r>
            <a:endParaRPr sz="1200" b="0" i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85600" y="327600"/>
            <a:ext cx="10184399" cy="464400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2400" b="1" i="0">
                <a:solidFill>
                  <a:srgbClr val="EE4D2D"/>
                </a:solidFill>
                <a:latin typeface="Arial"/>
              </a:rPr>
              <a:t>Key Talent Profile - Tang Ker Liang</a:t>
            </a:r>
            <a:endParaRPr sz="2400" b="1" i="0"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7600" y="914400"/>
            <a:ext cx="3767328" cy="33832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Tang Ker Liang</a:t>
            </a:r>
            <a:endParaRPr sz="1200" b="0" i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57600" y="1216152"/>
            <a:ext cx="3767328" cy="33832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Manager, Seller Project Management</a:t>
            </a:r>
            <a:endParaRPr sz="1200" b="0" i="0"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1490472"/>
            <a:ext cx="3767328" cy="33832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TW</a:t>
            </a:r>
            <a:endParaRPr sz="1200" b="0" i="0"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66744" y="1810512"/>
            <a:ext cx="3767328" cy="33832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DEF</a:t>
            </a:r>
            <a:endParaRPr sz="1200" b="0" i="0"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66744" y="2093976"/>
            <a:ext cx="3767328" cy="33832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Chris Feng</a:t>
            </a:r>
            <a:endParaRPr sz="1200" b="0" i="0"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18320" y="914400"/>
            <a:ext cx="2432304" cy="329184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30 (Direct reports = 5)</a:t>
            </a:r>
            <a:endParaRPr sz="1200" b="0" i="0"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18320" y="1216152"/>
            <a:ext cx="2432304" cy="24688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100" b="0" i="0">
                <a:solidFill>
                  <a:srgbClr val="000000"/>
                </a:solidFill>
                <a:latin typeface="Arial"/>
              </a:rPr>
              <a:t>12.27 years</a:t>
            </a:r>
            <a:endParaRPr sz="1100" b="0" i="0"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18320" y="1536192"/>
            <a:ext cx="2432304" cy="24688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100" b="0" i="0">
                <a:solidFill>
                  <a:srgbClr val="000000"/>
                </a:solidFill>
                <a:latin typeface="Arial"/>
              </a:rPr>
              <a:t>32.6</a:t>
            </a:r>
            <a:endParaRPr sz="1100" b="0" i="0"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18320" y="1810512"/>
            <a:ext cx="2432304" cy="24688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100" b="0" i="0">
                <a:solidFill>
                  <a:srgbClr val="000000"/>
                </a:solidFill>
                <a:latin typeface="Arial"/>
              </a:rPr>
              <a:t>B</a:t>
            </a:r>
            <a:endParaRPr sz="1100" b="0" i="0"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18320" y="2093976"/>
            <a:ext cx="2432304" cy="24688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100" b="0" i="0">
                <a:solidFill>
                  <a:srgbClr val="000000"/>
                </a:solidFill>
                <a:latin typeface="Arial"/>
              </a:rPr>
              <a:t>A+</a:t>
            </a:r>
            <a:endParaRPr sz="1100" b="0" i="0"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3856" y="2816352"/>
            <a:ext cx="3145536" cy="374904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900" b="0" i="0">
                <a:solidFill>
                  <a:srgbClr val="000000"/>
                </a:solidFill>
                <a:latin typeface="Arial"/>
              </a:rPr>
              <a:t>Bachelors of Operations Management in Nanyang Technological University (2013)</a:t>
            </a:r>
            <a:endParaRPr sz="900" b="0" i="0"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3856" y="3218688"/>
            <a:ext cx="3145536" cy="374904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Masters</a:t>
            </a:r>
            <a:endParaRPr sz="1200" b="0" i="0"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33856" y="3584448"/>
            <a:ext cx="3145536" cy="157276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Assistant, ABC Company (xxxx-xxxx)</a:t>
            </a:r>
            <a:endParaRPr sz="1200" b="0" i="0">
              <a:latin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33856" y="5321808"/>
            <a:ext cx="3145536" cy="1216152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xxx</a:t>
            </a:r>
            <a:endParaRPr sz="1200" b="0" i="0">
              <a:latin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2512" y="2834640"/>
            <a:ext cx="5413248" cy="65836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good time management</a:t>
            </a:r>
            <a:endParaRPr sz="1200" b="0" i="0">
              <a:latin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82512" y="3547872"/>
            <a:ext cx="5440680" cy="1261872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poor leadership</a:t>
            </a:r>
            <a:endParaRPr sz="1200" b="0" i="0">
              <a:latin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82512" y="5248656"/>
            <a:ext cx="5440680" cy="29260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Seller Project Management leader</a:t>
            </a:r>
            <a:endParaRPr sz="1200" b="0" i="0">
              <a:latin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82512" y="5614416"/>
            <a:ext cx="5440680" cy="29260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Same role</a:t>
            </a:r>
            <a:endParaRPr sz="1200" b="0" i="0">
              <a:latin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82512" y="5961888"/>
            <a:ext cx="5440680" cy="29260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Marketing lead</a:t>
            </a:r>
            <a:endParaRPr sz="1200" b="0" i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85600" y="327600"/>
            <a:ext cx="10184399" cy="464400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2400" b="1" i="0">
                <a:solidFill>
                  <a:srgbClr val="EE4D2D"/>
                </a:solidFill>
                <a:latin typeface="Arial"/>
              </a:rPr>
              <a:t>Key Talent Profile - Joel Sim</a:t>
            </a:r>
            <a:endParaRPr sz="2400" b="1" i="0"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7600" y="914400"/>
            <a:ext cx="3767328" cy="33832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Joel Sim</a:t>
            </a:r>
            <a:endParaRPr sz="1200" b="0" i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57600" y="1216152"/>
            <a:ext cx="3767328" cy="33832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100" b="0" i="0">
                <a:solidFill>
                  <a:srgbClr val="000000"/>
                </a:solidFill>
                <a:latin typeface="Arial"/>
              </a:rPr>
              <a:t>Manager, Business Development (Digital Product Project)</a:t>
            </a:r>
            <a:endParaRPr sz="1100" b="0" i="0"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1490472"/>
            <a:ext cx="3767328" cy="33832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TH</a:t>
            </a:r>
            <a:endParaRPr sz="1200" b="0" i="0"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66744" y="1810512"/>
            <a:ext cx="3767328" cy="33832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DEF</a:t>
            </a:r>
            <a:endParaRPr sz="1200" b="0" i="0"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66744" y="2093976"/>
            <a:ext cx="3767328" cy="33832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Chris Feng</a:t>
            </a:r>
            <a:endParaRPr sz="1200" b="0" i="0"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18320" y="914400"/>
            <a:ext cx="2432304" cy="329184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8 (Direct reports = 2</a:t>
            </a:r>
            <a:endParaRPr sz="1200" b="0" i="0"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18320" y="1216152"/>
            <a:ext cx="2432304" cy="24688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100" b="0" i="0">
                <a:solidFill>
                  <a:srgbClr val="000000"/>
                </a:solidFill>
                <a:latin typeface="Arial"/>
              </a:rPr>
              <a:t>15.37 years</a:t>
            </a:r>
            <a:endParaRPr sz="1100" b="0" i="0"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18320" y="1536192"/>
            <a:ext cx="2432304" cy="24688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100" b="0" i="0">
                <a:solidFill>
                  <a:srgbClr val="000000"/>
                </a:solidFill>
                <a:latin typeface="Arial"/>
              </a:rPr>
              <a:t>33.5</a:t>
            </a:r>
            <a:endParaRPr sz="1100" b="0" i="0"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18320" y="1810512"/>
            <a:ext cx="2432304" cy="24688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100" b="0" i="0">
                <a:solidFill>
                  <a:srgbClr val="000000"/>
                </a:solidFill>
                <a:latin typeface="Arial"/>
              </a:rPr>
              <a:t>B</a:t>
            </a:r>
            <a:endParaRPr sz="1100" b="0" i="0"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18320" y="2093976"/>
            <a:ext cx="2432304" cy="24688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100" b="0" i="0">
                <a:solidFill>
                  <a:srgbClr val="000000"/>
                </a:solidFill>
                <a:latin typeface="Arial"/>
              </a:rPr>
              <a:t>B+</a:t>
            </a:r>
            <a:endParaRPr sz="1100" b="0" i="0"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3856" y="2816352"/>
            <a:ext cx="3145536" cy="374904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900" b="0" i="0">
                <a:solidFill>
                  <a:srgbClr val="000000"/>
                </a:solidFill>
                <a:latin typeface="Arial"/>
              </a:rPr>
              <a:t>Bachelors of Statistics in Nanyang Technological University (2013)</a:t>
            </a:r>
            <a:endParaRPr sz="900" b="0" i="0"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3856" y="3218688"/>
            <a:ext cx="3145536" cy="374904"/>
          </a:xfrm>
          <a:prstGeom prst="rect">
            <a:avLst/>
          </a:prstGeom>
          <a:noFill/>
        </p:spPr>
        <p:txBody>
          <a:bodyPr wrap="none" anchor="t">
            <a:normAutofit/>
          </a:bodyPr>
          <a:lstStyle/>
          <a:p>
            <a:pPr algn="l"/>
            <a:r>
              <a:rPr sz="1200" b="0">
                <a:solidFill>
                  <a:srgbClr val="000000"/>
                </a:solidFill>
                <a:latin typeface="Arial"/>
              </a:rPr>
              <a:t/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33856" y="3584448"/>
            <a:ext cx="3145536" cy="157276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Assistant, ABC Company (xxxx-xxxx)</a:t>
            </a:r>
            <a:endParaRPr sz="1200" b="0" i="0">
              <a:latin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33856" y="5321808"/>
            <a:ext cx="3145536" cy="1216152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xxx</a:t>
            </a:r>
            <a:endParaRPr sz="1200" b="0" i="0">
              <a:latin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2512" y="2834640"/>
            <a:ext cx="5413248" cy="65836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good time management</a:t>
            </a:r>
            <a:endParaRPr sz="1200" b="0" i="0">
              <a:latin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82512" y="3547872"/>
            <a:ext cx="5440680" cy="1261872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poor leadership</a:t>
            </a:r>
            <a:endParaRPr sz="1200" b="0" i="0">
              <a:latin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82512" y="5248656"/>
            <a:ext cx="5440680" cy="29260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Business Development leader</a:t>
            </a:r>
            <a:endParaRPr sz="1200" b="0" i="0">
              <a:latin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82512" y="5614416"/>
            <a:ext cx="5440680" cy="29260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Same role</a:t>
            </a:r>
            <a:endParaRPr sz="1200" b="0" i="0">
              <a:latin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82512" y="5961888"/>
            <a:ext cx="5440680" cy="29260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l"/>
            <a:r>
              <a:rPr sz="1200" b="0" i="0">
                <a:solidFill>
                  <a:srgbClr val="000000"/>
                </a:solidFill>
                <a:latin typeface="Arial"/>
              </a:rPr>
              <a:t>BD Head in bigger market</a:t>
            </a:r>
            <a:endParaRPr sz="1200" b="0" i="0">
              <a:latin typeface="Arial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17acb7c-4eeb-4096-8f1f-db2066474bff" xsi:nil="true"/>
    <lcf76f155ced4ddcb4097134ff3c332f xmlns="49e69a8e-3a37-4a7e-a847-325e712e4abd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7C8C06661FCA40B4BE759A4A0A34B7" ma:contentTypeVersion="13" ma:contentTypeDescription="Create a new document." ma:contentTypeScope="" ma:versionID="89dd002dcd7e1c1f5f164fb8e420b8e9">
  <xsd:schema xmlns:xsd="http://www.w3.org/2001/XMLSchema" xmlns:xs="http://www.w3.org/2001/XMLSchema" xmlns:p="http://schemas.microsoft.com/office/2006/metadata/properties" xmlns:ns2="49e69a8e-3a37-4a7e-a847-325e712e4abd" xmlns:ns3="417acb7c-4eeb-4096-8f1f-db2066474bff" targetNamespace="http://schemas.microsoft.com/office/2006/metadata/properties" ma:root="true" ma:fieldsID="cda26ae25289facd3534b85d0196e0bf" ns2:_="" ns3:_="">
    <xsd:import namespace="49e69a8e-3a37-4a7e-a847-325e712e4abd"/>
    <xsd:import namespace="417acb7c-4eeb-4096-8f1f-db2066474b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e69a8e-3a37-4a7e-a847-325e712e4a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6adfc057-e2c3-428b-8b81-a5b39ef70d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7acb7c-4eeb-4096-8f1f-db2066474bf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f1ea21fa-b679-4879-8e3e-f9e35f127bce}" ma:internalName="TaxCatchAll" ma:showField="CatchAllData" ma:web="417acb7c-4eeb-4096-8f1f-db2066474b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DD9542-80DE-4BA2-BDD6-E0D59BFA6E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EEB491-5094-4427-8E17-37F6A6EE2EC0}">
  <ds:schemaRefs>
    <ds:schemaRef ds:uri="417acb7c-4eeb-4096-8f1f-db2066474bff"/>
    <ds:schemaRef ds:uri="49e69a8e-3a37-4a7e-a847-325e712e4abd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262CB66-1EED-46C5-BB05-26F3CF5660FD}">
  <ds:schemaRefs>
    <ds:schemaRef ds:uri="417acb7c-4eeb-4096-8f1f-db2066474bff"/>
    <ds:schemaRef ds:uri="49e69a8e-3a37-4a7e-a847-325e712e4ab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5920</TotalTime>
  <Words>0</Words>
  <Application>Microsoft Office PowerPoint</Application>
  <PresentationFormat>Widescreen</PresentationFormat>
  <Paragraphs>0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Open Sans</vt:lpstr>
      <vt:lpstr>Times New Roman</vt:lpstr>
      <vt:lpstr>Office Theme</vt:lpstr>
      <vt:lpstr>think-cell Slide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SP&amp;A (PRM) team meeting</dc:title>
  <dc:creator>Andrew Tan Shou Ren</dc:creator>
  <cp:lastModifiedBy>Tan Chuye</cp:lastModifiedBy>
  <cp:revision>68</cp:revision>
  <dcterms:modified xsi:type="dcterms:W3CDTF">2023-01-12T08:32:22Z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0x0101009A7C8C06661FCA40B4BE759A4A0A34B7</vt:lpwstr>
  </property>
  <property fmtid="{D5CDD505-2E9C-101B-9397-08002B2CF9AE}" pid="3" name="MediaServiceImageTags">
    <vt:lpwstr/>
  </property>
</Properties>
</file>