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3" r:id="rId2"/>
    <p:sldId id="2693" r:id="rId3"/>
    <p:sldId id="5499" r:id="rId4"/>
    <p:sldId id="2076136916" r:id="rId5"/>
    <p:sldId id="5536" r:id="rId6"/>
    <p:sldId id="5537" r:id="rId7"/>
    <p:sldId id="2076136915" r:id="rId8"/>
    <p:sldId id="5538" r:id="rId9"/>
    <p:sldId id="5196" r:id="rId10"/>
    <p:sldId id="5192" r:id="rId11"/>
    <p:sldId id="56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EA6A2B-311D-4D40-9EB7-BBE06FC3ACB9}">
          <p14:sldIdLst>
            <p14:sldId id="2773"/>
            <p14:sldId id="2693"/>
            <p14:sldId id="5499"/>
            <p14:sldId id="2076136916"/>
            <p14:sldId id="5536"/>
            <p14:sldId id="5537"/>
            <p14:sldId id="2076136915"/>
            <p14:sldId id="5538"/>
            <p14:sldId id="5196"/>
            <p14:sldId id="5192"/>
            <p14:sldId id="5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7030A0"/>
    <a:srgbClr val="C3D69B"/>
    <a:srgbClr val="BFBFBF"/>
    <a:srgbClr val="FFFFFF"/>
    <a:srgbClr val="A430A0"/>
    <a:srgbClr val="F5B800"/>
    <a:srgbClr val="444D28"/>
    <a:srgbClr val="C6D9F1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2" autoAdjust="0"/>
    <p:restoredTop sz="94953" autoAdjust="0"/>
  </p:normalViewPr>
  <p:slideViewPr>
    <p:cSldViewPr>
      <p:cViewPr varScale="1">
        <p:scale>
          <a:sx n="109" d="100"/>
          <a:sy n="109" d="100"/>
        </p:scale>
        <p:origin x="480" y="176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3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9/17/21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203200" y="152400"/>
            <a:ext cx="38608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rtlCol="0" anchor="ctr"/>
          <a:lstStyle/>
          <a:p>
            <a:pPr marL="82550" indent="-82550" algn="ctr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396240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320800"/>
            <a:ext cx="109728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109728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4149"/>
            <a:ext cx="10515600" cy="5491714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TW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112906"/>
            <a:ext cx="7374467" cy="461769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10" name="Shape 136"/>
          <p:cNvSpPr/>
          <p:nvPr userDrawn="1"/>
        </p:nvSpPr>
        <p:spPr>
          <a:xfrm>
            <a:off x="-48684" y="6380162"/>
            <a:ext cx="9692217" cy="100013"/>
          </a:xfrm>
          <a:prstGeom prst="rect">
            <a:avLst/>
          </a:prstGeom>
          <a:solidFill>
            <a:srgbClr val="E13A1E">
              <a:alpha val="38542"/>
            </a:srgbClr>
          </a:solidFill>
          <a:ln w="12700">
            <a:miter lim="400000"/>
          </a:ln>
        </p:spPr>
        <p:txBody>
          <a:bodyPr lIns="60958" rIns="60958" anchor="ctr"/>
          <a:lstStyle/>
          <a:p>
            <a:pPr algn="ctr"/>
            <a:endParaRPr sz="2400"/>
          </a:p>
        </p:txBody>
      </p:sp>
      <p:sp>
        <p:nvSpPr>
          <p:cNvPr id="12" name="Shape 137"/>
          <p:cNvSpPr/>
          <p:nvPr userDrawn="1"/>
        </p:nvSpPr>
        <p:spPr>
          <a:xfrm>
            <a:off x="9681633" y="6380162"/>
            <a:ext cx="2575984" cy="100013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60958" rIns="60958" anchor="ctr"/>
          <a:lstStyle/>
          <a:p>
            <a:pPr algn="ctr">
              <a:defRPr>
                <a:solidFill>
                  <a:srgbClr val="FB7700"/>
                </a:solidFill>
              </a:defRPr>
            </a:pPr>
            <a:endParaRPr sz="2400">
              <a:solidFill>
                <a:srgbClr val="FB77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40800" y="177801"/>
            <a:ext cx="28448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US" smtClean="0"/>
              <a:t>9/17/21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10972800" cy="3886200"/>
          </a:xfrm>
        </p:spPr>
        <p:txBody>
          <a:bodyPr>
            <a:normAutofit/>
          </a:bodyPr>
          <a:lstStyle>
            <a:lvl1pPr marL="342900" indent="-342900">
              <a:buFont typeface="Courier New" panose="02070609020205090404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320800"/>
            <a:ext cx="109728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2015/4/7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32193" y="1277010"/>
            <a:ext cx="10972800" cy="460331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22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1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buFont typeface="Arial"/>
              <a:buChar char="•"/>
              <a:defRPr sz="1400" b="0" i="0">
                <a:latin typeface="Heiti SC Medium"/>
                <a:ea typeface="Heiti SC Medium"/>
                <a:cs typeface="Heiti SC Medium"/>
              </a:defRPr>
            </a:lvl4pPr>
            <a:lvl5pPr marL="2057400" indent="-228600">
              <a:buFont typeface="Arial"/>
              <a:buChar char="•"/>
              <a:defRPr sz="1400">
                <a:latin typeface="Heiti SC Light"/>
                <a:ea typeface="Heiti SC Light"/>
                <a:cs typeface="Heiti SC Light"/>
              </a:defRPr>
            </a:lvl5pPr>
            <a:lvl6pPr>
              <a:defRPr sz="1400" b="0" i="0">
                <a:latin typeface="Heiti SC Medium"/>
                <a:ea typeface="Heiti SC Medium"/>
                <a:cs typeface="Heiti SC Medium"/>
              </a:defRPr>
            </a:lvl6pPr>
            <a:lvl7pPr>
              <a:defRPr sz="1400" b="0" i="0">
                <a:latin typeface="Heiti SC Medium"/>
                <a:ea typeface="Heiti SC Medium"/>
                <a:cs typeface="Heiti SC Medium"/>
              </a:defRPr>
            </a:lvl7pPr>
            <a:lvl8pPr>
              <a:defRPr sz="1400" b="0" i="0">
                <a:latin typeface="Heiti SC Medium"/>
                <a:ea typeface="Heiti SC Medium"/>
                <a:cs typeface="Heiti SC Medium"/>
              </a:defRPr>
            </a:lvl8pPr>
            <a:lvl9pPr>
              <a:defRPr sz="1400" b="0" i="0">
                <a:latin typeface="Heiti SC Medium"/>
                <a:ea typeface="Heiti SC Medium"/>
                <a:cs typeface="Heiti SC Medium"/>
              </a:defRPr>
            </a:lvl9pPr>
          </a:lstStyle>
          <a:p>
            <a:pPr lvl="0"/>
            <a:r>
              <a:rPr lang="zh-CN" altLang="en-US" dirty="0"/>
              <a:t>一级标题字号为</a:t>
            </a:r>
            <a:r>
              <a:rPr lang="en-US" altLang="zh-CN" dirty="0"/>
              <a:t>22pt</a:t>
            </a:r>
          </a:p>
          <a:p>
            <a:pPr lvl="1"/>
            <a:r>
              <a:rPr lang="zh-CN" altLang="en-US" dirty="0"/>
              <a:t>二级标题字号为</a:t>
            </a:r>
            <a:r>
              <a:rPr lang="en-US" altLang="zh-CN" dirty="0"/>
              <a:t>18pt</a:t>
            </a:r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一级标题字号为</a:t>
            </a:r>
            <a:r>
              <a:rPr lang="en-US" altLang="zh-CN" dirty="0"/>
              <a:t>22pt</a:t>
            </a:r>
          </a:p>
          <a:p>
            <a:pPr lvl="1"/>
            <a:r>
              <a:rPr lang="zh-CN" altLang="en-US" dirty="0"/>
              <a:t>二级标题字号为</a:t>
            </a:r>
            <a:r>
              <a:rPr lang="en-US" altLang="zh-CN" dirty="0"/>
              <a:t>18pt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1044427" y="6537612"/>
            <a:ext cx="900112" cy="2159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457200" eaLnBrk="1" hangingPunct="1">
              <a:spcBef>
                <a:spcPct val="50000"/>
              </a:spcBef>
              <a:defRPr/>
            </a:pPr>
            <a:r>
              <a:rPr lang="zh-CN" altLang="en-US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B693395-4A51-4320-BB14-18F31ED4B58F}" type="slidenum">
              <a:rPr lang="zh-CN" altLang="en-US" sz="10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pPr algn="r" defTabSz="4572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zh-CN" altLang="en-US" sz="10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2192" y="111352"/>
            <a:ext cx="10972800" cy="72684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 dirty="0"/>
              <a:t>目录页标题</a:t>
            </a:r>
            <a:r>
              <a:rPr lang="zh-TW" altLang="en-US" dirty="0"/>
              <a:t>字号为</a:t>
            </a:r>
            <a:r>
              <a:rPr lang="en-US" altLang="zh-TW" dirty="0"/>
              <a:t>26pt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6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11608400" y="278800"/>
            <a:ext cx="836399" cy="2788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 panose="020F0702030404030204"/>
                <a:ea typeface="Open Sans" pitchFamily="34" charset="0"/>
                <a:cs typeface="Calibri" panose="020F07020304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US" sz="900" smtClean="0">
                <a:solidFill>
                  <a:schemeClr val="bg1"/>
                </a:solidFill>
                <a:latin typeface="Open Sans Light"/>
                <a:cs typeface="Open Sans Light"/>
              </a:rPr>
              <a:t>‹#›</a:t>
            </a:fld>
            <a:endParaRPr lang="en-US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4" name="平行四边形 3"/>
          <p:cNvSpPr/>
          <p:nvPr userDrawn="1"/>
        </p:nvSpPr>
        <p:spPr bwMode="auto">
          <a:xfrm>
            <a:off x="152400" y="152399"/>
            <a:ext cx="108000" cy="684000"/>
          </a:xfrm>
          <a:prstGeom prst="parallelogram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 userDrawn="1"/>
        </p:nvSpPr>
        <p:spPr bwMode="auto">
          <a:xfrm>
            <a:off x="44400" y="152400"/>
            <a:ext cx="108000" cy="684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304800" y="838200"/>
            <a:ext cx="11277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77000"/>
            <a:ext cx="1676400" cy="2968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panose="020B0604020202090204" pitchFamily="34" charset="0"/>
        <a:buChar char="–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panose="020B060402020209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jp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2286000"/>
            <a:ext cx="1981200" cy="1981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979930" y="1524000"/>
            <a:ext cx="10212070" cy="3657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78660" y="1752600"/>
            <a:ext cx="10212070" cy="26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GANT</a:t>
            </a:r>
            <a:r>
              <a:rPr lang="zh-CN" altLang="en-US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Software</a:t>
            </a:r>
          </a:p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Enterprise</a:t>
            </a:r>
            <a:r>
              <a:rPr lang="zh-CN" altLang="en-US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Solution</a:t>
            </a:r>
            <a:r>
              <a:rPr lang="zh-CN" altLang="en-US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Overview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1978661" y="4649737"/>
            <a:ext cx="102125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fld id="{6CCB354A-239B-4547-AC73-82FC391542C8}" type="datetime2">
              <a: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2021年9月17日 Friday</a:t>
            </a:fld>
            <a:endParaRPr 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38899"/>
            <a:ext cx="2142854" cy="379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gray">
          <a:xfrm>
            <a:off x="304800" y="838200"/>
            <a:ext cx="11277599" cy="43009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tIns="90000" rIns="0" bIns="9144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1" dirty="0">
                <a:ea typeface="微软雅黑" panose="020B0503020204020204" pitchFamily="34" charset="-122"/>
              </a:rPr>
              <a:t>Enterprise BOM Platform will integrate closely with business applications.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09EABA-2069-5A45-BFD4-7AFDCBCF6CC3}"/>
              </a:ext>
            </a:extLst>
          </p:cNvPr>
          <p:cNvGrpSpPr/>
          <p:nvPr/>
        </p:nvGrpSpPr>
        <p:grpSpPr>
          <a:xfrm>
            <a:off x="457200" y="1524000"/>
            <a:ext cx="11582401" cy="4891363"/>
            <a:chOff x="1877950" y="1447800"/>
            <a:chExt cx="8885599" cy="5179697"/>
          </a:xfrm>
        </p:grpSpPr>
        <p:sp>
          <p:nvSpPr>
            <p:cNvPr id="84" name="AutoShape 2">
              <a:extLst>
                <a:ext uri="{FF2B5EF4-FFF2-40B4-BE49-F238E27FC236}">
                  <a16:creationId xmlns:a16="http://schemas.microsoft.com/office/drawing/2014/main" id="{B4071AF4-5505-2243-9919-BE39F660F0A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877950" y="3519822"/>
              <a:ext cx="1657750" cy="2613275"/>
            </a:xfrm>
            <a:prstGeom prst="flowChartAlternateProcess">
              <a:avLst/>
            </a:prstGeom>
            <a:noFill/>
            <a:ln w="9525" algn="ctr">
              <a:solidFill>
                <a:srgbClr val="577293"/>
              </a:solidFill>
              <a:prstDash val="dash"/>
              <a:miter lim="800000"/>
            </a:ln>
          </p:spPr>
          <p:txBody>
            <a:bodyPr lIns="92075" tIns="46038" rIns="92075" bIns="46038" anchor="ctr">
              <a:no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Text Box 9">
              <a:extLst>
                <a:ext uri="{FF2B5EF4-FFF2-40B4-BE49-F238E27FC236}">
                  <a16:creationId xmlns:a16="http://schemas.microsoft.com/office/drawing/2014/main" id="{3FD8D00C-7870-7B46-A6E7-63F777401BCE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2497594" y="5711955"/>
              <a:ext cx="391066" cy="2940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457200"/>
              <a:r>
                <a:rPr kumimoji="1" lang="en-US" altLang="zh-CN" sz="12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R&amp;D</a:t>
              </a:r>
              <a:endParaRPr kumimoji="1" lang="zh-CN" altLang="en-US" sz="12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5" name="Line 10">
              <a:extLst>
                <a:ext uri="{FF2B5EF4-FFF2-40B4-BE49-F238E27FC236}">
                  <a16:creationId xmlns:a16="http://schemas.microsoft.com/office/drawing/2014/main" id="{C0AC6C28-7EFB-0D4C-9B88-F68EAEA81B5F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150925" y="2228013"/>
              <a:ext cx="0" cy="1499767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Line 11">
              <a:extLst>
                <a:ext uri="{FF2B5EF4-FFF2-40B4-BE49-F238E27FC236}">
                  <a16:creationId xmlns:a16="http://schemas.microsoft.com/office/drawing/2014/main" id="{21BC87E1-C223-8745-ADE8-C3D71356C13B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980276" y="2228006"/>
              <a:ext cx="0" cy="1499765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triangle" w="med" len="med"/>
              <a:tailEnd type="non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7" name="Oval 14">
              <a:extLst>
                <a:ext uri="{FF2B5EF4-FFF2-40B4-BE49-F238E27FC236}">
                  <a16:creationId xmlns:a16="http://schemas.microsoft.com/office/drawing/2014/main" id="{11339311-7D6C-0E4D-8514-4B4342C7CE6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815535" y="1942231"/>
              <a:ext cx="200666" cy="505091"/>
            </a:xfrm>
            <a:prstGeom prst="ellipse">
              <a:avLst/>
            </a:prstGeom>
            <a:noFill/>
            <a:ln w="9525" algn="ctr">
              <a:noFill/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AutoShape 19">
              <a:extLst>
                <a:ext uri="{FF2B5EF4-FFF2-40B4-BE49-F238E27FC236}">
                  <a16:creationId xmlns:a16="http://schemas.microsoft.com/office/drawing/2014/main" id="{FE478D5D-0729-6D44-8906-411D52EA7DE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605802" y="3519821"/>
              <a:ext cx="1381967" cy="2613276"/>
            </a:xfrm>
            <a:prstGeom prst="flowChartAlternateProcess">
              <a:avLst/>
            </a:prstGeom>
            <a:noFill/>
            <a:ln w="9525" algn="ctr">
              <a:solidFill>
                <a:srgbClr val="577293"/>
              </a:solidFill>
              <a:prstDash val="dash"/>
              <a:miter lim="800000"/>
            </a:ln>
          </p:spPr>
          <p:txBody>
            <a:bodyPr lIns="92075" tIns="46038" rIns="92075" bIns="46038" anchor="ctr">
              <a:no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Text Box 20">
              <a:extLst>
                <a:ext uri="{FF2B5EF4-FFF2-40B4-BE49-F238E27FC236}">
                  <a16:creationId xmlns:a16="http://schemas.microsoft.com/office/drawing/2014/main" id="{500082C6-770C-BB42-9DE4-A30D643433B7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791676" y="5711955"/>
              <a:ext cx="870014" cy="2940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 defTabSz="457200"/>
              <a:r>
                <a:rPr kumimoji="1" lang="en-US" altLang="zh-CN" sz="12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Procurement</a:t>
              </a:r>
              <a:endParaRPr kumimoji="1" lang="zh-CN" altLang="en-US" sz="12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0" name="AutoShape 21">
              <a:extLst>
                <a:ext uri="{FF2B5EF4-FFF2-40B4-BE49-F238E27FC236}">
                  <a16:creationId xmlns:a16="http://schemas.microsoft.com/office/drawing/2014/main" id="{6F1AE5A1-F1FB-F04C-BD8A-E4C6D629BDF2}"/>
                </a:ext>
              </a:extLst>
            </p:cNvPr>
            <p:cNvCxnSpPr>
              <a:cxnSpLocks noChangeShapeType="1"/>
              <a:endCxn id="118" idx="3"/>
            </p:cNvCxnSpPr>
            <p:nvPr/>
          </p:nvCxnSpPr>
          <p:spPr bwMode="black">
            <a:xfrm flipH="1">
              <a:off x="9964051" y="1798966"/>
              <a:ext cx="59348" cy="3593837"/>
            </a:xfrm>
            <a:prstGeom prst="bentConnector3">
              <a:avLst>
                <a:gd name="adj1" fmla="val -369700"/>
              </a:avLst>
            </a:prstGeom>
            <a:noFill/>
            <a:ln w="28575">
              <a:solidFill>
                <a:srgbClr val="4F81BD"/>
              </a:solidFill>
              <a:miter lim="800000"/>
              <a:tailEnd type="triangle" w="med" len="med"/>
            </a:ln>
          </p:spPr>
        </p:cxnSp>
        <p:sp>
          <p:nvSpPr>
            <p:cNvPr id="101" name="AutoShape 24">
              <a:extLst>
                <a:ext uri="{FF2B5EF4-FFF2-40B4-BE49-F238E27FC236}">
                  <a16:creationId xmlns:a16="http://schemas.microsoft.com/office/drawing/2014/main" id="{E9F79E44-FBA0-C64D-A26C-DCEDE589A27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041083" y="3519830"/>
              <a:ext cx="1174748" cy="2618807"/>
            </a:xfrm>
            <a:prstGeom prst="flowChartAlternateProcess">
              <a:avLst/>
            </a:prstGeom>
            <a:noFill/>
            <a:ln w="9525" algn="ctr">
              <a:solidFill>
                <a:srgbClr val="577293"/>
              </a:solidFill>
              <a:prstDash val="dash"/>
              <a:miter lim="800000"/>
            </a:ln>
          </p:spPr>
          <p:txBody>
            <a:bodyPr lIns="92075" tIns="46038" rIns="92075" bIns="46038" anchor="ctr">
              <a:no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6737F054-5303-0247-AEB0-B20CB4AE8189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4998433" y="5711955"/>
              <a:ext cx="1217411" cy="2940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 defTabSz="457200"/>
              <a:r>
                <a:rPr kumimoji="1" lang="en-US" altLang="zh-CN" sz="12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Process Planning</a:t>
              </a:r>
              <a:endParaRPr kumimoji="1" lang="zh-CN" altLang="en-US" sz="12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AutoShape 29">
              <a:extLst>
                <a:ext uri="{FF2B5EF4-FFF2-40B4-BE49-F238E27FC236}">
                  <a16:creationId xmlns:a16="http://schemas.microsoft.com/office/drawing/2014/main" id="{25830C79-A448-8B4D-AFB9-FDBB9D9F80D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252399" y="3519821"/>
              <a:ext cx="2142276" cy="2618816"/>
            </a:xfrm>
            <a:prstGeom prst="flowChartAlternateProcess">
              <a:avLst/>
            </a:prstGeom>
            <a:noFill/>
            <a:ln w="9525" algn="ctr">
              <a:solidFill>
                <a:srgbClr val="577293"/>
              </a:solidFill>
              <a:prstDash val="dash"/>
              <a:miter lim="800000"/>
            </a:ln>
          </p:spPr>
          <p:txBody>
            <a:bodyPr lIns="92075" tIns="46038" rIns="92075" bIns="46038" anchor="ctr">
              <a:no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4" name="Text Box 30">
              <a:extLst>
                <a:ext uri="{FF2B5EF4-FFF2-40B4-BE49-F238E27FC236}">
                  <a16:creationId xmlns:a16="http://schemas.microsoft.com/office/drawing/2014/main" id="{26D201E9-DA4B-AF41-8CDC-55C2F3F03D36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6624174" y="5711955"/>
              <a:ext cx="1494717" cy="2940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defTabSz="457200"/>
              <a:r>
                <a:rPr kumimoji="1" lang="en-US" altLang="zh-CN" sz="12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Production</a:t>
              </a:r>
              <a:endParaRPr kumimoji="1" lang="zh-CN" altLang="en-US" sz="12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Line 35">
              <a:extLst>
                <a:ext uri="{FF2B5EF4-FFF2-40B4-BE49-F238E27FC236}">
                  <a16:creationId xmlns:a16="http://schemas.microsoft.com/office/drawing/2014/main" id="{5C3C018B-9E38-EF4B-834E-28C21465BE95}"/>
                </a:ext>
              </a:extLst>
            </p:cNvPr>
            <p:cNvSpPr>
              <a:spLocks noChangeShapeType="1"/>
            </p:cNvSpPr>
            <p:nvPr/>
          </p:nvSpPr>
          <p:spPr bwMode="black">
            <a:xfrm flipH="1">
              <a:off x="7799549" y="2207330"/>
              <a:ext cx="18608" cy="1505611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Oval 37">
              <a:extLst>
                <a:ext uri="{FF2B5EF4-FFF2-40B4-BE49-F238E27FC236}">
                  <a16:creationId xmlns:a16="http://schemas.microsoft.com/office/drawing/2014/main" id="{172B3A35-CA9F-1949-9D9A-7229431447F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462145" y="3702400"/>
              <a:ext cx="200666" cy="505091"/>
            </a:xfrm>
            <a:prstGeom prst="ellipse">
              <a:avLst/>
            </a:prstGeom>
            <a:noFill/>
            <a:ln w="9525" algn="ctr">
              <a:noFill/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id="{B73E4CDE-0B53-4449-B2DF-7E1D714B356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2219251" y="2256798"/>
              <a:ext cx="211790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" name="Oval 43">
              <a:extLst>
                <a:ext uri="{FF2B5EF4-FFF2-40B4-BE49-F238E27FC236}">
                  <a16:creationId xmlns:a16="http://schemas.microsoft.com/office/drawing/2014/main" id="{BA81442C-62D3-A947-92F4-B17A34B5588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018368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Oval 45">
              <a:extLst>
                <a:ext uri="{FF2B5EF4-FFF2-40B4-BE49-F238E27FC236}">
                  <a16:creationId xmlns:a16="http://schemas.microsoft.com/office/drawing/2014/main" id="{0C515E94-463E-834A-B08B-3CBB69221B2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837073" y="2256798"/>
              <a:ext cx="211790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0" name="Oval 46">
              <a:extLst>
                <a:ext uri="{FF2B5EF4-FFF2-40B4-BE49-F238E27FC236}">
                  <a16:creationId xmlns:a16="http://schemas.microsoft.com/office/drawing/2014/main" id="{75BFAE29-D73D-1A4F-B614-BC8F1CEC1B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298524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1" name="Oval 47">
              <a:extLst>
                <a:ext uri="{FF2B5EF4-FFF2-40B4-BE49-F238E27FC236}">
                  <a16:creationId xmlns:a16="http://schemas.microsoft.com/office/drawing/2014/main" id="{35927895-29EE-6F43-921A-D5A1AC74917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613442" y="2256798"/>
              <a:ext cx="211790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2" name="Oval 48">
              <a:extLst>
                <a:ext uri="{FF2B5EF4-FFF2-40B4-BE49-F238E27FC236}">
                  <a16:creationId xmlns:a16="http://schemas.microsoft.com/office/drawing/2014/main" id="{566822D0-0A1D-9145-AFC3-8B95A5510FB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892588" y="2256798"/>
              <a:ext cx="211790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13" name="Oval 49">
              <a:extLst>
                <a:ext uri="{FF2B5EF4-FFF2-40B4-BE49-F238E27FC236}">
                  <a16:creationId xmlns:a16="http://schemas.microsoft.com/office/drawing/2014/main" id="{51D13327-8FE8-F643-BAFD-859BB0DCCF8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0277392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4A8720C9-038D-2647-A88D-991958D1D3B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8454110" y="3519821"/>
              <a:ext cx="1509955" cy="2618815"/>
            </a:xfrm>
            <a:prstGeom prst="flowChartAlternateProcess">
              <a:avLst/>
            </a:prstGeom>
            <a:noFill/>
            <a:ln w="9525" algn="ctr">
              <a:solidFill>
                <a:srgbClr val="577293"/>
              </a:solidFill>
              <a:prstDash val="dash"/>
              <a:miter lim="800000"/>
            </a:ln>
          </p:spPr>
          <p:txBody>
            <a:bodyPr lIns="92075" tIns="46038" rIns="92075" bIns="46038" anchor="ctr">
              <a:noAutofit/>
            </a:bodyPr>
            <a:lstStyle/>
            <a:p>
              <a:pPr algn="ctr" defTabSz="457200"/>
              <a:endParaRPr kumimoji="1" lang="zh-CN" altLang="en-US" sz="16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Text Box 51">
              <a:extLst>
                <a:ext uri="{FF2B5EF4-FFF2-40B4-BE49-F238E27FC236}">
                  <a16:creationId xmlns:a16="http://schemas.microsoft.com/office/drawing/2014/main" id="{E8A15DE0-A2F5-B14B-A8A7-6B4427D590BF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8411447" y="5676329"/>
              <a:ext cx="1552617" cy="29400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defTabSz="457200"/>
              <a:r>
                <a:rPr kumimoji="1" lang="en-US" altLang="zh-CN" sz="12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Sales / Aftersales</a:t>
              </a:r>
              <a:endParaRPr kumimoji="1" lang="zh-CN" altLang="en-US" sz="12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744FD074-1DB4-4D43-8186-70CEB62999A5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8721072" y="2217669"/>
              <a:ext cx="0" cy="1495272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Oval 55">
              <a:extLst>
                <a:ext uri="{FF2B5EF4-FFF2-40B4-BE49-F238E27FC236}">
                  <a16:creationId xmlns:a16="http://schemas.microsoft.com/office/drawing/2014/main" id="{F511463C-C0E7-E14A-A2AA-D4489C824576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8781283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18" name="Rectangle 41">
              <a:extLst>
                <a:ext uri="{FF2B5EF4-FFF2-40B4-BE49-F238E27FC236}">
                  <a16:creationId xmlns:a16="http://schemas.microsoft.com/office/drawing/2014/main" id="{F16B5943-C895-1A45-B631-9B66A3AE18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946516" y="5141731"/>
              <a:ext cx="8017536" cy="502147"/>
            </a:xfrm>
            <a:prstGeom prst="rect">
              <a:avLst/>
            </a:prstGeom>
            <a:solidFill>
              <a:sysClr val="window" lastClr="FFFFFF"/>
            </a:solidFill>
            <a:ln w="28575" algn="ctr">
              <a:solidFill>
                <a:srgbClr val="4F81BD"/>
              </a:solidFill>
              <a:miter lim="800000"/>
            </a:ln>
          </p:spPr>
          <p:txBody>
            <a:bodyPr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61B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Project </a:t>
              </a:r>
              <a:r>
                <a:rPr kumimoji="1" lang="en-US" altLang="zh-CN" sz="1400" kern="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Management System (Parts Based)</a:t>
              </a:r>
              <a:endPara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61B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" name="TextBox 96">
              <a:extLst>
                <a:ext uri="{FF2B5EF4-FFF2-40B4-BE49-F238E27FC236}">
                  <a16:creationId xmlns:a16="http://schemas.microsoft.com/office/drawing/2014/main" id="{843579C6-9EED-E948-9B05-2C1E2E9059A6}"/>
                </a:ext>
              </a:extLst>
            </p:cNvPr>
            <p:cNvSpPr txBox="1"/>
            <p:nvPr/>
          </p:nvSpPr>
          <p:spPr>
            <a:xfrm>
              <a:off x="2150927" y="2456841"/>
              <a:ext cx="858376" cy="684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Vehicle / Model Master data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Master Data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Change Order</a:t>
              </a:r>
            </a:p>
          </p:txBody>
        </p:sp>
        <p:sp>
          <p:nvSpPr>
            <p:cNvPr id="120" name="TextBox 97">
              <a:extLst>
                <a:ext uri="{FF2B5EF4-FFF2-40B4-BE49-F238E27FC236}">
                  <a16:creationId xmlns:a16="http://schemas.microsoft.com/office/drawing/2014/main" id="{755E041E-F7A1-CF43-9A5E-B285DA31F219}"/>
                </a:ext>
              </a:extLst>
            </p:cNvPr>
            <p:cNvSpPr txBox="1"/>
            <p:nvPr/>
          </p:nvSpPr>
          <p:spPr>
            <a:xfrm>
              <a:off x="2950828" y="2456841"/>
              <a:ext cx="763119" cy="8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Design change status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Status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3D/2D Master Data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Line 10">
              <a:extLst>
                <a:ext uri="{FF2B5EF4-FFF2-40B4-BE49-F238E27FC236}">
                  <a16:creationId xmlns:a16="http://schemas.microsoft.com/office/drawing/2014/main" id="{878D3294-F4B6-8047-9B9D-A5D53F1C3E64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3809627" y="2227323"/>
              <a:ext cx="0" cy="1499767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TextBox 99">
              <a:extLst>
                <a:ext uri="{FF2B5EF4-FFF2-40B4-BE49-F238E27FC236}">
                  <a16:creationId xmlns:a16="http://schemas.microsoft.com/office/drawing/2014/main" id="{1A1143EE-D785-624E-83B6-59EE5778A2A3}"/>
                </a:ext>
              </a:extLst>
            </p:cNvPr>
            <p:cNvSpPr txBox="1"/>
            <p:nvPr/>
          </p:nvSpPr>
          <p:spPr>
            <a:xfrm>
              <a:off x="3769539" y="2456841"/>
              <a:ext cx="720678" cy="39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Procurement BOM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B9245B67-B7CA-9A4F-A1BC-DDB1E1726732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4500753" y="2221090"/>
              <a:ext cx="0" cy="1499765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triangle" w="med" len="med"/>
              <a:tailEnd type="non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4" name="Oval 43">
              <a:extLst>
                <a:ext uri="{FF2B5EF4-FFF2-40B4-BE49-F238E27FC236}">
                  <a16:creationId xmlns:a16="http://schemas.microsoft.com/office/drawing/2014/main" id="{1ABA3B0A-ACFE-9448-8A7D-7F446683C58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517580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TextBox 102">
              <a:extLst>
                <a:ext uri="{FF2B5EF4-FFF2-40B4-BE49-F238E27FC236}">
                  <a16:creationId xmlns:a16="http://schemas.microsoft.com/office/drawing/2014/main" id="{959FFD18-8ADC-1E44-8E4C-FA81767ADCAC}"/>
                </a:ext>
              </a:extLst>
            </p:cNvPr>
            <p:cNvSpPr txBox="1"/>
            <p:nvPr/>
          </p:nvSpPr>
          <p:spPr>
            <a:xfrm>
              <a:off x="4450039" y="2456841"/>
              <a:ext cx="763119" cy="53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Part Sourcing Status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APQP Status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Line 10">
              <a:extLst>
                <a:ext uri="{FF2B5EF4-FFF2-40B4-BE49-F238E27FC236}">
                  <a16:creationId xmlns:a16="http://schemas.microsoft.com/office/drawing/2014/main" id="{3AAD4983-8995-554F-ACF4-3A36C4C94EDB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5260991" y="2227323"/>
              <a:ext cx="0" cy="1499767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7" name="TextBox 104">
              <a:extLst>
                <a:ext uri="{FF2B5EF4-FFF2-40B4-BE49-F238E27FC236}">
                  <a16:creationId xmlns:a16="http://schemas.microsoft.com/office/drawing/2014/main" id="{CECC0903-288F-B54F-B896-BAD66D9E7773}"/>
                </a:ext>
              </a:extLst>
            </p:cNvPr>
            <p:cNvSpPr txBox="1"/>
            <p:nvPr/>
          </p:nvSpPr>
          <p:spPr>
            <a:xfrm>
              <a:off x="5213158" y="2456841"/>
              <a:ext cx="763119" cy="39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EBOM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zh-CN" altLang="en-US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ECO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6DDC780D-EB64-154F-BB5B-92EC47E8EBBC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5883004" y="2227314"/>
              <a:ext cx="0" cy="1499765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headEnd type="triangle" w="med" len="med"/>
              <a:tailEnd type="non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Oval 43">
              <a:extLst>
                <a:ext uri="{FF2B5EF4-FFF2-40B4-BE49-F238E27FC236}">
                  <a16:creationId xmlns:a16="http://schemas.microsoft.com/office/drawing/2014/main" id="{67F694ED-3B84-0F45-9632-952C6ECC905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899832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0" name="TextBox 107">
              <a:extLst>
                <a:ext uri="{FF2B5EF4-FFF2-40B4-BE49-F238E27FC236}">
                  <a16:creationId xmlns:a16="http://schemas.microsoft.com/office/drawing/2014/main" id="{85FCF192-89CA-074E-9196-3C5E1D16638A}"/>
                </a:ext>
              </a:extLst>
            </p:cNvPr>
            <p:cNvSpPr txBox="1"/>
            <p:nvPr/>
          </p:nvSpPr>
          <p:spPr>
            <a:xfrm>
              <a:off x="5832286" y="2456841"/>
              <a:ext cx="763119" cy="39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Routing Information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1" name="Line 10">
              <a:extLst>
                <a:ext uri="{FF2B5EF4-FFF2-40B4-BE49-F238E27FC236}">
                  <a16:creationId xmlns:a16="http://schemas.microsoft.com/office/drawing/2014/main" id="{6F7D07FD-6CD7-B249-A8DF-2D42E5C24B83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6574130" y="2227323"/>
              <a:ext cx="0" cy="1499767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2" name="TextBox 109">
              <a:extLst>
                <a:ext uri="{FF2B5EF4-FFF2-40B4-BE49-F238E27FC236}">
                  <a16:creationId xmlns:a16="http://schemas.microsoft.com/office/drawing/2014/main" id="{51CCF1B0-8E78-9A43-8442-FA792B724836}"/>
                </a:ext>
              </a:extLst>
            </p:cNvPr>
            <p:cNvSpPr txBox="1"/>
            <p:nvPr/>
          </p:nvSpPr>
          <p:spPr>
            <a:xfrm>
              <a:off x="6555948" y="2456841"/>
              <a:ext cx="1336638" cy="8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Part Master Data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MBOM/KD BOM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Vehicle Model Master Data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Feature list 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Change Information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" name="TextBox 110">
              <a:extLst>
                <a:ext uri="{FF2B5EF4-FFF2-40B4-BE49-F238E27FC236}">
                  <a16:creationId xmlns:a16="http://schemas.microsoft.com/office/drawing/2014/main" id="{DF9FA055-0E18-CA4F-A77B-BA99CC1F3FB9}"/>
                </a:ext>
              </a:extLst>
            </p:cNvPr>
            <p:cNvSpPr txBox="1"/>
            <p:nvPr/>
          </p:nvSpPr>
          <p:spPr>
            <a:xfrm>
              <a:off x="7862058" y="2456841"/>
              <a:ext cx="937912" cy="2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Break Point</a:t>
              </a:r>
              <a:endParaRPr kumimoji="1" lang="zh-CN" altLang="en-US" sz="9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4" name="TextBox 112">
              <a:extLst>
                <a:ext uri="{FF2B5EF4-FFF2-40B4-BE49-F238E27FC236}">
                  <a16:creationId xmlns:a16="http://schemas.microsoft.com/office/drawing/2014/main" id="{058D29A7-FF6C-3F4B-8AE1-7B579EC5FD12}"/>
                </a:ext>
              </a:extLst>
            </p:cNvPr>
            <p:cNvSpPr txBox="1"/>
            <p:nvPr/>
          </p:nvSpPr>
          <p:spPr>
            <a:xfrm>
              <a:off x="8704684" y="2456841"/>
              <a:ext cx="937912" cy="8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Vehicle Model Master Data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SBOM</a:t>
              </a:r>
            </a:p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Change information</a:t>
              </a:r>
            </a:p>
          </p:txBody>
        </p:sp>
        <p:sp>
          <p:nvSpPr>
            <p:cNvPr id="135" name="Line 53">
              <a:extLst>
                <a:ext uri="{FF2B5EF4-FFF2-40B4-BE49-F238E27FC236}">
                  <a16:creationId xmlns:a16="http://schemas.microsoft.com/office/drawing/2014/main" id="{DEF78A6B-8345-DF42-8D9F-C81E34BA52B1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9684196" y="2227314"/>
              <a:ext cx="0" cy="2277709"/>
            </a:xfrm>
            <a:prstGeom prst="line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6" name="Oval 55">
              <a:extLst>
                <a:ext uri="{FF2B5EF4-FFF2-40B4-BE49-F238E27FC236}">
                  <a16:creationId xmlns:a16="http://schemas.microsoft.com/office/drawing/2014/main" id="{7DF08262-C4FD-6648-A71D-88B8FAC3CDC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9748870" y="2256798"/>
              <a:ext cx="211789" cy="180000"/>
            </a:xfrm>
            <a:prstGeom prst="ellipse">
              <a:avLst/>
            </a:prstGeom>
            <a:solidFill>
              <a:srgbClr val="FF3300"/>
            </a:solidFill>
            <a:ln w="28575" algn="ctr">
              <a:solidFill>
                <a:sysClr val="window" lastClr="FFFF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37" name="TextBox 115">
              <a:extLst>
                <a:ext uri="{FF2B5EF4-FFF2-40B4-BE49-F238E27FC236}">
                  <a16:creationId xmlns:a16="http://schemas.microsoft.com/office/drawing/2014/main" id="{C5F8E356-1589-E847-AE2E-5EF9960D66BE}"/>
                </a:ext>
              </a:extLst>
            </p:cNvPr>
            <p:cNvSpPr txBox="1"/>
            <p:nvPr/>
          </p:nvSpPr>
          <p:spPr>
            <a:xfrm>
              <a:off x="9580087" y="2456841"/>
              <a:ext cx="753634" cy="39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zh-CN" altLang="en-US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Sales Configuration</a:t>
              </a:r>
            </a:p>
          </p:txBody>
        </p:sp>
        <p:sp>
          <p:nvSpPr>
            <p:cNvPr id="138" name="TextBox 116">
              <a:extLst>
                <a:ext uri="{FF2B5EF4-FFF2-40B4-BE49-F238E27FC236}">
                  <a16:creationId xmlns:a16="http://schemas.microsoft.com/office/drawing/2014/main" id="{15C44883-BC00-5B4E-B213-6EF9897F89A6}"/>
                </a:ext>
              </a:extLst>
            </p:cNvPr>
            <p:cNvSpPr txBox="1"/>
            <p:nvPr/>
          </p:nvSpPr>
          <p:spPr>
            <a:xfrm>
              <a:off x="10232658" y="2456849"/>
              <a:ext cx="530891" cy="39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Font typeface="Arial" panose="020B0604020202020204" pitchFamily="34" charset="0"/>
                <a:buChar char="•"/>
              </a:pPr>
              <a:r>
                <a:rPr kumimoji="1" lang="en-US" altLang="zh-CN" sz="9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Project Part List</a:t>
              </a:r>
            </a:p>
          </p:txBody>
        </p:sp>
        <p:sp>
          <p:nvSpPr>
            <p:cNvPr id="139" name="TextBox 117">
              <a:extLst>
                <a:ext uri="{FF2B5EF4-FFF2-40B4-BE49-F238E27FC236}">
                  <a16:creationId xmlns:a16="http://schemas.microsoft.com/office/drawing/2014/main" id="{AA0C61C6-FA3C-4E42-A9EF-86A4F4678DAB}"/>
                </a:ext>
              </a:extLst>
            </p:cNvPr>
            <p:cNvSpPr txBox="1"/>
            <p:nvPr/>
          </p:nvSpPr>
          <p:spPr>
            <a:xfrm>
              <a:off x="7256075" y="6350466"/>
              <a:ext cx="3379643" cy="27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1100" dirty="0">
                  <a:solidFill>
                    <a:srgbClr val="361B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* Note: only key integration information described in above interface</a:t>
              </a:r>
              <a:endParaRPr kumimoji="1" lang="zh-CN" altLang="en-US" sz="1100" dirty="0">
                <a:solidFill>
                  <a:srgbClr val="361B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0" name="肘形连接符 139">
              <a:extLst>
                <a:ext uri="{FF2B5EF4-FFF2-40B4-BE49-F238E27FC236}">
                  <a16:creationId xmlns:a16="http://schemas.microsoft.com/office/drawing/2014/main" id="{579747EC-28F7-994F-A36B-FC410B32FDAA}"/>
                </a:ext>
              </a:extLst>
            </p:cNvPr>
            <p:cNvCxnSpPr>
              <a:cxnSpLocks/>
              <a:stCxn id="106" idx="4"/>
              <a:endCxn id="180" idx="1"/>
            </p:cNvCxnSpPr>
            <p:nvPr/>
          </p:nvCxnSpPr>
          <p:spPr>
            <a:xfrm rot="16200000" flipH="1">
              <a:off x="6486237" y="4283733"/>
              <a:ext cx="537813" cy="385330"/>
            </a:xfrm>
            <a:prstGeom prst="bentConnector2">
              <a:avLst/>
            </a:prstGeom>
            <a:noFill/>
            <a:ln w="28575">
              <a:solidFill>
                <a:srgbClr val="4F81BD"/>
              </a:solidFill>
              <a:round/>
              <a:tailEnd type="triangle" w="med" len="med"/>
            </a:ln>
          </p:spPr>
        </p:cxn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0DAAD10-089B-E845-A0E1-2590E32EEA43}"/>
                </a:ext>
              </a:extLst>
            </p:cNvPr>
            <p:cNvGrpSpPr/>
            <p:nvPr/>
          </p:nvGrpSpPr>
          <p:grpSpPr>
            <a:xfrm>
              <a:off x="1878330" y="1447800"/>
              <a:ext cx="8128000" cy="731520"/>
              <a:chOff x="1892" y="5413"/>
              <a:chExt cx="2851" cy="1333"/>
            </a:xfrm>
          </p:grpSpPr>
          <p:grpSp>
            <p:nvGrpSpPr>
              <p:cNvPr id="142" name="Group 100">
                <a:extLst>
                  <a:ext uri="{FF2B5EF4-FFF2-40B4-BE49-F238E27FC236}">
                    <a16:creationId xmlns:a16="http://schemas.microsoft.com/office/drawing/2014/main" id="{0329BAD9-05FA-1149-827A-9E3338102736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333"/>
                <a:chOff x="2786183" y="1419610"/>
                <a:chExt cx="3571634" cy="681302"/>
              </a:xfrm>
            </p:grpSpPr>
            <p:sp>
              <p:nvSpPr>
                <p:cNvPr id="144" name="Rounded Rectangle 98">
                  <a:extLst>
                    <a:ext uri="{FF2B5EF4-FFF2-40B4-BE49-F238E27FC236}">
                      <a16:creationId xmlns:a16="http://schemas.microsoft.com/office/drawing/2014/main" id="{19804617-F463-D948-9E81-296B8481590F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Rounded Rectangle 99">
                  <a:extLst>
                    <a:ext uri="{FF2B5EF4-FFF2-40B4-BE49-F238E27FC236}">
                      <a16:creationId xmlns:a16="http://schemas.microsoft.com/office/drawing/2014/main" id="{68092D76-53FC-BC48-B60F-5B4009C23924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3" name="Rectangle 163">
                <a:extLst>
                  <a:ext uri="{FF2B5EF4-FFF2-40B4-BE49-F238E27FC236}">
                    <a16:creationId xmlns:a16="http://schemas.microsoft.com/office/drawing/2014/main" id="{7ADD7827-11BB-9A4E-AB06-6C925FFA8BB0}"/>
                  </a:ext>
                </a:extLst>
              </p:cNvPr>
              <p:cNvSpPr/>
              <p:nvPr/>
            </p:nvSpPr>
            <p:spPr>
              <a:xfrm>
                <a:off x="2272" y="5828"/>
                <a:ext cx="2090" cy="4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Enterprise BOM Platform</a:t>
                </a:r>
                <a:endPara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04997D9-E3AB-7246-8F71-D915DAB3B602}"/>
                </a:ext>
              </a:extLst>
            </p:cNvPr>
            <p:cNvGrpSpPr/>
            <p:nvPr/>
          </p:nvGrpSpPr>
          <p:grpSpPr>
            <a:xfrm>
              <a:off x="2060575" y="3727689"/>
              <a:ext cx="1312545" cy="771276"/>
              <a:chOff x="1892" y="5412"/>
              <a:chExt cx="2851" cy="1946"/>
            </a:xfrm>
          </p:grpSpPr>
          <p:grpSp>
            <p:nvGrpSpPr>
              <p:cNvPr id="147" name="Group 100">
                <a:extLst>
                  <a:ext uri="{FF2B5EF4-FFF2-40B4-BE49-F238E27FC236}">
                    <a16:creationId xmlns:a16="http://schemas.microsoft.com/office/drawing/2014/main" id="{492FDE98-B432-CE44-9585-8930B76280D6}"/>
                  </a:ext>
                </a:extLst>
              </p:cNvPr>
              <p:cNvGrpSpPr/>
              <p:nvPr/>
            </p:nvGrpSpPr>
            <p:grpSpPr>
              <a:xfrm>
                <a:off x="1892" y="5412"/>
                <a:ext cx="2851" cy="1946"/>
                <a:chOff x="2786183" y="1419608"/>
                <a:chExt cx="3571634" cy="994823"/>
              </a:xfrm>
            </p:grpSpPr>
            <p:sp>
              <p:nvSpPr>
                <p:cNvPr id="149" name="Rounded Rectangle 98">
                  <a:extLst>
                    <a:ext uri="{FF2B5EF4-FFF2-40B4-BE49-F238E27FC236}">
                      <a16:creationId xmlns:a16="http://schemas.microsoft.com/office/drawing/2014/main" id="{A026B02D-204E-FA41-BC5B-8A2DFAAF3CA5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947196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Rounded Rectangle 99">
                  <a:extLst>
                    <a:ext uri="{FF2B5EF4-FFF2-40B4-BE49-F238E27FC236}">
                      <a16:creationId xmlns:a16="http://schemas.microsoft.com/office/drawing/2014/main" id="{CCB2473A-3885-7F4F-8D0B-B7FD7456B94E}"/>
                    </a:ext>
                  </a:extLst>
                </p:cNvPr>
                <p:cNvSpPr/>
                <p:nvPr/>
              </p:nvSpPr>
              <p:spPr>
                <a:xfrm>
                  <a:off x="2786183" y="1419608"/>
                  <a:ext cx="3571634" cy="956762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8" name="Rectangle 163">
                <a:extLst>
                  <a:ext uri="{FF2B5EF4-FFF2-40B4-BE49-F238E27FC236}">
                    <a16:creationId xmlns:a16="http://schemas.microsoft.com/office/drawing/2014/main" id="{BB361F20-941B-9446-B467-B03C2ACDCB6F}"/>
                  </a:ext>
                </a:extLst>
              </p:cNvPr>
              <p:cNvSpPr/>
              <p:nvPr/>
            </p:nvSpPr>
            <p:spPr>
              <a:xfrm>
                <a:off x="2015" y="5762"/>
                <a:ext cx="2621" cy="6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PDM/PLM</a:t>
                </a: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87FECF52-B557-264B-B61D-3F4B63962471}"/>
                </a:ext>
              </a:extLst>
            </p:cNvPr>
            <p:cNvGrpSpPr/>
            <p:nvPr/>
          </p:nvGrpSpPr>
          <p:grpSpPr>
            <a:xfrm>
              <a:off x="3593782" y="3731022"/>
              <a:ext cx="1348915" cy="768502"/>
              <a:chOff x="1832" y="5414"/>
              <a:chExt cx="2930" cy="1939"/>
            </a:xfrm>
          </p:grpSpPr>
          <p:grpSp>
            <p:nvGrpSpPr>
              <p:cNvPr id="152" name="Group 100">
                <a:extLst>
                  <a:ext uri="{FF2B5EF4-FFF2-40B4-BE49-F238E27FC236}">
                    <a16:creationId xmlns:a16="http://schemas.microsoft.com/office/drawing/2014/main" id="{C638CBD6-D0EA-9149-BA93-8C03EE0695C3}"/>
                  </a:ext>
                </a:extLst>
              </p:cNvPr>
              <p:cNvGrpSpPr/>
              <p:nvPr/>
            </p:nvGrpSpPr>
            <p:grpSpPr>
              <a:xfrm>
                <a:off x="1892" y="5414"/>
                <a:ext cx="2851" cy="1939"/>
                <a:chOff x="2786183" y="1419609"/>
                <a:chExt cx="3571634" cy="990892"/>
              </a:xfrm>
            </p:grpSpPr>
            <p:sp>
              <p:nvSpPr>
                <p:cNvPr id="154" name="Rounded Rectangle 98">
                  <a:extLst>
                    <a:ext uri="{FF2B5EF4-FFF2-40B4-BE49-F238E27FC236}">
                      <a16:creationId xmlns:a16="http://schemas.microsoft.com/office/drawing/2014/main" id="{0D8BC761-CF1C-674B-AEC3-07F7316F0C30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Rounded Rectangle 99">
                  <a:extLst>
                    <a:ext uri="{FF2B5EF4-FFF2-40B4-BE49-F238E27FC236}">
                      <a16:creationId xmlns:a16="http://schemas.microsoft.com/office/drawing/2014/main" id="{D2AB915C-B6CC-7442-9414-C8C05C0F91F7}"/>
                    </a:ext>
                  </a:extLst>
                </p:cNvPr>
                <p:cNvSpPr/>
                <p:nvPr/>
              </p:nvSpPr>
              <p:spPr>
                <a:xfrm>
                  <a:off x="2786183" y="1419609"/>
                  <a:ext cx="3571634" cy="990892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3" name="Rectangle 163">
                <a:extLst>
                  <a:ext uri="{FF2B5EF4-FFF2-40B4-BE49-F238E27FC236}">
                    <a16:creationId xmlns:a16="http://schemas.microsoft.com/office/drawing/2014/main" id="{D9EBE8EE-C55F-1446-8EA8-38F9E60FF517}"/>
                  </a:ext>
                </a:extLst>
              </p:cNvPr>
              <p:cNvSpPr/>
              <p:nvPr/>
            </p:nvSpPr>
            <p:spPr>
              <a:xfrm>
                <a:off x="1832" y="5761"/>
                <a:ext cx="2930" cy="121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Procurement System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040B4E61-46FC-514E-B7E8-E7724DED5BAC}"/>
                </a:ext>
              </a:extLst>
            </p:cNvPr>
            <p:cNvGrpSpPr/>
            <p:nvPr/>
          </p:nvGrpSpPr>
          <p:grpSpPr>
            <a:xfrm>
              <a:off x="5089010" y="3712845"/>
              <a:ext cx="1012825" cy="786733"/>
              <a:chOff x="1825" y="5413"/>
              <a:chExt cx="2930" cy="1985"/>
            </a:xfrm>
          </p:grpSpPr>
          <p:grpSp>
            <p:nvGrpSpPr>
              <p:cNvPr id="157" name="Group 100">
                <a:extLst>
                  <a:ext uri="{FF2B5EF4-FFF2-40B4-BE49-F238E27FC236}">
                    <a16:creationId xmlns:a16="http://schemas.microsoft.com/office/drawing/2014/main" id="{BA807F39-05C3-F247-9954-5E05859FC133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985"/>
                <a:chOff x="2786183" y="1419610"/>
                <a:chExt cx="3571634" cy="1014584"/>
              </a:xfrm>
            </p:grpSpPr>
            <p:sp>
              <p:nvSpPr>
                <p:cNvPr id="159" name="Rounded Rectangle 98">
                  <a:extLst>
                    <a:ext uri="{FF2B5EF4-FFF2-40B4-BE49-F238E27FC236}">
                      <a16:creationId xmlns:a16="http://schemas.microsoft.com/office/drawing/2014/main" id="{CD868D99-0D99-194A-A7A1-A03A0CCA6011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ounded Rectangle 99">
                  <a:extLst>
                    <a:ext uri="{FF2B5EF4-FFF2-40B4-BE49-F238E27FC236}">
                      <a16:creationId xmlns:a16="http://schemas.microsoft.com/office/drawing/2014/main" id="{6E1BCDC8-AD2B-5744-8D7C-32D1D10ADC94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1014584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8" name="Rectangle 163">
                <a:extLst>
                  <a:ext uri="{FF2B5EF4-FFF2-40B4-BE49-F238E27FC236}">
                    <a16:creationId xmlns:a16="http://schemas.microsoft.com/office/drawing/2014/main" id="{A2EE087F-41B6-084D-BA3D-76A6C4C7EBA8}"/>
                  </a:ext>
                </a:extLst>
              </p:cNvPr>
              <p:cNvSpPr/>
              <p:nvPr/>
            </p:nvSpPr>
            <p:spPr>
              <a:xfrm>
                <a:off x="1825" y="5472"/>
                <a:ext cx="2930" cy="185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Process Planning System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7A97BDE-52A0-6C43-B867-D495D003616D}"/>
                </a:ext>
              </a:extLst>
            </p:cNvPr>
            <p:cNvGrpSpPr/>
            <p:nvPr/>
          </p:nvGrpSpPr>
          <p:grpSpPr>
            <a:xfrm>
              <a:off x="6292215" y="3702050"/>
              <a:ext cx="2031365" cy="528320"/>
              <a:chOff x="1832" y="5413"/>
              <a:chExt cx="2930" cy="1333"/>
            </a:xfrm>
          </p:grpSpPr>
          <p:grpSp>
            <p:nvGrpSpPr>
              <p:cNvPr id="162" name="Group 100">
                <a:extLst>
                  <a:ext uri="{FF2B5EF4-FFF2-40B4-BE49-F238E27FC236}">
                    <a16:creationId xmlns:a16="http://schemas.microsoft.com/office/drawing/2014/main" id="{41C68981-03F5-7B43-8647-67EB7604E1B4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333"/>
                <a:chOff x="2786183" y="1419610"/>
                <a:chExt cx="3571634" cy="681302"/>
              </a:xfrm>
            </p:grpSpPr>
            <p:sp>
              <p:nvSpPr>
                <p:cNvPr id="164" name="Rounded Rectangle 98">
                  <a:extLst>
                    <a:ext uri="{FF2B5EF4-FFF2-40B4-BE49-F238E27FC236}">
                      <a16:creationId xmlns:a16="http://schemas.microsoft.com/office/drawing/2014/main" id="{F0AB7BB4-A4B5-1142-B2B3-6E3B5C2E826A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Rounded Rectangle 99">
                  <a:extLst>
                    <a:ext uri="{FF2B5EF4-FFF2-40B4-BE49-F238E27FC236}">
                      <a16:creationId xmlns:a16="http://schemas.microsoft.com/office/drawing/2014/main" id="{F3FE3C7E-BEBA-664F-852D-10464327FE9E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3" name="Rectangle 163">
                <a:extLst>
                  <a:ext uri="{FF2B5EF4-FFF2-40B4-BE49-F238E27FC236}">
                    <a16:creationId xmlns:a16="http://schemas.microsoft.com/office/drawing/2014/main" id="{BACAF7AB-D27C-7245-992E-2534743D4627}"/>
                  </a:ext>
                </a:extLst>
              </p:cNvPr>
              <p:cNvSpPr/>
              <p:nvPr/>
            </p:nvSpPr>
            <p:spPr>
              <a:xfrm>
                <a:off x="1832" y="5762"/>
                <a:ext cx="2930" cy="59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ERP</a:t>
                </a: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F0BD7E8C-7F9E-A14A-A23E-743BF002F01D}"/>
                </a:ext>
              </a:extLst>
            </p:cNvPr>
            <p:cNvGrpSpPr/>
            <p:nvPr/>
          </p:nvGrpSpPr>
          <p:grpSpPr>
            <a:xfrm>
              <a:off x="8496935" y="3691255"/>
              <a:ext cx="1077595" cy="528320"/>
              <a:chOff x="1832" y="5413"/>
              <a:chExt cx="2930" cy="1333"/>
            </a:xfrm>
          </p:grpSpPr>
          <p:grpSp>
            <p:nvGrpSpPr>
              <p:cNvPr id="167" name="Group 100">
                <a:extLst>
                  <a:ext uri="{FF2B5EF4-FFF2-40B4-BE49-F238E27FC236}">
                    <a16:creationId xmlns:a16="http://schemas.microsoft.com/office/drawing/2014/main" id="{AE754176-40BC-CC44-8A64-29A1CEA64690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333"/>
                <a:chOff x="2786183" y="1419610"/>
                <a:chExt cx="3571634" cy="681302"/>
              </a:xfrm>
            </p:grpSpPr>
            <p:sp>
              <p:nvSpPr>
                <p:cNvPr id="169" name="Rounded Rectangle 98">
                  <a:extLst>
                    <a:ext uri="{FF2B5EF4-FFF2-40B4-BE49-F238E27FC236}">
                      <a16:creationId xmlns:a16="http://schemas.microsoft.com/office/drawing/2014/main" id="{F42B9A6D-F8CE-6A4B-8B5A-6708B2936426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Rounded Rectangle 99">
                  <a:extLst>
                    <a:ext uri="{FF2B5EF4-FFF2-40B4-BE49-F238E27FC236}">
                      <a16:creationId xmlns:a16="http://schemas.microsoft.com/office/drawing/2014/main" id="{BAB56B3C-B3EF-3E4E-B8B4-149B84D93A22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8" name="Rectangle 163">
                <a:extLst>
                  <a:ext uri="{FF2B5EF4-FFF2-40B4-BE49-F238E27FC236}">
                    <a16:creationId xmlns:a16="http://schemas.microsoft.com/office/drawing/2014/main" id="{F7414AD8-499E-A84F-B2F9-E57B6699DC53}"/>
                  </a:ext>
                </a:extLst>
              </p:cNvPr>
              <p:cNvSpPr/>
              <p:nvPr/>
            </p:nvSpPr>
            <p:spPr>
              <a:xfrm>
                <a:off x="1832" y="5762"/>
                <a:ext cx="2930" cy="59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EPC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B5362269-4B1B-5B46-868F-0D41BBADB68E}"/>
                </a:ext>
              </a:extLst>
            </p:cNvPr>
            <p:cNvGrpSpPr/>
            <p:nvPr/>
          </p:nvGrpSpPr>
          <p:grpSpPr>
            <a:xfrm>
              <a:off x="8799830" y="4499610"/>
              <a:ext cx="1077595" cy="528320"/>
              <a:chOff x="1832" y="5413"/>
              <a:chExt cx="2930" cy="1333"/>
            </a:xfrm>
          </p:grpSpPr>
          <p:grpSp>
            <p:nvGrpSpPr>
              <p:cNvPr id="172" name="Group 100">
                <a:extLst>
                  <a:ext uri="{FF2B5EF4-FFF2-40B4-BE49-F238E27FC236}">
                    <a16:creationId xmlns:a16="http://schemas.microsoft.com/office/drawing/2014/main" id="{5162AC46-D311-F64A-A8A2-70004A2B0A81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333"/>
                <a:chOff x="2786183" y="1419610"/>
                <a:chExt cx="3571634" cy="681302"/>
              </a:xfrm>
            </p:grpSpPr>
            <p:sp>
              <p:nvSpPr>
                <p:cNvPr id="174" name="Rounded Rectangle 98">
                  <a:extLst>
                    <a:ext uri="{FF2B5EF4-FFF2-40B4-BE49-F238E27FC236}">
                      <a16:creationId xmlns:a16="http://schemas.microsoft.com/office/drawing/2014/main" id="{95B6180F-5987-4045-B17E-79854B8328B0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Rounded Rectangle 99">
                  <a:extLst>
                    <a:ext uri="{FF2B5EF4-FFF2-40B4-BE49-F238E27FC236}">
                      <a16:creationId xmlns:a16="http://schemas.microsoft.com/office/drawing/2014/main" id="{D0C0FAF2-5795-6641-B224-7FE307646A7D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63">
                <a:extLst>
                  <a:ext uri="{FF2B5EF4-FFF2-40B4-BE49-F238E27FC236}">
                    <a16:creationId xmlns:a16="http://schemas.microsoft.com/office/drawing/2014/main" id="{A1ECE183-1322-BD43-9B28-7393670B7D8A}"/>
                  </a:ext>
                </a:extLst>
              </p:cNvPr>
              <p:cNvSpPr/>
              <p:nvPr/>
            </p:nvSpPr>
            <p:spPr>
              <a:xfrm>
                <a:off x="1832" y="5762"/>
                <a:ext cx="2930" cy="59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DMS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21EC6E0-81F4-404F-B1E4-0F15329AB271}"/>
                </a:ext>
              </a:extLst>
            </p:cNvPr>
            <p:cNvGrpSpPr/>
            <p:nvPr/>
          </p:nvGrpSpPr>
          <p:grpSpPr>
            <a:xfrm>
              <a:off x="6920865" y="4499610"/>
              <a:ext cx="1315720" cy="528320"/>
              <a:chOff x="1832" y="5413"/>
              <a:chExt cx="2930" cy="1333"/>
            </a:xfrm>
          </p:grpSpPr>
          <p:grpSp>
            <p:nvGrpSpPr>
              <p:cNvPr id="177" name="Group 100">
                <a:extLst>
                  <a:ext uri="{FF2B5EF4-FFF2-40B4-BE49-F238E27FC236}">
                    <a16:creationId xmlns:a16="http://schemas.microsoft.com/office/drawing/2014/main" id="{8AB48EA6-C7B4-914A-8F13-DFDBC80DFFAD}"/>
                  </a:ext>
                </a:extLst>
              </p:cNvPr>
              <p:cNvGrpSpPr/>
              <p:nvPr/>
            </p:nvGrpSpPr>
            <p:grpSpPr>
              <a:xfrm>
                <a:off x="1892" y="5413"/>
                <a:ext cx="2851" cy="1333"/>
                <a:chOff x="2786183" y="1419610"/>
                <a:chExt cx="3571634" cy="681302"/>
              </a:xfrm>
            </p:grpSpPr>
            <p:sp>
              <p:nvSpPr>
                <p:cNvPr id="179" name="Rounded Rectangle 98">
                  <a:extLst>
                    <a:ext uri="{FF2B5EF4-FFF2-40B4-BE49-F238E27FC236}">
                      <a16:creationId xmlns:a16="http://schemas.microsoft.com/office/drawing/2014/main" id="{164CAEDB-D231-6945-96AB-77975A7644F1}"/>
                    </a:ext>
                  </a:extLst>
                </p:cNvPr>
                <p:cNvSpPr/>
                <p:nvPr/>
              </p:nvSpPr>
              <p:spPr>
                <a:xfrm>
                  <a:off x="2786183" y="1467235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Rounded Rectangle 99">
                  <a:extLst>
                    <a:ext uri="{FF2B5EF4-FFF2-40B4-BE49-F238E27FC236}">
                      <a16:creationId xmlns:a16="http://schemas.microsoft.com/office/drawing/2014/main" id="{AC5F2B8F-C54F-BA4F-ADFF-7F77B5911772}"/>
                    </a:ext>
                  </a:extLst>
                </p:cNvPr>
                <p:cNvSpPr/>
                <p:nvPr/>
              </p:nvSpPr>
              <p:spPr>
                <a:xfrm>
                  <a:off x="2786183" y="1419610"/>
                  <a:ext cx="3571634" cy="633677"/>
                </a:xfrm>
                <a:prstGeom prst="roundRect">
                  <a:avLst>
                    <a:gd name="adj" fmla="val 106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63">
                <a:extLst>
                  <a:ext uri="{FF2B5EF4-FFF2-40B4-BE49-F238E27FC236}">
                    <a16:creationId xmlns:a16="http://schemas.microsoft.com/office/drawing/2014/main" id="{F051C59D-99BC-3A43-88DC-1E0A71D3AB66}"/>
                  </a:ext>
                </a:extLst>
              </p:cNvPr>
              <p:cNvSpPr/>
              <p:nvPr/>
            </p:nvSpPr>
            <p:spPr>
              <a:xfrm>
                <a:off x="1832" y="5762"/>
                <a:ext cx="2930" cy="59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0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979930" y="1524000"/>
            <a:ext cx="10212070" cy="3657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78660" y="2625483"/>
            <a:ext cx="10212070" cy="11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en-US" altLang="zh-CN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217783" y="4649737"/>
            <a:ext cx="997339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fld id="{6CCB354A-239B-4547-AC73-82FC391542C8}" type="datetime2">
              <a:rPr lang="zh-CN" altLang="en-US" sz="186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2021年9月17日 Friday</a:t>
            </a:fld>
            <a:endParaRPr 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38899"/>
            <a:ext cx="2142854" cy="379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1B69-FB0A-46E3-9940-F2326871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Company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08FC74-3837-7A47-B9C3-C8F6D7DDC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7" y="3276600"/>
            <a:ext cx="432374" cy="4323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0A7B83-CE64-9646-9FE7-CBDD0CB6F516}"/>
              </a:ext>
            </a:extLst>
          </p:cNvPr>
          <p:cNvSpPr txBox="1"/>
          <p:nvPr/>
        </p:nvSpPr>
        <p:spPr>
          <a:xfrm>
            <a:off x="285048" y="3862386"/>
            <a:ext cx="11297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partners of Gantsoftware have been working in IBM China for average 10+ years in manufacturing industry, with focus on business consulting area. 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Gant Software was concentrated on BOM (Bill of Material) and Cost management, offer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Consulting services, iP2 software products, development and maintenance services. 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Headquarter of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Gantfoftware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Zhangjiang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Hi-tech Park of Shanghai. The staff are around 150, including business consultant, project manager, software architect, software developer, software tester, sales and administration etc.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88BD3A-66E6-DB42-BDDF-0DFE3459F353}"/>
              </a:ext>
            </a:extLst>
          </p:cNvPr>
          <p:cNvSpPr txBox="1"/>
          <p:nvPr/>
        </p:nvSpPr>
        <p:spPr>
          <a:xfrm>
            <a:off x="1082913" y="3308864"/>
            <a:ext cx="25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Briefing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D8345F-2168-4945-815C-3BB3D7D525F5}"/>
              </a:ext>
            </a:extLst>
          </p:cNvPr>
          <p:cNvSpPr txBox="1"/>
          <p:nvPr/>
        </p:nvSpPr>
        <p:spPr>
          <a:xfrm>
            <a:off x="304799" y="1447800"/>
            <a:ext cx="11494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Jan 2011, the core team was formed, the software product iP2 1.0 was developed successfully, and the corresponding copyrights were registered and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obtained.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Mar 2012, the company of Gantsoftware &amp; Systems (Shanghai) Co. Ltd. was registered and the business was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6A98D8-5957-924E-A0C5-C3F305CD3D0A}"/>
              </a:ext>
            </a:extLst>
          </p:cNvPr>
          <p:cNvGrpSpPr/>
          <p:nvPr/>
        </p:nvGrpSpPr>
        <p:grpSpPr>
          <a:xfrm>
            <a:off x="322547" y="838200"/>
            <a:ext cx="4186669" cy="609600"/>
            <a:chOff x="719626" y="1714130"/>
            <a:chExt cx="4186669" cy="6096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B96B340-D656-0E4A-979D-F6E60AF0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26" y="1714130"/>
              <a:ext cx="609600" cy="6096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4C6335-D3E6-6F42-B6A5-C3E79F989D0B}"/>
                </a:ext>
              </a:extLst>
            </p:cNvPr>
            <p:cNvSpPr txBox="1"/>
            <p:nvPr/>
          </p:nvSpPr>
          <p:spPr>
            <a:xfrm>
              <a:off x="1329226" y="1809690"/>
              <a:ext cx="357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Founding of Gantsoftware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2">
            <a:extLst>
              <a:ext uri="{FF2B5EF4-FFF2-40B4-BE49-F238E27FC236}">
                <a16:creationId xmlns:a16="http://schemas.microsoft.com/office/drawing/2014/main" id="{07A75004-EFCD-FC4D-82B8-42BFD08C0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914400"/>
            <a:ext cx="11341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79145" eaLnBrk="1" hangingPunct="1"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zh-CN" altLang="en-US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solutions in Automotive industry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D02E4BA-E750-7D42-8B3A-E5D98141AFE9}"/>
              </a:ext>
            </a:extLst>
          </p:cNvPr>
          <p:cNvSpPr/>
          <p:nvPr/>
        </p:nvSpPr>
        <p:spPr bwMode="auto">
          <a:xfrm>
            <a:off x="609598" y="2708065"/>
            <a:ext cx="11506202" cy="28504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D9E95B3-494B-8D42-BF72-D2E3793079CE}"/>
              </a:ext>
            </a:extLst>
          </p:cNvPr>
          <p:cNvSpPr/>
          <p:nvPr/>
        </p:nvSpPr>
        <p:spPr bwMode="auto">
          <a:xfrm>
            <a:off x="609598" y="1524001"/>
            <a:ext cx="11506202" cy="11420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00258EF-B196-DF48-8F62-AEFDD4DB0A8C}"/>
              </a:ext>
            </a:extLst>
          </p:cNvPr>
          <p:cNvSpPr/>
          <p:nvPr/>
        </p:nvSpPr>
        <p:spPr bwMode="auto">
          <a:xfrm>
            <a:off x="152400" y="1524000"/>
            <a:ext cx="457201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Industry</a:t>
            </a:r>
            <a:r>
              <a:rPr kumimoji="1" lang="zh-CN" altLang="en-US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Solution</a:t>
            </a:r>
            <a:endParaRPr kumimoji="1" lang="zh-CN" altLang="en-US" sz="105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A44E0CE-5BBF-E74B-A8D1-AD3FFD551BD9}"/>
              </a:ext>
            </a:extLst>
          </p:cNvPr>
          <p:cNvSpPr/>
          <p:nvPr/>
        </p:nvSpPr>
        <p:spPr bwMode="auto">
          <a:xfrm>
            <a:off x="152399" y="2707163"/>
            <a:ext cx="457201" cy="28513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Core</a:t>
            </a:r>
            <a:r>
              <a:rPr kumimoji="1" lang="zh-CN" altLang="en-US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Function</a:t>
            </a:r>
            <a:r>
              <a:rPr kumimoji="1" lang="zh-CN" altLang="en-US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Module</a:t>
            </a:r>
            <a:endParaRPr kumimoji="1" lang="zh-CN" altLang="en-US" sz="105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AF2A63C-81B0-114D-8E34-EA1D351D7B29}"/>
              </a:ext>
            </a:extLst>
          </p:cNvPr>
          <p:cNvSpPr/>
          <p:nvPr/>
        </p:nvSpPr>
        <p:spPr bwMode="auto">
          <a:xfrm>
            <a:off x="832337" y="28934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Early 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70A57A-1844-4A42-9984-6D024EDD5EB3}"/>
              </a:ext>
            </a:extLst>
          </p:cNvPr>
          <p:cNvSpPr/>
          <p:nvPr/>
        </p:nvSpPr>
        <p:spPr bwMode="auto">
          <a:xfrm>
            <a:off x="1636834" y="28934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3632046-7F6F-BF45-9D43-1FC1E052F542}"/>
              </a:ext>
            </a:extLst>
          </p:cNvPr>
          <p:cNvSpPr/>
          <p:nvPr/>
        </p:nvSpPr>
        <p:spPr bwMode="auto">
          <a:xfrm>
            <a:off x="2429326" y="28934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P/M</a:t>
            </a:r>
          </a:p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16720D9-6CAD-5F40-8C94-5E91C8532424}"/>
              </a:ext>
            </a:extLst>
          </p:cNvPr>
          <p:cNvSpPr/>
          <p:nvPr/>
        </p:nvSpPr>
        <p:spPr bwMode="auto">
          <a:xfrm>
            <a:off x="838200" y="335303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C350703-086D-F74B-A75B-9E0574051728}"/>
              </a:ext>
            </a:extLst>
          </p:cNvPr>
          <p:cNvSpPr/>
          <p:nvPr/>
        </p:nvSpPr>
        <p:spPr bwMode="auto">
          <a:xfrm>
            <a:off x="1638300" y="335303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KD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30F0670-ED76-EF4F-A893-8BD9C8FF64A2}"/>
              </a:ext>
            </a:extLst>
          </p:cNvPr>
          <p:cNvSpPr/>
          <p:nvPr/>
        </p:nvSpPr>
        <p:spPr bwMode="auto">
          <a:xfrm>
            <a:off x="2429326" y="335303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Prototype 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11D9B2A7-23B5-9441-B0E4-EDB1D582F2D5}"/>
              </a:ext>
            </a:extLst>
          </p:cNvPr>
          <p:cNvSpPr/>
          <p:nvPr/>
        </p:nvSpPr>
        <p:spPr bwMode="auto">
          <a:xfrm>
            <a:off x="762001" y="2819400"/>
            <a:ext cx="2514599" cy="990600"/>
          </a:xfrm>
          <a:prstGeom prst="roundRect">
            <a:avLst>
              <a:gd name="adj" fmla="val 364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4A70F15-BCF4-FF44-9F3A-94E82248DF6B}"/>
              </a:ext>
            </a:extLst>
          </p:cNvPr>
          <p:cNvSpPr/>
          <p:nvPr/>
        </p:nvSpPr>
        <p:spPr bwMode="auto">
          <a:xfrm>
            <a:off x="832337" y="39602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Feature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27EF505-6D20-A342-99FC-90DD88DE75D5}"/>
              </a:ext>
            </a:extLst>
          </p:cNvPr>
          <p:cNvSpPr/>
          <p:nvPr/>
        </p:nvSpPr>
        <p:spPr bwMode="auto">
          <a:xfrm>
            <a:off x="2429326" y="3960213"/>
            <a:ext cx="811265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Production Config.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9B78645-5CAD-6340-903A-660A1A90E12A}"/>
              </a:ext>
            </a:extLst>
          </p:cNvPr>
          <p:cNvSpPr/>
          <p:nvPr/>
        </p:nvSpPr>
        <p:spPr bwMode="auto">
          <a:xfrm>
            <a:off x="4395876" y="3048813"/>
            <a:ext cx="1090524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Sales Vehicle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EB535165-0CD3-BF4B-AA82-8434601F20AB}"/>
              </a:ext>
            </a:extLst>
          </p:cNvPr>
          <p:cNvSpPr/>
          <p:nvPr/>
        </p:nvSpPr>
        <p:spPr bwMode="auto">
          <a:xfrm>
            <a:off x="762000" y="3886200"/>
            <a:ext cx="2514599" cy="533376"/>
          </a:xfrm>
          <a:prstGeom prst="roundRect">
            <a:avLst>
              <a:gd name="adj" fmla="val 364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831B14-D88A-994A-B521-52B64838B7F5}"/>
              </a:ext>
            </a:extLst>
          </p:cNvPr>
          <p:cNvSpPr/>
          <p:nvPr/>
        </p:nvSpPr>
        <p:spPr bwMode="auto">
          <a:xfrm>
            <a:off x="832336" y="45698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Eng. Change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D8E40D2-0552-924F-8948-22D4039109EB}"/>
              </a:ext>
            </a:extLst>
          </p:cNvPr>
          <p:cNvSpPr/>
          <p:nvPr/>
        </p:nvSpPr>
        <p:spPr bwMode="auto">
          <a:xfrm>
            <a:off x="1630831" y="45698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Mfg. Change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DF48308-A4FD-3248-8929-C22A76511349}"/>
              </a:ext>
            </a:extLst>
          </p:cNvPr>
          <p:cNvSpPr/>
          <p:nvPr/>
        </p:nvSpPr>
        <p:spPr bwMode="auto">
          <a:xfrm>
            <a:off x="2429326" y="45698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After-sale Change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C0BF4B2-F11E-5647-9922-3222E0EA7F33}"/>
              </a:ext>
            </a:extLst>
          </p:cNvPr>
          <p:cNvSpPr/>
          <p:nvPr/>
        </p:nvSpPr>
        <p:spPr bwMode="auto">
          <a:xfrm>
            <a:off x="838199" y="502943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2B8BFAD-1373-D14F-8803-18F2ED021678}"/>
              </a:ext>
            </a:extLst>
          </p:cNvPr>
          <p:cNvSpPr/>
          <p:nvPr/>
        </p:nvSpPr>
        <p:spPr bwMode="auto">
          <a:xfrm>
            <a:off x="1633762" y="5030688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Weight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B3E469A-0FB9-474D-B896-CA823FD45D86}"/>
              </a:ext>
            </a:extLst>
          </p:cNvPr>
          <p:cNvSpPr/>
          <p:nvPr/>
        </p:nvSpPr>
        <p:spPr bwMode="auto">
          <a:xfrm>
            <a:off x="2429325" y="5029433"/>
            <a:ext cx="890883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 Comparing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36132F73-2AD1-1C40-B0BC-AF22C24DCCCC}"/>
              </a:ext>
            </a:extLst>
          </p:cNvPr>
          <p:cNvSpPr/>
          <p:nvPr/>
        </p:nvSpPr>
        <p:spPr bwMode="auto">
          <a:xfrm>
            <a:off x="762000" y="4495800"/>
            <a:ext cx="2514599" cy="487384"/>
          </a:xfrm>
          <a:prstGeom prst="roundRect">
            <a:avLst>
              <a:gd name="adj" fmla="val 364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3FF81B8-D222-5D42-A85F-4D3E2D99B3A5}"/>
              </a:ext>
            </a:extLst>
          </p:cNvPr>
          <p:cNvSpPr/>
          <p:nvPr/>
        </p:nvSpPr>
        <p:spPr bwMode="auto">
          <a:xfrm>
            <a:off x="762000" y="1674213"/>
            <a:ext cx="1033005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Full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Lifecycle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Configuration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85D5D0A-8241-9044-A09A-FFB0E39F4402}"/>
              </a:ext>
            </a:extLst>
          </p:cNvPr>
          <p:cNvSpPr/>
          <p:nvPr/>
        </p:nvSpPr>
        <p:spPr bwMode="auto">
          <a:xfrm>
            <a:off x="1834662" y="1674213"/>
            <a:ext cx="1060938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Integrated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04B4CBB-A89D-5D42-982F-07993E8E6223}"/>
              </a:ext>
            </a:extLst>
          </p:cNvPr>
          <p:cNvSpPr/>
          <p:nvPr/>
        </p:nvSpPr>
        <p:spPr bwMode="auto">
          <a:xfrm>
            <a:off x="2934437" y="1674213"/>
            <a:ext cx="1104166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Enterprise</a:t>
            </a:r>
          </a:p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Change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7EB90F7-32D0-974B-867A-6E05976BCC19}"/>
              </a:ext>
            </a:extLst>
          </p:cNvPr>
          <p:cNvSpPr/>
          <p:nvPr/>
        </p:nvSpPr>
        <p:spPr bwMode="auto">
          <a:xfrm>
            <a:off x="767863" y="2133833"/>
            <a:ext cx="1026382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Modulization &amp; BOM Planning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93DA88-E5CA-9E41-8540-62FC5627BAD7}"/>
              </a:ext>
            </a:extLst>
          </p:cNvPr>
          <p:cNvSpPr/>
          <p:nvPr/>
        </p:nvSpPr>
        <p:spPr bwMode="auto">
          <a:xfrm>
            <a:off x="1834660" y="2135088"/>
            <a:ext cx="106093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Software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AA19F5E-FB13-8F4F-9787-23387BB57465}"/>
              </a:ext>
            </a:extLst>
          </p:cNvPr>
          <p:cNvSpPr/>
          <p:nvPr/>
        </p:nvSpPr>
        <p:spPr bwMode="auto">
          <a:xfrm>
            <a:off x="2920094" y="2133833"/>
            <a:ext cx="1118507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Color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1456C7E-2F54-AA4B-80F9-13E714A508CC}"/>
              </a:ext>
            </a:extLst>
          </p:cNvPr>
          <p:cNvSpPr/>
          <p:nvPr/>
        </p:nvSpPr>
        <p:spPr bwMode="auto">
          <a:xfrm>
            <a:off x="5813001" y="1674213"/>
            <a:ext cx="1645075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Vehicle Cost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766EECA-4744-1149-9237-32FA24545217}"/>
              </a:ext>
            </a:extLst>
          </p:cNvPr>
          <p:cNvSpPr/>
          <p:nvPr/>
        </p:nvSpPr>
        <p:spPr bwMode="auto">
          <a:xfrm>
            <a:off x="5811350" y="2133833"/>
            <a:ext cx="1646726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Parts Cost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F4570A2-7194-9E45-BAF5-97FF08821124}"/>
              </a:ext>
            </a:extLst>
          </p:cNvPr>
          <p:cNvSpPr/>
          <p:nvPr/>
        </p:nvSpPr>
        <p:spPr bwMode="auto">
          <a:xfrm>
            <a:off x="7663893" y="1674213"/>
            <a:ext cx="970155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Procurement Project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2973619-48EE-2B41-A850-B40CF5D86CC9}"/>
              </a:ext>
            </a:extLst>
          </p:cNvPr>
          <p:cNvSpPr/>
          <p:nvPr/>
        </p:nvSpPr>
        <p:spPr bwMode="auto">
          <a:xfrm>
            <a:off x="8680936" y="1674213"/>
            <a:ext cx="996464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 Development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C8B616D-3024-F84E-93E7-B01F6CF7400D}"/>
              </a:ext>
            </a:extLst>
          </p:cNvPr>
          <p:cNvSpPr/>
          <p:nvPr/>
        </p:nvSpPr>
        <p:spPr bwMode="auto">
          <a:xfrm>
            <a:off x="9700850" y="1674213"/>
            <a:ext cx="1031218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Procurement Cost Improvement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D294F06-C09E-B54F-962F-4CCBE4FBD2DD}"/>
              </a:ext>
            </a:extLst>
          </p:cNvPr>
          <p:cNvSpPr/>
          <p:nvPr/>
        </p:nvSpPr>
        <p:spPr bwMode="auto">
          <a:xfrm>
            <a:off x="7663893" y="2133833"/>
            <a:ext cx="970155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Advanced Quality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AD0555C-A377-FC42-913E-087A7288F5B3}"/>
              </a:ext>
            </a:extLst>
          </p:cNvPr>
          <p:cNvSpPr/>
          <p:nvPr/>
        </p:nvSpPr>
        <p:spPr bwMode="auto">
          <a:xfrm>
            <a:off x="8716111" y="2135088"/>
            <a:ext cx="908536" cy="378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Full lifecycle Supplier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FA2965B-6CB3-FA43-825E-B2007EF16FCD}"/>
              </a:ext>
            </a:extLst>
          </p:cNvPr>
          <p:cNvSpPr/>
          <p:nvPr/>
        </p:nvSpPr>
        <p:spPr bwMode="auto">
          <a:xfrm>
            <a:off x="5846019" y="3047301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5FE8F98-8234-614E-AF44-10CF1FC6CCCB}"/>
              </a:ext>
            </a:extLst>
          </p:cNvPr>
          <p:cNvSpPr/>
          <p:nvPr/>
        </p:nvSpPr>
        <p:spPr bwMode="auto">
          <a:xfrm>
            <a:off x="6684219" y="3047301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Vehicle Cost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5DCED6-D52E-C64D-9F56-C92E75EC8D04}"/>
              </a:ext>
            </a:extLst>
          </p:cNvPr>
          <p:cNvSpPr/>
          <p:nvPr/>
        </p:nvSpPr>
        <p:spPr bwMode="auto">
          <a:xfrm>
            <a:off x="5846019" y="3513554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Target Cost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5C98E1A-E0EE-ED4B-AC16-629469E62AD0}"/>
              </a:ext>
            </a:extLst>
          </p:cNvPr>
          <p:cNvSpPr/>
          <p:nvPr/>
        </p:nvSpPr>
        <p:spPr bwMode="auto">
          <a:xfrm>
            <a:off x="6629400" y="3513554"/>
            <a:ext cx="85958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Cost Estimation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75A0E10-D07E-6A47-A4EE-E508AE56F094}"/>
              </a:ext>
            </a:extLst>
          </p:cNvPr>
          <p:cNvSpPr/>
          <p:nvPr/>
        </p:nvSpPr>
        <p:spPr bwMode="auto">
          <a:xfrm>
            <a:off x="5846019" y="3979807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Cost Lib.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D553981-CBC8-D744-8A21-957A995E80F9}"/>
              </a:ext>
            </a:extLst>
          </p:cNvPr>
          <p:cNvSpPr/>
          <p:nvPr/>
        </p:nvSpPr>
        <p:spPr bwMode="auto">
          <a:xfrm>
            <a:off x="6684219" y="3979807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Model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2E4ABC6-1DE5-4642-A0C2-B32ECFAA3793}"/>
              </a:ext>
            </a:extLst>
          </p:cNvPr>
          <p:cNvSpPr/>
          <p:nvPr/>
        </p:nvSpPr>
        <p:spPr bwMode="auto">
          <a:xfrm>
            <a:off x="5846019" y="4446059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Improvement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08E62D93-29C3-F247-BE0C-17897DA3AE49}"/>
              </a:ext>
            </a:extLst>
          </p:cNvPr>
          <p:cNvSpPr/>
          <p:nvPr/>
        </p:nvSpPr>
        <p:spPr bwMode="auto">
          <a:xfrm>
            <a:off x="6677734" y="4931654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Analysis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33A6635-D3AB-1743-A59B-F1E3C1394CF1}"/>
              </a:ext>
            </a:extLst>
          </p:cNvPr>
          <p:cNvSpPr/>
          <p:nvPr/>
        </p:nvSpPr>
        <p:spPr bwMode="auto">
          <a:xfrm>
            <a:off x="10865934" y="1676400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Collaboration cross depts.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32B0D79-D23E-2043-94F6-AFEBC0CB16C0}"/>
              </a:ext>
            </a:extLst>
          </p:cNvPr>
          <p:cNvSpPr/>
          <p:nvPr/>
        </p:nvSpPr>
        <p:spPr bwMode="auto">
          <a:xfrm>
            <a:off x="10865934" y="2136020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Collaboration Cross companies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DD47A5A-4A5F-864A-8D63-C6597FFB0307}"/>
              </a:ext>
            </a:extLst>
          </p:cNvPr>
          <p:cNvSpPr/>
          <p:nvPr/>
        </p:nvSpPr>
        <p:spPr bwMode="auto">
          <a:xfrm>
            <a:off x="10865934" y="3047301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Project Part List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6A627E18-C92F-1C40-A31A-D05258213FDA}"/>
              </a:ext>
            </a:extLst>
          </p:cNvPr>
          <p:cNvSpPr/>
          <p:nvPr/>
        </p:nvSpPr>
        <p:spPr bwMode="auto">
          <a:xfrm>
            <a:off x="10865934" y="3522807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Activities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A3327103-65AC-AC4A-8367-DE749DF73304}"/>
              </a:ext>
            </a:extLst>
          </p:cNvPr>
          <p:cNvSpPr/>
          <p:nvPr/>
        </p:nvSpPr>
        <p:spPr bwMode="auto">
          <a:xfrm>
            <a:off x="10865934" y="3998313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Status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444D2FE-F55D-9C44-8E18-35F7DCAEC9C4}"/>
              </a:ext>
            </a:extLst>
          </p:cNvPr>
          <p:cNvSpPr/>
          <p:nvPr/>
        </p:nvSpPr>
        <p:spPr bwMode="auto">
          <a:xfrm>
            <a:off x="10865934" y="4473819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Project Tracking and Analysis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7615271-B6B6-0D42-9166-02A1DC6ECF5F}"/>
              </a:ext>
            </a:extLst>
          </p:cNvPr>
          <p:cNvSpPr/>
          <p:nvPr/>
        </p:nvSpPr>
        <p:spPr bwMode="auto">
          <a:xfrm>
            <a:off x="4287272" y="1680834"/>
            <a:ext cx="1351528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Sales Configuration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5B6C3FC-FA42-824F-8F37-38312CE73101}"/>
              </a:ext>
            </a:extLst>
          </p:cNvPr>
          <p:cNvSpPr/>
          <p:nvPr/>
        </p:nvSpPr>
        <p:spPr bwMode="auto">
          <a:xfrm>
            <a:off x="4285621" y="2140252"/>
            <a:ext cx="1338717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Free Options Model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6759006-6C7F-1A4F-B643-A97EE18F5D6C}"/>
              </a:ext>
            </a:extLst>
          </p:cNvPr>
          <p:cNvSpPr/>
          <p:nvPr/>
        </p:nvSpPr>
        <p:spPr bwMode="auto">
          <a:xfrm>
            <a:off x="3352800" y="4176654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Software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F791BDF-F4E8-6E42-9C4A-E9163BF1A9A1}"/>
              </a:ext>
            </a:extLst>
          </p:cNvPr>
          <p:cNvSpPr/>
          <p:nvPr/>
        </p:nvSpPr>
        <p:spPr bwMode="auto">
          <a:xfrm>
            <a:off x="3352800" y="4603672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Color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CFF96F5-E6F2-8448-9C2B-2C1872B7FEE8}"/>
              </a:ext>
            </a:extLst>
          </p:cNvPr>
          <p:cNvSpPr/>
          <p:nvPr/>
        </p:nvSpPr>
        <p:spPr bwMode="auto">
          <a:xfrm>
            <a:off x="3352800" y="5030688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…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137EE8AB-B0C6-8543-9E90-B5870D153185}"/>
              </a:ext>
            </a:extLst>
          </p:cNvPr>
          <p:cNvSpPr/>
          <p:nvPr/>
        </p:nvSpPr>
        <p:spPr bwMode="auto">
          <a:xfrm>
            <a:off x="3352800" y="3322618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Vehicle 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11ECBD7-FCE4-5C4B-A6E6-2BD6D84619B4}"/>
              </a:ext>
            </a:extLst>
          </p:cNvPr>
          <p:cNvSpPr/>
          <p:nvPr/>
        </p:nvSpPr>
        <p:spPr bwMode="auto">
          <a:xfrm>
            <a:off x="3352800" y="2895600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Product Standard Structure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CAA313BF-9D8D-974D-8EF8-C2EAA601E71B}"/>
              </a:ext>
            </a:extLst>
          </p:cNvPr>
          <p:cNvCxnSpPr/>
          <p:nvPr/>
        </p:nvCxnSpPr>
        <p:spPr>
          <a:xfrm>
            <a:off x="4191000" y="1674213"/>
            <a:ext cx="0" cy="84555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D99B497E-AE68-3E4C-94E8-64AC492C1D39}"/>
              </a:ext>
            </a:extLst>
          </p:cNvPr>
          <p:cNvCxnSpPr/>
          <p:nvPr/>
        </p:nvCxnSpPr>
        <p:spPr>
          <a:xfrm>
            <a:off x="5678457" y="1676400"/>
            <a:ext cx="0" cy="84555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C708A8-08C0-D947-BF54-2F22F46B8743}"/>
              </a:ext>
            </a:extLst>
          </p:cNvPr>
          <p:cNvCxnSpPr/>
          <p:nvPr/>
        </p:nvCxnSpPr>
        <p:spPr>
          <a:xfrm>
            <a:off x="7592619" y="1676400"/>
            <a:ext cx="0" cy="84555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14E1D404-0781-8848-A773-82C2F488E8A1}"/>
              </a:ext>
            </a:extLst>
          </p:cNvPr>
          <p:cNvCxnSpPr/>
          <p:nvPr/>
        </p:nvCxnSpPr>
        <p:spPr>
          <a:xfrm>
            <a:off x="10744200" y="1676400"/>
            <a:ext cx="0" cy="84555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99E9315C-8753-EE42-9107-43CC36E38B21}"/>
              </a:ext>
            </a:extLst>
          </p:cNvPr>
          <p:cNvSpPr/>
          <p:nvPr/>
        </p:nvSpPr>
        <p:spPr bwMode="auto">
          <a:xfrm>
            <a:off x="762000" y="1289798"/>
            <a:ext cx="3384525" cy="3026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Enterprise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</a:t>
            </a:r>
            <a:endParaRPr kumimoji="1" lang="zh-CN" altLang="en-US" sz="1050" b="1" dirty="0">
              <a:solidFill>
                <a:schemeClr val="tx2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75" name="圆角矩形 274">
            <a:extLst>
              <a:ext uri="{FF2B5EF4-FFF2-40B4-BE49-F238E27FC236}">
                <a16:creationId xmlns:a16="http://schemas.microsoft.com/office/drawing/2014/main" id="{054E7621-1574-234A-83F9-E216CBC34DD6}"/>
              </a:ext>
            </a:extLst>
          </p:cNvPr>
          <p:cNvSpPr/>
          <p:nvPr/>
        </p:nvSpPr>
        <p:spPr bwMode="auto">
          <a:xfrm>
            <a:off x="4285620" y="1289798"/>
            <a:ext cx="1353179" cy="3026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Digital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Selling</a:t>
            </a:r>
            <a:endParaRPr kumimoji="1" lang="zh-CN" altLang="en-US" sz="1050" b="1" dirty="0">
              <a:solidFill>
                <a:schemeClr val="tx2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76" name="圆角矩形 275">
            <a:extLst>
              <a:ext uri="{FF2B5EF4-FFF2-40B4-BE49-F238E27FC236}">
                <a16:creationId xmlns:a16="http://schemas.microsoft.com/office/drawing/2014/main" id="{6FA98C48-8969-494E-91FC-A37786FD0196}"/>
              </a:ext>
            </a:extLst>
          </p:cNvPr>
          <p:cNvSpPr/>
          <p:nvPr/>
        </p:nvSpPr>
        <p:spPr bwMode="auto">
          <a:xfrm>
            <a:off x="5658798" y="1289798"/>
            <a:ext cx="1933820" cy="3026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Design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to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</a:t>
            </a:r>
            <a:endParaRPr kumimoji="1" lang="zh-CN" altLang="en-US" sz="1050" b="1" dirty="0">
              <a:solidFill>
                <a:schemeClr val="tx2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5A003EA8-412D-4E43-952F-5331CBA24673}"/>
              </a:ext>
            </a:extLst>
          </p:cNvPr>
          <p:cNvSpPr/>
          <p:nvPr/>
        </p:nvSpPr>
        <p:spPr bwMode="auto">
          <a:xfrm>
            <a:off x="7696202" y="1284859"/>
            <a:ext cx="2907325" cy="3026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Digital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Procurement</a:t>
            </a:r>
            <a:endParaRPr kumimoji="1" lang="zh-CN" altLang="en-US" sz="1050" b="1" dirty="0">
              <a:solidFill>
                <a:schemeClr val="tx2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78" name="圆角矩形 277">
            <a:extLst>
              <a:ext uri="{FF2B5EF4-FFF2-40B4-BE49-F238E27FC236}">
                <a16:creationId xmlns:a16="http://schemas.microsoft.com/office/drawing/2014/main" id="{E77B5E6F-0FDC-B345-9728-03DF4CDB790F}"/>
              </a:ext>
            </a:extLst>
          </p:cNvPr>
          <p:cNvSpPr/>
          <p:nvPr/>
        </p:nvSpPr>
        <p:spPr bwMode="auto">
          <a:xfrm>
            <a:off x="10676442" y="1275380"/>
            <a:ext cx="1440000" cy="3026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</a:t>
            </a:r>
            <a:r>
              <a:rPr kumimoji="1" lang="zh-CN" altLang="en-US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50" b="1" dirty="0">
                <a:solidFill>
                  <a:schemeClr val="tx2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Club</a:t>
            </a:r>
            <a:endParaRPr kumimoji="1" lang="zh-CN" altLang="en-US" sz="1050" b="1" dirty="0">
              <a:solidFill>
                <a:schemeClr val="tx2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79" name="圆角矩形 278">
            <a:extLst>
              <a:ext uri="{FF2B5EF4-FFF2-40B4-BE49-F238E27FC236}">
                <a16:creationId xmlns:a16="http://schemas.microsoft.com/office/drawing/2014/main" id="{FB5E98E0-3ACD-4640-B502-C3487461FB97}"/>
              </a:ext>
            </a:extLst>
          </p:cNvPr>
          <p:cNvSpPr/>
          <p:nvPr/>
        </p:nvSpPr>
        <p:spPr bwMode="auto">
          <a:xfrm>
            <a:off x="5751010" y="2743201"/>
            <a:ext cx="1784626" cy="2743200"/>
          </a:xfrm>
          <a:prstGeom prst="roundRect">
            <a:avLst>
              <a:gd name="adj" fmla="val 220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圆角矩形 279">
            <a:extLst>
              <a:ext uri="{FF2B5EF4-FFF2-40B4-BE49-F238E27FC236}">
                <a16:creationId xmlns:a16="http://schemas.microsoft.com/office/drawing/2014/main" id="{05EA8ABC-60A9-FC45-83C6-19C16A9B6F00}"/>
              </a:ext>
            </a:extLst>
          </p:cNvPr>
          <p:cNvSpPr/>
          <p:nvPr/>
        </p:nvSpPr>
        <p:spPr bwMode="auto">
          <a:xfrm>
            <a:off x="806312" y="2743200"/>
            <a:ext cx="3384688" cy="2779237"/>
          </a:xfrm>
          <a:prstGeom prst="roundRect">
            <a:avLst>
              <a:gd name="adj" fmla="val 220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圆角矩形 280">
            <a:extLst>
              <a:ext uri="{FF2B5EF4-FFF2-40B4-BE49-F238E27FC236}">
                <a16:creationId xmlns:a16="http://schemas.microsoft.com/office/drawing/2014/main" id="{91FE4927-EF5F-134A-8E79-10B7791E7532}"/>
              </a:ext>
            </a:extLst>
          </p:cNvPr>
          <p:cNvSpPr/>
          <p:nvPr/>
        </p:nvSpPr>
        <p:spPr bwMode="auto">
          <a:xfrm>
            <a:off x="5916219" y="2656312"/>
            <a:ext cx="838201" cy="2371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iP2/</a:t>
            </a:r>
            <a:r>
              <a:rPr kumimoji="1" lang="en-US" altLang="zh-CN" sz="1000" b="1" dirty="0" err="1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iCost</a:t>
            </a:r>
            <a:endParaRPr kumimoji="1" lang="zh-CN" altLang="en-US" sz="10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2" name="圆角矩形 281">
            <a:extLst>
              <a:ext uri="{FF2B5EF4-FFF2-40B4-BE49-F238E27FC236}">
                <a16:creationId xmlns:a16="http://schemas.microsoft.com/office/drawing/2014/main" id="{E71142C8-8A48-E648-A378-3BD41A72C255}"/>
              </a:ext>
            </a:extLst>
          </p:cNvPr>
          <p:cNvSpPr/>
          <p:nvPr/>
        </p:nvSpPr>
        <p:spPr bwMode="auto">
          <a:xfrm>
            <a:off x="7696200" y="2743200"/>
            <a:ext cx="3015409" cy="2743200"/>
          </a:xfrm>
          <a:prstGeom prst="roundRect">
            <a:avLst>
              <a:gd name="adj" fmla="val 220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圆角矩形 282">
            <a:extLst>
              <a:ext uri="{FF2B5EF4-FFF2-40B4-BE49-F238E27FC236}">
                <a16:creationId xmlns:a16="http://schemas.microsoft.com/office/drawing/2014/main" id="{01367858-73B0-3F45-BF06-28CE1DEDFD8A}"/>
              </a:ext>
            </a:extLst>
          </p:cNvPr>
          <p:cNvSpPr/>
          <p:nvPr/>
        </p:nvSpPr>
        <p:spPr bwMode="auto">
          <a:xfrm>
            <a:off x="7770645" y="2632122"/>
            <a:ext cx="1309260" cy="2612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iP2/</a:t>
            </a:r>
            <a:r>
              <a:rPr kumimoji="1" lang="en-US" altLang="zh-CN" sz="1000" b="1" dirty="0" err="1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iProcument</a:t>
            </a:r>
            <a:endParaRPr kumimoji="1" lang="zh-CN" altLang="en-US" sz="10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F0D03A8A-D6E7-E447-8FE8-1AA90C61C73C}"/>
              </a:ext>
            </a:extLst>
          </p:cNvPr>
          <p:cNvSpPr/>
          <p:nvPr/>
        </p:nvSpPr>
        <p:spPr bwMode="auto">
          <a:xfrm>
            <a:off x="10766542" y="2743200"/>
            <a:ext cx="1273059" cy="2743200"/>
          </a:xfrm>
          <a:prstGeom prst="roundRect">
            <a:avLst>
              <a:gd name="adj" fmla="val 220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圆角矩形 284">
            <a:extLst>
              <a:ext uri="{FF2B5EF4-FFF2-40B4-BE49-F238E27FC236}">
                <a16:creationId xmlns:a16="http://schemas.microsoft.com/office/drawing/2014/main" id="{25013B3A-6CC3-0E40-9AD2-A53ADF72BA12}"/>
              </a:ext>
            </a:extLst>
          </p:cNvPr>
          <p:cNvSpPr/>
          <p:nvPr/>
        </p:nvSpPr>
        <p:spPr bwMode="auto">
          <a:xfrm>
            <a:off x="10824641" y="2632122"/>
            <a:ext cx="910159" cy="2681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Part. Club</a:t>
            </a:r>
            <a:endParaRPr kumimoji="1" lang="zh-CN" altLang="en-US" sz="10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6" name="圆角矩形 285">
            <a:extLst>
              <a:ext uri="{FF2B5EF4-FFF2-40B4-BE49-F238E27FC236}">
                <a16:creationId xmlns:a16="http://schemas.microsoft.com/office/drawing/2014/main" id="{DEF78E44-8720-C74B-994A-A1108A3A7B26}"/>
              </a:ext>
            </a:extLst>
          </p:cNvPr>
          <p:cNvSpPr/>
          <p:nvPr/>
        </p:nvSpPr>
        <p:spPr bwMode="auto">
          <a:xfrm>
            <a:off x="712153" y="2597697"/>
            <a:ext cx="838201" cy="2371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iP2/</a:t>
            </a:r>
            <a:r>
              <a:rPr kumimoji="1" lang="en-US" altLang="zh-CN" sz="1000" b="1" dirty="0" err="1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iBOM</a:t>
            </a:r>
            <a:endParaRPr kumimoji="1" lang="zh-CN" altLang="en-US" sz="10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424FDC0-6AE0-1540-83E9-2617B3F10E85}"/>
              </a:ext>
            </a:extLst>
          </p:cNvPr>
          <p:cNvSpPr/>
          <p:nvPr/>
        </p:nvSpPr>
        <p:spPr bwMode="auto">
          <a:xfrm>
            <a:off x="5841446" y="4931654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Bench mark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CA47E5CC-BC30-FB49-A607-C14F59266393}"/>
              </a:ext>
            </a:extLst>
          </p:cNvPr>
          <p:cNvSpPr/>
          <p:nvPr/>
        </p:nvSpPr>
        <p:spPr bwMode="auto">
          <a:xfrm>
            <a:off x="6684219" y="4446059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Reduce Solution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8898DEBC-D07C-6342-B92E-0C5ED33A97F3}"/>
              </a:ext>
            </a:extLst>
          </p:cNvPr>
          <p:cNvSpPr/>
          <p:nvPr/>
        </p:nvSpPr>
        <p:spPr bwMode="auto">
          <a:xfrm>
            <a:off x="10865934" y="4949325"/>
            <a:ext cx="111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Lib.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8D1BFAB1-8A0F-9B4B-93C4-780A211F2C72}"/>
              </a:ext>
            </a:extLst>
          </p:cNvPr>
          <p:cNvSpPr/>
          <p:nvPr/>
        </p:nvSpPr>
        <p:spPr bwMode="auto">
          <a:xfrm>
            <a:off x="3352800" y="3749636"/>
            <a:ext cx="756000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 Planning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097C373-A8CE-6B44-86A4-7CC5A6BB0281}"/>
              </a:ext>
            </a:extLst>
          </p:cNvPr>
          <p:cNvSpPr/>
          <p:nvPr/>
        </p:nvSpPr>
        <p:spPr bwMode="auto">
          <a:xfrm>
            <a:off x="609597" y="5597711"/>
            <a:ext cx="11506202" cy="55391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ACFD9EC-1E75-FF47-B4E0-0C760C0C3FE8}"/>
              </a:ext>
            </a:extLst>
          </p:cNvPr>
          <p:cNvSpPr/>
          <p:nvPr/>
        </p:nvSpPr>
        <p:spPr bwMode="auto">
          <a:xfrm>
            <a:off x="152398" y="5598638"/>
            <a:ext cx="457201" cy="55391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Component</a:t>
            </a:r>
            <a:endParaRPr kumimoji="1" lang="zh-CN" altLang="en-US" sz="105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AAE483A7-0A78-9D4D-8538-B892518AB99F}"/>
              </a:ext>
            </a:extLst>
          </p:cNvPr>
          <p:cNvSpPr/>
          <p:nvPr/>
        </p:nvSpPr>
        <p:spPr bwMode="auto">
          <a:xfrm>
            <a:off x="152397" y="6192716"/>
            <a:ext cx="457201" cy="5572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algn="ctr"/>
            <a:r>
              <a:rPr kumimoji="1" lang="en-US" altLang="zh-CN" sz="105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Platform</a:t>
            </a:r>
            <a:endParaRPr kumimoji="1" lang="zh-CN" altLang="en-US" sz="105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01C0767C-D95A-6A4B-968C-40A4923D83B0}"/>
              </a:ext>
            </a:extLst>
          </p:cNvPr>
          <p:cNvSpPr/>
          <p:nvPr/>
        </p:nvSpPr>
        <p:spPr bwMode="auto">
          <a:xfrm>
            <a:off x="832335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Rule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Engine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F26CA28E-BD4E-1545-992F-57E019F89BEF}"/>
              </a:ext>
            </a:extLst>
          </p:cNvPr>
          <p:cNvSpPr/>
          <p:nvPr/>
        </p:nvSpPr>
        <p:spPr bwMode="auto">
          <a:xfrm>
            <a:off x="6525300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Workflow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Engine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47570B5D-AD37-3545-80E3-1B5C23602435}"/>
              </a:ext>
            </a:extLst>
          </p:cNvPr>
          <p:cNvSpPr/>
          <p:nvPr/>
        </p:nvSpPr>
        <p:spPr bwMode="auto">
          <a:xfrm>
            <a:off x="5386707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Dynamic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Model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2A6E3CA4-DDBD-654A-B190-555251C0BF51}"/>
              </a:ext>
            </a:extLst>
          </p:cNvPr>
          <p:cNvSpPr/>
          <p:nvPr/>
        </p:nvSpPr>
        <p:spPr bwMode="auto">
          <a:xfrm>
            <a:off x="1970928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Resolving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Engine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6E60CDC4-D851-014F-96E1-DE2E15FA6896}"/>
              </a:ext>
            </a:extLst>
          </p:cNvPr>
          <p:cNvSpPr/>
          <p:nvPr/>
        </p:nvSpPr>
        <p:spPr bwMode="auto">
          <a:xfrm>
            <a:off x="3109521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Constrains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Engine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B7DCCA05-6A43-D744-A4F3-2D2AC1FC6B30}"/>
              </a:ext>
            </a:extLst>
          </p:cNvPr>
          <p:cNvSpPr/>
          <p:nvPr/>
        </p:nvSpPr>
        <p:spPr bwMode="auto">
          <a:xfrm>
            <a:off x="4248114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Document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&amp;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Report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797F899-0C9C-D64C-AA13-EE7E56EF1080}"/>
              </a:ext>
            </a:extLst>
          </p:cNvPr>
          <p:cNvSpPr/>
          <p:nvPr/>
        </p:nvSpPr>
        <p:spPr bwMode="auto">
          <a:xfrm>
            <a:off x="7663893" y="5716488"/>
            <a:ext cx="1052218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Meta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Data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Management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F4B14E0E-72E0-6E43-971D-A7FA17A37B50}"/>
              </a:ext>
            </a:extLst>
          </p:cNvPr>
          <p:cNvSpPr/>
          <p:nvPr/>
        </p:nvSpPr>
        <p:spPr bwMode="auto">
          <a:xfrm>
            <a:off x="8802486" y="5716488"/>
            <a:ext cx="1052218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Schedule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Tasks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Engine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1AF08BBD-46F5-2C4F-817A-EED22CBC4D5A}"/>
              </a:ext>
            </a:extLst>
          </p:cNvPr>
          <p:cNvSpPr/>
          <p:nvPr/>
        </p:nvSpPr>
        <p:spPr bwMode="auto">
          <a:xfrm>
            <a:off x="9941079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Distributed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Message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4754B36C-A65F-8C4D-9F7B-8FA674310662}"/>
              </a:ext>
            </a:extLst>
          </p:cNvPr>
          <p:cNvSpPr/>
          <p:nvPr/>
        </p:nvSpPr>
        <p:spPr bwMode="auto">
          <a:xfrm>
            <a:off x="11079668" y="5716488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Data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level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Access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F16F049A-0A50-4E45-8885-AE425C48211E}"/>
              </a:ext>
            </a:extLst>
          </p:cNvPr>
          <p:cNvSpPr/>
          <p:nvPr/>
        </p:nvSpPr>
        <p:spPr bwMode="auto">
          <a:xfrm>
            <a:off x="609597" y="6197200"/>
            <a:ext cx="11506202" cy="55391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AF604DBB-F6A6-D747-8A12-71CE578E121E}"/>
              </a:ext>
            </a:extLst>
          </p:cNvPr>
          <p:cNvSpPr/>
          <p:nvPr/>
        </p:nvSpPr>
        <p:spPr bwMode="auto">
          <a:xfrm>
            <a:off x="844062" y="62704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Spring Boot</a:t>
            </a:r>
            <a:b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</a:b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native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Application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FEC17156-CABC-D84A-9E07-29A52455709F}"/>
              </a:ext>
            </a:extLst>
          </p:cNvPr>
          <p:cNvSpPr/>
          <p:nvPr/>
        </p:nvSpPr>
        <p:spPr bwMode="auto">
          <a:xfrm>
            <a:off x="9941078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Could Support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5D73CF79-78AF-9A4D-BA47-2FE26967BC2A}"/>
              </a:ext>
            </a:extLst>
          </p:cNvPr>
          <p:cNvSpPr/>
          <p:nvPr/>
        </p:nvSpPr>
        <p:spPr bwMode="auto">
          <a:xfrm>
            <a:off x="1969359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Browsers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&amp;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Mobile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3F9E6732-12B9-FA49-9DE0-B99EE19B976F}"/>
              </a:ext>
            </a:extLst>
          </p:cNvPr>
          <p:cNvSpPr/>
          <p:nvPr/>
        </p:nvSpPr>
        <p:spPr bwMode="auto">
          <a:xfrm>
            <a:off x="4248114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Multiple Language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A691E79A-88DF-1F4D-9A2F-DB89DFC6BF29}"/>
              </a:ext>
            </a:extLst>
          </p:cNvPr>
          <p:cNvSpPr/>
          <p:nvPr/>
        </p:nvSpPr>
        <p:spPr bwMode="auto">
          <a:xfrm>
            <a:off x="5381379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Relation DB Cluster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89D8EED1-CD47-184D-8BDB-58D9CF05FF71}"/>
              </a:ext>
            </a:extLst>
          </p:cNvPr>
          <p:cNvSpPr/>
          <p:nvPr/>
        </p:nvSpPr>
        <p:spPr bwMode="auto">
          <a:xfrm>
            <a:off x="7664409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Application linkage tracking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59077B9A-3853-3049-8206-2A88365F1B59}"/>
              </a:ext>
            </a:extLst>
          </p:cNvPr>
          <p:cNvSpPr/>
          <p:nvPr/>
        </p:nvSpPr>
        <p:spPr bwMode="auto">
          <a:xfrm>
            <a:off x="8771344" y="6268706"/>
            <a:ext cx="945542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DevOps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8AA6B79B-9AC9-ED4C-AB46-2CED16F4678C}"/>
              </a:ext>
            </a:extLst>
          </p:cNvPr>
          <p:cNvSpPr/>
          <p:nvPr/>
        </p:nvSpPr>
        <p:spPr bwMode="auto">
          <a:xfrm>
            <a:off x="3105762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 err="1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ExtJS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&amp;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React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UI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Lib.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FE0E9835-E406-0C4C-8FA6-789BB574565E}"/>
              </a:ext>
            </a:extLst>
          </p:cNvPr>
          <p:cNvSpPr/>
          <p:nvPr/>
        </p:nvSpPr>
        <p:spPr bwMode="auto">
          <a:xfrm>
            <a:off x="11079668" y="6268706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SaaS &amp; Micro Service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A4935184-088A-F045-AD61-61551E72C794}"/>
              </a:ext>
            </a:extLst>
          </p:cNvPr>
          <p:cNvSpPr/>
          <p:nvPr/>
        </p:nvSpPr>
        <p:spPr bwMode="auto">
          <a:xfrm>
            <a:off x="6509763" y="6281604"/>
            <a:ext cx="914399" cy="379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Cache and index cluster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315" name="直线连接符 314">
            <a:extLst>
              <a:ext uri="{FF2B5EF4-FFF2-40B4-BE49-F238E27FC236}">
                <a16:creationId xmlns:a16="http://schemas.microsoft.com/office/drawing/2014/main" id="{6CBD1A7B-0D7D-994B-B44F-82B2FD197EE2}"/>
              </a:ext>
            </a:extLst>
          </p:cNvPr>
          <p:cNvCxnSpPr>
            <a:cxnSpLocks/>
          </p:cNvCxnSpPr>
          <p:nvPr/>
        </p:nvCxnSpPr>
        <p:spPr>
          <a:xfrm>
            <a:off x="5638800" y="2971101"/>
            <a:ext cx="0" cy="221049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BED6A860-D08D-9541-9545-004E852B6A4D}"/>
              </a:ext>
            </a:extLst>
          </p:cNvPr>
          <p:cNvCxnSpPr>
            <a:cxnSpLocks/>
          </p:cNvCxnSpPr>
          <p:nvPr/>
        </p:nvCxnSpPr>
        <p:spPr>
          <a:xfrm>
            <a:off x="7620765" y="2971101"/>
            <a:ext cx="0" cy="221049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连接符 316">
            <a:extLst>
              <a:ext uri="{FF2B5EF4-FFF2-40B4-BE49-F238E27FC236}">
                <a16:creationId xmlns:a16="http://schemas.microsoft.com/office/drawing/2014/main" id="{EFCC4BD5-4562-DF4E-979C-E8085E564594}"/>
              </a:ext>
            </a:extLst>
          </p:cNvPr>
          <p:cNvCxnSpPr>
            <a:cxnSpLocks/>
          </p:cNvCxnSpPr>
          <p:nvPr/>
        </p:nvCxnSpPr>
        <p:spPr>
          <a:xfrm>
            <a:off x="10744200" y="2971101"/>
            <a:ext cx="0" cy="221049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>
            <a:extLst>
              <a:ext uri="{FF2B5EF4-FFF2-40B4-BE49-F238E27FC236}">
                <a16:creationId xmlns:a16="http://schemas.microsoft.com/office/drawing/2014/main" id="{91643F65-9A6A-7145-9298-6227C323E1EB}"/>
              </a:ext>
            </a:extLst>
          </p:cNvPr>
          <p:cNvSpPr/>
          <p:nvPr/>
        </p:nvSpPr>
        <p:spPr bwMode="auto">
          <a:xfrm>
            <a:off x="9716688" y="2140062"/>
            <a:ext cx="976506" cy="378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Procurement Digitalization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87FDF74-B8E1-5940-BD2A-EB0F607A38F9}"/>
              </a:ext>
            </a:extLst>
          </p:cNvPr>
          <p:cNvSpPr/>
          <p:nvPr/>
        </p:nvSpPr>
        <p:spPr bwMode="auto">
          <a:xfrm>
            <a:off x="7704385" y="3047301"/>
            <a:ext cx="963476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Procurement</a:t>
            </a:r>
          </a:p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BOM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8B96FCF3-B507-F344-B89A-B562BDB0C1FD}"/>
              </a:ext>
            </a:extLst>
          </p:cNvPr>
          <p:cNvSpPr/>
          <p:nvPr/>
        </p:nvSpPr>
        <p:spPr bwMode="auto">
          <a:xfrm>
            <a:off x="8750136" y="3047301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Project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9B220F0E-7426-0C44-9EFA-17B1A3DC00A9}"/>
              </a:ext>
            </a:extLst>
          </p:cNvPr>
          <p:cNvSpPr/>
          <p:nvPr/>
        </p:nvSpPr>
        <p:spPr bwMode="auto">
          <a:xfrm>
            <a:off x="9736431" y="3047301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Sourcing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240384EC-059E-1A4C-8E81-E27734FC7B3E}"/>
              </a:ext>
            </a:extLst>
          </p:cNvPr>
          <p:cNvSpPr/>
          <p:nvPr/>
        </p:nvSpPr>
        <p:spPr bwMode="auto">
          <a:xfrm>
            <a:off x="9736431" y="3456453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APQP/PPAP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A0565A2A-DFD8-5B44-B47D-CA80F89081F1}"/>
              </a:ext>
            </a:extLst>
          </p:cNvPr>
          <p:cNvSpPr/>
          <p:nvPr/>
        </p:nvSpPr>
        <p:spPr bwMode="auto">
          <a:xfrm>
            <a:off x="7765183" y="3456453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Price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770FB83B-614C-AD40-AD23-0D32880EC369}"/>
              </a:ext>
            </a:extLst>
          </p:cNvPr>
          <p:cNvSpPr/>
          <p:nvPr/>
        </p:nvSpPr>
        <p:spPr bwMode="auto">
          <a:xfrm>
            <a:off x="9736431" y="4274757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Cost down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CE710AF1-2659-1F4A-9B22-B58257EF3C09}"/>
              </a:ext>
            </a:extLst>
          </p:cNvPr>
          <p:cNvSpPr/>
          <p:nvPr/>
        </p:nvSpPr>
        <p:spPr bwMode="auto">
          <a:xfrm>
            <a:off x="8750136" y="3865605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Prototype Procurement</a:t>
            </a:r>
            <a:endParaRPr kumimoji="1" lang="zh-CN" altLang="en-US" sz="9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562AED32-48F8-6A44-B9EA-EA986CAA8810}"/>
              </a:ext>
            </a:extLst>
          </p:cNvPr>
          <p:cNvSpPr/>
          <p:nvPr/>
        </p:nvSpPr>
        <p:spPr bwMode="auto">
          <a:xfrm>
            <a:off x="8750136" y="3456453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Supply Relationship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36978B67-0ECD-D541-8135-EE4761198749}"/>
              </a:ext>
            </a:extLst>
          </p:cNvPr>
          <p:cNvSpPr/>
          <p:nvPr/>
        </p:nvSpPr>
        <p:spPr bwMode="auto">
          <a:xfrm>
            <a:off x="9736431" y="3865605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 Issues &amp; Risks</a:t>
            </a:r>
            <a:endParaRPr kumimoji="1" lang="zh-CN" altLang="en-US" sz="8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87EECAAB-1B47-B14B-BE71-8FF79B5C007F}"/>
              </a:ext>
            </a:extLst>
          </p:cNvPr>
          <p:cNvSpPr/>
          <p:nvPr/>
        </p:nvSpPr>
        <p:spPr bwMode="auto">
          <a:xfrm>
            <a:off x="8750136" y="4683909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</a:t>
            </a:r>
            <a:r>
              <a:rPr kumimoji="1" lang="zh-CN" altLang="en-US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Capability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7EAB2937-3D1B-0A46-9ECB-77295222B07B}"/>
              </a:ext>
            </a:extLst>
          </p:cNvPr>
          <p:cNvSpPr/>
          <p:nvPr/>
        </p:nvSpPr>
        <p:spPr bwMode="auto">
          <a:xfrm>
            <a:off x="9736431" y="4683909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 Portal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C2A2F4FB-C7A3-D548-8472-DFDA9AEAC21F}"/>
              </a:ext>
            </a:extLst>
          </p:cNvPr>
          <p:cNvSpPr/>
          <p:nvPr/>
        </p:nvSpPr>
        <p:spPr bwMode="auto">
          <a:xfrm>
            <a:off x="9736431" y="5093061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Analysis Report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B37E8B5D-C31A-E345-BCB4-840E9959A88F}"/>
              </a:ext>
            </a:extLst>
          </p:cNvPr>
          <p:cNvSpPr/>
          <p:nvPr/>
        </p:nvSpPr>
        <p:spPr bwMode="auto">
          <a:xfrm>
            <a:off x="7765183" y="4683909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Material category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946C6F18-CC48-5642-A86A-0FAF6004E708}"/>
              </a:ext>
            </a:extLst>
          </p:cNvPr>
          <p:cNvSpPr/>
          <p:nvPr/>
        </p:nvSpPr>
        <p:spPr bwMode="auto">
          <a:xfrm>
            <a:off x="8750136" y="4274757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Steel</a:t>
            </a:r>
            <a:r>
              <a:rPr kumimoji="1" lang="zh-CN" altLang="en-US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Products</a:t>
            </a:r>
            <a:r>
              <a:rPr kumimoji="1" lang="zh-CN" altLang="en-US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&amp;</a:t>
            </a:r>
            <a:r>
              <a:rPr kumimoji="1" lang="zh-CN" altLang="en-US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Raw</a:t>
            </a:r>
            <a:r>
              <a:rPr kumimoji="1" lang="zh-CN" altLang="en-US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Materials Procurement</a:t>
            </a: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0FF7D1F1-B91F-5F45-8120-015F0D0382DC}"/>
              </a:ext>
            </a:extLst>
          </p:cNvPr>
          <p:cNvSpPr/>
          <p:nvPr/>
        </p:nvSpPr>
        <p:spPr bwMode="auto">
          <a:xfrm>
            <a:off x="7765183" y="4274757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Module Lifecycle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C66EDDEB-0B86-654F-AB85-F95F5F0EDADF}"/>
              </a:ext>
            </a:extLst>
          </p:cNvPr>
          <p:cNvSpPr/>
          <p:nvPr/>
        </p:nvSpPr>
        <p:spPr bwMode="auto">
          <a:xfrm>
            <a:off x="8750136" y="5093061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 Capacity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280E71E2-5C88-BA4C-BFE0-A0F749544054}"/>
              </a:ext>
            </a:extLst>
          </p:cNvPr>
          <p:cNvSpPr/>
          <p:nvPr/>
        </p:nvSpPr>
        <p:spPr bwMode="auto">
          <a:xfrm>
            <a:off x="7765183" y="5093061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Part &amp; Raw Material Regression</a:t>
            </a: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C1BBB9E2-E753-0D45-8A8F-F63DF0B481BA}"/>
              </a:ext>
            </a:extLst>
          </p:cNvPr>
          <p:cNvSpPr/>
          <p:nvPr/>
        </p:nvSpPr>
        <p:spPr bwMode="auto">
          <a:xfrm>
            <a:off x="7765183" y="3865605"/>
            <a:ext cx="902677" cy="3297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Supplier Selection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388401E-7003-444C-9A2B-E1C05C59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6FA92B5-C03B-5346-834D-712CE3EF7168}"/>
              </a:ext>
            </a:extLst>
          </p:cNvPr>
          <p:cNvSpPr/>
          <p:nvPr/>
        </p:nvSpPr>
        <p:spPr bwMode="auto">
          <a:xfrm>
            <a:off x="1630831" y="3960213"/>
            <a:ext cx="756000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Eng. Config.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FBFB499D-2FA1-FF4D-B731-408FFC480A3E}"/>
              </a:ext>
            </a:extLst>
          </p:cNvPr>
          <p:cNvCxnSpPr>
            <a:cxnSpLocks/>
          </p:cNvCxnSpPr>
          <p:nvPr/>
        </p:nvCxnSpPr>
        <p:spPr>
          <a:xfrm>
            <a:off x="4267200" y="2971800"/>
            <a:ext cx="0" cy="221049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80E626E6-523E-4149-8C06-343741C0961B}"/>
              </a:ext>
            </a:extLst>
          </p:cNvPr>
          <p:cNvSpPr/>
          <p:nvPr/>
        </p:nvSpPr>
        <p:spPr bwMode="auto">
          <a:xfrm>
            <a:off x="4289541" y="2743200"/>
            <a:ext cx="1273059" cy="2743200"/>
          </a:xfrm>
          <a:prstGeom prst="roundRect">
            <a:avLst>
              <a:gd name="adj" fmla="val 220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CB4337ED-1813-0C48-9130-871F48D99167}"/>
              </a:ext>
            </a:extLst>
          </p:cNvPr>
          <p:cNvSpPr/>
          <p:nvPr/>
        </p:nvSpPr>
        <p:spPr bwMode="auto">
          <a:xfrm>
            <a:off x="4343400" y="2627443"/>
            <a:ext cx="1280938" cy="3436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iP2/</a:t>
            </a:r>
            <a:r>
              <a:rPr kumimoji="1" lang="en-US" altLang="zh-CN" sz="1000" b="1" dirty="0" err="1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iConfigurator</a:t>
            </a:r>
            <a:endParaRPr kumimoji="1" lang="zh-CN" altLang="en-US" sz="1000" b="1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6951BD-D805-B84A-8DC7-0E70524B211E}"/>
              </a:ext>
            </a:extLst>
          </p:cNvPr>
          <p:cNvSpPr/>
          <p:nvPr/>
        </p:nvSpPr>
        <p:spPr bwMode="auto">
          <a:xfrm>
            <a:off x="4395876" y="3542274"/>
            <a:ext cx="1090524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Sales Configuration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49C532D-B63C-A242-B156-5B1B82C67D90}"/>
              </a:ext>
            </a:extLst>
          </p:cNvPr>
          <p:cNvSpPr/>
          <p:nvPr/>
        </p:nvSpPr>
        <p:spPr bwMode="auto">
          <a:xfrm>
            <a:off x="4395876" y="4035735"/>
            <a:ext cx="1090524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Commodity Catalog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2A983E2-6CAA-D748-818C-ED378BEFF557}"/>
              </a:ext>
            </a:extLst>
          </p:cNvPr>
          <p:cNvSpPr/>
          <p:nvPr/>
        </p:nvSpPr>
        <p:spPr bwMode="auto">
          <a:xfrm>
            <a:off x="4395876" y="4529196"/>
            <a:ext cx="1090524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Pricing Mgmt.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503DE75-519C-9F48-B9CB-D2812FE017D7}"/>
              </a:ext>
            </a:extLst>
          </p:cNvPr>
          <p:cNvSpPr/>
          <p:nvPr/>
        </p:nvSpPr>
        <p:spPr bwMode="auto">
          <a:xfrm>
            <a:off x="4395876" y="5022658"/>
            <a:ext cx="1090524" cy="37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Intelligent Configurator</a:t>
            </a:r>
            <a:endParaRPr kumimoji="1" lang="zh-CN" altLang="en-US" sz="1000" dirty="0">
              <a:solidFill>
                <a:schemeClr val="bg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9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88401E-7003-444C-9A2B-E1C05C59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Reference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B4707FD-0B68-BE4D-8CF4-1AA649D88AD8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11887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9684E9A-D93B-1049-B7B2-CA7AED4EB89B}"/>
              </a:ext>
            </a:extLst>
          </p:cNvPr>
          <p:cNvCxnSpPr>
            <a:cxnSpLocks/>
          </p:cNvCxnSpPr>
          <p:nvPr/>
        </p:nvCxnSpPr>
        <p:spPr>
          <a:xfrm>
            <a:off x="76200" y="2819400"/>
            <a:ext cx="11887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60BEA2E-B7D8-3248-9902-CF7D005C7AC7}"/>
              </a:ext>
            </a:extLst>
          </p:cNvPr>
          <p:cNvSpPr/>
          <p:nvPr/>
        </p:nvSpPr>
        <p:spPr bwMode="auto">
          <a:xfrm>
            <a:off x="152400" y="1219200"/>
            <a:ext cx="1143000" cy="144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State-Owned Brands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E732055-C6AC-E740-B4E9-C4A7A6FFB654}"/>
              </a:ext>
            </a:extLst>
          </p:cNvPr>
          <p:cNvSpPr/>
          <p:nvPr/>
        </p:nvSpPr>
        <p:spPr bwMode="auto">
          <a:xfrm>
            <a:off x="152400" y="3086100"/>
            <a:ext cx="1143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private enterprise Brands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5538E07-0719-3F4B-B98F-6E09495AF729}"/>
              </a:ext>
            </a:extLst>
          </p:cNvPr>
          <p:cNvSpPr/>
          <p:nvPr/>
        </p:nvSpPr>
        <p:spPr bwMode="auto">
          <a:xfrm>
            <a:off x="152400" y="4800600"/>
            <a:ext cx="1143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Brands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7" name="图片 166">
            <a:extLst>
              <a:ext uri="{FF2B5EF4-FFF2-40B4-BE49-F238E27FC236}">
                <a16:creationId xmlns:a16="http://schemas.microsoft.com/office/drawing/2014/main" id="{08AEADFE-4F08-9848-BDD0-B31CBB7B5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81" y="1338575"/>
            <a:ext cx="1381125" cy="857250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7F0D7411-3DAF-B34F-9301-7242E8B6B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67" y="1467595"/>
            <a:ext cx="885825" cy="714375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0095A6AE-C21C-904E-B46F-A01344931B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9" y="1170909"/>
            <a:ext cx="1879050" cy="759694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E40199CF-0243-F641-87D9-B018EDDC2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89" y="1861138"/>
            <a:ext cx="1343105" cy="537242"/>
          </a:xfrm>
          <a:prstGeom prst="rect">
            <a:avLst/>
          </a:prstGeom>
        </p:spPr>
      </p:pic>
      <p:pic>
        <p:nvPicPr>
          <p:cNvPr id="171" name="图形 170">
            <a:extLst>
              <a:ext uri="{FF2B5EF4-FFF2-40B4-BE49-F238E27FC236}">
                <a16:creationId xmlns:a16="http://schemas.microsoft.com/office/drawing/2014/main" id="{4F90FF52-25A1-AB4F-BDF4-66D44DFF2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9101" y="1879956"/>
            <a:ext cx="1533143" cy="540166"/>
          </a:xfrm>
          <a:prstGeom prst="rect">
            <a:avLst/>
          </a:prstGeom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E51EB60D-C9C8-544C-B798-E8827949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59" y="1330962"/>
            <a:ext cx="2898441" cy="6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>
            <a:extLst>
              <a:ext uri="{FF2B5EF4-FFF2-40B4-BE49-F238E27FC236}">
                <a16:creationId xmlns:a16="http://schemas.microsoft.com/office/drawing/2014/main" id="{F476CEE3-37FA-F94C-AC23-42660A70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85" y="1792694"/>
            <a:ext cx="1191342" cy="7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8">
            <a:extLst>
              <a:ext uri="{FF2B5EF4-FFF2-40B4-BE49-F238E27FC236}">
                <a16:creationId xmlns:a16="http://schemas.microsoft.com/office/drawing/2014/main" id="{548F940F-8E33-AE46-8A89-EB0F8E8F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75" y="1227075"/>
            <a:ext cx="1436325" cy="12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4845DD17-A98E-BB4D-8A0D-B2BA1056653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154049"/>
            <a:ext cx="887477" cy="68941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56F8DF99-A11C-1840-921D-CD41A7170B3F}"/>
              </a:ext>
            </a:extLst>
          </p:cNvPr>
          <p:cNvCxnSpPr>
            <a:cxnSpLocks/>
          </p:cNvCxnSpPr>
          <p:nvPr/>
        </p:nvCxnSpPr>
        <p:spPr>
          <a:xfrm>
            <a:off x="76200" y="6248400"/>
            <a:ext cx="11887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图片 176">
            <a:extLst>
              <a:ext uri="{FF2B5EF4-FFF2-40B4-BE49-F238E27FC236}">
                <a16:creationId xmlns:a16="http://schemas.microsoft.com/office/drawing/2014/main" id="{3FAD3CA5-DC3F-D84A-B2AB-E3A2E5EE52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50203"/>
            <a:ext cx="2246291" cy="501831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FBD2C062-5856-0144-B0ED-B49BB8367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43" y="3309347"/>
            <a:ext cx="1361391" cy="903101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CCEC3572-D570-3945-AED9-E58D92BEA1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21" y="3435912"/>
            <a:ext cx="2798421" cy="516103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F8D093C5-927B-4A42-ACA3-2A772C60E42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79" y="4449651"/>
            <a:ext cx="2170721" cy="1264342"/>
          </a:xfrm>
          <a:prstGeom prst="rect">
            <a:avLst/>
          </a:prstGeom>
        </p:spPr>
      </p:pic>
      <p:sp>
        <p:nvSpPr>
          <p:cNvPr id="185" name="bk object 17">
            <a:extLst>
              <a:ext uri="{FF2B5EF4-FFF2-40B4-BE49-F238E27FC236}">
                <a16:creationId xmlns:a16="http://schemas.microsoft.com/office/drawing/2014/main" id="{A0897F4E-E3B7-2E4B-B6C2-C348BF17A6CB}"/>
              </a:ext>
            </a:extLst>
          </p:cNvPr>
          <p:cNvSpPr/>
          <p:nvPr/>
        </p:nvSpPr>
        <p:spPr>
          <a:xfrm>
            <a:off x="5483376" y="4867827"/>
            <a:ext cx="1521421" cy="846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6" name="图片 185">
            <a:extLst>
              <a:ext uri="{FF2B5EF4-FFF2-40B4-BE49-F238E27FC236}">
                <a16:creationId xmlns:a16="http://schemas.microsoft.com/office/drawing/2014/main" id="{8E17CE3B-5B49-2A4E-889B-42428C3D86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5" y="4883144"/>
            <a:ext cx="2467002" cy="803947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73EFAC9B-D95A-1347-AF53-F8F043D41D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99058" y="4629570"/>
            <a:ext cx="1264342" cy="1264342"/>
          </a:xfrm>
          <a:prstGeom prst="rect">
            <a:avLst/>
          </a:prstGeom>
        </p:spPr>
      </p:pic>
      <p:pic>
        <p:nvPicPr>
          <p:cNvPr id="190" name="图片 189">
            <a:extLst>
              <a:ext uri="{FF2B5EF4-FFF2-40B4-BE49-F238E27FC236}">
                <a16:creationId xmlns:a16="http://schemas.microsoft.com/office/drawing/2014/main" id="{DA158578-34B4-1942-BC91-24869372E4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48" y="4825681"/>
            <a:ext cx="717152" cy="1006154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37CFA39F-8A01-A348-BBAA-E4C41E11C1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566177"/>
            <a:ext cx="1580590" cy="39943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EBB9205D-6BFC-3042-831C-8A08FB5F938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54" y="4636440"/>
            <a:ext cx="1428189" cy="855203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53A20C0A-5634-5947-A4F8-7E0FDB0A63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70" y="5395617"/>
            <a:ext cx="1262062" cy="803947"/>
          </a:xfrm>
          <a:prstGeom prst="rect">
            <a:avLst/>
          </a:prstGeom>
        </p:spPr>
      </p:pic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99F490D9-4A8E-1B4E-BFBA-5E7D7F36C148}"/>
              </a:ext>
            </a:extLst>
          </p:cNvPr>
          <p:cNvCxnSpPr>
            <a:cxnSpLocks/>
          </p:cNvCxnSpPr>
          <p:nvPr/>
        </p:nvCxnSpPr>
        <p:spPr>
          <a:xfrm>
            <a:off x="76200" y="4572000"/>
            <a:ext cx="11887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0721080-D6EC-7D44-8C84-57420E5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858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Combining Configuration / BOM / Change management into on platform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B7012A53-892D-4344-993F-7569D8ED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56" y="1632564"/>
            <a:ext cx="4205644" cy="3861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33F4C5F4-CC2E-9845-BBDE-50499397EB8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76445" y="1512261"/>
            <a:ext cx="1319633" cy="167778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6227D753-A200-9E4E-AAB5-5B735B21C901}"/>
              </a:ext>
            </a:extLst>
          </p:cNvPr>
          <p:cNvCxnSpPr>
            <a:cxnSpLocks/>
          </p:cNvCxnSpPr>
          <p:nvPr/>
        </p:nvCxnSpPr>
        <p:spPr>
          <a:xfrm>
            <a:off x="304800" y="1480163"/>
            <a:ext cx="3971645" cy="32098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4E75AE2-9ADB-0541-A16E-7987B539444A}"/>
              </a:ext>
            </a:extLst>
          </p:cNvPr>
          <p:cNvSpPr/>
          <p:nvPr/>
        </p:nvSpPr>
        <p:spPr bwMode="auto">
          <a:xfrm>
            <a:off x="5562600" y="3156563"/>
            <a:ext cx="228600" cy="228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5D9075-6A31-E147-AAD0-8DD4D73796C7}"/>
              </a:ext>
            </a:extLst>
          </p:cNvPr>
          <p:cNvSpPr txBox="1"/>
          <p:nvPr/>
        </p:nvSpPr>
        <p:spPr>
          <a:xfrm>
            <a:off x="609600" y="1172386"/>
            <a:ext cx="392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Integrated, loose-coupling business BOM</a:t>
            </a:r>
            <a:endParaRPr kumimoji="1"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B62617-70F8-6345-9AAF-53CF0A92D7A5}"/>
              </a:ext>
            </a:extLst>
          </p:cNvPr>
          <p:cNvSpPr/>
          <p:nvPr/>
        </p:nvSpPr>
        <p:spPr bwMode="auto">
          <a:xfrm>
            <a:off x="304800" y="1172385"/>
            <a:ext cx="334108" cy="274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115A54-FBFB-D24F-A510-3A794DF33243}"/>
              </a:ext>
            </a:extLst>
          </p:cNvPr>
          <p:cNvSpPr txBox="1"/>
          <p:nvPr/>
        </p:nvSpPr>
        <p:spPr>
          <a:xfrm>
            <a:off x="304799" y="1512261"/>
            <a:ext cx="377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Completed coverage from early planning phase to after-sales phase</a:t>
            </a: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E4C7FC4A-539B-0B44-9783-786A309F9F4C}"/>
              </a:ext>
            </a:extLst>
          </p:cNvPr>
          <p:cNvSpPr/>
          <p:nvPr/>
        </p:nvSpPr>
        <p:spPr bwMode="auto">
          <a:xfrm>
            <a:off x="6324600" y="4296585"/>
            <a:ext cx="228600" cy="228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FECEFD28-960A-9545-943C-8C510E55074D}"/>
              </a:ext>
            </a:extLst>
          </p:cNvPr>
          <p:cNvCxnSpPr>
            <a:cxnSpLocks/>
          </p:cNvCxnSpPr>
          <p:nvPr/>
        </p:nvCxnSpPr>
        <p:spPr>
          <a:xfrm>
            <a:off x="7915555" y="5591985"/>
            <a:ext cx="3438245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AC6F95C-234B-B845-AB51-E738CC377ABF}"/>
              </a:ext>
            </a:extLst>
          </p:cNvPr>
          <p:cNvSpPr txBox="1"/>
          <p:nvPr/>
        </p:nvSpPr>
        <p:spPr>
          <a:xfrm>
            <a:off x="8220355" y="5058585"/>
            <a:ext cx="291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Enterprise level change management</a:t>
            </a:r>
            <a:endParaRPr kumimoji="1"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66A8C0C-9D0A-CB49-A62E-26F78424FE4A}"/>
              </a:ext>
            </a:extLst>
          </p:cNvPr>
          <p:cNvSpPr/>
          <p:nvPr/>
        </p:nvSpPr>
        <p:spPr bwMode="auto">
          <a:xfrm>
            <a:off x="7915555" y="5218259"/>
            <a:ext cx="334108" cy="274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12F12D3-AA6E-8840-895E-F71DD663B28C}"/>
              </a:ext>
            </a:extLst>
          </p:cNvPr>
          <p:cNvSpPr txBox="1"/>
          <p:nvPr/>
        </p:nvSpPr>
        <p:spPr>
          <a:xfrm>
            <a:off x="7915555" y="563433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Full value chain coverage</a:t>
            </a:r>
          </a:p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Change process drive BOM data status and effectivity change</a:t>
            </a: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DAB2DFE5-A99D-7740-85F1-894CE3F607E9}"/>
              </a:ext>
            </a:extLst>
          </p:cNvPr>
          <p:cNvCxnSpPr>
            <a:cxnSpLocks/>
            <a:endCxn id="163" idx="6"/>
          </p:cNvCxnSpPr>
          <p:nvPr/>
        </p:nvCxnSpPr>
        <p:spPr>
          <a:xfrm flipH="1" flipV="1">
            <a:off x="6553200" y="4410885"/>
            <a:ext cx="1362355" cy="118110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3B826AFA-B444-E14E-A79B-7B8509B0749C}"/>
              </a:ext>
            </a:extLst>
          </p:cNvPr>
          <p:cNvSpPr/>
          <p:nvPr/>
        </p:nvSpPr>
        <p:spPr bwMode="auto">
          <a:xfrm>
            <a:off x="7148157" y="3004161"/>
            <a:ext cx="228600" cy="228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CEA5D42-B064-DE46-A7A6-85AD3D70B699}"/>
              </a:ext>
            </a:extLst>
          </p:cNvPr>
          <p:cNvCxnSpPr>
            <a:cxnSpLocks/>
          </p:cNvCxnSpPr>
          <p:nvPr/>
        </p:nvCxnSpPr>
        <p:spPr>
          <a:xfrm>
            <a:off x="8753755" y="1705785"/>
            <a:ext cx="2828645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4E3385B-4E9D-FD46-AB75-B216E843C128}"/>
              </a:ext>
            </a:extLst>
          </p:cNvPr>
          <p:cNvSpPr txBox="1"/>
          <p:nvPr/>
        </p:nvSpPr>
        <p:spPr>
          <a:xfrm>
            <a:off x="9067800" y="1229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Full Lifecycle Configuration Management</a:t>
            </a:r>
            <a:endParaRPr kumimoji="1"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DCD545-AF5E-9542-AAD1-421A9B87FAE1}"/>
              </a:ext>
            </a:extLst>
          </p:cNvPr>
          <p:cNvSpPr/>
          <p:nvPr/>
        </p:nvSpPr>
        <p:spPr bwMode="auto">
          <a:xfrm>
            <a:off x="8763000" y="1398007"/>
            <a:ext cx="334108" cy="274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FCC6345B-5C92-5B4E-8CF7-D8D235076086}"/>
              </a:ext>
            </a:extLst>
          </p:cNvPr>
          <p:cNvCxnSpPr>
            <a:cxnSpLocks/>
            <a:endCxn id="176" idx="7"/>
          </p:cNvCxnSpPr>
          <p:nvPr/>
        </p:nvCxnSpPr>
        <p:spPr>
          <a:xfrm flipH="1">
            <a:off x="7343279" y="1705785"/>
            <a:ext cx="1390435" cy="1331854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8836C13-C841-004C-842F-9F07FCE9700E}"/>
              </a:ext>
            </a:extLst>
          </p:cNvPr>
          <p:cNvSpPr txBox="1"/>
          <p:nvPr/>
        </p:nvSpPr>
        <p:spPr>
          <a:xfrm>
            <a:off x="8686800" y="170578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Make sure configuration data synchronization cross value chain</a:t>
            </a:r>
          </a:p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Support free option model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48983F-07BC-0E4C-9A39-4834CFA2AD1E}"/>
              </a:ext>
            </a:extLst>
          </p:cNvPr>
          <p:cNvSpPr/>
          <p:nvPr/>
        </p:nvSpPr>
        <p:spPr bwMode="auto">
          <a:xfrm>
            <a:off x="483577" y="2359090"/>
            <a:ext cx="945282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Early 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33C14A-5315-D546-9741-5DE12FECF6EF}"/>
              </a:ext>
            </a:extLst>
          </p:cNvPr>
          <p:cNvSpPr/>
          <p:nvPr/>
        </p:nvSpPr>
        <p:spPr bwMode="auto">
          <a:xfrm>
            <a:off x="1639109" y="2359090"/>
            <a:ext cx="945282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DC3F870-0045-FE46-8ABF-66621C3968C2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1428859" y="2667728"/>
            <a:ext cx="21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5B6C682-1BEA-154F-8D74-27E38EDDCFEF}"/>
              </a:ext>
            </a:extLst>
          </p:cNvPr>
          <p:cNvSpPr/>
          <p:nvPr/>
        </p:nvSpPr>
        <p:spPr bwMode="auto">
          <a:xfrm>
            <a:off x="2893307" y="2878073"/>
            <a:ext cx="1306861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27AE2FA-3AC1-7E4D-94B9-EB25528D8955}"/>
              </a:ext>
            </a:extLst>
          </p:cNvPr>
          <p:cNvSpPr/>
          <p:nvPr/>
        </p:nvSpPr>
        <p:spPr bwMode="auto">
          <a:xfrm>
            <a:off x="2893307" y="3617957"/>
            <a:ext cx="1306861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12C5F6-6FCF-5947-83E8-9E2F7167AD06}"/>
              </a:ext>
            </a:extLst>
          </p:cNvPr>
          <p:cNvSpPr/>
          <p:nvPr/>
        </p:nvSpPr>
        <p:spPr bwMode="auto">
          <a:xfrm>
            <a:off x="2893307" y="4357841"/>
            <a:ext cx="1306861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9704F8BC-8E78-8C45-AB63-1CF470389A50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397356" y="2690759"/>
            <a:ext cx="210345" cy="78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6475B43-5869-9C42-80C5-850DC7171923}"/>
              </a:ext>
            </a:extLst>
          </p:cNvPr>
          <p:cNvCxnSpPr>
            <a:cxnSpLocks/>
            <a:stCxn id="52" idx="2"/>
            <a:endCxn id="57" idx="1"/>
          </p:cNvCxnSpPr>
          <p:nvPr/>
        </p:nvCxnSpPr>
        <p:spPr>
          <a:xfrm rot="16200000" flipH="1">
            <a:off x="2027414" y="3060701"/>
            <a:ext cx="950229" cy="78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0441665F-8621-4340-BF65-EF95330B9F69}"/>
              </a:ext>
            </a:extLst>
          </p:cNvPr>
          <p:cNvCxnSpPr>
            <a:cxnSpLocks/>
            <a:stCxn id="52" idx="2"/>
            <a:endCxn id="58" idx="1"/>
          </p:cNvCxnSpPr>
          <p:nvPr/>
        </p:nvCxnSpPr>
        <p:spPr>
          <a:xfrm rot="16200000" flipH="1">
            <a:off x="1657472" y="3430643"/>
            <a:ext cx="1690113" cy="78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17F16F-FE7F-7941-8036-98698B1CAC4D}"/>
              </a:ext>
            </a:extLst>
          </p:cNvPr>
          <p:cNvSpPr/>
          <p:nvPr/>
        </p:nvSpPr>
        <p:spPr bwMode="auto">
          <a:xfrm>
            <a:off x="2895523" y="5097724"/>
            <a:ext cx="1306861" cy="61727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BOM</a:t>
            </a:r>
            <a:endParaRPr kumimoji="1"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2C522C79-B03F-624F-99B2-B65CDBC2F608}"/>
              </a:ext>
            </a:extLst>
          </p:cNvPr>
          <p:cNvCxnSpPr>
            <a:cxnSpLocks/>
            <a:stCxn id="52" idx="2"/>
            <a:endCxn id="43" idx="1"/>
          </p:cNvCxnSpPr>
          <p:nvPr/>
        </p:nvCxnSpPr>
        <p:spPr>
          <a:xfrm rot="16200000" flipH="1">
            <a:off x="1288638" y="3799477"/>
            <a:ext cx="2429996" cy="78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9CC92EB-5800-CC41-95A7-A55C9D972048}"/>
              </a:ext>
            </a:extLst>
          </p:cNvPr>
          <p:cNvSpPr txBox="1"/>
          <p:nvPr/>
        </p:nvSpPr>
        <p:spPr>
          <a:xfrm>
            <a:off x="5791200" y="243840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C8BA18-2E8C-4C41-A0D3-43863C1A6553}"/>
              </a:ext>
            </a:extLst>
          </p:cNvPr>
          <p:cNvSpPr txBox="1"/>
          <p:nvPr/>
        </p:nvSpPr>
        <p:spPr>
          <a:xfrm>
            <a:off x="5486400" y="35769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F14D6-6C44-414D-B2B7-23A263B5DF72}"/>
              </a:ext>
            </a:extLst>
          </p:cNvPr>
          <p:cNvSpPr txBox="1"/>
          <p:nvPr/>
        </p:nvSpPr>
        <p:spPr>
          <a:xfrm>
            <a:off x="5420166" y="4488417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Mast Data Source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007CED-EC83-734D-8EB4-88DCF96F554F}"/>
              </a:ext>
            </a:extLst>
          </p:cNvPr>
          <p:cNvSpPr txBox="1"/>
          <p:nvPr/>
        </p:nvSpPr>
        <p:spPr>
          <a:xfrm>
            <a:off x="6559829" y="3586446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A0BD89-47E9-1C42-9AB5-44B4F818652E}"/>
              </a:ext>
            </a:extLst>
          </p:cNvPr>
          <p:cNvSpPr txBox="1"/>
          <p:nvPr/>
        </p:nvSpPr>
        <p:spPr>
          <a:xfrm>
            <a:off x="5614645" y="5209401"/>
            <a:ext cx="1669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Procurement, Logistic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9C9C46-D54B-9249-8586-2C085614CB7D}"/>
              </a:ext>
            </a:extLst>
          </p:cNvPr>
          <p:cNvSpPr txBox="1"/>
          <p:nvPr/>
        </p:nvSpPr>
        <p:spPr>
          <a:xfrm rot="3547507">
            <a:off x="4400701" y="4408163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Finance, Cost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EEA4FF-2CD7-2E4C-AE4C-62A45B260386}"/>
              </a:ext>
            </a:extLst>
          </p:cNvPr>
          <p:cNvSpPr txBox="1"/>
          <p:nvPr/>
        </p:nvSpPr>
        <p:spPr>
          <a:xfrm rot="17986914">
            <a:off x="7058446" y="4305998"/>
            <a:ext cx="2015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 Engineering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6C7A53-8431-D84A-B59A-47A2189E131D}"/>
              </a:ext>
            </a:extLst>
          </p:cNvPr>
          <p:cNvSpPr txBox="1"/>
          <p:nvPr/>
        </p:nvSpPr>
        <p:spPr>
          <a:xfrm>
            <a:off x="5486400" y="154486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Product Planning, Concept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32E4128-34F7-6A45-8332-5F246D8797C1}"/>
              </a:ext>
            </a:extLst>
          </p:cNvPr>
          <p:cNvSpPr txBox="1"/>
          <p:nvPr/>
        </p:nvSpPr>
        <p:spPr>
          <a:xfrm rot="3609679">
            <a:off x="7028565" y="247809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Product Design, engineering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21AA5C-BA22-D344-B58A-05339E31309F}"/>
              </a:ext>
            </a:extLst>
          </p:cNvPr>
          <p:cNvSpPr txBox="1"/>
          <p:nvPr/>
        </p:nvSpPr>
        <p:spPr>
          <a:xfrm rot="18086808">
            <a:off x="4261349" y="241872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Sales, after-sales</a:t>
            </a:r>
          </a:p>
        </p:txBody>
      </p:sp>
    </p:spTree>
    <p:extLst>
      <p:ext uri="{BB962C8B-B14F-4D97-AF65-F5344CB8AC3E}">
        <p14:creationId xmlns:p14="http://schemas.microsoft.com/office/powerpoint/2010/main" val="302897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8651F76-9B21-354E-8120-0107B3FD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1352"/>
            <a:ext cx="10591800" cy="72684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Integrated, loose-coupling business BOM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柱形 35">
            <a:extLst>
              <a:ext uri="{FF2B5EF4-FFF2-40B4-BE49-F238E27FC236}">
                <a16:creationId xmlns:a16="http://schemas.microsoft.com/office/drawing/2014/main" id="{937D1FEB-F335-1A4A-ABC4-FB2E4E391577}"/>
              </a:ext>
            </a:extLst>
          </p:cNvPr>
          <p:cNvSpPr/>
          <p:nvPr/>
        </p:nvSpPr>
        <p:spPr>
          <a:xfrm>
            <a:off x="952500" y="5109730"/>
            <a:ext cx="2362200" cy="989399"/>
          </a:xfrm>
          <a:prstGeom prst="can">
            <a:avLst>
              <a:gd name="adj" fmla="val 18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8BE366-1975-1A48-A569-1EFDD495670D}"/>
              </a:ext>
            </a:extLst>
          </p:cNvPr>
          <p:cNvSpPr txBox="1"/>
          <p:nvPr/>
        </p:nvSpPr>
        <p:spPr>
          <a:xfrm>
            <a:off x="935965" y="5399265"/>
            <a:ext cx="2340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Prototype BOM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Multiple phases, multiple batches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ounded Rectangle 81">
            <a:extLst>
              <a:ext uri="{FF2B5EF4-FFF2-40B4-BE49-F238E27FC236}">
                <a16:creationId xmlns:a16="http://schemas.microsoft.com/office/drawing/2014/main" id="{6AE0A54A-8BC0-C049-A74D-C1389DB59BD6}"/>
              </a:ext>
            </a:extLst>
          </p:cNvPr>
          <p:cNvSpPr/>
          <p:nvPr/>
        </p:nvSpPr>
        <p:spPr bwMode="auto">
          <a:xfrm>
            <a:off x="133608" y="1969574"/>
            <a:ext cx="1810454" cy="2667691"/>
          </a:xfrm>
          <a:prstGeom prst="roundRect">
            <a:avLst>
              <a:gd name="adj" fmla="val 452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vehicle definition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plan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part status and timing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part supplier selection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process planning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vehicle status</a:t>
            </a:r>
          </a:p>
        </p:txBody>
      </p:sp>
      <p:sp>
        <p:nvSpPr>
          <p:cNvPr id="14" name="圆柱形 35">
            <a:extLst>
              <a:ext uri="{FF2B5EF4-FFF2-40B4-BE49-F238E27FC236}">
                <a16:creationId xmlns:a16="http://schemas.microsoft.com/office/drawing/2014/main" id="{F48326F1-0948-7441-9EE9-EB8ED8E06B31}"/>
              </a:ext>
            </a:extLst>
          </p:cNvPr>
          <p:cNvSpPr/>
          <p:nvPr/>
        </p:nvSpPr>
        <p:spPr>
          <a:xfrm>
            <a:off x="3733800" y="5186619"/>
            <a:ext cx="2362200" cy="912510"/>
          </a:xfrm>
          <a:prstGeom prst="can">
            <a:avLst>
              <a:gd name="adj" fmla="val 1940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98997D-E036-934E-B9F2-571CB586FE17}"/>
              </a:ext>
            </a:extLst>
          </p:cNvPr>
          <p:cNvSpPr txBox="1"/>
          <p:nvPr/>
        </p:nvSpPr>
        <p:spPr>
          <a:xfrm>
            <a:off x="3733800" y="5399265"/>
            <a:ext cx="236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MBOM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Multiple Plants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圆柱形 35">
            <a:extLst>
              <a:ext uri="{FF2B5EF4-FFF2-40B4-BE49-F238E27FC236}">
                <a16:creationId xmlns:a16="http://schemas.microsoft.com/office/drawing/2014/main" id="{C7564984-AFCD-C64A-9B20-8FFD468E1531}"/>
              </a:ext>
            </a:extLst>
          </p:cNvPr>
          <p:cNvSpPr/>
          <p:nvPr/>
        </p:nvSpPr>
        <p:spPr>
          <a:xfrm>
            <a:off x="6553200" y="5186619"/>
            <a:ext cx="2362200" cy="912510"/>
          </a:xfrm>
          <a:prstGeom prst="can">
            <a:avLst>
              <a:gd name="adj" fmla="val 1825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46B59D-0208-BE40-82A9-B4267B4743FD}"/>
              </a:ext>
            </a:extLst>
          </p:cNvPr>
          <p:cNvSpPr txBox="1"/>
          <p:nvPr/>
        </p:nvSpPr>
        <p:spPr>
          <a:xfrm>
            <a:off x="6553200" y="5399265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SBOM</a:t>
            </a:r>
          </a:p>
          <a:p>
            <a:pPr algn="ctr"/>
            <a:r>
              <a:rPr lang="en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Effectiveness management for full vehicle models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柱形 35">
            <a:extLst>
              <a:ext uri="{FF2B5EF4-FFF2-40B4-BE49-F238E27FC236}">
                <a16:creationId xmlns:a16="http://schemas.microsoft.com/office/drawing/2014/main" id="{7FC72F03-C729-4B44-A5A3-1E7DC82356DD}"/>
              </a:ext>
            </a:extLst>
          </p:cNvPr>
          <p:cNvSpPr/>
          <p:nvPr/>
        </p:nvSpPr>
        <p:spPr>
          <a:xfrm>
            <a:off x="9296400" y="5186619"/>
            <a:ext cx="2362200" cy="912510"/>
          </a:xfrm>
          <a:prstGeom prst="can">
            <a:avLst>
              <a:gd name="adj" fmla="val 194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917F04-4456-7848-A5CF-38A707B5681D}"/>
              </a:ext>
            </a:extLst>
          </p:cNvPr>
          <p:cNvSpPr txBox="1"/>
          <p:nvPr/>
        </p:nvSpPr>
        <p:spPr>
          <a:xfrm>
            <a:off x="9296400" y="525780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Overseas Plant BOM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Joined Manufacturing</a:t>
            </a:r>
          </a:p>
          <a:p>
            <a:pPr algn="ctr"/>
            <a:endParaRPr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C7DD9333-5DD6-DC4F-A7BB-8EBAB139CEE7}"/>
              </a:ext>
            </a:extLst>
          </p:cNvPr>
          <p:cNvSpPr/>
          <p:nvPr/>
        </p:nvSpPr>
        <p:spPr bwMode="auto">
          <a:xfrm>
            <a:off x="2586209" y="1969574"/>
            <a:ext cx="1949385" cy="2667689"/>
          </a:xfrm>
          <a:prstGeom prst="roundRect">
            <a:avLst>
              <a:gd name="adj" fmla="val 5386"/>
            </a:avLst>
          </a:prstGeom>
          <a:solidFill>
            <a:srgbClr val="DDD9C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Subsidiary material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Plant level outsourcing parts and part  supply information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Manufacturing Process Management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 Parts Management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Breakpoint</a:t>
            </a:r>
          </a:p>
        </p:txBody>
      </p:sp>
      <p:sp>
        <p:nvSpPr>
          <p:cNvPr id="23" name="Rounded Rectangle 81">
            <a:extLst>
              <a:ext uri="{FF2B5EF4-FFF2-40B4-BE49-F238E27FC236}">
                <a16:creationId xmlns:a16="http://schemas.microsoft.com/office/drawing/2014/main" id="{E046E89F-0CCB-F740-8BF7-462DA31F95D8}"/>
              </a:ext>
            </a:extLst>
          </p:cNvPr>
          <p:cNvSpPr/>
          <p:nvPr/>
        </p:nvSpPr>
        <p:spPr bwMode="auto">
          <a:xfrm>
            <a:off x="5294206" y="1969574"/>
            <a:ext cx="2162250" cy="2667688"/>
          </a:xfrm>
          <a:prstGeom prst="roundRect">
            <a:avLst>
              <a:gd name="adj" fmla="val 3817"/>
            </a:avLst>
          </a:prstGeom>
          <a:solidFill>
            <a:srgbClr val="E6E0EC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 sales special part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Package</a:t>
            </a:r>
            <a:endParaRPr lang="en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strategy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Substitution relationship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breakpoint</a:t>
            </a: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A1684B03-7CB1-BC4E-AAA2-31978D3DB8B1}"/>
              </a:ext>
            </a:extLst>
          </p:cNvPr>
          <p:cNvSpPr/>
          <p:nvPr/>
        </p:nvSpPr>
        <p:spPr bwMode="auto">
          <a:xfrm>
            <a:off x="8122099" y="1969574"/>
            <a:ext cx="2173228" cy="2667686"/>
          </a:xfrm>
          <a:prstGeom prst="roundRect">
            <a:avLst>
              <a:gd name="adj" fmla="val 4220"/>
            </a:avLst>
          </a:prstGeom>
          <a:solidFill>
            <a:srgbClr val="C6D9F1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Domestic MBOM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Overseas MBOM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BOM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Localization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special parts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Suppliers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Process Planning Information</a:t>
            </a:r>
          </a:p>
        </p:txBody>
      </p:sp>
      <p:sp>
        <p:nvSpPr>
          <p:cNvPr id="25" name="流程图: 汇总连接 49">
            <a:extLst>
              <a:ext uri="{FF2B5EF4-FFF2-40B4-BE49-F238E27FC236}">
                <a16:creationId xmlns:a16="http://schemas.microsoft.com/office/drawing/2014/main" id="{D53B15C8-ABA8-CA41-8D1C-97C06CA94DF0}"/>
              </a:ext>
            </a:extLst>
          </p:cNvPr>
          <p:cNvSpPr/>
          <p:nvPr/>
        </p:nvSpPr>
        <p:spPr>
          <a:xfrm>
            <a:off x="1896673" y="4564013"/>
            <a:ext cx="450050" cy="436038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26" name="连接符: 肘形 50">
            <a:extLst>
              <a:ext uri="{FF2B5EF4-FFF2-40B4-BE49-F238E27FC236}">
                <a16:creationId xmlns:a16="http://schemas.microsoft.com/office/drawing/2014/main" id="{19CF0924-14DC-CD49-9380-C9179FA2AD0D}"/>
              </a:ext>
            </a:extLst>
          </p:cNvPr>
          <p:cNvCxnSpPr>
            <a:cxnSpLocks/>
            <a:stCxn id="12" idx="2"/>
            <a:endCxn id="25" idx="2"/>
          </p:cNvCxnSpPr>
          <p:nvPr/>
        </p:nvCxnSpPr>
        <p:spPr>
          <a:xfrm rot="16200000" flipH="1">
            <a:off x="1395371" y="4280729"/>
            <a:ext cx="144767" cy="857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36">
            <a:extLst>
              <a:ext uri="{FF2B5EF4-FFF2-40B4-BE49-F238E27FC236}">
                <a16:creationId xmlns:a16="http://schemas.microsoft.com/office/drawing/2014/main" id="{6963C702-7144-F347-A463-2CEF60B85E1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17064" y="1752600"/>
            <a:ext cx="4634" cy="2811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67">
            <a:extLst>
              <a:ext uri="{FF2B5EF4-FFF2-40B4-BE49-F238E27FC236}">
                <a16:creationId xmlns:a16="http://schemas.microsoft.com/office/drawing/2014/main" id="{33EBF5B0-AA41-2646-98A1-59B1871B1D8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914900" y="1824802"/>
            <a:ext cx="46214" cy="2739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71">
            <a:extLst>
              <a:ext uri="{FF2B5EF4-FFF2-40B4-BE49-F238E27FC236}">
                <a16:creationId xmlns:a16="http://schemas.microsoft.com/office/drawing/2014/main" id="{705C5A39-BE1A-7B47-B124-41EDD0854C8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19438" y="1811895"/>
            <a:ext cx="4633" cy="2752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80">
            <a:extLst>
              <a:ext uri="{FF2B5EF4-FFF2-40B4-BE49-F238E27FC236}">
                <a16:creationId xmlns:a16="http://schemas.microsoft.com/office/drawing/2014/main" id="{A8DD42FA-5C48-2B4C-A75D-B1D1F9E361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477762" y="1758517"/>
            <a:ext cx="4633" cy="2805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汇总连接 86">
            <a:extLst>
              <a:ext uri="{FF2B5EF4-FFF2-40B4-BE49-F238E27FC236}">
                <a16:creationId xmlns:a16="http://schemas.microsoft.com/office/drawing/2014/main" id="{D0CF06DC-FC3B-EE45-9491-BD1580CFCDB3}"/>
              </a:ext>
            </a:extLst>
          </p:cNvPr>
          <p:cNvSpPr/>
          <p:nvPr/>
        </p:nvSpPr>
        <p:spPr>
          <a:xfrm>
            <a:off x="4689875" y="4564013"/>
            <a:ext cx="450050" cy="436038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2" name="流程图: 汇总连接 88">
            <a:extLst>
              <a:ext uri="{FF2B5EF4-FFF2-40B4-BE49-F238E27FC236}">
                <a16:creationId xmlns:a16="http://schemas.microsoft.com/office/drawing/2014/main" id="{53FF2912-95F3-4E45-90E9-F5ACBDC20990}"/>
              </a:ext>
            </a:extLst>
          </p:cNvPr>
          <p:cNvSpPr/>
          <p:nvPr/>
        </p:nvSpPr>
        <p:spPr>
          <a:xfrm>
            <a:off x="7499046" y="4564013"/>
            <a:ext cx="450050" cy="436038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3" name="流程图: 汇总连接 91">
            <a:extLst>
              <a:ext uri="{FF2B5EF4-FFF2-40B4-BE49-F238E27FC236}">
                <a16:creationId xmlns:a16="http://schemas.microsoft.com/office/drawing/2014/main" id="{0EAEC9D8-9861-A044-8C91-2D56D09218F0}"/>
              </a:ext>
            </a:extLst>
          </p:cNvPr>
          <p:cNvSpPr/>
          <p:nvPr/>
        </p:nvSpPr>
        <p:spPr>
          <a:xfrm>
            <a:off x="10257370" y="4564013"/>
            <a:ext cx="450050" cy="436038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34" name="直接箭头连接符 103">
            <a:extLst>
              <a:ext uri="{FF2B5EF4-FFF2-40B4-BE49-F238E27FC236}">
                <a16:creationId xmlns:a16="http://schemas.microsoft.com/office/drawing/2014/main" id="{EF32879D-9221-8242-B6FC-B1CAF234E96F}"/>
              </a:ext>
            </a:extLst>
          </p:cNvPr>
          <p:cNvCxnSpPr>
            <a:cxnSpLocks/>
            <a:stCxn id="25" idx="4"/>
            <a:endCxn id="10" idx="1"/>
          </p:cNvCxnSpPr>
          <p:nvPr/>
        </p:nvCxnSpPr>
        <p:spPr>
          <a:xfrm>
            <a:off x="2121698" y="5000051"/>
            <a:ext cx="11902" cy="109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104">
            <a:extLst>
              <a:ext uri="{FF2B5EF4-FFF2-40B4-BE49-F238E27FC236}">
                <a16:creationId xmlns:a16="http://schemas.microsoft.com/office/drawing/2014/main" id="{B4BC9DA5-396F-5B44-AADE-F41BBBE59E35}"/>
              </a:ext>
            </a:extLst>
          </p:cNvPr>
          <p:cNvCxnSpPr>
            <a:cxnSpLocks/>
            <a:stCxn id="22" idx="2"/>
            <a:endCxn id="31" idx="2"/>
          </p:cNvCxnSpPr>
          <p:nvPr/>
        </p:nvCxnSpPr>
        <p:spPr>
          <a:xfrm rot="16200000" flipH="1">
            <a:off x="4053004" y="4145160"/>
            <a:ext cx="144769" cy="11289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106">
            <a:extLst>
              <a:ext uri="{FF2B5EF4-FFF2-40B4-BE49-F238E27FC236}">
                <a16:creationId xmlns:a16="http://schemas.microsoft.com/office/drawing/2014/main" id="{507451DE-9493-104E-B93B-2E64BC3511B3}"/>
              </a:ext>
            </a:extLst>
          </p:cNvPr>
          <p:cNvCxnSpPr>
            <a:cxnSpLocks/>
            <a:stCxn id="23" idx="2"/>
            <a:endCxn id="32" idx="2"/>
          </p:cNvCxnSpPr>
          <p:nvPr/>
        </p:nvCxnSpPr>
        <p:spPr>
          <a:xfrm rot="16200000" flipH="1">
            <a:off x="6864803" y="4147789"/>
            <a:ext cx="144770" cy="11237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109">
            <a:extLst>
              <a:ext uri="{FF2B5EF4-FFF2-40B4-BE49-F238E27FC236}">
                <a16:creationId xmlns:a16="http://schemas.microsoft.com/office/drawing/2014/main" id="{B5859AB4-8C79-3B40-A80A-97BA9D3CA588}"/>
              </a:ext>
            </a:extLst>
          </p:cNvPr>
          <p:cNvCxnSpPr>
            <a:cxnSpLocks/>
            <a:stCxn id="24" idx="2"/>
            <a:endCxn id="33" idx="2"/>
          </p:cNvCxnSpPr>
          <p:nvPr/>
        </p:nvCxnSpPr>
        <p:spPr>
          <a:xfrm rot="16200000" flipH="1">
            <a:off x="9660655" y="4185317"/>
            <a:ext cx="144772" cy="10486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112">
            <a:extLst>
              <a:ext uri="{FF2B5EF4-FFF2-40B4-BE49-F238E27FC236}">
                <a16:creationId xmlns:a16="http://schemas.microsoft.com/office/drawing/2014/main" id="{94B813B7-87E9-2549-A97E-31B0CED5C16C}"/>
              </a:ext>
            </a:extLst>
          </p:cNvPr>
          <p:cNvCxnSpPr>
            <a:cxnSpLocks/>
            <a:stCxn id="31" idx="4"/>
            <a:endCxn id="14" idx="1"/>
          </p:cNvCxnSpPr>
          <p:nvPr/>
        </p:nvCxnSpPr>
        <p:spPr>
          <a:xfrm>
            <a:off x="4914900" y="5000051"/>
            <a:ext cx="0" cy="186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117">
            <a:extLst>
              <a:ext uri="{FF2B5EF4-FFF2-40B4-BE49-F238E27FC236}">
                <a16:creationId xmlns:a16="http://schemas.microsoft.com/office/drawing/2014/main" id="{96EB2080-DE6C-B448-9A37-0C7D18F92A4B}"/>
              </a:ext>
            </a:extLst>
          </p:cNvPr>
          <p:cNvCxnSpPr>
            <a:cxnSpLocks/>
            <a:stCxn id="32" idx="4"/>
            <a:endCxn id="17" idx="1"/>
          </p:cNvCxnSpPr>
          <p:nvPr/>
        </p:nvCxnSpPr>
        <p:spPr>
          <a:xfrm>
            <a:off x="7724071" y="5000051"/>
            <a:ext cx="10229" cy="186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121">
            <a:extLst>
              <a:ext uri="{FF2B5EF4-FFF2-40B4-BE49-F238E27FC236}">
                <a16:creationId xmlns:a16="http://schemas.microsoft.com/office/drawing/2014/main" id="{F54B9102-E1BA-1146-B240-7F56F0A1F25D}"/>
              </a:ext>
            </a:extLst>
          </p:cNvPr>
          <p:cNvCxnSpPr>
            <a:cxnSpLocks/>
            <a:stCxn id="33" idx="4"/>
            <a:endCxn id="20" idx="1"/>
          </p:cNvCxnSpPr>
          <p:nvPr/>
        </p:nvCxnSpPr>
        <p:spPr>
          <a:xfrm flipH="1">
            <a:off x="10477500" y="5000051"/>
            <a:ext cx="4895" cy="186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9C0687-EF1B-7F48-BADC-6D0373B286F3}"/>
              </a:ext>
            </a:extLst>
          </p:cNvPr>
          <p:cNvGrpSpPr/>
          <p:nvPr/>
        </p:nvGrpSpPr>
        <p:grpSpPr>
          <a:xfrm>
            <a:off x="935965" y="975846"/>
            <a:ext cx="10641802" cy="936091"/>
            <a:chOff x="935965" y="1099673"/>
            <a:chExt cx="10641802" cy="155874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EC83B65-7C65-8046-A7A0-A0BDC5963013}"/>
                </a:ext>
              </a:extLst>
            </p:cNvPr>
            <p:cNvSpPr/>
            <p:nvPr/>
          </p:nvSpPr>
          <p:spPr bwMode="auto">
            <a:xfrm>
              <a:off x="2005387" y="2311646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圆柱形 35">
              <a:extLst>
                <a:ext uri="{FF2B5EF4-FFF2-40B4-BE49-F238E27FC236}">
                  <a16:creationId xmlns:a16="http://schemas.microsoft.com/office/drawing/2014/main" id="{36D74139-5FF2-834A-8FA5-6B2DC5EFCA9A}"/>
                </a:ext>
              </a:extLst>
            </p:cNvPr>
            <p:cNvSpPr/>
            <p:nvPr/>
          </p:nvSpPr>
          <p:spPr>
            <a:xfrm>
              <a:off x="935965" y="1099673"/>
              <a:ext cx="10641802" cy="1367100"/>
            </a:xfrm>
            <a:prstGeom prst="can">
              <a:avLst>
                <a:gd name="adj" fmla="val 17966"/>
              </a:avLst>
            </a:prstGeom>
            <a:solidFill>
              <a:srgbClr val="EBFFFF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CE796A9-DF6B-1E4C-8197-75972132451C}"/>
                </a:ext>
              </a:extLst>
            </p:cNvPr>
            <p:cNvSpPr/>
            <p:nvPr/>
          </p:nvSpPr>
          <p:spPr bwMode="auto">
            <a:xfrm>
              <a:off x="4736089" y="2441564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0702C78-7B95-7D43-888F-E3C385A1618F}"/>
                </a:ext>
              </a:extLst>
            </p:cNvPr>
            <p:cNvSpPr/>
            <p:nvPr/>
          </p:nvSpPr>
          <p:spPr bwMode="auto">
            <a:xfrm>
              <a:off x="7494413" y="2420072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428D336-9708-0C46-851B-41D3F25FC807}"/>
                </a:ext>
              </a:extLst>
            </p:cNvPr>
            <p:cNvSpPr/>
            <p:nvPr/>
          </p:nvSpPr>
          <p:spPr bwMode="auto">
            <a:xfrm>
              <a:off x="10252737" y="2331189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1BFD37-3E79-5244-B6A3-A4ACD83D1867}"/>
                </a:ext>
              </a:extLst>
            </p:cNvPr>
            <p:cNvSpPr/>
            <p:nvPr/>
          </p:nvSpPr>
          <p:spPr bwMode="auto">
            <a:xfrm>
              <a:off x="1858102" y="2321336"/>
              <a:ext cx="517923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492E384-6FF3-4746-AF0E-707FB2F1FB2D}"/>
                </a:ext>
              </a:extLst>
            </p:cNvPr>
            <p:cNvSpPr txBox="1"/>
            <p:nvPr/>
          </p:nvSpPr>
          <p:spPr>
            <a:xfrm>
              <a:off x="935965" y="1471813"/>
              <a:ext cx="10641802" cy="973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R&amp;D Area BOM (Early BOM </a:t>
              </a:r>
              <a:r>
                <a:rPr lang="en-US" altLang="zh-CN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Wingdings" pitchFamily="2" charset="2"/>
                </a:rPr>
                <a:t>  Engineering BOM)</a:t>
              </a:r>
              <a:endPara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Support multiple business areas involving vehicle development at early stage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6AB3D313-CA73-1140-9529-3A65947844FD}"/>
              </a:ext>
            </a:extLst>
          </p:cNvPr>
          <p:cNvSpPr txBox="1"/>
          <p:nvPr/>
        </p:nvSpPr>
        <p:spPr>
          <a:xfrm>
            <a:off x="133608" y="6240257"/>
            <a:ext cx="9331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Powertrain Prototype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CBAA4F-74E4-BA42-9948-1EA2C2EF41A9}"/>
              </a:ext>
            </a:extLst>
          </p:cNvPr>
          <p:cNvSpPr txBox="1"/>
          <p:nvPr/>
        </p:nvSpPr>
        <p:spPr>
          <a:xfrm>
            <a:off x="1066800" y="6240257"/>
            <a:ext cx="83136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Chassis</a:t>
            </a:r>
          </a:p>
          <a:p>
            <a:r>
              <a:rPr lang="en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F1134A-4725-814A-85B3-86FA13CAFD59}"/>
              </a:ext>
            </a:extLst>
          </p:cNvPr>
          <p:cNvSpPr txBox="1"/>
          <p:nvPr/>
        </p:nvSpPr>
        <p:spPr>
          <a:xfrm>
            <a:off x="1896673" y="6240257"/>
            <a:ext cx="83286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64A23F-F6FD-C94C-B03E-7537DE9692FE}"/>
              </a:ext>
            </a:extLst>
          </p:cNvPr>
          <p:cNvSpPr txBox="1"/>
          <p:nvPr/>
        </p:nvSpPr>
        <p:spPr>
          <a:xfrm>
            <a:off x="2769728" y="6240257"/>
            <a:ext cx="79117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燕尾形 62">
            <a:extLst>
              <a:ext uri="{FF2B5EF4-FFF2-40B4-BE49-F238E27FC236}">
                <a16:creationId xmlns:a16="http://schemas.microsoft.com/office/drawing/2014/main" id="{FB9718A4-67B7-A143-A1F1-583AFF6F9B33}"/>
              </a:ext>
            </a:extLst>
          </p:cNvPr>
          <p:cNvSpPr/>
          <p:nvPr/>
        </p:nvSpPr>
        <p:spPr bwMode="auto">
          <a:xfrm>
            <a:off x="990600" y="6191489"/>
            <a:ext cx="178928" cy="484632"/>
          </a:xfrm>
          <a:prstGeom prst="chevron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燕尾形 63">
            <a:extLst>
              <a:ext uri="{FF2B5EF4-FFF2-40B4-BE49-F238E27FC236}">
                <a16:creationId xmlns:a16="http://schemas.microsoft.com/office/drawing/2014/main" id="{F4A0CEE8-CC9B-2D4D-869D-789E13B6C09F}"/>
              </a:ext>
            </a:extLst>
          </p:cNvPr>
          <p:cNvSpPr/>
          <p:nvPr/>
        </p:nvSpPr>
        <p:spPr bwMode="auto">
          <a:xfrm>
            <a:off x="1828800" y="6172200"/>
            <a:ext cx="178928" cy="484632"/>
          </a:xfrm>
          <a:prstGeom prst="chevron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燕尾形 64">
            <a:extLst>
              <a:ext uri="{FF2B5EF4-FFF2-40B4-BE49-F238E27FC236}">
                <a16:creationId xmlns:a16="http://schemas.microsoft.com/office/drawing/2014/main" id="{07503CD0-BE4C-FA45-8B55-57D8CBC3521B}"/>
              </a:ext>
            </a:extLst>
          </p:cNvPr>
          <p:cNvSpPr/>
          <p:nvPr/>
        </p:nvSpPr>
        <p:spPr bwMode="auto">
          <a:xfrm>
            <a:off x="2640472" y="6191489"/>
            <a:ext cx="178928" cy="484632"/>
          </a:xfrm>
          <a:prstGeom prst="chevron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3311707-A44A-784B-862E-5092427B233F}"/>
              </a:ext>
            </a:extLst>
          </p:cNvPr>
          <p:cNvSpPr txBox="1"/>
          <p:nvPr/>
        </p:nvSpPr>
        <p:spPr>
          <a:xfrm>
            <a:off x="3733800" y="6240257"/>
            <a:ext cx="1115149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model, different plants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FEA4193-8F1B-E941-BD43-1A02C07FB269}"/>
              </a:ext>
            </a:extLst>
          </p:cNvPr>
          <p:cNvSpPr txBox="1"/>
          <p:nvPr/>
        </p:nvSpPr>
        <p:spPr>
          <a:xfrm>
            <a:off x="4975724" y="6240257"/>
            <a:ext cx="111514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plants production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63B15F-71C5-5446-B344-9FF7BDCFA24A}"/>
              </a:ext>
            </a:extLst>
          </p:cNvPr>
          <p:cNvSpPr txBox="1"/>
          <p:nvPr/>
        </p:nvSpPr>
        <p:spPr>
          <a:xfrm>
            <a:off x="6324600" y="6240257"/>
            <a:ext cx="87733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49E113-4E21-3849-8C55-A7A067296166}"/>
              </a:ext>
            </a:extLst>
          </p:cNvPr>
          <p:cNvSpPr txBox="1"/>
          <p:nvPr/>
        </p:nvSpPr>
        <p:spPr>
          <a:xfrm>
            <a:off x="7266851" y="6240257"/>
            <a:ext cx="87733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On-Production 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FE3787-5417-694A-AF71-DA87043AEF84}"/>
              </a:ext>
            </a:extLst>
          </p:cNvPr>
          <p:cNvSpPr txBox="1"/>
          <p:nvPr/>
        </p:nvSpPr>
        <p:spPr>
          <a:xfrm>
            <a:off x="8210808" y="6240257"/>
            <a:ext cx="7045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 Sold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671471-C5B3-B14E-922A-6CCB4369A6AE}"/>
              </a:ext>
            </a:extLst>
          </p:cNvPr>
          <p:cNvSpPr txBox="1"/>
          <p:nvPr/>
        </p:nvSpPr>
        <p:spPr>
          <a:xfrm>
            <a:off x="9186839" y="6240257"/>
            <a:ext cx="814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Domestic Mfg.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DA75399-FF8A-C546-A83D-841017C6ED08}"/>
              </a:ext>
            </a:extLst>
          </p:cNvPr>
          <p:cNvSpPr txBox="1"/>
          <p:nvPr/>
        </p:nvSpPr>
        <p:spPr>
          <a:xfrm>
            <a:off x="10097690" y="6240257"/>
            <a:ext cx="76474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Overseas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Mfg.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C17AED-E257-BF4D-8ED5-99026DA3070E}"/>
              </a:ext>
            </a:extLst>
          </p:cNvPr>
          <p:cNvSpPr txBox="1"/>
          <p:nvPr/>
        </p:nvSpPr>
        <p:spPr>
          <a:xfrm>
            <a:off x="10959133" y="6240257"/>
            <a:ext cx="80902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algn="ct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Shipment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3DEDCF-80AA-6044-A483-0B8B9502CF09}"/>
              </a:ext>
            </a:extLst>
          </p:cNvPr>
          <p:cNvSpPr/>
          <p:nvPr/>
        </p:nvSpPr>
        <p:spPr bwMode="auto">
          <a:xfrm>
            <a:off x="304797" y="1329154"/>
            <a:ext cx="2454465" cy="491924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  <a:buClr>
                <a:srgbClr val="FF0000"/>
              </a:buClr>
              <a:buSzPct val="50000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Integrated, loose-coupling business BOM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8AF40F5-592D-0B4F-832C-9F03D6B313A6}"/>
              </a:ext>
            </a:extLst>
          </p:cNvPr>
          <p:cNvSpPr/>
          <p:nvPr/>
        </p:nvSpPr>
        <p:spPr>
          <a:xfrm>
            <a:off x="304798" y="914400"/>
            <a:ext cx="11887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Using MBOM as a sample to show how EBOM &amp; MBOM are integrated tightly and data synchronized automatically.</a:t>
            </a:r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id="{3A82DF4D-F466-AE4A-91B2-D25D44EC9A3F}"/>
              </a:ext>
            </a:extLst>
          </p:cNvPr>
          <p:cNvSpPr/>
          <p:nvPr/>
        </p:nvSpPr>
        <p:spPr bwMode="auto">
          <a:xfrm>
            <a:off x="2819400" y="1295401"/>
            <a:ext cx="3581400" cy="457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EBOM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燕尾形 6">
            <a:extLst>
              <a:ext uri="{FF2B5EF4-FFF2-40B4-BE49-F238E27FC236}">
                <a16:creationId xmlns:a16="http://schemas.microsoft.com/office/drawing/2014/main" id="{5AC5313D-61FB-C44E-A23B-BF53916F1225}"/>
              </a:ext>
            </a:extLst>
          </p:cNvPr>
          <p:cNvSpPr/>
          <p:nvPr/>
        </p:nvSpPr>
        <p:spPr bwMode="auto">
          <a:xfrm>
            <a:off x="6324600" y="1295401"/>
            <a:ext cx="5562599" cy="457199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Engineering Change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46C86-6756-C140-88D2-4CF8C26FE0FF}"/>
              </a:ext>
            </a:extLst>
          </p:cNvPr>
          <p:cNvSpPr txBox="1"/>
          <p:nvPr/>
        </p:nvSpPr>
        <p:spPr>
          <a:xfrm>
            <a:off x="304798" y="1295400"/>
            <a:ext cx="245446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Vehicle Management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1583A3B-6ECD-504D-9DB7-E9D1B3F44642}"/>
              </a:ext>
            </a:extLst>
          </p:cNvPr>
          <p:cNvSpPr/>
          <p:nvPr/>
        </p:nvSpPr>
        <p:spPr bwMode="auto">
          <a:xfrm>
            <a:off x="457201" y="2209800"/>
            <a:ext cx="609600" cy="314678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Platform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094BFC61-E53A-6040-92D4-1123F73E7271}"/>
              </a:ext>
            </a:extLst>
          </p:cNvPr>
          <p:cNvSpPr/>
          <p:nvPr/>
        </p:nvSpPr>
        <p:spPr bwMode="auto">
          <a:xfrm>
            <a:off x="1450730" y="2209800"/>
            <a:ext cx="759069" cy="4967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Model1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5059065C-6B2B-2A43-8766-A488A8FB8068}"/>
              </a:ext>
            </a:extLst>
          </p:cNvPr>
          <p:cNvSpPr/>
          <p:nvPr/>
        </p:nvSpPr>
        <p:spPr bwMode="auto">
          <a:xfrm>
            <a:off x="1450730" y="2872299"/>
            <a:ext cx="759069" cy="4967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Model2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E7333FA1-3EA8-6345-B27D-B1D3BC582FFF}"/>
              </a:ext>
            </a:extLst>
          </p:cNvPr>
          <p:cNvSpPr/>
          <p:nvPr/>
        </p:nvSpPr>
        <p:spPr bwMode="auto">
          <a:xfrm>
            <a:off x="1450730" y="3534798"/>
            <a:ext cx="759069" cy="4967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Model3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40350C8E-8BC9-6A4D-B560-1CD43FA49843}"/>
              </a:ext>
            </a:extLst>
          </p:cNvPr>
          <p:cNvSpPr/>
          <p:nvPr/>
        </p:nvSpPr>
        <p:spPr bwMode="auto">
          <a:xfrm>
            <a:off x="1450730" y="4197297"/>
            <a:ext cx="759069" cy="4967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54BA3B3D-0029-794B-82E4-11EFC0D40284}"/>
              </a:ext>
            </a:extLst>
          </p:cNvPr>
          <p:cNvSpPr/>
          <p:nvPr/>
        </p:nvSpPr>
        <p:spPr bwMode="auto">
          <a:xfrm>
            <a:off x="1450730" y="4859796"/>
            <a:ext cx="759069" cy="4967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Model-n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78134299-50C5-E041-B0AB-EEBFB93DB5B6}"/>
              </a:ext>
            </a:extLst>
          </p:cNvPr>
          <p:cNvCxnSpPr>
            <a:cxnSpLocks/>
            <a:stCxn id="6" idx="3"/>
            <a:endCxn id="83" idx="1"/>
          </p:cNvCxnSpPr>
          <p:nvPr/>
        </p:nvCxnSpPr>
        <p:spPr>
          <a:xfrm flipV="1">
            <a:off x="1066801" y="2458195"/>
            <a:ext cx="383929" cy="1324998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5D8EF2E7-55CA-C842-8FFB-E51ED26DFD45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1066801" y="3120694"/>
            <a:ext cx="383929" cy="66249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4970E5D3-AF3F-B449-9161-E106284E3407}"/>
              </a:ext>
            </a:extLst>
          </p:cNvPr>
          <p:cNvCxnSpPr>
            <a:cxnSpLocks/>
            <a:stCxn id="6" idx="3"/>
            <a:endCxn id="85" idx="1"/>
          </p:cNvCxnSpPr>
          <p:nvPr/>
        </p:nvCxnSpPr>
        <p:spPr>
          <a:xfrm>
            <a:off x="1066801" y="3783193"/>
            <a:ext cx="383929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00486E5-D657-A642-BAA8-7FA9C8724688}"/>
              </a:ext>
            </a:extLst>
          </p:cNvPr>
          <p:cNvCxnSpPr>
            <a:cxnSpLocks/>
            <a:stCxn id="6" idx="3"/>
            <a:endCxn id="86" idx="1"/>
          </p:cNvCxnSpPr>
          <p:nvPr/>
        </p:nvCxnSpPr>
        <p:spPr>
          <a:xfrm>
            <a:off x="1066801" y="3783193"/>
            <a:ext cx="383929" cy="66249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79DE8D83-6F94-054E-8BD9-672D26847F2C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066801" y="3783193"/>
            <a:ext cx="383929" cy="132499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02496E15-99DB-BA4A-8D9F-FB91C0B7E29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2400301" y="114302"/>
            <a:ext cx="457199" cy="37337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23">
            <a:extLst>
              <a:ext uri="{FF2B5EF4-FFF2-40B4-BE49-F238E27FC236}">
                <a16:creationId xmlns:a16="http://schemas.microsoft.com/office/drawing/2014/main" id="{52A78D64-D9B3-224D-A493-7C03A27B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07" y="2239869"/>
            <a:ext cx="390893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0000"/>
                </a:solidFill>
                <a:cs typeface="Arial" panose="020B0604020202020204" pitchFamily="34" charset="0"/>
                <a:sym typeface="Wingdings" pitchFamily="2" charset="2"/>
              </a:rPr>
              <a:t></a:t>
            </a:r>
            <a:endParaRPr lang="zh-CN" altLang="en-US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TextBox 123">
            <a:extLst>
              <a:ext uri="{FF2B5EF4-FFF2-40B4-BE49-F238E27FC236}">
                <a16:creationId xmlns:a16="http://schemas.microsoft.com/office/drawing/2014/main" id="{54E3FEC4-4E5E-7C42-BEFA-6658B5B6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08" y="3573813"/>
            <a:ext cx="390892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F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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23">
            <a:extLst>
              <a:ext uri="{FF2B5EF4-FFF2-40B4-BE49-F238E27FC236}">
                <a16:creationId xmlns:a16="http://schemas.microsoft.com/office/drawing/2014/main" id="{B1AB1A23-65C4-394D-A413-C3D69308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108" y="4911528"/>
            <a:ext cx="390892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F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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三角形 105">
            <a:extLst>
              <a:ext uri="{FF2B5EF4-FFF2-40B4-BE49-F238E27FC236}">
                <a16:creationId xmlns:a16="http://schemas.microsoft.com/office/drawing/2014/main" id="{3253C1BD-C288-F14F-8914-FDF926734AAA}"/>
              </a:ext>
            </a:extLst>
          </p:cNvPr>
          <p:cNvSpPr/>
          <p:nvPr/>
        </p:nvSpPr>
        <p:spPr bwMode="auto">
          <a:xfrm>
            <a:off x="6037384" y="1710155"/>
            <a:ext cx="457201" cy="27104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7605C6-B076-2D47-9014-1D3217D9629C}"/>
              </a:ext>
            </a:extLst>
          </p:cNvPr>
          <p:cNvSpPr txBox="1"/>
          <p:nvPr/>
        </p:nvSpPr>
        <p:spPr>
          <a:xfrm>
            <a:off x="6400799" y="1752600"/>
            <a:ext cx="1860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Engineering Release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5B9027-1840-1147-8809-3A1478BB4A00}"/>
              </a:ext>
            </a:extLst>
          </p:cNvPr>
          <p:cNvSpPr/>
          <p:nvPr/>
        </p:nvSpPr>
        <p:spPr bwMode="auto">
          <a:xfrm>
            <a:off x="5656383" y="2133600"/>
            <a:ext cx="5926015" cy="394673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F201CA0-6164-B345-AF03-4322204C8AEB}"/>
              </a:ext>
            </a:extLst>
          </p:cNvPr>
          <p:cNvSpPr txBox="1"/>
          <p:nvPr/>
        </p:nvSpPr>
        <p:spPr>
          <a:xfrm>
            <a:off x="10744200" y="21555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Plant-n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1FEE945-B846-6A4A-B29F-C560ED0907FE}"/>
              </a:ext>
            </a:extLst>
          </p:cNvPr>
          <p:cNvSpPr/>
          <p:nvPr/>
        </p:nvSpPr>
        <p:spPr bwMode="auto">
          <a:xfrm>
            <a:off x="5808783" y="2454066"/>
            <a:ext cx="5926015" cy="394673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81158BA-602A-2045-956A-BD3276CAC418}"/>
              </a:ext>
            </a:extLst>
          </p:cNvPr>
          <p:cNvSpPr txBox="1"/>
          <p:nvPr/>
        </p:nvSpPr>
        <p:spPr>
          <a:xfrm>
            <a:off x="10650417" y="2476040"/>
            <a:ext cx="1160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Plant……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DDCB3E0-1EC9-F540-B6A5-FD5E2C99E354}"/>
              </a:ext>
            </a:extLst>
          </p:cNvPr>
          <p:cNvSpPr/>
          <p:nvPr/>
        </p:nvSpPr>
        <p:spPr bwMode="auto">
          <a:xfrm>
            <a:off x="5961183" y="2758866"/>
            <a:ext cx="5926015" cy="394673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336104A-B5E0-644D-90BF-BE0F1F319D62}"/>
              </a:ext>
            </a:extLst>
          </p:cNvPr>
          <p:cNvSpPr txBox="1"/>
          <p:nvPr/>
        </p:nvSpPr>
        <p:spPr>
          <a:xfrm>
            <a:off x="11049000" y="278084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Plant-1</a:t>
            </a:r>
            <a:endParaRPr kumimoji="1" lang="zh-CN" altLang="en-US" sz="12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9" name="五边形 158">
            <a:extLst>
              <a:ext uri="{FF2B5EF4-FFF2-40B4-BE49-F238E27FC236}">
                <a16:creationId xmlns:a16="http://schemas.microsoft.com/office/drawing/2014/main" id="{810BD178-415F-C54C-B37A-E51CD96B2BC1}"/>
              </a:ext>
            </a:extLst>
          </p:cNvPr>
          <p:cNvSpPr/>
          <p:nvPr/>
        </p:nvSpPr>
        <p:spPr bwMode="auto">
          <a:xfrm>
            <a:off x="6096000" y="3049524"/>
            <a:ext cx="2390096" cy="457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MBOM Create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8A5A4570-4BC0-FD43-AC48-FA6F72C03A62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265985" y="1981202"/>
            <a:ext cx="0" cy="1068322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汇总连接 159">
            <a:extLst>
              <a:ext uri="{FF2B5EF4-FFF2-40B4-BE49-F238E27FC236}">
                <a16:creationId xmlns:a16="http://schemas.microsoft.com/office/drawing/2014/main" id="{1F3915BC-D519-924E-8B86-E0853283D425}"/>
              </a:ext>
            </a:extLst>
          </p:cNvPr>
          <p:cNvSpPr/>
          <p:nvPr/>
        </p:nvSpPr>
        <p:spPr bwMode="auto">
          <a:xfrm>
            <a:off x="3276600" y="2971800"/>
            <a:ext cx="612648" cy="612648"/>
          </a:xfrm>
          <a:prstGeom prst="flowChartSummingJunctio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1" name="肘形连接符 160">
            <a:extLst>
              <a:ext uri="{FF2B5EF4-FFF2-40B4-BE49-F238E27FC236}">
                <a16:creationId xmlns:a16="http://schemas.microsoft.com/office/drawing/2014/main" id="{967BA3B4-C2E2-D549-8F9B-F8ACBDED55E1}"/>
              </a:ext>
            </a:extLst>
          </p:cNvPr>
          <p:cNvCxnSpPr>
            <a:cxnSpLocks/>
            <a:stCxn id="144" idx="3"/>
            <a:endCxn id="160" idx="2"/>
          </p:cNvCxnSpPr>
          <p:nvPr/>
        </p:nvCxnSpPr>
        <p:spPr>
          <a:xfrm>
            <a:off x="2667000" y="2439924"/>
            <a:ext cx="609600" cy="83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>
            <a:extLst>
              <a:ext uri="{FF2B5EF4-FFF2-40B4-BE49-F238E27FC236}">
                <a16:creationId xmlns:a16="http://schemas.microsoft.com/office/drawing/2014/main" id="{6FC39884-5FA1-C348-AA22-9D3C60ECFE91}"/>
              </a:ext>
            </a:extLst>
          </p:cNvPr>
          <p:cNvCxnSpPr>
            <a:cxnSpLocks/>
            <a:stCxn id="145" idx="3"/>
            <a:endCxn id="160" idx="2"/>
          </p:cNvCxnSpPr>
          <p:nvPr/>
        </p:nvCxnSpPr>
        <p:spPr>
          <a:xfrm flipV="1">
            <a:off x="2667000" y="3278124"/>
            <a:ext cx="609600" cy="495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>
            <a:extLst>
              <a:ext uri="{FF2B5EF4-FFF2-40B4-BE49-F238E27FC236}">
                <a16:creationId xmlns:a16="http://schemas.microsoft.com/office/drawing/2014/main" id="{FF0C2446-592A-B344-AF67-93225198E757}"/>
              </a:ext>
            </a:extLst>
          </p:cNvPr>
          <p:cNvCxnSpPr>
            <a:cxnSpLocks/>
            <a:stCxn id="153" idx="3"/>
            <a:endCxn id="160" idx="2"/>
          </p:cNvCxnSpPr>
          <p:nvPr/>
        </p:nvCxnSpPr>
        <p:spPr>
          <a:xfrm flipV="1">
            <a:off x="2667000" y="3278124"/>
            <a:ext cx="609600" cy="1833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>
            <a:extLst>
              <a:ext uri="{FF2B5EF4-FFF2-40B4-BE49-F238E27FC236}">
                <a16:creationId xmlns:a16="http://schemas.microsoft.com/office/drawing/2014/main" id="{90D0DA70-1480-AD48-A86C-18973BD96B1D}"/>
              </a:ext>
            </a:extLst>
          </p:cNvPr>
          <p:cNvCxnSpPr>
            <a:cxnSpLocks/>
            <a:stCxn id="160" idx="6"/>
            <a:endCxn id="159" idx="1"/>
          </p:cNvCxnSpPr>
          <p:nvPr/>
        </p:nvCxnSpPr>
        <p:spPr>
          <a:xfrm>
            <a:off x="3889248" y="3278124"/>
            <a:ext cx="220675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788787FD-99F9-B24F-9F05-D7ADB039AD6C}"/>
              </a:ext>
            </a:extLst>
          </p:cNvPr>
          <p:cNvSpPr/>
          <p:nvPr/>
        </p:nvSpPr>
        <p:spPr bwMode="auto">
          <a:xfrm>
            <a:off x="3861349" y="2252249"/>
            <a:ext cx="1727626" cy="81295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 Select model to build MBOM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F58FE36-815D-8645-9698-B2BE352C441D}"/>
              </a:ext>
            </a:extLst>
          </p:cNvPr>
          <p:cNvSpPr/>
          <p:nvPr/>
        </p:nvSpPr>
        <p:spPr bwMode="auto">
          <a:xfrm>
            <a:off x="3178359" y="3706016"/>
            <a:ext cx="2325623" cy="299958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4191FE6-E5D3-6745-85FA-7EC1C3C4E7EA}"/>
              </a:ext>
            </a:extLst>
          </p:cNvPr>
          <p:cNvSpPr txBox="1"/>
          <p:nvPr/>
        </p:nvSpPr>
        <p:spPr>
          <a:xfrm>
            <a:off x="3201804" y="3733800"/>
            <a:ext cx="22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Standard Process Planning Lib.</a:t>
            </a:r>
            <a:endParaRPr kumimoji="1" lang="zh-CN" altLang="en-US" sz="1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" name="圆柱体 183">
            <a:extLst>
              <a:ext uri="{FF2B5EF4-FFF2-40B4-BE49-F238E27FC236}">
                <a16:creationId xmlns:a16="http://schemas.microsoft.com/office/drawing/2014/main" id="{C9465D71-D29A-FF46-ACED-EBB8843DB384}"/>
              </a:ext>
            </a:extLst>
          </p:cNvPr>
          <p:cNvSpPr/>
          <p:nvPr/>
        </p:nvSpPr>
        <p:spPr bwMode="auto">
          <a:xfrm>
            <a:off x="3657600" y="4120896"/>
            <a:ext cx="1506417" cy="79063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Routing Template Lib.</a:t>
            </a:r>
            <a:endParaRPr kumimoji="1"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5" name="圆柱体 184">
            <a:extLst>
              <a:ext uri="{FF2B5EF4-FFF2-40B4-BE49-F238E27FC236}">
                <a16:creationId xmlns:a16="http://schemas.microsoft.com/office/drawing/2014/main" id="{1722BAAF-1169-F841-A5BE-423954DC9D38}"/>
              </a:ext>
            </a:extLst>
          </p:cNvPr>
          <p:cNvSpPr/>
          <p:nvPr/>
        </p:nvSpPr>
        <p:spPr bwMode="auto">
          <a:xfrm>
            <a:off x="3657600" y="4956048"/>
            <a:ext cx="1506417" cy="79063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Routing Lib.</a:t>
            </a:r>
            <a:endParaRPr kumimoji="1"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圆柱体 187">
            <a:extLst>
              <a:ext uri="{FF2B5EF4-FFF2-40B4-BE49-F238E27FC236}">
                <a16:creationId xmlns:a16="http://schemas.microsoft.com/office/drawing/2014/main" id="{7E194049-F63F-524B-91E4-89A8CA8505BF}"/>
              </a:ext>
            </a:extLst>
          </p:cNvPr>
          <p:cNvSpPr/>
          <p:nvPr/>
        </p:nvSpPr>
        <p:spPr bwMode="auto">
          <a:xfrm>
            <a:off x="3657600" y="5791200"/>
            <a:ext cx="1506417" cy="79063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Configurable BOP</a:t>
            </a:r>
            <a:endParaRPr kumimoji="1"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DC53758-D997-0A42-9EF3-2CB0807EB455}"/>
              </a:ext>
            </a:extLst>
          </p:cNvPr>
          <p:cNvSpPr/>
          <p:nvPr/>
        </p:nvSpPr>
        <p:spPr bwMode="auto">
          <a:xfrm>
            <a:off x="6172200" y="3864077"/>
            <a:ext cx="189046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Automatically Mapping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D91BEF61-47F6-714D-ADB9-02C73C5FB30E}"/>
              </a:ext>
            </a:extLst>
          </p:cNvPr>
          <p:cNvSpPr/>
          <p:nvPr/>
        </p:nvSpPr>
        <p:spPr bwMode="auto">
          <a:xfrm>
            <a:off x="6588367" y="4197296"/>
            <a:ext cx="574433" cy="12259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E310D9AF-8779-7B48-950C-3F0AA433F96C}"/>
              </a:ext>
            </a:extLst>
          </p:cNvPr>
          <p:cNvSpPr/>
          <p:nvPr/>
        </p:nvSpPr>
        <p:spPr bwMode="auto">
          <a:xfrm>
            <a:off x="7086600" y="4194853"/>
            <a:ext cx="574433" cy="122591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D93CF438-F3F8-634D-BCA8-137247FE881A}"/>
              </a:ext>
            </a:extLst>
          </p:cNvPr>
          <p:cNvCxnSpPr>
            <a:cxnSpLocks/>
            <a:stCxn id="184" idx="4"/>
            <a:endCxn id="190" idx="4"/>
          </p:cNvCxnSpPr>
          <p:nvPr/>
        </p:nvCxnSpPr>
        <p:spPr>
          <a:xfrm flipV="1">
            <a:off x="5164017" y="4319887"/>
            <a:ext cx="1711567" cy="196325"/>
          </a:xfrm>
          <a:prstGeom prst="bentConnector2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>
            <a:extLst>
              <a:ext uri="{FF2B5EF4-FFF2-40B4-BE49-F238E27FC236}">
                <a16:creationId xmlns:a16="http://schemas.microsoft.com/office/drawing/2014/main" id="{42E6D1C8-8D45-7E4A-97C0-83738150E46A}"/>
              </a:ext>
            </a:extLst>
          </p:cNvPr>
          <p:cNvCxnSpPr>
            <a:cxnSpLocks/>
            <a:stCxn id="185" idx="4"/>
            <a:endCxn id="189" idx="2"/>
          </p:cNvCxnSpPr>
          <p:nvPr/>
        </p:nvCxnSpPr>
        <p:spPr>
          <a:xfrm flipV="1">
            <a:off x="5164017" y="4321277"/>
            <a:ext cx="1953414" cy="1030087"/>
          </a:xfrm>
          <a:prstGeom prst="bentConnector2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>
            <a:extLst>
              <a:ext uri="{FF2B5EF4-FFF2-40B4-BE49-F238E27FC236}">
                <a16:creationId xmlns:a16="http://schemas.microsoft.com/office/drawing/2014/main" id="{F7C755DE-A9B5-6C4C-B0C7-A8C734004942}"/>
              </a:ext>
            </a:extLst>
          </p:cNvPr>
          <p:cNvCxnSpPr>
            <a:cxnSpLocks/>
            <a:stCxn id="188" idx="4"/>
            <a:endCxn id="191" idx="4"/>
          </p:cNvCxnSpPr>
          <p:nvPr/>
        </p:nvCxnSpPr>
        <p:spPr>
          <a:xfrm flipV="1">
            <a:off x="5164017" y="4317444"/>
            <a:ext cx="2209800" cy="1869072"/>
          </a:xfrm>
          <a:prstGeom prst="bentConnector2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BD932892-7BC8-AE4B-8764-F0476E913642}"/>
              </a:ext>
            </a:extLst>
          </p:cNvPr>
          <p:cNvSpPr/>
          <p:nvPr/>
        </p:nvSpPr>
        <p:spPr bwMode="auto">
          <a:xfrm>
            <a:off x="5299596" y="4147808"/>
            <a:ext cx="643243" cy="3244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Solution 1</a:t>
            </a:r>
            <a:endParaRPr kumimoji="1" lang="zh-CN" altLang="en-US" sz="7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F91AE03-7834-F64F-82B8-C9E97182BE9C}"/>
              </a:ext>
            </a:extLst>
          </p:cNvPr>
          <p:cNvSpPr/>
          <p:nvPr/>
        </p:nvSpPr>
        <p:spPr bwMode="auto">
          <a:xfrm>
            <a:off x="5295572" y="4953000"/>
            <a:ext cx="643243" cy="3244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Solution 2</a:t>
            </a:r>
            <a:endParaRPr kumimoji="1" lang="zh-CN" altLang="en-US" sz="7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698DE6C-EEA0-CB4A-9481-97021AA96126}"/>
              </a:ext>
            </a:extLst>
          </p:cNvPr>
          <p:cNvSpPr/>
          <p:nvPr/>
        </p:nvSpPr>
        <p:spPr bwMode="auto">
          <a:xfrm>
            <a:off x="5295572" y="5800550"/>
            <a:ext cx="643243" cy="3244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Solution 3</a:t>
            </a:r>
            <a:endParaRPr kumimoji="1" lang="zh-CN" altLang="en-US" sz="7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C92B3DBE-EE01-6A45-81D0-EAAF632103FA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7117431" y="3499926"/>
            <a:ext cx="0" cy="36415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BB844FFB-6BFA-BA46-A1DC-E6387E5774D9}"/>
              </a:ext>
            </a:extLst>
          </p:cNvPr>
          <p:cNvSpPr/>
          <p:nvPr/>
        </p:nvSpPr>
        <p:spPr bwMode="auto">
          <a:xfrm>
            <a:off x="7489640" y="4419601"/>
            <a:ext cx="685209" cy="176473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 Built-in routing mapping functions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0" name="燕尾形 209">
            <a:extLst>
              <a:ext uri="{FF2B5EF4-FFF2-40B4-BE49-F238E27FC236}">
                <a16:creationId xmlns:a16="http://schemas.microsoft.com/office/drawing/2014/main" id="{AF2D2ED3-5CBE-B843-B31F-CFA53B1C20B3}"/>
              </a:ext>
            </a:extLst>
          </p:cNvPr>
          <p:cNvSpPr/>
          <p:nvPr/>
        </p:nvSpPr>
        <p:spPr bwMode="auto">
          <a:xfrm>
            <a:off x="8305800" y="3033859"/>
            <a:ext cx="1978155" cy="471342"/>
          </a:xfrm>
          <a:prstGeom prst="chevron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MBOM Maintain</a:t>
            </a:r>
            <a:endParaRPr lang="zh-CN" altLang="en-US" sz="1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0" name="燕尾形 219">
            <a:extLst>
              <a:ext uri="{FF2B5EF4-FFF2-40B4-BE49-F238E27FC236}">
                <a16:creationId xmlns:a16="http://schemas.microsoft.com/office/drawing/2014/main" id="{6B951DD4-5BC6-ED44-9619-55F7F2620112}"/>
              </a:ext>
            </a:extLst>
          </p:cNvPr>
          <p:cNvSpPr/>
          <p:nvPr/>
        </p:nvSpPr>
        <p:spPr bwMode="auto">
          <a:xfrm>
            <a:off x="10134600" y="3042727"/>
            <a:ext cx="1828799" cy="457199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Release &amp; Change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89A9E6DE-1C68-6F48-AB3A-4A01668B69B3}"/>
              </a:ext>
            </a:extLst>
          </p:cNvPr>
          <p:cNvSpPr/>
          <p:nvPr/>
        </p:nvSpPr>
        <p:spPr bwMode="auto">
          <a:xfrm>
            <a:off x="8294897" y="3864076"/>
            <a:ext cx="1839698" cy="271775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46FE3934-583D-F944-AC82-8C7C3CDD7FFA}"/>
              </a:ext>
            </a:extLst>
          </p:cNvPr>
          <p:cNvCxnSpPr>
            <a:cxnSpLocks/>
          </p:cNvCxnSpPr>
          <p:nvPr/>
        </p:nvCxnSpPr>
        <p:spPr>
          <a:xfrm flipV="1">
            <a:off x="9220200" y="3499925"/>
            <a:ext cx="0" cy="36415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3C79CEE2-BAA9-8F49-8682-BC20A1BF41E6}"/>
              </a:ext>
            </a:extLst>
          </p:cNvPr>
          <p:cNvSpPr/>
          <p:nvPr/>
        </p:nvSpPr>
        <p:spPr bwMode="auto">
          <a:xfrm>
            <a:off x="8385562" y="5107681"/>
            <a:ext cx="1628985" cy="33365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Routing information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4F9EA909-AFB9-1F4F-9854-8D5D0A54CDDA}"/>
              </a:ext>
            </a:extLst>
          </p:cNvPr>
          <p:cNvSpPr/>
          <p:nvPr/>
        </p:nvSpPr>
        <p:spPr bwMode="auto">
          <a:xfrm>
            <a:off x="8385562" y="4347945"/>
            <a:ext cx="1628986" cy="33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Phantom Items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BC4FE512-A052-CE4E-8B39-0193961246FC}"/>
              </a:ext>
            </a:extLst>
          </p:cNvPr>
          <p:cNvSpPr/>
          <p:nvPr/>
        </p:nvSpPr>
        <p:spPr bwMode="auto">
          <a:xfrm>
            <a:off x="8385562" y="4727813"/>
            <a:ext cx="1628986" cy="33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subsidiary material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FD6D914A-68C7-864E-954B-3BCB4B1C8DF4}"/>
              </a:ext>
            </a:extLst>
          </p:cNvPr>
          <p:cNvSpPr/>
          <p:nvPr/>
        </p:nvSpPr>
        <p:spPr bwMode="auto">
          <a:xfrm>
            <a:off x="8385562" y="3968077"/>
            <a:ext cx="1628986" cy="33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Raw materials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A08A25C-3794-F546-B7CF-95E3C8577312}"/>
              </a:ext>
            </a:extLst>
          </p:cNvPr>
          <p:cNvSpPr/>
          <p:nvPr/>
        </p:nvSpPr>
        <p:spPr bwMode="auto">
          <a:xfrm>
            <a:off x="10210800" y="3869351"/>
            <a:ext cx="1600200" cy="271775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086F09BF-5088-9244-A73E-E48C463B532F}"/>
              </a:ext>
            </a:extLst>
          </p:cNvPr>
          <p:cNvCxnSpPr>
            <a:cxnSpLocks/>
          </p:cNvCxnSpPr>
          <p:nvPr/>
        </p:nvCxnSpPr>
        <p:spPr>
          <a:xfrm flipV="1">
            <a:off x="10972800" y="3505200"/>
            <a:ext cx="0" cy="36415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ACF5C578-B3F4-9945-8951-AEF76FB1845E}"/>
              </a:ext>
            </a:extLst>
          </p:cNvPr>
          <p:cNvSpPr/>
          <p:nvPr/>
        </p:nvSpPr>
        <p:spPr bwMode="auto">
          <a:xfrm>
            <a:off x="10301465" y="4419600"/>
            <a:ext cx="1416919" cy="3855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TCO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84281388-F331-EC42-BD43-DED44A97E55D}"/>
              </a:ext>
            </a:extLst>
          </p:cNvPr>
          <p:cNvSpPr/>
          <p:nvPr/>
        </p:nvSpPr>
        <p:spPr bwMode="auto">
          <a:xfrm>
            <a:off x="10301465" y="4876800"/>
            <a:ext cx="1416919" cy="3855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Breakpoint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471AA004-37A2-4E4F-A13D-3EE0D19F1936}"/>
              </a:ext>
            </a:extLst>
          </p:cNvPr>
          <p:cNvSpPr/>
          <p:nvPr/>
        </p:nvSpPr>
        <p:spPr bwMode="auto">
          <a:xfrm>
            <a:off x="10301465" y="3962400"/>
            <a:ext cx="1416919" cy="3855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MCO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45B5E28A-337E-C045-BCD8-7B42EAE23D35}"/>
              </a:ext>
            </a:extLst>
          </p:cNvPr>
          <p:cNvCxnSpPr>
            <a:cxnSpLocks/>
          </p:cNvCxnSpPr>
          <p:nvPr/>
        </p:nvCxnSpPr>
        <p:spPr>
          <a:xfrm>
            <a:off x="9067800" y="1803977"/>
            <a:ext cx="0" cy="976863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BB6B44F1-6726-AE46-AFB4-512DF0FAD95A}"/>
              </a:ext>
            </a:extLst>
          </p:cNvPr>
          <p:cNvCxnSpPr>
            <a:cxnSpLocks/>
          </p:cNvCxnSpPr>
          <p:nvPr/>
        </p:nvCxnSpPr>
        <p:spPr>
          <a:xfrm>
            <a:off x="10632832" y="1803977"/>
            <a:ext cx="0" cy="628596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4E89CFAD-D380-7C44-ACCB-8E3F27F2F472}"/>
              </a:ext>
            </a:extLst>
          </p:cNvPr>
          <p:cNvSpPr/>
          <p:nvPr/>
        </p:nvSpPr>
        <p:spPr bwMode="auto">
          <a:xfrm>
            <a:off x="9189592" y="2170324"/>
            <a:ext cx="1172309" cy="55807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 Change synchronization automatically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5271135-F17E-3045-AD98-F5DDA4C1EB5E}"/>
              </a:ext>
            </a:extLst>
          </p:cNvPr>
          <p:cNvSpPr/>
          <p:nvPr/>
        </p:nvSpPr>
        <p:spPr bwMode="auto">
          <a:xfrm>
            <a:off x="6704201" y="2184443"/>
            <a:ext cx="1358459" cy="55875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 Building MBOM based on plants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E3BF56-538F-CE4F-BBEC-EB9EDCE2B275}"/>
              </a:ext>
            </a:extLst>
          </p:cNvPr>
          <p:cNvSpPr/>
          <p:nvPr/>
        </p:nvSpPr>
        <p:spPr bwMode="auto">
          <a:xfrm>
            <a:off x="8385562" y="5486399"/>
            <a:ext cx="1628985" cy="33365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ctr" anchorCtr="0" compatLnSpc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 BOM Resolve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7F0AA94A-C9EA-2B46-9742-7781CB7F1DCF}"/>
              </a:ext>
            </a:extLst>
          </p:cNvPr>
          <p:cNvSpPr/>
          <p:nvPr/>
        </p:nvSpPr>
        <p:spPr bwMode="auto">
          <a:xfrm>
            <a:off x="8376136" y="5921350"/>
            <a:ext cx="1682264" cy="55807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 MBOM re-structure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5D5EC309-285A-544A-A364-1CF81DA90D26}"/>
              </a:ext>
            </a:extLst>
          </p:cNvPr>
          <p:cNvSpPr/>
          <p:nvPr/>
        </p:nvSpPr>
        <p:spPr bwMode="auto">
          <a:xfrm>
            <a:off x="10243032" y="5351364"/>
            <a:ext cx="1532802" cy="112805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 rtlCol="0" anchor="ctr"/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 Manufacturing change management, integrated with engineering change process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3" name="直线箭头连接符 242">
            <a:extLst>
              <a:ext uri="{FF2B5EF4-FFF2-40B4-BE49-F238E27FC236}">
                <a16:creationId xmlns:a16="http://schemas.microsoft.com/office/drawing/2014/main" id="{A3F5E4E1-A372-D14B-B95A-019E0295730D}"/>
              </a:ext>
            </a:extLst>
          </p:cNvPr>
          <p:cNvCxnSpPr>
            <a:cxnSpLocks/>
          </p:cNvCxnSpPr>
          <p:nvPr/>
        </p:nvCxnSpPr>
        <p:spPr>
          <a:xfrm>
            <a:off x="11049000" y="1803977"/>
            <a:ext cx="0" cy="366347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8651F76-9B21-354E-8120-0107B3FD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1352"/>
            <a:ext cx="11027436" cy="72684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Enterprise level change management</a:t>
            </a:r>
          </a:p>
        </p:txBody>
      </p:sp>
      <p:sp>
        <p:nvSpPr>
          <p:cNvPr id="10" name="圆柱形 35">
            <a:extLst>
              <a:ext uri="{FF2B5EF4-FFF2-40B4-BE49-F238E27FC236}">
                <a16:creationId xmlns:a16="http://schemas.microsoft.com/office/drawing/2014/main" id="{937D1FEB-F335-1A4A-ABC4-FB2E4E391577}"/>
              </a:ext>
            </a:extLst>
          </p:cNvPr>
          <p:cNvSpPr/>
          <p:nvPr/>
        </p:nvSpPr>
        <p:spPr>
          <a:xfrm>
            <a:off x="952500" y="5109730"/>
            <a:ext cx="2362200" cy="989399"/>
          </a:xfrm>
          <a:prstGeom prst="can">
            <a:avLst>
              <a:gd name="adj" fmla="val 18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8BE366-1975-1A48-A569-1EFDD495670D}"/>
              </a:ext>
            </a:extLst>
          </p:cNvPr>
          <p:cNvSpPr txBox="1"/>
          <p:nvPr/>
        </p:nvSpPr>
        <p:spPr>
          <a:xfrm>
            <a:off x="935965" y="5399265"/>
            <a:ext cx="2340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Prototype BOM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Multiple phases, multiple batches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ounded Rectangle 81">
            <a:extLst>
              <a:ext uri="{FF2B5EF4-FFF2-40B4-BE49-F238E27FC236}">
                <a16:creationId xmlns:a16="http://schemas.microsoft.com/office/drawing/2014/main" id="{6AE0A54A-8BC0-C049-A74D-C1389DB59BD6}"/>
              </a:ext>
            </a:extLst>
          </p:cNvPr>
          <p:cNvSpPr/>
          <p:nvPr/>
        </p:nvSpPr>
        <p:spPr bwMode="auto">
          <a:xfrm>
            <a:off x="133608" y="1969574"/>
            <a:ext cx="1810454" cy="2667691"/>
          </a:xfrm>
          <a:prstGeom prst="roundRect">
            <a:avLst>
              <a:gd name="adj" fmla="val 452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vehicle definition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plan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part status and timing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part supplier selection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process planning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Prototype vehicle status</a:t>
            </a:r>
          </a:p>
        </p:txBody>
      </p:sp>
      <p:sp>
        <p:nvSpPr>
          <p:cNvPr id="14" name="圆柱形 35">
            <a:extLst>
              <a:ext uri="{FF2B5EF4-FFF2-40B4-BE49-F238E27FC236}">
                <a16:creationId xmlns:a16="http://schemas.microsoft.com/office/drawing/2014/main" id="{F48326F1-0948-7441-9EE9-EB8ED8E06B31}"/>
              </a:ext>
            </a:extLst>
          </p:cNvPr>
          <p:cNvSpPr/>
          <p:nvPr/>
        </p:nvSpPr>
        <p:spPr>
          <a:xfrm>
            <a:off x="3733800" y="5186619"/>
            <a:ext cx="2362200" cy="912510"/>
          </a:xfrm>
          <a:prstGeom prst="can">
            <a:avLst>
              <a:gd name="adj" fmla="val 1940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98997D-E036-934E-B9F2-571CB586FE17}"/>
              </a:ext>
            </a:extLst>
          </p:cNvPr>
          <p:cNvSpPr txBox="1"/>
          <p:nvPr/>
        </p:nvSpPr>
        <p:spPr>
          <a:xfrm>
            <a:off x="3733800" y="5399265"/>
            <a:ext cx="2362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MBOM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Multiple Plants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圆柱形 35">
            <a:extLst>
              <a:ext uri="{FF2B5EF4-FFF2-40B4-BE49-F238E27FC236}">
                <a16:creationId xmlns:a16="http://schemas.microsoft.com/office/drawing/2014/main" id="{C7564984-AFCD-C64A-9B20-8FFD468E1531}"/>
              </a:ext>
            </a:extLst>
          </p:cNvPr>
          <p:cNvSpPr/>
          <p:nvPr/>
        </p:nvSpPr>
        <p:spPr>
          <a:xfrm>
            <a:off x="6553200" y="5186619"/>
            <a:ext cx="2362200" cy="912510"/>
          </a:xfrm>
          <a:prstGeom prst="can">
            <a:avLst>
              <a:gd name="adj" fmla="val 1825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46B59D-0208-BE40-82A9-B4267B4743FD}"/>
              </a:ext>
            </a:extLst>
          </p:cNvPr>
          <p:cNvSpPr txBox="1"/>
          <p:nvPr/>
        </p:nvSpPr>
        <p:spPr>
          <a:xfrm>
            <a:off x="6553200" y="5399265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SBOM</a:t>
            </a:r>
          </a:p>
          <a:p>
            <a:pPr algn="ctr"/>
            <a:r>
              <a:rPr lang="en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Effectiveness management for full vehicle models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柱形 35">
            <a:extLst>
              <a:ext uri="{FF2B5EF4-FFF2-40B4-BE49-F238E27FC236}">
                <a16:creationId xmlns:a16="http://schemas.microsoft.com/office/drawing/2014/main" id="{7FC72F03-C729-4B44-A5A3-1E7DC82356DD}"/>
              </a:ext>
            </a:extLst>
          </p:cNvPr>
          <p:cNvSpPr/>
          <p:nvPr/>
        </p:nvSpPr>
        <p:spPr>
          <a:xfrm>
            <a:off x="9296400" y="5186619"/>
            <a:ext cx="2362200" cy="912510"/>
          </a:xfrm>
          <a:prstGeom prst="can">
            <a:avLst>
              <a:gd name="adj" fmla="val 194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917F04-4456-7848-A5CF-38A707B5681D}"/>
              </a:ext>
            </a:extLst>
          </p:cNvPr>
          <p:cNvSpPr txBox="1"/>
          <p:nvPr/>
        </p:nvSpPr>
        <p:spPr>
          <a:xfrm>
            <a:off x="9296400" y="5399265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Overseas Plant BOM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Joined Manufacturing</a:t>
            </a:r>
          </a:p>
          <a:p>
            <a:pPr algn="ctr"/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C7DD9333-5DD6-DC4F-A7BB-8EBAB139CEE7}"/>
              </a:ext>
            </a:extLst>
          </p:cNvPr>
          <p:cNvSpPr/>
          <p:nvPr/>
        </p:nvSpPr>
        <p:spPr bwMode="auto">
          <a:xfrm>
            <a:off x="2586209" y="1969574"/>
            <a:ext cx="1949385" cy="2667689"/>
          </a:xfrm>
          <a:prstGeom prst="roundRect">
            <a:avLst>
              <a:gd name="adj" fmla="val 5386"/>
            </a:avLst>
          </a:prstGeom>
          <a:solidFill>
            <a:srgbClr val="DDD9C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Subsidiary material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Plant level outsourcing parts and part  supply information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Manufacturing Process Management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 Parts Management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Breakpoint</a:t>
            </a:r>
          </a:p>
        </p:txBody>
      </p:sp>
      <p:sp>
        <p:nvSpPr>
          <p:cNvPr id="23" name="Rounded Rectangle 81">
            <a:extLst>
              <a:ext uri="{FF2B5EF4-FFF2-40B4-BE49-F238E27FC236}">
                <a16:creationId xmlns:a16="http://schemas.microsoft.com/office/drawing/2014/main" id="{E046E89F-0CCB-F740-8BF7-462DA31F95D8}"/>
              </a:ext>
            </a:extLst>
          </p:cNvPr>
          <p:cNvSpPr/>
          <p:nvPr/>
        </p:nvSpPr>
        <p:spPr bwMode="auto">
          <a:xfrm>
            <a:off x="5306568" y="1969574"/>
            <a:ext cx="2163586" cy="2667688"/>
          </a:xfrm>
          <a:prstGeom prst="roundRect">
            <a:avLst>
              <a:gd name="adj" fmla="val 3817"/>
            </a:avLst>
          </a:prstGeom>
          <a:solidFill>
            <a:srgbClr val="E6E0EC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 sales special part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Package</a:t>
            </a:r>
            <a:endParaRPr lang="en" altLang="zh-CN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strategy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Substitution relationship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sales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breakpoint</a:t>
            </a: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A1684B03-7CB1-BC4E-AAA2-31978D3DB8B1}"/>
              </a:ext>
            </a:extLst>
          </p:cNvPr>
          <p:cNvSpPr/>
          <p:nvPr/>
        </p:nvSpPr>
        <p:spPr bwMode="auto">
          <a:xfrm>
            <a:off x="8122099" y="1969574"/>
            <a:ext cx="2173228" cy="2667686"/>
          </a:xfrm>
          <a:prstGeom prst="roundRect">
            <a:avLst>
              <a:gd name="adj" fmla="val 4220"/>
            </a:avLst>
          </a:prstGeom>
          <a:solidFill>
            <a:srgbClr val="C6D9F1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Domestic MBOM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Overseas MBOM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BOM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Localization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special parts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Suppliers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KD Process Planning Information</a:t>
            </a:r>
          </a:p>
        </p:txBody>
      </p:sp>
      <p:sp>
        <p:nvSpPr>
          <p:cNvPr id="25" name="流程图: 汇总连接 49">
            <a:extLst>
              <a:ext uri="{FF2B5EF4-FFF2-40B4-BE49-F238E27FC236}">
                <a16:creationId xmlns:a16="http://schemas.microsoft.com/office/drawing/2014/main" id="{D53B15C8-ABA8-CA41-8D1C-97C06CA94DF0}"/>
              </a:ext>
            </a:extLst>
          </p:cNvPr>
          <p:cNvSpPr/>
          <p:nvPr/>
        </p:nvSpPr>
        <p:spPr>
          <a:xfrm>
            <a:off x="1896673" y="4545800"/>
            <a:ext cx="450050" cy="472465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6" name="连接符: 肘形 50">
            <a:extLst>
              <a:ext uri="{FF2B5EF4-FFF2-40B4-BE49-F238E27FC236}">
                <a16:creationId xmlns:a16="http://schemas.microsoft.com/office/drawing/2014/main" id="{19CF0924-14DC-CD49-9380-C9179FA2AD0D}"/>
              </a:ext>
            </a:extLst>
          </p:cNvPr>
          <p:cNvCxnSpPr>
            <a:cxnSpLocks/>
            <a:stCxn id="12" idx="2"/>
            <a:endCxn id="25" idx="2"/>
          </p:cNvCxnSpPr>
          <p:nvPr/>
        </p:nvCxnSpPr>
        <p:spPr>
          <a:xfrm rot="16200000" flipH="1">
            <a:off x="1395370" y="4280730"/>
            <a:ext cx="144768" cy="857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36">
            <a:extLst>
              <a:ext uri="{FF2B5EF4-FFF2-40B4-BE49-F238E27FC236}">
                <a16:creationId xmlns:a16="http://schemas.microsoft.com/office/drawing/2014/main" id="{6963C702-7144-F347-A463-2CEF60B85E1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17064" y="1752600"/>
            <a:ext cx="4634" cy="279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67">
            <a:extLst>
              <a:ext uri="{FF2B5EF4-FFF2-40B4-BE49-F238E27FC236}">
                <a16:creationId xmlns:a16="http://schemas.microsoft.com/office/drawing/2014/main" id="{33EBF5B0-AA41-2646-98A1-59B1871B1D8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914900" y="1824802"/>
            <a:ext cx="46214" cy="2720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71">
            <a:extLst>
              <a:ext uri="{FF2B5EF4-FFF2-40B4-BE49-F238E27FC236}">
                <a16:creationId xmlns:a16="http://schemas.microsoft.com/office/drawing/2014/main" id="{705C5A39-BE1A-7B47-B124-41EDD0854C8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19438" y="1811895"/>
            <a:ext cx="4633" cy="2733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80">
            <a:extLst>
              <a:ext uri="{FF2B5EF4-FFF2-40B4-BE49-F238E27FC236}">
                <a16:creationId xmlns:a16="http://schemas.microsoft.com/office/drawing/2014/main" id="{A8DD42FA-5C48-2B4C-A75D-B1D1F9E361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477762" y="1758517"/>
            <a:ext cx="4633" cy="2787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汇总连接 86">
            <a:extLst>
              <a:ext uri="{FF2B5EF4-FFF2-40B4-BE49-F238E27FC236}">
                <a16:creationId xmlns:a16="http://schemas.microsoft.com/office/drawing/2014/main" id="{D0CF06DC-FC3B-EE45-9491-BD1580CFCDB3}"/>
              </a:ext>
            </a:extLst>
          </p:cNvPr>
          <p:cNvSpPr/>
          <p:nvPr/>
        </p:nvSpPr>
        <p:spPr>
          <a:xfrm>
            <a:off x="4689875" y="4545800"/>
            <a:ext cx="450050" cy="472465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流程图: 汇总连接 88">
            <a:extLst>
              <a:ext uri="{FF2B5EF4-FFF2-40B4-BE49-F238E27FC236}">
                <a16:creationId xmlns:a16="http://schemas.microsoft.com/office/drawing/2014/main" id="{53FF2912-95F3-4E45-90E9-F5ACBDC20990}"/>
              </a:ext>
            </a:extLst>
          </p:cNvPr>
          <p:cNvSpPr/>
          <p:nvPr/>
        </p:nvSpPr>
        <p:spPr>
          <a:xfrm>
            <a:off x="7499046" y="4545800"/>
            <a:ext cx="450050" cy="472465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流程图: 汇总连接 91">
            <a:extLst>
              <a:ext uri="{FF2B5EF4-FFF2-40B4-BE49-F238E27FC236}">
                <a16:creationId xmlns:a16="http://schemas.microsoft.com/office/drawing/2014/main" id="{0EAEC9D8-9861-A044-8C91-2D56D09218F0}"/>
              </a:ext>
            </a:extLst>
          </p:cNvPr>
          <p:cNvSpPr/>
          <p:nvPr/>
        </p:nvSpPr>
        <p:spPr>
          <a:xfrm>
            <a:off x="10257370" y="4545800"/>
            <a:ext cx="450050" cy="472465"/>
          </a:xfrm>
          <a:prstGeom prst="flowChartSummingJunc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2100" algn="l" defTabSz="952500" eaLnBrk="0" hangingPunct="0">
              <a:lnSpc>
                <a:spcPts val="1900"/>
              </a:lnSpc>
              <a:buSzPct val="150000"/>
              <a:buFont typeface="Wingdings" pitchFamily="2" charset="2"/>
              <a:buChar char="ð"/>
            </a:pPr>
            <a:endParaRPr lang="zh-CN" altLang="en-US" sz="1200" b="0" kern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直接箭头连接符 103">
            <a:extLst>
              <a:ext uri="{FF2B5EF4-FFF2-40B4-BE49-F238E27FC236}">
                <a16:creationId xmlns:a16="http://schemas.microsoft.com/office/drawing/2014/main" id="{EF32879D-9221-8242-B6FC-B1CAF234E96F}"/>
              </a:ext>
            </a:extLst>
          </p:cNvPr>
          <p:cNvCxnSpPr>
            <a:cxnSpLocks/>
            <a:stCxn id="25" idx="4"/>
            <a:endCxn id="10" idx="1"/>
          </p:cNvCxnSpPr>
          <p:nvPr/>
        </p:nvCxnSpPr>
        <p:spPr>
          <a:xfrm>
            <a:off x="2121698" y="5018265"/>
            <a:ext cx="11902" cy="91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104">
            <a:extLst>
              <a:ext uri="{FF2B5EF4-FFF2-40B4-BE49-F238E27FC236}">
                <a16:creationId xmlns:a16="http://schemas.microsoft.com/office/drawing/2014/main" id="{B4BC9DA5-396F-5B44-AADE-F41BBBE59E35}"/>
              </a:ext>
            </a:extLst>
          </p:cNvPr>
          <p:cNvCxnSpPr>
            <a:cxnSpLocks/>
            <a:stCxn id="22" idx="2"/>
            <a:endCxn id="31" idx="2"/>
          </p:cNvCxnSpPr>
          <p:nvPr/>
        </p:nvCxnSpPr>
        <p:spPr>
          <a:xfrm rot="16200000" flipH="1">
            <a:off x="4053003" y="4145161"/>
            <a:ext cx="144770" cy="11289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106">
            <a:extLst>
              <a:ext uri="{FF2B5EF4-FFF2-40B4-BE49-F238E27FC236}">
                <a16:creationId xmlns:a16="http://schemas.microsoft.com/office/drawing/2014/main" id="{507451DE-9493-104E-B93B-2E64BC3511B3}"/>
              </a:ext>
            </a:extLst>
          </p:cNvPr>
          <p:cNvCxnSpPr>
            <a:cxnSpLocks/>
            <a:stCxn id="23" idx="2"/>
            <a:endCxn id="32" idx="2"/>
          </p:cNvCxnSpPr>
          <p:nvPr/>
        </p:nvCxnSpPr>
        <p:spPr>
          <a:xfrm rot="16200000" flipH="1">
            <a:off x="6871318" y="4154304"/>
            <a:ext cx="144771" cy="11106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109">
            <a:extLst>
              <a:ext uri="{FF2B5EF4-FFF2-40B4-BE49-F238E27FC236}">
                <a16:creationId xmlns:a16="http://schemas.microsoft.com/office/drawing/2014/main" id="{B5859AB4-8C79-3B40-A80A-97BA9D3CA588}"/>
              </a:ext>
            </a:extLst>
          </p:cNvPr>
          <p:cNvCxnSpPr>
            <a:cxnSpLocks/>
            <a:stCxn id="24" idx="2"/>
            <a:endCxn id="33" idx="2"/>
          </p:cNvCxnSpPr>
          <p:nvPr/>
        </p:nvCxnSpPr>
        <p:spPr>
          <a:xfrm rot="16200000" flipH="1">
            <a:off x="9660655" y="4185317"/>
            <a:ext cx="144773" cy="10486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112">
            <a:extLst>
              <a:ext uri="{FF2B5EF4-FFF2-40B4-BE49-F238E27FC236}">
                <a16:creationId xmlns:a16="http://schemas.microsoft.com/office/drawing/2014/main" id="{94B813B7-87E9-2549-A97E-31B0CED5C16C}"/>
              </a:ext>
            </a:extLst>
          </p:cNvPr>
          <p:cNvCxnSpPr>
            <a:cxnSpLocks/>
            <a:stCxn id="31" idx="4"/>
            <a:endCxn id="14" idx="1"/>
          </p:cNvCxnSpPr>
          <p:nvPr/>
        </p:nvCxnSpPr>
        <p:spPr>
          <a:xfrm>
            <a:off x="4914900" y="5018265"/>
            <a:ext cx="0" cy="16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117">
            <a:extLst>
              <a:ext uri="{FF2B5EF4-FFF2-40B4-BE49-F238E27FC236}">
                <a16:creationId xmlns:a16="http://schemas.microsoft.com/office/drawing/2014/main" id="{96EB2080-DE6C-B448-9A37-0C7D18F92A4B}"/>
              </a:ext>
            </a:extLst>
          </p:cNvPr>
          <p:cNvCxnSpPr>
            <a:cxnSpLocks/>
            <a:stCxn id="32" idx="4"/>
            <a:endCxn id="17" idx="1"/>
          </p:cNvCxnSpPr>
          <p:nvPr/>
        </p:nvCxnSpPr>
        <p:spPr>
          <a:xfrm>
            <a:off x="7724071" y="5018265"/>
            <a:ext cx="10229" cy="16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121">
            <a:extLst>
              <a:ext uri="{FF2B5EF4-FFF2-40B4-BE49-F238E27FC236}">
                <a16:creationId xmlns:a16="http://schemas.microsoft.com/office/drawing/2014/main" id="{F54B9102-E1BA-1146-B240-7F56F0A1F25D}"/>
              </a:ext>
            </a:extLst>
          </p:cNvPr>
          <p:cNvCxnSpPr>
            <a:cxnSpLocks/>
            <a:stCxn id="33" idx="4"/>
            <a:endCxn id="20" idx="1"/>
          </p:cNvCxnSpPr>
          <p:nvPr/>
        </p:nvCxnSpPr>
        <p:spPr>
          <a:xfrm flipH="1">
            <a:off x="10477500" y="5018265"/>
            <a:ext cx="4895" cy="16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9C0687-EF1B-7F48-BADC-6D0373B286F3}"/>
              </a:ext>
            </a:extLst>
          </p:cNvPr>
          <p:cNvGrpSpPr/>
          <p:nvPr/>
        </p:nvGrpSpPr>
        <p:grpSpPr>
          <a:xfrm>
            <a:off x="935965" y="975846"/>
            <a:ext cx="10641802" cy="936091"/>
            <a:chOff x="935965" y="1099673"/>
            <a:chExt cx="10641802" cy="155874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EC83B65-7C65-8046-A7A0-A0BDC5963013}"/>
                </a:ext>
              </a:extLst>
            </p:cNvPr>
            <p:cNvSpPr/>
            <p:nvPr/>
          </p:nvSpPr>
          <p:spPr bwMode="auto">
            <a:xfrm>
              <a:off x="2005387" y="2311646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柱形 35">
              <a:extLst>
                <a:ext uri="{FF2B5EF4-FFF2-40B4-BE49-F238E27FC236}">
                  <a16:creationId xmlns:a16="http://schemas.microsoft.com/office/drawing/2014/main" id="{36D74139-5FF2-834A-8FA5-6B2DC5EFCA9A}"/>
                </a:ext>
              </a:extLst>
            </p:cNvPr>
            <p:cNvSpPr/>
            <p:nvPr/>
          </p:nvSpPr>
          <p:spPr>
            <a:xfrm>
              <a:off x="935965" y="1099673"/>
              <a:ext cx="10641802" cy="1367100"/>
            </a:xfrm>
            <a:prstGeom prst="can">
              <a:avLst>
                <a:gd name="adj" fmla="val 17966"/>
              </a:avLst>
            </a:prstGeom>
            <a:solidFill>
              <a:srgbClr val="EBFFFF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CE796A9-DF6B-1E4C-8197-75972132451C}"/>
                </a:ext>
              </a:extLst>
            </p:cNvPr>
            <p:cNvSpPr/>
            <p:nvPr/>
          </p:nvSpPr>
          <p:spPr bwMode="auto">
            <a:xfrm>
              <a:off x="4736089" y="2441564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0702C78-7B95-7D43-888F-E3C385A1618F}"/>
                </a:ext>
              </a:extLst>
            </p:cNvPr>
            <p:cNvSpPr/>
            <p:nvPr/>
          </p:nvSpPr>
          <p:spPr bwMode="auto">
            <a:xfrm>
              <a:off x="7494413" y="2420072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428D336-9708-0C46-851B-41D3F25FC807}"/>
                </a:ext>
              </a:extLst>
            </p:cNvPr>
            <p:cNvSpPr/>
            <p:nvPr/>
          </p:nvSpPr>
          <p:spPr bwMode="auto">
            <a:xfrm>
              <a:off x="10252737" y="2331189"/>
              <a:ext cx="450050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1BFD37-3E79-5244-B6A3-A4ACD83D1867}"/>
                </a:ext>
              </a:extLst>
            </p:cNvPr>
            <p:cNvSpPr/>
            <p:nvPr/>
          </p:nvSpPr>
          <p:spPr bwMode="auto">
            <a:xfrm>
              <a:off x="1858102" y="2321336"/>
              <a:ext cx="517923" cy="21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marL="82550" indent="-82550" algn="ctr"/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492E384-6FF3-4746-AF0E-707FB2F1FB2D}"/>
                </a:ext>
              </a:extLst>
            </p:cNvPr>
            <p:cNvSpPr txBox="1"/>
            <p:nvPr/>
          </p:nvSpPr>
          <p:spPr>
            <a:xfrm>
              <a:off x="935965" y="1419349"/>
              <a:ext cx="10641802" cy="973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R&amp;D Area BOM (Early BOM </a:t>
              </a:r>
              <a:r>
                <a:rPr lang="en-US" altLang="zh-CN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Wingdings" pitchFamily="2" charset="2"/>
                </a:rPr>
                <a:t>  Engineering BOM)</a:t>
              </a:r>
              <a:endParaRPr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与策划业务融合、面向同步工程、多领域协同参与产品研发（成本、重量、采购、售后等的早期介入）</a:t>
              </a:r>
            </a:p>
          </p:txBody>
        </p:sp>
      </p:grpSp>
      <p:sp>
        <p:nvSpPr>
          <p:cNvPr id="2" name="五边形 1">
            <a:extLst>
              <a:ext uri="{FF2B5EF4-FFF2-40B4-BE49-F238E27FC236}">
                <a16:creationId xmlns:a16="http://schemas.microsoft.com/office/drawing/2014/main" id="{9D8AF6B8-A872-8E47-989C-17ADB338ACBA}"/>
              </a:ext>
            </a:extLst>
          </p:cNvPr>
          <p:cNvSpPr/>
          <p:nvPr/>
        </p:nvSpPr>
        <p:spPr bwMode="auto">
          <a:xfrm>
            <a:off x="1066799" y="1524000"/>
            <a:ext cx="10358567" cy="32753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Release &amp; Change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F9E3BE0E-52CF-3B40-9BFB-6997FB019C41}"/>
              </a:ext>
            </a:extLst>
          </p:cNvPr>
          <p:cNvSpPr/>
          <p:nvPr/>
        </p:nvSpPr>
        <p:spPr bwMode="auto">
          <a:xfrm>
            <a:off x="1891284" y="1752600"/>
            <a:ext cx="484632" cy="34774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marL="82550" indent="-82550" algn="ctr"/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Release &amp; Change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BB850966-A806-2E4E-9E82-35E214FA3FEA}"/>
              </a:ext>
            </a:extLst>
          </p:cNvPr>
          <p:cNvSpPr/>
          <p:nvPr/>
        </p:nvSpPr>
        <p:spPr bwMode="auto">
          <a:xfrm>
            <a:off x="4648200" y="1780389"/>
            <a:ext cx="484632" cy="34774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marL="82550" indent="-82550" algn="ctr"/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Release &amp; Change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>
            <a:extLst>
              <a:ext uri="{FF2B5EF4-FFF2-40B4-BE49-F238E27FC236}">
                <a16:creationId xmlns:a16="http://schemas.microsoft.com/office/drawing/2014/main" id="{E54A1DDF-B947-7242-A791-10B19DFEE0E8}"/>
              </a:ext>
            </a:extLst>
          </p:cNvPr>
          <p:cNvSpPr/>
          <p:nvPr/>
        </p:nvSpPr>
        <p:spPr bwMode="auto">
          <a:xfrm>
            <a:off x="7516368" y="1828800"/>
            <a:ext cx="484632" cy="34774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marL="82550" indent="-82550" algn="ctr"/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Release &amp; Change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下箭头 57">
            <a:extLst>
              <a:ext uri="{FF2B5EF4-FFF2-40B4-BE49-F238E27FC236}">
                <a16:creationId xmlns:a16="http://schemas.microsoft.com/office/drawing/2014/main" id="{A8349D93-9459-C14B-98E5-66528E17DB65}"/>
              </a:ext>
            </a:extLst>
          </p:cNvPr>
          <p:cNvSpPr/>
          <p:nvPr/>
        </p:nvSpPr>
        <p:spPr bwMode="auto">
          <a:xfrm>
            <a:off x="10259568" y="1828800"/>
            <a:ext cx="484632" cy="34774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eaVert" wrap="square" lIns="90000" rtlCol="0" anchor="ctr"/>
          <a:lstStyle/>
          <a:p>
            <a:pPr marL="82550" indent="-82550" algn="ctr"/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Release &amp; Change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右箭头 4">
            <a:extLst>
              <a:ext uri="{FF2B5EF4-FFF2-40B4-BE49-F238E27FC236}">
                <a16:creationId xmlns:a16="http://schemas.microsoft.com/office/drawing/2014/main" id="{00C5D4B8-77D3-0C4E-8A82-6DECF7635997}"/>
              </a:ext>
            </a:extLst>
          </p:cNvPr>
          <p:cNvSpPr/>
          <p:nvPr/>
        </p:nvSpPr>
        <p:spPr bwMode="auto">
          <a:xfrm rot="10800000" flipH="1">
            <a:off x="304801" y="4641847"/>
            <a:ext cx="640606" cy="1225553"/>
          </a:xfrm>
          <a:prstGeom prst="bentArrow">
            <a:avLst>
              <a:gd name="adj1" fmla="val 40139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3F22E-A413-E042-9E2D-7FA393DF0AB3}"/>
              </a:ext>
            </a:extLst>
          </p:cNvPr>
          <p:cNvSpPr txBox="1"/>
          <p:nvPr/>
        </p:nvSpPr>
        <p:spPr>
          <a:xfrm>
            <a:off x="35311" y="4822191"/>
            <a:ext cx="78025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Prototype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</a:t>
            </a:r>
            <a:endParaRPr kumimoji="1" lang="zh-CN" alt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圆角右箭头 73">
            <a:extLst>
              <a:ext uri="{FF2B5EF4-FFF2-40B4-BE49-F238E27FC236}">
                <a16:creationId xmlns:a16="http://schemas.microsoft.com/office/drawing/2014/main" id="{D0392DF0-CEDC-6D43-B008-3DBD3432C8FD}"/>
              </a:ext>
            </a:extLst>
          </p:cNvPr>
          <p:cNvSpPr/>
          <p:nvPr/>
        </p:nvSpPr>
        <p:spPr bwMode="auto">
          <a:xfrm rot="10800000" flipH="1">
            <a:off x="3397994" y="4576063"/>
            <a:ext cx="602506" cy="1225553"/>
          </a:xfrm>
          <a:prstGeom prst="bentArrow">
            <a:avLst>
              <a:gd name="adj1" fmla="val 50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右箭头 75">
            <a:extLst>
              <a:ext uri="{FF2B5EF4-FFF2-40B4-BE49-F238E27FC236}">
                <a16:creationId xmlns:a16="http://schemas.microsoft.com/office/drawing/2014/main" id="{6722641C-AF64-614E-81F0-027A9236EC54}"/>
              </a:ext>
            </a:extLst>
          </p:cNvPr>
          <p:cNvSpPr/>
          <p:nvPr/>
        </p:nvSpPr>
        <p:spPr bwMode="auto">
          <a:xfrm rot="10800000" flipH="1">
            <a:off x="6231110" y="4641846"/>
            <a:ext cx="398290" cy="1225553"/>
          </a:xfrm>
          <a:prstGeom prst="bentArrow">
            <a:avLst>
              <a:gd name="adj1" fmla="val 50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右箭头 77">
            <a:extLst>
              <a:ext uri="{FF2B5EF4-FFF2-40B4-BE49-F238E27FC236}">
                <a16:creationId xmlns:a16="http://schemas.microsoft.com/office/drawing/2014/main" id="{F440713B-AB0A-FE47-95D5-CFF7D645D76D}"/>
              </a:ext>
            </a:extLst>
          </p:cNvPr>
          <p:cNvSpPr/>
          <p:nvPr/>
        </p:nvSpPr>
        <p:spPr bwMode="auto">
          <a:xfrm rot="10800000" flipH="1">
            <a:off x="9050510" y="4641846"/>
            <a:ext cx="398290" cy="1225553"/>
          </a:xfrm>
          <a:prstGeom prst="bentArrow">
            <a:avLst>
              <a:gd name="adj1" fmla="val 50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5CAD78AF-EC5B-694A-80E2-7F0DB39A8B23}"/>
              </a:ext>
            </a:extLst>
          </p:cNvPr>
          <p:cNvSpPr/>
          <p:nvPr/>
        </p:nvSpPr>
        <p:spPr bwMode="auto">
          <a:xfrm>
            <a:off x="3907764" y="6011486"/>
            <a:ext cx="1731037" cy="538844"/>
          </a:xfrm>
          <a:prstGeom prst="upArrow">
            <a:avLst>
              <a:gd name="adj1" fmla="val 77212"/>
              <a:gd name="adj2" fmla="val 3200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上箭头 79">
            <a:extLst>
              <a:ext uri="{FF2B5EF4-FFF2-40B4-BE49-F238E27FC236}">
                <a16:creationId xmlns:a16="http://schemas.microsoft.com/office/drawing/2014/main" id="{8EFC8F65-ED8C-134E-B354-4319804AA380}"/>
              </a:ext>
            </a:extLst>
          </p:cNvPr>
          <p:cNvSpPr/>
          <p:nvPr/>
        </p:nvSpPr>
        <p:spPr bwMode="auto">
          <a:xfrm>
            <a:off x="6879563" y="6019800"/>
            <a:ext cx="1731037" cy="538844"/>
          </a:xfrm>
          <a:prstGeom prst="upArrow">
            <a:avLst>
              <a:gd name="adj1" fmla="val 77212"/>
              <a:gd name="adj2" fmla="val 3200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69ECECA8-9D06-714B-AB2D-ABBC06AA23D0}"/>
              </a:ext>
            </a:extLst>
          </p:cNvPr>
          <p:cNvSpPr/>
          <p:nvPr/>
        </p:nvSpPr>
        <p:spPr bwMode="auto">
          <a:xfrm>
            <a:off x="3726794" y="6416756"/>
            <a:ext cx="7931806" cy="372161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Breakpoint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75254F-42CD-6F49-9AA1-39473EE9D835}"/>
              </a:ext>
            </a:extLst>
          </p:cNvPr>
          <p:cNvSpPr txBox="1"/>
          <p:nvPr/>
        </p:nvSpPr>
        <p:spPr>
          <a:xfrm>
            <a:off x="4308875" y="6107668"/>
            <a:ext cx="87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不同制造基地切换时间不同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7CBA5DF-04A9-AF49-A984-34C147D4DDC2}"/>
              </a:ext>
            </a:extLst>
          </p:cNvPr>
          <p:cNvSpPr txBox="1"/>
          <p:nvPr/>
        </p:nvSpPr>
        <p:spPr>
          <a:xfrm>
            <a:off x="7162800" y="6107668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基于生产切换时间设定售后切换时间</a:t>
            </a:r>
          </a:p>
        </p:txBody>
      </p:sp>
      <p:sp>
        <p:nvSpPr>
          <p:cNvPr id="82" name="上箭头 81">
            <a:extLst>
              <a:ext uri="{FF2B5EF4-FFF2-40B4-BE49-F238E27FC236}">
                <a16:creationId xmlns:a16="http://schemas.microsoft.com/office/drawing/2014/main" id="{49890549-ABC6-9F42-86F3-7893C443164D}"/>
              </a:ext>
            </a:extLst>
          </p:cNvPr>
          <p:cNvSpPr/>
          <p:nvPr/>
        </p:nvSpPr>
        <p:spPr bwMode="auto">
          <a:xfrm>
            <a:off x="9677400" y="6019800"/>
            <a:ext cx="1731037" cy="538844"/>
          </a:xfrm>
          <a:prstGeom prst="upArrow">
            <a:avLst>
              <a:gd name="adj1" fmla="val 77212"/>
              <a:gd name="adj2" fmla="val 3200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6AB434-7125-EC4C-8181-61D968726B0D}"/>
              </a:ext>
            </a:extLst>
          </p:cNvPr>
          <p:cNvSpPr txBox="1"/>
          <p:nvPr/>
        </p:nvSpPr>
        <p:spPr>
          <a:xfrm>
            <a:off x="9982200" y="6096000"/>
            <a:ext cx="1176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基于国内生产切换时间设定海外切换时间</a:t>
            </a:r>
          </a:p>
        </p:txBody>
      </p:sp>
      <p:sp>
        <p:nvSpPr>
          <p:cNvPr id="13" name="上箭头标注 12">
            <a:extLst>
              <a:ext uri="{FF2B5EF4-FFF2-40B4-BE49-F238E27FC236}">
                <a16:creationId xmlns:a16="http://schemas.microsoft.com/office/drawing/2014/main" id="{7DFAA569-175E-8644-89A9-C713CDD4FB6E}"/>
              </a:ext>
            </a:extLst>
          </p:cNvPr>
          <p:cNvSpPr/>
          <p:nvPr/>
        </p:nvSpPr>
        <p:spPr bwMode="auto">
          <a:xfrm>
            <a:off x="952499" y="5971806"/>
            <a:ext cx="2340635" cy="809994"/>
          </a:xfrm>
          <a:prstGeom prst="upArrowCallou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Effectivities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  <a:endParaRPr kumimoji="1"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0BA5589-3D80-104E-8973-30FA46E52DF4}"/>
              </a:ext>
            </a:extLst>
          </p:cNvPr>
          <p:cNvSpPr/>
          <p:nvPr/>
        </p:nvSpPr>
        <p:spPr bwMode="auto">
          <a:xfrm>
            <a:off x="11158276" y="1908317"/>
            <a:ext cx="95752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</a:p>
          <a:p>
            <a:pPr marL="82550" indent="-82550"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885B4A6-32C6-EB44-B6A0-DA64559D2005}"/>
              </a:ext>
            </a:extLst>
          </p:cNvPr>
          <p:cNvSpPr/>
          <p:nvPr/>
        </p:nvSpPr>
        <p:spPr bwMode="auto">
          <a:xfrm>
            <a:off x="11153165" y="4063425"/>
            <a:ext cx="96263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1F00186-ECBE-7940-BB57-B650FAA43DC7}"/>
              </a:ext>
            </a:extLst>
          </p:cNvPr>
          <p:cNvSpPr/>
          <p:nvPr/>
        </p:nvSpPr>
        <p:spPr bwMode="auto">
          <a:xfrm>
            <a:off x="11153165" y="6181297"/>
            <a:ext cx="96263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r>
              <a: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Effected</a:t>
            </a:r>
            <a:endParaRPr kumimoji="1"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下箭头 49">
            <a:extLst>
              <a:ext uri="{FF2B5EF4-FFF2-40B4-BE49-F238E27FC236}">
                <a16:creationId xmlns:a16="http://schemas.microsoft.com/office/drawing/2014/main" id="{DF500CE4-6B9F-BD4B-9D15-A30267FEFDB5}"/>
              </a:ext>
            </a:extLst>
          </p:cNvPr>
          <p:cNvSpPr/>
          <p:nvPr/>
        </p:nvSpPr>
        <p:spPr bwMode="auto">
          <a:xfrm>
            <a:off x="11577766" y="2553243"/>
            <a:ext cx="309434" cy="147294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下箭头 85">
            <a:extLst>
              <a:ext uri="{FF2B5EF4-FFF2-40B4-BE49-F238E27FC236}">
                <a16:creationId xmlns:a16="http://schemas.microsoft.com/office/drawing/2014/main" id="{C48845D1-03C7-DB49-85B6-CC5F1E997E8D}"/>
              </a:ext>
            </a:extLst>
          </p:cNvPr>
          <p:cNvSpPr/>
          <p:nvPr/>
        </p:nvSpPr>
        <p:spPr bwMode="auto">
          <a:xfrm>
            <a:off x="11577766" y="4699255"/>
            <a:ext cx="309434" cy="147294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marL="82550" indent="-82550" algn="ctr"/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8E1DE90-FD21-BE4D-B3B0-AA1ECC7841C1}"/>
              </a:ext>
            </a:extLst>
          </p:cNvPr>
          <p:cNvSpPr txBox="1"/>
          <p:nvPr/>
        </p:nvSpPr>
        <p:spPr>
          <a:xfrm>
            <a:off x="3121928" y="4706600"/>
            <a:ext cx="10078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Manufacturing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</a:t>
            </a:r>
          </a:p>
          <a:p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Temporary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</a:t>
            </a:r>
            <a:endParaRPr kumimoji="1" lang="zh-CN" alt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C07ED7-DBAB-5447-A937-3F43D4E1B023}"/>
              </a:ext>
            </a:extLst>
          </p:cNvPr>
          <p:cNvSpPr txBox="1"/>
          <p:nvPr/>
        </p:nvSpPr>
        <p:spPr>
          <a:xfrm>
            <a:off x="5910217" y="4820056"/>
            <a:ext cx="78025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9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AfterSalesChange</a:t>
            </a:r>
            <a:endParaRPr kumimoji="1" lang="zh-CN" alt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65B507-316D-1642-AB7E-110F6C27F49E}"/>
              </a:ext>
            </a:extLst>
          </p:cNvPr>
          <p:cNvSpPr txBox="1"/>
          <p:nvPr/>
        </p:nvSpPr>
        <p:spPr>
          <a:xfrm>
            <a:off x="8726558" y="4818193"/>
            <a:ext cx="78025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KD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</a:t>
            </a:r>
            <a:endParaRPr kumimoji="1" lang="zh-CN" alt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9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1B69-FB0A-46E3-9940-F2326871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Full Lifecycle Configuration Management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F6FC89-5563-5E46-A9FF-B3DC0B05900D}"/>
              </a:ext>
            </a:extLst>
          </p:cNvPr>
          <p:cNvSpPr/>
          <p:nvPr/>
        </p:nvSpPr>
        <p:spPr>
          <a:xfrm>
            <a:off x="377999" y="1600201"/>
            <a:ext cx="441680" cy="48974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8E0451-4F1E-054F-B158-19BA7A672177}"/>
              </a:ext>
            </a:extLst>
          </p:cNvPr>
          <p:cNvSpPr/>
          <p:nvPr/>
        </p:nvSpPr>
        <p:spPr>
          <a:xfrm>
            <a:off x="854986" y="2710238"/>
            <a:ext cx="9089415" cy="3787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406C29-D0D9-8042-8325-38BEFBF69145}"/>
              </a:ext>
            </a:extLst>
          </p:cNvPr>
          <p:cNvSpPr/>
          <p:nvPr/>
        </p:nvSpPr>
        <p:spPr>
          <a:xfrm>
            <a:off x="854986" y="2237631"/>
            <a:ext cx="8995820" cy="441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Rectangle 123">
            <a:extLst>
              <a:ext uri="{FF2B5EF4-FFF2-40B4-BE49-F238E27FC236}">
                <a16:creationId xmlns:a16="http://schemas.microsoft.com/office/drawing/2014/main" id="{C718CC4E-471F-F64E-85AB-2CE6856A62A5}"/>
              </a:ext>
            </a:extLst>
          </p:cNvPr>
          <p:cNvSpPr/>
          <p:nvPr/>
        </p:nvSpPr>
        <p:spPr>
          <a:xfrm>
            <a:off x="1971605" y="3729776"/>
            <a:ext cx="836865" cy="715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Model Specification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2CE98B62-640A-3040-B996-07F78E4B9ACA}"/>
              </a:ext>
            </a:extLst>
          </p:cNvPr>
          <p:cNvCxnSpPr>
            <a:cxnSpLocks/>
            <a:stCxn id="46" idx="3"/>
            <a:endCxn id="36" idx="0"/>
          </p:cNvCxnSpPr>
          <p:nvPr/>
        </p:nvCxnSpPr>
        <p:spPr>
          <a:xfrm>
            <a:off x="5573646" y="4087737"/>
            <a:ext cx="2984594" cy="54125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66">
            <a:extLst>
              <a:ext uri="{FF2B5EF4-FFF2-40B4-BE49-F238E27FC236}">
                <a16:creationId xmlns:a16="http://schemas.microsoft.com/office/drawing/2014/main" id="{B79F2761-C299-424D-8358-ADDE038D3D69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 flipH="1">
            <a:off x="2390038" y="3416222"/>
            <a:ext cx="604" cy="3135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51">
            <a:extLst>
              <a:ext uri="{FF2B5EF4-FFF2-40B4-BE49-F238E27FC236}">
                <a16:creationId xmlns:a16="http://schemas.microsoft.com/office/drawing/2014/main" id="{80460FE7-85B7-D648-A7FB-C24B6319B52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383765" y="2159008"/>
            <a:ext cx="362292" cy="571790"/>
          </a:xfrm>
          <a:prstGeom prst="homePlate">
            <a:avLst>
              <a:gd name="adj" fmla="val 37384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2860" dir="5400000" algn="tl" rotWithShape="0">
              <a:srgbClr val="000000">
                <a:alpha val="34000"/>
              </a:srgbClr>
            </a:outerShdw>
          </a:effectLst>
        </p:spPr>
        <p:txBody>
          <a:bodyPr wrap="square" lIns="91440" tIns="0" rIns="9144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SOP</a:t>
            </a:r>
            <a:endParaRPr lang="en-US" altLang="zh-CN" sz="1000" i="0" u="none" strike="noStrike" baseline="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AutoShape 51">
            <a:extLst>
              <a:ext uri="{FF2B5EF4-FFF2-40B4-BE49-F238E27FC236}">
                <a16:creationId xmlns:a16="http://schemas.microsoft.com/office/drawing/2014/main" id="{6E00D45C-3B36-5E4A-B83F-234136DE938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114434" y="2044280"/>
            <a:ext cx="362289" cy="801245"/>
          </a:xfrm>
          <a:prstGeom prst="homePlate">
            <a:avLst>
              <a:gd name="adj" fmla="val 37384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2860" dir="5400000" algn="tl" rotWithShape="0">
              <a:srgbClr val="000000">
                <a:alpha val="34000"/>
              </a:srgbClr>
            </a:outerShdw>
          </a:effectLst>
        </p:spPr>
        <p:txBody>
          <a:bodyPr wrap="square" lIns="91440" tIns="0" rIns="9144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Trail Production</a:t>
            </a:r>
            <a:endParaRPr lang="en-US" altLang="zh-CN" sz="1000" i="0" u="none" strike="noStrike" baseline="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AutoShape 51">
            <a:extLst>
              <a:ext uri="{FF2B5EF4-FFF2-40B4-BE49-F238E27FC236}">
                <a16:creationId xmlns:a16="http://schemas.microsoft.com/office/drawing/2014/main" id="{CEC150B4-8D0B-DA4E-BDAE-C8C13B39A227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494405" y="2110546"/>
            <a:ext cx="375066" cy="681487"/>
          </a:xfrm>
          <a:prstGeom prst="homePlate">
            <a:avLst>
              <a:gd name="adj" fmla="val 37384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2860" dir="5400000" algn="tl" rotWithShape="0">
              <a:srgbClr val="000000">
                <a:alpha val="34000"/>
              </a:srgbClr>
            </a:outerShdw>
          </a:effectLst>
        </p:spPr>
        <p:txBody>
          <a:bodyPr wrap="square" lIns="91440" tIns="0" rIns="91440" bIns="0" anchor="ctr" upright="1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Concept</a:t>
            </a:r>
          </a:p>
        </p:txBody>
      </p:sp>
      <p:cxnSp>
        <p:nvCxnSpPr>
          <p:cNvPr id="32" name="直接箭头连接符 63">
            <a:extLst>
              <a:ext uri="{FF2B5EF4-FFF2-40B4-BE49-F238E27FC236}">
                <a16:creationId xmlns:a16="http://schemas.microsoft.com/office/drawing/2014/main" id="{FAF4BC04-3559-A04A-86AC-7A0E20F0BA04}"/>
              </a:ext>
            </a:extLst>
          </p:cNvPr>
          <p:cNvCxnSpPr>
            <a:cxnSpLocks/>
            <a:stCxn id="43" idx="3"/>
            <a:endCxn id="26" idx="1"/>
          </p:cNvCxnSpPr>
          <p:nvPr/>
        </p:nvCxnSpPr>
        <p:spPr>
          <a:xfrm>
            <a:off x="1802501" y="4087065"/>
            <a:ext cx="169104" cy="6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3">
            <a:extLst>
              <a:ext uri="{FF2B5EF4-FFF2-40B4-BE49-F238E27FC236}">
                <a16:creationId xmlns:a16="http://schemas.microsoft.com/office/drawing/2014/main" id="{B0B704E2-D3B4-0547-B489-873B4B0F034F}"/>
              </a:ext>
            </a:extLst>
          </p:cNvPr>
          <p:cNvSpPr/>
          <p:nvPr/>
        </p:nvSpPr>
        <p:spPr>
          <a:xfrm>
            <a:off x="3283620" y="3729833"/>
            <a:ext cx="940558" cy="715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Engineering Configuration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4" name="直接箭头连接符 74">
            <a:extLst>
              <a:ext uri="{FF2B5EF4-FFF2-40B4-BE49-F238E27FC236}">
                <a16:creationId xmlns:a16="http://schemas.microsoft.com/office/drawing/2014/main" id="{7AB7E4E0-E98E-184B-AD45-30D4FA08A355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808470" y="4087680"/>
            <a:ext cx="475150" cy="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3">
            <a:extLst>
              <a:ext uri="{FF2B5EF4-FFF2-40B4-BE49-F238E27FC236}">
                <a16:creationId xmlns:a16="http://schemas.microsoft.com/office/drawing/2014/main" id="{BB542DCF-3A7C-D447-B03D-9CFE98E97216}"/>
              </a:ext>
            </a:extLst>
          </p:cNvPr>
          <p:cNvSpPr/>
          <p:nvPr/>
        </p:nvSpPr>
        <p:spPr>
          <a:xfrm>
            <a:off x="6548437" y="4315089"/>
            <a:ext cx="935501" cy="678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Production Configuration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123">
            <a:extLst>
              <a:ext uri="{FF2B5EF4-FFF2-40B4-BE49-F238E27FC236}">
                <a16:creationId xmlns:a16="http://schemas.microsoft.com/office/drawing/2014/main" id="{ABB853E5-F023-F04B-BCD2-493E0BC95566}"/>
              </a:ext>
            </a:extLst>
          </p:cNvPr>
          <p:cNvSpPr/>
          <p:nvPr/>
        </p:nvSpPr>
        <p:spPr>
          <a:xfrm>
            <a:off x="8090489" y="4628990"/>
            <a:ext cx="935501" cy="6646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Sales Configuration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D0F15FAA-5553-9148-B24E-B961EFB8D92B}"/>
              </a:ext>
            </a:extLst>
          </p:cNvPr>
          <p:cNvCxnSpPr>
            <a:cxnSpLocks/>
            <a:stCxn id="46" idx="3"/>
            <a:endCxn id="35" idx="0"/>
          </p:cNvCxnSpPr>
          <p:nvPr/>
        </p:nvCxnSpPr>
        <p:spPr>
          <a:xfrm>
            <a:off x="5573646" y="4087737"/>
            <a:ext cx="1442542" cy="2273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9D31C68-7C14-414A-BDA4-4565ABC8100D}"/>
              </a:ext>
            </a:extLst>
          </p:cNvPr>
          <p:cNvSpPr/>
          <p:nvPr/>
        </p:nvSpPr>
        <p:spPr bwMode="auto">
          <a:xfrm>
            <a:off x="854987" y="1600200"/>
            <a:ext cx="9089414" cy="608171"/>
          </a:xfrm>
          <a:prstGeom prst="rect">
            <a:avLst/>
          </a:prstGeom>
          <a:solidFill>
            <a:srgbClr val="4F81BD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Product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Development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Process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881ADB-9984-3547-AFC4-76F442F4C2AE}"/>
              </a:ext>
            </a:extLst>
          </p:cNvPr>
          <p:cNvSpPr/>
          <p:nvPr/>
        </p:nvSpPr>
        <p:spPr bwMode="auto">
          <a:xfrm>
            <a:off x="10370900" y="2578302"/>
            <a:ext cx="1417898" cy="4400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Sales Price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123">
            <a:extLst>
              <a:ext uri="{FF2B5EF4-FFF2-40B4-BE49-F238E27FC236}">
                <a16:creationId xmlns:a16="http://schemas.microsoft.com/office/drawing/2014/main" id="{7883096A-1501-DF4A-B262-05E254412715}"/>
              </a:ext>
            </a:extLst>
          </p:cNvPr>
          <p:cNvSpPr/>
          <p:nvPr/>
        </p:nvSpPr>
        <p:spPr>
          <a:xfrm>
            <a:off x="3278799" y="5680737"/>
            <a:ext cx="1339799" cy="7439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产品配置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约束规则</a:t>
            </a:r>
          </a:p>
        </p:txBody>
      </p:sp>
      <p:sp>
        <p:nvSpPr>
          <p:cNvPr id="41" name="Rectangle 123">
            <a:extLst>
              <a:ext uri="{FF2B5EF4-FFF2-40B4-BE49-F238E27FC236}">
                <a16:creationId xmlns:a16="http://schemas.microsoft.com/office/drawing/2014/main" id="{5056B05B-B5FE-1F41-BE0B-27BFAD47798E}"/>
              </a:ext>
            </a:extLst>
          </p:cNvPr>
          <p:cNvSpPr/>
          <p:nvPr/>
        </p:nvSpPr>
        <p:spPr>
          <a:xfrm>
            <a:off x="7455977" y="2798341"/>
            <a:ext cx="742917" cy="622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Validation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Rectangle 123">
            <a:extLst>
              <a:ext uri="{FF2B5EF4-FFF2-40B4-BE49-F238E27FC236}">
                <a16:creationId xmlns:a16="http://schemas.microsoft.com/office/drawing/2014/main" id="{B57265B4-0265-7640-A015-3BE8574B482E}"/>
              </a:ext>
            </a:extLst>
          </p:cNvPr>
          <p:cNvSpPr/>
          <p:nvPr/>
        </p:nvSpPr>
        <p:spPr>
          <a:xfrm>
            <a:off x="4825664" y="2794027"/>
            <a:ext cx="742917" cy="622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Validation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Rectangle 123">
            <a:extLst>
              <a:ext uri="{FF2B5EF4-FFF2-40B4-BE49-F238E27FC236}">
                <a16:creationId xmlns:a16="http://schemas.microsoft.com/office/drawing/2014/main" id="{01D5A02D-4F77-9F41-A19D-80E68F0A01CA}"/>
              </a:ext>
            </a:extLst>
          </p:cNvPr>
          <p:cNvSpPr/>
          <p:nvPr/>
        </p:nvSpPr>
        <p:spPr>
          <a:xfrm>
            <a:off x="1059584" y="3729161"/>
            <a:ext cx="742917" cy="715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Vehicle Model Planning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Rectangle 123">
            <a:extLst>
              <a:ext uri="{FF2B5EF4-FFF2-40B4-BE49-F238E27FC236}">
                <a16:creationId xmlns:a16="http://schemas.microsoft.com/office/drawing/2014/main" id="{4B89BC65-497C-0C43-81F2-D97263659C97}"/>
              </a:ext>
            </a:extLst>
          </p:cNvPr>
          <p:cNvSpPr/>
          <p:nvPr/>
        </p:nvSpPr>
        <p:spPr>
          <a:xfrm>
            <a:off x="1972813" y="2794027"/>
            <a:ext cx="835657" cy="6221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Feasibility/ cost analysis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5" name="直接箭头连接符 78">
            <a:extLst>
              <a:ext uri="{FF2B5EF4-FFF2-40B4-BE49-F238E27FC236}">
                <a16:creationId xmlns:a16="http://schemas.microsoft.com/office/drawing/2014/main" id="{8112CB54-80ED-234F-A7A3-268A1F5C4BA4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>
            <a:off x="4224178" y="4087737"/>
            <a:ext cx="6065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23">
            <a:extLst>
              <a:ext uri="{FF2B5EF4-FFF2-40B4-BE49-F238E27FC236}">
                <a16:creationId xmlns:a16="http://schemas.microsoft.com/office/drawing/2014/main" id="{46355EDC-8DB4-7347-BFBE-5B05290B1B9B}"/>
              </a:ext>
            </a:extLst>
          </p:cNvPr>
          <p:cNvSpPr/>
          <p:nvPr/>
        </p:nvSpPr>
        <p:spPr>
          <a:xfrm>
            <a:off x="4830729" y="3729833"/>
            <a:ext cx="742917" cy="715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Eng. Release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7" name="直接箭头连接符 266">
            <a:extLst>
              <a:ext uri="{FF2B5EF4-FFF2-40B4-BE49-F238E27FC236}">
                <a16:creationId xmlns:a16="http://schemas.microsoft.com/office/drawing/2014/main" id="{7C1C54C3-3FC0-6A4F-BDFD-78D9559A8032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5197123" y="3416222"/>
            <a:ext cx="5065" cy="3136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1DCA8183-C3A1-854B-88E4-3A44FD45AF84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9025990" y="2798341"/>
            <a:ext cx="1344910" cy="21629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B4787FA-4882-CA46-A350-CD1C1ADDCC7E}"/>
              </a:ext>
            </a:extLst>
          </p:cNvPr>
          <p:cNvSpPr/>
          <p:nvPr/>
        </p:nvSpPr>
        <p:spPr bwMode="auto">
          <a:xfrm>
            <a:off x="10370900" y="3323864"/>
            <a:ext cx="1417898" cy="385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Free Option Based Vehicle Selection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9A06BE-1816-8245-A074-5497068AA66E}"/>
              </a:ext>
            </a:extLst>
          </p:cNvPr>
          <p:cNvSpPr/>
          <p:nvPr/>
        </p:nvSpPr>
        <p:spPr bwMode="auto">
          <a:xfrm>
            <a:off x="10370900" y="4025346"/>
            <a:ext cx="1417898" cy="4029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Configuration Create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1" name="直接箭头连接符 266">
            <a:extLst>
              <a:ext uri="{FF2B5EF4-FFF2-40B4-BE49-F238E27FC236}">
                <a16:creationId xmlns:a16="http://schemas.microsoft.com/office/drawing/2014/main" id="{4185C44F-05CE-A843-86EA-1C5802F475F5}"/>
              </a:ext>
            </a:extLst>
          </p:cNvPr>
          <p:cNvCxnSpPr>
            <a:stCxn id="39" idx="2"/>
            <a:endCxn id="49" idx="0"/>
          </p:cNvCxnSpPr>
          <p:nvPr/>
        </p:nvCxnSpPr>
        <p:spPr>
          <a:xfrm>
            <a:off x="11079849" y="3018380"/>
            <a:ext cx="0" cy="305484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66">
            <a:extLst>
              <a:ext uri="{FF2B5EF4-FFF2-40B4-BE49-F238E27FC236}">
                <a16:creationId xmlns:a16="http://schemas.microsoft.com/office/drawing/2014/main" id="{5DAADF25-9117-F548-8A6B-05C6E689A608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11079849" y="3709526"/>
            <a:ext cx="0" cy="31582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3FCF1C1-C2B0-C846-A22D-773D3CA004DE}"/>
              </a:ext>
            </a:extLst>
          </p:cNvPr>
          <p:cNvCxnSpPr>
            <a:stCxn id="50" idx="1"/>
          </p:cNvCxnSpPr>
          <p:nvPr/>
        </p:nvCxnSpPr>
        <p:spPr>
          <a:xfrm rot="10800000" flipV="1">
            <a:off x="4595636" y="4226834"/>
            <a:ext cx="5775265" cy="1652745"/>
          </a:xfrm>
          <a:prstGeom prst="bentConnector3">
            <a:avLst>
              <a:gd name="adj1" fmla="val 9965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F233C810-D2B3-A74F-9920-5957BE5939CF}"/>
              </a:ext>
            </a:extLst>
          </p:cNvPr>
          <p:cNvCxnSpPr/>
          <p:nvPr/>
        </p:nvCxnSpPr>
        <p:spPr>
          <a:xfrm flipV="1">
            <a:off x="4618598" y="4931113"/>
            <a:ext cx="5752302" cy="1280760"/>
          </a:xfrm>
          <a:prstGeom prst="bentConnector3">
            <a:avLst>
              <a:gd name="adj1" fmla="val 94964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D796DD06-79A6-B349-90F6-C2CCB8E66C47}"/>
              </a:ext>
            </a:extLst>
          </p:cNvPr>
          <p:cNvCxnSpPr>
            <a:stCxn id="40" idx="0"/>
            <a:endCxn id="46" idx="2"/>
          </p:cNvCxnSpPr>
          <p:nvPr/>
        </p:nvCxnSpPr>
        <p:spPr>
          <a:xfrm rot="5400000" flipH="1" flipV="1">
            <a:off x="3957895" y="4436445"/>
            <a:ext cx="1235096" cy="1253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165E393-E19F-CA4C-8F61-948100BE3D11}"/>
              </a:ext>
            </a:extLst>
          </p:cNvPr>
          <p:cNvSpPr/>
          <p:nvPr/>
        </p:nvSpPr>
        <p:spPr>
          <a:xfrm>
            <a:off x="8348314" y="5624629"/>
            <a:ext cx="1861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Configuration Check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013461-4A0E-284D-A506-D512AF526D58}"/>
              </a:ext>
            </a:extLst>
          </p:cNvPr>
          <p:cNvSpPr/>
          <p:nvPr/>
        </p:nvSpPr>
        <p:spPr>
          <a:xfrm>
            <a:off x="9172850" y="5972657"/>
            <a:ext cx="655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Passed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3D1825-D967-D348-93F8-8D1E1EBB5A4A}"/>
              </a:ext>
            </a:extLst>
          </p:cNvPr>
          <p:cNvSpPr/>
          <p:nvPr/>
        </p:nvSpPr>
        <p:spPr bwMode="auto">
          <a:xfrm>
            <a:off x="10370900" y="4729624"/>
            <a:ext cx="1417898" cy="4029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Create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9" name="直接箭头连接符 266">
            <a:extLst>
              <a:ext uri="{FF2B5EF4-FFF2-40B4-BE49-F238E27FC236}">
                <a16:creationId xmlns:a16="http://schemas.microsoft.com/office/drawing/2014/main" id="{4BFAE61B-6026-4E4E-8BD0-9F701FC4F8EF}"/>
              </a:ext>
            </a:extLst>
          </p:cNvPr>
          <p:cNvCxnSpPr>
            <a:stCxn id="50" idx="2"/>
            <a:endCxn id="58" idx="0"/>
          </p:cNvCxnSpPr>
          <p:nvPr/>
        </p:nvCxnSpPr>
        <p:spPr>
          <a:xfrm>
            <a:off x="11079849" y="4428324"/>
            <a:ext cx="0" cy="30130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2028978-C07F-534F-9F53-4FF0C80D9D5C}"/>
              </a:ext>
            </a:extLst>
          </p:cNvPr>
          <p:cNvSpPr/>
          <p:nvPr/>
        </p:nvSpPr>
        <p:spPr bwMode="auto">
          <a:xfrm>
            <a:off x="10370749" y="5419390"/>
            <a:ext cx="1417898" cy="4029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Planning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9A6E1ED-4B44-D14B-8892-25BC34EF940B}"/>
              </a:ext>
            </a:extLst>
          </p:cNvPr>
          <p:cNvSpPr/>
          <p:nvPr/>
        </p:nvSpPr>
        <p:spPr bwMode="auto">
          <a:xfrm>
            <a:off x="10370748" y="6094644"/>
            <a:ext cx="1417898" cy="4029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kern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Delivering</a:t>
            </a:r>
            <a:endParaRPr lang="zh-CN" altLang="en-US" sz="1000" kern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5F234ED-7B54-D24B-B551-359DA8BAC659}"/>
              </a:ext>
            </a:extLst>
          </p:cNvPr>
          <p:cNvCxnSpPr>
            <a:cxnSpLocks/>
            <a:stCxn id="40" idx="0"/>
            <a:endCxn id="35" idx="2"/>
          </p:cNvCxnSpPr>
          <p:nvPr/>
        </p:nvCxnSpPr>
        <p:spPr>
          <a:xfrm rot="5400000" flipH="1" flipV="1">
            <a:off x="5139089" y="3803639"/>
            <a:ext cx="686708" cy="306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FD231065-DF51-E54A-9800-53A3B627A81C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rot="5400000" flipH="1" flipV="1">
            <a:off x="6059903" y="3182401"/>
            <a:ext cx="387133" cy="46095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66">
            <a:extLst>
              <a:ext uri="{FF2B5EF4-FFF2-40B4-BE49-F238E27FC236}">
                <a16:creationId xmlns:a16="http://schemas.microsoft.com/office/drawing/2014/main" id="{DD95ADA7-78C7-374F-AA0F-AB32695CEF62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11079698" y="5132602"/>
            <a:ext cx="151" cy="286788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66">
            <a:extLst>
              <a:ext uri="{FF2B5EF4-FFF2-40B4-BE49-F238E27FC236}">
                <a16:creationId xmlns:a16="http://schemas.microsoft.com/office/drawing/2014/main" id="{64486379-580F-0149-A584-24FC0F0DDBE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11079697" y="5822368"/>
            <a:ext cx="1" cy="272276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BA937FA-72ED-7946-93FF-8191E82E1A16}"/>
              </a:ext>
            </a:extLst>
          </p:cNvPr>
          <p:cNvSpPr/>
          <p:nvPr/>
        </p:nvSpPr>
        <p:spPr>
          <a:xfrm>
            <a:off x="5494299" y="3814035"/>
            <a:ext cx="11897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Synchronization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89361A1-EF6C-0447-800A-827D1EC35FED}"/>
              </a:ext>
            </a:extLst>
          </p:cNvPr>
          <p:cNvSpPr/>
          <p:nvPr/>
        </p:nvSpPr>
        <p:spPr>
          <a:xfrm>
            <a:off x="4421666" y="4816993"/>
            <a:ext cx="8691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Rule Apply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F37DA4B-9AA1-284A-84AC-592F3DAFAE4B}"/>
              </a:ext>
            </a:extLst>
          </p:cNvPr>
          <p:cNvSpPr/>
          <p:nvPr/>
        </p:nvSpPr>
        <p:spPr>
          <a:xfrm>
            <a:off x="6092772" y="5064712"/>
            <a:ext cx="8691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Rule Apply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B72AC9-75A4-8043-9A63-F7C8960FC5D7}"/>
              </a:ext>
            </a:extLst>
          </p:cNvPr>
          <p:cNvSpPr/>
          <p:nvPr/>
        </p:nvSpPr>
        <p:spPr>
          <a:xfrm>
            <a:off x="7724076" y="5364287"/>
            <a:ext cx="8691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Rule Apply</a:t>
            </a:r>
            <a:endParaRPr lang="zh-CN" altLang="en-US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C0D672A7-7ADE-5741-B4E9-0F0C049FF924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5400000">
            <a:off x="6360164" y="2262560"/>
            <a:ext cx="309297" cy="2625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DCEBE35-3DE9-A84D-B555-1470A1941B5A}"/>
              </a:ext>
            </a:extLst>
          </p:cNvPr>
          <p:cNvSpPr/>
          <p:nvPr/>
        </p:nvSpPr>
        <p:spPr>
          <a:xfrm rot="5400000">
            <a:off x="26176" y="2461598"/>
            <a:ext cx="1169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Milestone</a:t>
            </a:r>
            <a:endParaRPr lang="zh-CN" alt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F8A5B9D-8491-8C4D-89CA-7756312993AE}"/>
              </a:ext>
            </a:extLst>
          </p:cNvPr>
          <p:cNvSpPr/>
          <p:nvPr/>
        </p:nvSpPr>
        <p:spPr>
          <a:xfrm>
            <a:off x="413305" y="3323864"/>
            <a:ext cx="406375" cy="3173758"/>
          </a:xfrm>
          <a:prstGeom prst="rect">
            <a:avLst/>
          </a:prstGeom>
        </p:spPr>
        <p:txBody>
          <a:bodyPr vert="eaVert" wrap="square" lIns="90000" anchor="ctr">
            <a:no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Configuration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Management</a:t>
            </a:r>
            <a:endParaRPr lang="zh-CN" alt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7471E70-9B50-014F-8467-BF3670FED16B}"/>
              </a:ext>
            </a:extLst>
          </p:cNvPr>
          <p:cNvSpPr/>
          <p:nvPr/>
        </p:nvSpPr>
        <p:spPr bwMode="auto">
          <a:xfrm>
            <a:off x="10370748" y="1600201"/>
            <a:ext cx="1418050" cy="608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 Delivering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35B5F10-B1F2-764E-89B0-D7419EBAD6E5}"/>
              </a:ext>
            </a:extLst>
          </p:cNvPr>
          <p:cNvCxnSpPr>
            <a:cxnSpLocks/>
            <a:stCxn id="35" idx="3"/>
            <a:endCxn id="60" idx="1"/>
          </p:cNvCxnSpPr>
          <p:nvPr/>
        </p:nvCxnSpPr>
        <p:spPr>
          <a:xfrm>
            <a:off x="7483938" y="4654559"/>
            <a:ext cx="2886811" cy="966320"/>
          </a:xfrm>
          <a:prstGeom prst="bentConnector3">
            <a:avLst>
              <a:gd name="adj1" fmla="val 4750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D3294FB-96CF-774F-A5FD-9BCE3C0FC339}"/>
              </a:ext>
            </a:extLst>
          </p:cNvPr>
          <p:cNvSpPr txBox="1"/>
          <p:nvPr/>
        </p:nvSpPr>
        <p:spPr>
          <a:xfrm>
            <a:off x="316600" y="885719"/>
            <a:ext cx="1126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Make sure configuration data synchronization cross value chain</a:t>
            </a:r>
          </a:p>
          <a:p>
            <a:pPr marL="171450" indent="-171450">
              <a:buFont typeface="Wingdings" pitchFamily="2" charset="2"/>
              <a:buChar char="p"/>
            </a:pPr>
            <a:r>
              <a:rPr kumimoji="1"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Support free option model</a:t>
            </a:r>
          </a:p>
        </p:txBody>
      </p:sp>
    </p:spTree>
    <p:extLst>
      <p:ext uri="{BB962C8B-B14F-4D97-AF65-F5344CB8AC3E}">
        <p14:creationId xmlns:p14="http://schemas.microsoft.com/office/powerpoint/2010/main" val="398408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bg1">
              <a:lumMod val="50000"/>
            </a:schemeClr>
          </a:solidFill>
          <a:miter lim="800000"/>
        </a:ln>
      </a:spPr>
      <a:bodyPr wrap="square" rtlCol="0" anchor="ctr"/>
      <a:lstStyle>
        <a:defPPr marL="82550" indent="-82550">
          <a:defRPr sz="1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1302</Words>
  <Application>Microsoft Macintosh PowerPoint</Application>
  <PresentationFormat>宽屏</PresentationFormat>
  <Paragraphs>399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Microsoft YaHei</vt:lpstr>
      <vt:lpstr>Microsoft YaHei</vt:lpstr>
      <vt:lpstr>Heiti SC Light</vt:lpstr>
      <vt:lpstr>Heiti SC Medium</vt:lpstr>
      <vt:lpstr>Microsoft YaHei Light</vt:lpstr>
      <vt:lpstr>Microsoft YaHei UI</vt:lpstr>
      <vt:lpstr>Mission Gothic Regular</vt:lpstr>
      <vt:lpstr>Sketch Rockwell</vt:lpstr>
      <vt:lpstr>Arial</vt:lpstr>
      <vt:lpstr>Calibri</vt:lpstr>
      <vt:lpstr>Courier New</vt:lpstr>
      <vt:lpstr>Futura LT Book</vt:lpstr>
      <vt:lpstr>Open Sans Light</vt:lpstr>
      <vt:lpstr>Wingdings</vt:lpstr>
      <vt:lpstr>Office Theme</vt:lpstr>
      <vt:lpstr>PowerPoint 演示文稿</vt:lpstr>
      <vt:lpstr>About GANT Software Company</vt:lpstr>
      <vt:lpstr>GANT Software Solutions Overview</vt:lpstr>
      <vt:lpstr>GANT Software Solutions Customer Reference</vt:lpstr>
      <vt:lpstr>Combining Configuration / BOM / Change management into on platform</vt:lpstr>
      <vt:lpstr>1. Integrated, loose-coupling business BOM</vt:lpstr>
      <vt:lpstr>1. Integrated, loose-coupling business BOM</vt:lpstr>
      <vt:lpstr>2. Enterprise level change management</vt:lpstr>
      <vt:lpstr>3. Full Lifecycle Configuration Management</vt:lpstr>
      <vt:lpstr>System Integration Framework</vt:lpstr>
      <vt:lpstr>PowerPoint 演示文稿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Happy</cp:lastModifiedBy>
  <cp:revision>6588</cp:revision>
  <dcterms:created xsi:type="dcterms:W3CDTF">2021-08-18T04:13:44Z</dcterms:created>
  <dcterms:modified xsi:type="dcterms:W3CDTF">2021-09-16T17:00:45Z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