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279" r:id="rId3"/>
    <p:sldId id="485" r:id="rId4"/>
    <p:sldId id="281" r:id="rId5"/>
    <p:sldId id="318" r:id="rId6"/>
    <p:sldId id="319" r:id="rId7"/>
    <p:sldId id="314" r:id="rId8"/>
    <p:sldId id="317" r:id="rId9"/>
    <p:sldId id="309" r:id="rId10"/>
    <p:sldId id="486" r:id="rId11"/>
    <p:sldId id="323" r:id="rId12"/>
    <p:sldId id="315" r:id="rId13"/>
    <p:sldId id="322" r:id="rId14"/>
    <p:sldId id="324" r:id="rId15"/>
    <p:sldId id="321" r:id="rId16"/>
    <p:sldId id="487" r:id="rId17"/>
    <p:sldId id="320" r:id="rId18"/>
    <p:sldId id="483" r:id="rId19"/>
    <p:sldId id="331" r:id="rId20"/>
    <p:sldId id="326" r:id="rId21"/>
    <p:sldId id="327" r:id="rId22"/>
    <p:sldId id="328" r:id="rId23"/>
    <p:sldId id="329" r:id="rId24"/>
    <p:sldId id="488" r:id="rId25"/>
    <p:sldId id="283" r:id="rId26"/>
    <p:sldId id="484" r:id="rId27"/>
    <p:sldId id="310" r:id="rId28"/>
    <p:sldId id="325" r:id="rId29"/>
    <p:sldId id="311" r:id="rId30"/>
    <p:sldId id="301" r:id="rId31"/>
    <p:sldId id="312" r:id="rId32"/>
    <p:sldId id="290" r:id="rId33"/>
  </p:sldIdLst>
  <p:sldSz cx="9144000" cy="6858000" type="screen4x3"/>
  <p:notesSz cx="6772275" cy="99028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78" autoAdjust="0"/>
    <p:restoredTop sz="90929"/>
  </p:normalViewPr>
  <p:slideViewPr>
    <p:cSldViewPr>
      <p:cViewPr varScale="1">
        <p:scale>
          <a:sx n="58" d="100"/>
          <a:sy n="58" d="100"/>
        </p:scale>
        <p:origin x="12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BA454FA-DACD-4F4A-823E-D6DFDBA3B4A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73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2950"/>
            <a:ext cx="4949825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03763"/>
            <a:ext cx="5416550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511C9DB-6922-48DD-8104-32FD63F6D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15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B34325-C08E-4044-8F83-D670CE4449B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40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7E4059-FDF7-4A87-B188-AF182853AF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08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F728AE-C90F-44F8-A0DE-C808E08B136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29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B34325-C08E-4044-8F83-D670CE4449B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22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DC522B-A4B7-427F-AC15-2ED1F139E24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72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B34325-C08E-4044-8F83-D670CE4449B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7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DC522B-A4B7-427F-AC15-2ED1F139E24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15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DC522B-A4B7-427F-AC15-2ED1F139E24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36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160451-A2C7-4E19-BBFC-D2FC1007B1A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160451-A2C7-4E19-BBFC-D2FC1007B1A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67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FBCAD2-C113-4CA7-8BBB-98CFB0B593F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9910-F767-4728-992D-36980DC7C0D4}" type="slidenum">
              <a:rPr lang="en-GB"/>
              <a:pPr/>
              <a:t>2</a:t>
            </a:fld>
            <a:endParaRPr lang="en-GB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14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F51FE0-55BE-4CDF-83EA-6C2B13F0769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40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49E452-0B7D-4586-8851-C752047CDF0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11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9E0E19-FE68-4D35-9797-A0D2867D542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3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B34325-C08E-4044-8F83-D670CE4449B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94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F728AE-C90F-44F8-A0DE-C808E08B136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01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B3A5F0-C02B-47F8-A8A9-EE4CA3FD156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08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F728AE-C90F-44F8-A0DE-C808E08B136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64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85A754-D7B7-475E-A067-9E1E6C46FC5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2950"/>
            <a:ext cx="4951413" cy="3713163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66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B34325-C08E-4044-8F83-D670CE4449B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89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B3A5F0-C02B-47F8-A8A9-EE4CA3FD156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8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3156D-7BED-4653-B8E2-FE9E23D33B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FC5A7-7DCD-43DD-931A-84B61D27D3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EB0F5-55C2-4B3E-AD7B-76E7C35475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1E057-C71B-4F08-A537-9D41649BD1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283FC-32D1-4E22-9E4F-661D6D596E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11109-F654-45E6-95C7-095994F974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07186-52E3-49EC-A9A9-FDCD7954BB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3B01D-069F-4458-96AA-4C11F57B8D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94FDE-2F03-4DE3-BCD7-E7B457E636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2EA23-68F5-4555-99F8-C4AAAB524F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8789E-4DC3-4A51-BBDA-8DDA8326FF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A639E-96BA-498C-BCED-8B3B144DB9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63DFC1B-5238-4732-A8B3-5331620803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Costs of Emission Reduction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dirty="0">
                <a:latin typeface="Candara" panose="020E0502030303020204" pitchFamily="34" charset="0"/>
              </a:rPr>
              <a:t>Estimates of total and marginal costs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Sensitivity of these costs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Feasibility of deep cuts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Distribution of costs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Negative costs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Costs of Emission Reduction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dirty="0">
                <a:latin typeface="Candara" panose="020E0502030303020204" pitchFamily="34" charset="0"/>
              </a:rPr>
              <a:t>Estimates of total and marginal costs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Sensitivity of these costs</a:t>
            </a:r>
          </a:p>
          <a:p>
            <a:pPr eaLnBrk="1" hangingPunct="1"/>
            <a:r>
              <a:rPr lang="de-DE" b="1" dirty="0">
                <a:latin typeface="Candara" panose="020E0502030303020204" pitchFamily="34" charset="0"/>
              </a:rPr>
              <a:t>Feasibility of deep cuts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Distribution of costs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Negative costs</a:t>
            </a:r>
          </a:p>
        </p:txBody>
      </p:sp>
    </p:spTree>
    <p:extLst>
      <p:ext uri="{BB962C8B-B14F-4D97-AF65-F5344CB8AC3E}">
        <p14:creationId xmlns:p14="http://schemas.microsoft.com/office/powerpoint/2010/main" val="231495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2791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271499" y="3962400"/>
            <a:ext cx="4584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ndara" panose="020E0502030303020204" pitchFamily="34" charset="0"/>
              </a:rPr>
              <a:t>Why so many missing values?</a:t>
            </a:r>
          </a:p>
        </p:txBody>
      </p:sp>
    </p:spTree>
    <p:extLst>
      <p:ext uri="{BB962C8B-B14F-4D97-AF65-F5344CB8AC3E}">
        <p14:creationId xmlns:p14="http://schemas.microsoft.com/office/powerpoint/2010/main" val="3176805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0"/>
            <a:ext cx="86106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F81F3D8-1EFA-4AD2-BB0A-611E69A3C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828D40-6CD3-4F29-A49F-B3911EBC69DF}"/>
              </a:ext>
            </a:extLst>
          </p:cNvPr>
          <p:cNvSpPr txBox="1"/>
          <p:nvPr/>
        </p:nvSpPr>
        <p:spPr>
          <a:xfrm>
            <a:off x="7298623" y="6517269"/>
            <a:ext cx="1845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andara" panose="020E0502030303020204" pitchFamily="34" charset="0"/>
              </a:rPr>
              <a:t>Peters </a:t>
            </a:r>
            <a:r>
              <a:rPr lang="en-GB" sz="1600" i="1" dirty="0">
                <a:latin typeface="Candara" panose="020E0502030303020204" pitchFamily="34" charset="0"/>
              </a:rPr>
              <a:t>Twitter</a:t>
            </a:r>
            <a:r>
              <a:rPr lang="en-GB" sz="1600" dirty="0">
                <a:latin typeface="Candara" panose="020E0502030303020204" pitchFamily="34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70048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Negative carbon energy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Burning fossil fuels (ancient biomass) emits carbon dioxide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... unless carbon is captured and stored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Growing biomass absorbs carbon dioxide, burning biomass emits carbon dioxide</a:t>
            </a:r>
            <a:endParaRPr lang="de-DE" sz="2000" dirty="0">
              <a:latin typeface="Candara" panose="020E0502030303020204" pitchFamily="34" charset="0"/>
            </a:endParaRP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... unless carbon is captured and stored</a:t>
            </a:r>
          </a:p>
        </p:txBody>
      </p:sp>
    </p:spTree>
    <p:extLst>
      <p:ext uri="{BB962C8B-B14F-4D97-AF65-F5344CB8AC3E}">
        <p14:creationId xmlns:p14="http://schemas.microsoft.com/office/powerpoint/2010/main" val="4182743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28" y="-1"/>
            <a:ext cx="4654700" cy="3039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0"/>
            <a:ext cx="4654700" cy="30391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78" y="8880"/>
            <a:ext cx="4651651" cy="30391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49" y="3200400"/>
            <a:ext cx="4651651" cy="303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Costs of Emission Reduction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dirty="0">
                <a:latin typeface="Candara" panose="020E0502030303020204" pitchFamily="34" charset="0"/>
              </a:rPr>
              <a:t>Estimates of total and marginal costs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Sensitivity of these costs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Feasibility of deep cuts</a:t>
            </a:r>
          </a:p>
          <a:p>
            <a:pPr eaLnBrk="1" hangingPunct="1"/>
            <a:r>
              <a:rPr lang="de-DE" b="1" dirty="0">
                <a:latin typeface="Candara" panose="020E0502030303020204" pitchFamily="34" charset="0"/>
              </a:rPr>
              <a:t>Distribution of costs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Negative costs</a:t>
            </a:r>
          </a:p>
        </p:txBody>
      </p:sp>
    </p:spTree>
    <p:extLst>
      <p:ext uri="{BB962C8B-B14F-4D97-AF65-F5344CB8AC3E}">
        <p14:creationId xmlns:p14="http://schemas.microsoft.com/office/powerpoint/2010/main" val="1968700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Incidence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Incidence is the somewhat peculiar word economists use for who pays</a:t>
            </a:r>
          </a:p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The average cost discussed above does tell us anything about the distribution of costs across society</a:t>
            </a:r>
          </a:p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Energy and food are the main sources of greenhouse gas emissions</a:t>
            </a:r>
          </a:p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Both are necessary goods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67F5D1-FF7A-43EA-9582-EC80A81CA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52" y="0"/>
            <a:ext cx="8494295" cy="689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99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2C77D76-1DCE-41FF-B2BC-9719DB815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939"/>
            <a:ext cx="9144001" cy="505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5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Lectures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Science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Scenarios &amp; emission reduction options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andara" panose="020E0502030303020204" pitchFamily="34" charset="0"/>
              </a:rPr>
              <a:t>Costs of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Instruments for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Impacts of climate change &amp; valuation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Economic impacts of climate change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Climate and development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Adaptation policy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Optimal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Discounting, uncertainty, equity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International environmental agreements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0"/>
    </mc:Choice>
    <mc:Fallback xmlns="">
      <p:transition spd="slow" advTm="653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ED705F-98F6-4133-B0E8-1F1A7991A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544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75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1BC27F-0874-4DAA-9C43-A80BAB093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3"/>
            <a:ext cx="9144000" cy="533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09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AD56B6-8187-4C25-AD34-39D969956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6201"/>
            <a:ext cx="9159282" cy="552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16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6CE889-9084-48F3-9F6E-88578B7EA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78"/>
            <a:ext cx="9144000" cy="68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Costs of Emission Reduction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dirty="0">
                <a:latin typeface="Candara" panose="020E0502030303020204" pitchFamily="34" charset="0"/>
              </a:rPr>
              <a:t>Estimates of total and marginal costs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Sensitivity of these costs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Feasibility of deep cuts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Distribution of costs</a:t>
            </a:r>
          </a:p>
          <a:p>
            <a:pPr eaLnBrk="1" hangingPunct="1"/>
            <a:r>
              <a:rPr lang="de-DE" b="1" dirty="0">
                <a:latin typeface="Candara" panose="020E0502030303020204" pitchFamily="34" charset="0"/>
              </a:rPr>
              <a:t>Negative costs</a:t>
            </a:r>
          </a:p>
        </p:txBody>
      </p:sp>
    </p:spTree>
    <p:extLst>
      <p:ext uri="{BB962C8B-B14F-4D97-AF65-F5344CB8AC3E}">
        <p14:creationId xmlns:p14="http://schemas.microsoft.com/office/powerpoint/2010/main" val="2924725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BC7AA1-47F3-45F4-89E4-EC8F52F24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5200"/>
            <a:ext cx="5191748" cy="3372091"/>
          </a:xfrm>
          <a:prstGeom prst="rect">
            <a:avLst/>
          </a:prstGeom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Negative Abatement Costs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There are claims that we could reduce emissions and save money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Most of this is bogus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Confusion of market forces and policy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Omission of hidden costs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Inappropriate discount rates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Negative Abatement Costs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Most economic models are optimisation models or assume perfect markets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If </a:t>
            </a:r>
            <a:r>
              <a:rPr lang="en-GB" sz="2800" dirty="0">
                <a:latin typeface="Candara" panose="020E0502030303020204" pitchFamily="34" charset="0"/>
              </a:rPr>
              <a:t>you’re</a:t>
            </a:r>
            <a:r>
              <a:rPr lang="de-DE" sz="2800" dirty="0">
                <a:latin typeface="Candara" panose="020E0502030303020204" pitchFamily="34" charset="0"/>
              </a:rPr>
              <a:t> in the optimum, any policy would increase costs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If the starting point is an imperfect market, costs may be positive or negative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Negative costs arise if climate policy reduces the overall market failure, or if the carbon tax reduces the overall distortion by the fiscal system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061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Distortions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A tax is more distortionary if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Tax base is narrower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Price elasticity is higher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Deadweight loss of a tax is roughly quadratic in the level of the tax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Raising the carbon tax distorts the economy, but probably not by that much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The carbon tax revenue can be used to reduce another tax – this would at least partly but maybe more than offset the costs of the carbon tax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In Europe, prime candidate would be labour taxes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Tax-interaction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A carbon tax reduces greenhouse gas emissions (first dividend)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The revenue of a carbon tax can be used to reduce other, more distortionary taxes (second dividend)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However, a carbon tax raises prices, reduces real wages and real returns on capital, and so the incentives to work and invest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These tax-interaction effects at least partly undo the double dividend</a:t>
            </a: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Costs of Emission Reduction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b="1" dirty="0">
                <a:latin typeface="Candara" panose="020E0502030303020204" pitchFamily="34" charset="0"/>
              </a:rPr>
              <a:t>Estimates of total and marginal costs</a:t>
            </a:r>
          </a:p>
          <a:p>
            <a:pPr eaLnBrk="1" hangingPunct="1"/>
            <a:r>
              <a:rPr lang="de-DE" b="1" dirty="0">
                <a:latin typeface="Candara" panose="020E0502030303020204" pitchFamily="34" charset="0"/>
              </a:rPr>
              <a:t>Sensitivity of these costs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Feasibility of deep cuts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Distribution of costs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Negative costs</a:t>
            </a:r>
          </a:p>
        </p:txBody>
      </p:sp>
    </p:spTree>
    <p:extLst>
      <p:ext uri="{BB962C8B-B14F-4D97-AF65-F5344CB8AC3E}">
        <p14:creationId xmlns:p14="http://schemas.microsoft.com/office/powerpoint/2010/main" val="2412146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"/>
            <a:ext cx="91440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51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Recycling Taxes: Change in 2010 GDP due to a $40/tC tax</a:t>
            </a:r>
            <a:endParaRPr lang="en-GB" sz="3600" dirty="0">
              <a:latin typeface="Candara" panose="020E0502030303020204" pitchFamily="34" charset="0"/>
            </a:endParaRPr>
          </a:p>
        </p:txBody>
      </p:sp>
      <p:graphicFrame>
        <p:nvGraphicFramePr>
          <p:cNvPr id="227434" name="Group 10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028139390"/>
              </p:ext>
            </p:extLst>
          </p:nvPr>
        </p:nvGraphicFramePr>
        <p:xfrm>
          <a:off x="685800" y="1295400"/>
          <a:ext cx="7772400" cy="466344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DRI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LINK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DGEM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Goul.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Lump sum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-0.58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-0.46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-0.62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-0.24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Spend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-0.40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-1.02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-0.24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Pers. Inc.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-0.56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-0.53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-0.16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-0.16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Corp. Inc.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0.40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-0.11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0.60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-0.17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Payroll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-0.18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Pay – employee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-0.58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-0.53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Pay – employer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0.19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-0.25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Inv. Cred.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1.55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1.67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0.00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Abatement Costs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Abatement costs are real and positive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Without climate policy, emissions are free – with climate policy, emissions are costly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Alternatively, climate policy puts an additional constraint on the energy system – if the constraint bites, costs necessarily increase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51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46622"/>
            <a:ext cx="9144000" cy="351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-1"/>
            <a:ext cx="4572001" cy="332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0234" y="0"/>
            <a:ext cx="460376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2791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56822" y="4343400"/>
            <a:ext cx="9014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Gross world product: $80 trillion</a:t>
            </a:r>
          </a:p>
          <a:p>
            <a:r>
              <a:rPr lang="en-GB" dirty="0">
                <a:latin typeface="Candara" panose="020E0502030303020204" pitchFamily="34" charset="0"/>
              </a:rPr>
              <a:t>If growth 3% per year, discount rate 5% per year, NPV = $3500 trillion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Abatement Costs -2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Abatement costs are higher if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There are fewer options to reduce emissions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The costs of emission reduction options are higher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The costs of emission reduction options fall more slowly over time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The rate of cost decline does not respond to climate policy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The economy is less responsive because elasticities are lower or because capital lasts longer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3756025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838" y="260350"/>
            <a:ext cx="5364162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903663" y="3741738"/>
            <a:ext cx="444544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GB" dirty="0">
                <a:latin typeface="Candara" panose="020E0502030303020204" pitchFamily="34" charset="0"/>
              </a:rPr>
              <a:t>It is better to start slow because:</a:t>
            </a:r>
          </a:p>
          <a:p>
            <a:pPr marL="342900" indent="-3429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Capital stock turnover</a:t>
            </a:r>
          </a:p>
          <a:p>
            <a:pPr marL="342900" indent="-3429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Technological progress</a:t>
            </a:r>
          </a:p>
          <a:p>
            <a:pPr marL="342900" indent="-3429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Discount rate</a:t>
            </a:r>
          </a:p>
          <a:p>
            <a:pPr marL="342900" indent="-3429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Carbon cycle</a:t>
            </a:r>
          </a:p>
          <a:p>
            <a:pPr marL="342900" indent="-342900">
              <a:buFontTx/>
              <a:buAutoNum type="arabicPeriod"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741</Words>
  <Application>Microsoft Office PowerPoint</Application>
  <PresentationFormat>On-screen Show (4:3)</PresentationFormat>
  <Paragraphs>154</Paragraphs>
  <Slides>32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Candara</vt:lpstr>
      <vt:lpstr>Comic Sans MS</vt:lpstr>
      <vt:lpstr>Times New Roman</vt:lpstr>
      <vt:lpstr>Standarddesign</vt:lpstr>
      <vt:lpstr>Costs of Emission Reduction</vt:lpstr>
      <vt:lpstr>Lectures</vt:lpstr>
      <vt:lpstr>Costs of Emission Reduction</vt:lpstr>
      <vt:lpstr>Abatement Costs</vt:lpstr>
      <vt:lpstr>PowerPoint Presentation</vt:lpstr>
      <vt:lpstr>PowerPoint Presentation</vt:lpstr>
      <vt:lpstr>PowerPoint Presentation</vt:lpstr>
      <vt:lpstr>Abatement Costs -2</vt:lpstr>
      <vt:lpstr>PowerPoint Presentation</vt:lpstr>
      <vt:lpstr>Costs of Emission Reduction</vt:lpstr>
      <vt:lpstr>PowerPoint Presentation</vt:lpstr>
      <vt:lpstr>PowerPoint Presentation</vt:lpstr>
      <vt:lpstr>PowerPoint Presentation</vt:lpstr>
      <vt:lpstr>Negative carbon energy</vt:lpstr>
      <vt:lpstr>PowerPoint Presentation</vt:lpstr>
      <vt:lpstr>Costs of Emission Reduction</vt:lpstr>
      <vt:lpstr>Incidence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Costs of Emission Reduction</vt:lpstr>
      <vt:lpstr>Negative Abatement Costs</vt:lpstr>
      <vt:lpstr>Negative Abatement Costs</vt:lpstr>
      <vt:lpstr>Distortions</vt:lpstr>
      <vt:lpstr>Tax-interaction</vt:lpstr>
      <vt:lpstr>PowerPoint Presentation</vt:lpstr>
      <vt:lpstr>PowerPoint Presentation</vt:lpstr>
      <vt:lpstr>PowerPoint Presentation</vt:lpstr>
      <vt:lpstr>Recycling Taxes: Change in 2010 GDP due to a $40/tC tax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220</cp:revision>
  <dcterms:created xsi:type="dcterms:W3CDTF">2000-09-24T19:27:04Z</dcterms:created>
  <dcterms:modified xsi:type="dcterms:W3CDTF">2022-02-09T09:43:59Z</dcterms:modified>
</cp:coreProperties>
</file>