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handoutMasterIdLst>
    <p:handoutMasterId r:id="rId57"/>
  </p:handoutMasterIdLst>
  <p:sldIdLst>
    <p:sldId id="257" r:id="rId2"/>
    <p:sldId id="319" r:id="rId3"/>
    <p:sldId id="328" r:id="rId4"/>
    <p:sldId id="266" r:id="rId5"/>
    <p:sldId id="267" r:id="rId6"/>
    <p:sldId id="268" r:id="rId7"/>
    <p:sldId id="269" r:id="rId8"/>
    <p:sldId id="329" r:id="rId9"/>
    <p:sldId id="270" r:id="rId10"/>
    <p:sldId id="291" r:id="rId11"/>
    <p:sldId id="298" r:id="rId12"/>
    <p:sldId id="300" r:id="rId13"/>
    <p:sldId id="302" r:id="rId14"/>
    <p:sldId id="337" r:id="rId15"/>
    <p:sldId id="263" r:id="rId16"/>
    <p:sldId id="301" r:id="rId17"/>
    <p:sldId id="271" r:id="rId18"/>
    <p:sldId id="330" r:id="rId19"/>
    <p:sldId id="273" r:id="rId20"/>
    <p:sldId id="297" r:id="rId21"/>
    <p:sldId id="292" r:id="rId22"/>
    <p:sldId id="293" r:id="rId23"/>
    <p:sldId id="294" r:id="rId24"/>
    <p:sldId id="295" r:id="rId25"/>
    <p:sldId id="296" r:id="rId26"/>
    <p:sldId id="331" r:id="rId27"/>
    <p:sldId id="307" r:id="rId28"/>
    <p:sldId id="312" r:id="rId29"/>
    <p:sldId id="324" r:id="rId30"/>
    <p:sldId id="323" r:id="rId31"/>
    <p:sldId id="313" r:id="rId32"/>
    <p:sldId id="332" r:id="rId33"/>
    <p:sldId id="308" r:id="rId34"/>
    <p:sldId id="311" r:id="rId35"/>
    <p:sldId id="310" r:id="rId36"/>
    <p:sldId id="333" r:id="rId37"/>
    <p:sldId id="321" r:id="rId38"/>
    <p:sldId id="320" r:id="rId39"/>
    <p:sldId id="322" r:id="rId40"/>
    <p:sldId id="334" r:id="rId41"/>
    <p:sldId id="314" r:id="rId42"/>
    <p:sldId id="326" r:id="rId43"/>
    <p:sldId id="327" r:id="rId44"/>
    <p:sldId id="335" r:id="rId45"/>
    <p:sldId id="325" r:id="rId46"/>
    <p:sldId id="315" r:id="rId47"/>
    <p:sldId id="336" r:id="rId48"/>
    <p:sldId id="316" r:id="rId49"/>
    <p:sldId id="317" r:id="rId50"/>
    <p:sldId id="318" r:id="rId51"/>
    <p:sldId id="303" r:id="rId52"/>
    <p:sldId id="304" r:id="rId53"/>
    <p:sldId id="305" r:id="rId54"/>
    <p:sldId id="306" r:id="rId55"/>
  </p:sldIdLst>
  <p:sldSz cx="9144000" cy="6858000" type="screen4x3"/>
  <p:notesSz cx="6772275" cy="9902825"/>
  <p:defaultTextStyle>
    <a:defPPr>
      <a:defRPr lang="en-GB"/>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CC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autoAdjust="0"/>
    <p:restoredTop sz="94695" autoAdjust="0"/>
  </p:normalViewPr>
  <p:slideViewPr>
    <p:cSldViewPr>
      <p:cViewPr varScale="1">
        <p:scale>
          <a:sx n="59" d="100"/>
          <a:sy n="59" d="100"/>
        </p:scale>
        <p:origin x="1867"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tol\Google%20Drive\Teaching\Book\Instruments\UKET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22203432431836E-2"/>
          <c:y val="2.8369572136828874E-2"/>
          <c:w val="0.88869489118038225"/>
          <c:h val="0.79664775703545954"/>
        </c:manualLayout>
      </c:layout>
      <c:lineChart>
        <c:grouping val="standard"/>
        <c:varyColors val="0"/>
        <c:ser>
          <c:idx val="1"/>
          <c:order val="0"/>
          <c:tx>
            <c:v>Price (Dec 21)</c:v>
          </c:tx>
          <c:spPr>
            <a:ln w="25400" cap="rnd">
              <a:noFill/>
              <a:round/>
            </a:ln>
            <a:effectLst/>
          </c:spPr>
          <c:marker>
            <c:symbol val="diamond"/>
            <c:size val="9"/>
            <c:spPr>
              <a:solidFill>
                <a:srgbClr val="00B050"/>
              </a:solidFill>
              <a:ln w="9525">
                <a:solidFill>
                  <a:srgbClr val="00B050"/>
                </a:solidFill>
              </a:ln>
              <a:effectLst/>
            </c:spPr>
          </c:marker>
          <c:cat>
            <c:numRef>
              <c:f>Sheet1!$A$3:$A$289</c:f>
              <c:numCache>
                <c:formatCode>m/d/yyyy</c:formatCode>
                <c:ptCount val="287"/>
                <c:pt idx="0">
                  <c:v>44317</c:v>
                </c:pt>
                <c:pt idx="1">
                  <c:v>44318</c:v>
                </c:pt>
                <c:pt idx="2">
                  <c:v>44319</c:v>
                </c:pt>
                <c:pt idx="3">
                  <c:v>44320</c:v>
                </c:pt>
                <c:pt idx="4">
                  <c:v>44321</c:v>
                </c:pt>
                <c:pt idx="5">
                  <c:v>44322</c:v>
                </c:pt>
                <c:pt idx="6">
                  <c:v>44323</c:v>
                </c:pt>
                <c:pt idx="7">
                  <c:v>44324</c:v>
                </c:pt>
                <c:pt idx="8">
                  <c:v>44325</c:v>
                </c:pt>
                <c:pt idx="9">
                  <c:v>44326</c:v>
                </c:pt>
                <c:pt idx="10">
                  <c:v>44327</c:v>
                </c:pt>
                <c:pt idx="11">
                  <c:v>44328</c:v>
                </c:pt>
                <c:pt idx="12">
                  <c:v>44329</c:v>
                </c:pt>
                <c:pt idx="13">
                  <c:v>44330</c:v>
                </c:pt>
                <c:pt idx="14">
                  <c:v>44331</c:v>
                </c:pt>
                <c:pt idx="15">
                  <c:v>44332</c:v>
                </c:pt>
                <c:pt idx="16">
                  <c:v>44333</c:v>
                </c:pt>
                <c:pt idx="17">
                  <c:v>44334</c:v>
                </c:pt>
                <c:pt idx="18">
                  <c:v>44335</c:v>
                </c:pt>
                <c:pt idx="19">
                  <c:v>44336</c:v>
                </c:pt>
                <c:pt idx="20">
                  <c:v>44337</c:v>
                </c:pt>
                <c:pt idx="21">
                  <c:v>44338</c:v>
                </c:pt>
                <c:pt idx="22">
                  <c:v>44339</c:v>
                </c:pt>
                <c:pt idx="23">
                  <c:v>44340</c:v>
                </c:pt>
                <c:pt idx="24">
                  <c:v>44341</c:v>
                </c:pt>
                <c:pt idx="25">
                  <c:v>44342</c:v>
                </c:pt>
                <c:pt idx="26">
                  <c:v>44343</c:v>
                </c:pt>
                <c:pt idx="27">
                  <c:v>44344</c:v>
                </c:pt>
                <c:pt idx="28">
                  <c:v>44345</c:v>
                </c:pt>
                <c:pt idx="29">
                  <c:v>44346</c:v>
                </c:pt>
                <c:pt idx="30">
                  <c:v>44347</c:v>
                </c:pt>
                <c:pt idx="31">
                  <c:v>44348</c:v>
                </c:pt>
                <c:pt idx="32">
                  <c:v>44349</c:v>
                </c:pt>
                <c:pt idx="33">
                  <c:v>44350</c:v>
                </c:pt>
                <c:pt idx="34">
                  <c:v>44351</c:v>
                </c:pt>
                <c:pt idx="35">
                  <c:v>44352</c:v>
                </c:pt>
                <c:pt idx="36">
                  <c:v>44353</c:v>
                </c:pt>
                <c:pt idx="37">
                  <c:v>44354</c:v>
                </c:pt>
                <c:pt idx="38">
                  <c:v>44355</c:v>
                </c:pt>
                <c:pt idx="39">
                  <c:v>44356</c:v>
                </c:pt>
                <c:pt idx="40">
                  <c:v>44357</c:v>
                </c:pt>
                <c:pt idx="41">
                  <c:v>44358</c:v>
                </c:pt>
                <c:pt idx="42">
                  <c:v>44359</c:v>
                </c:pt>
                <c:pt idx="43">
                  <c:v>44360</c:v>
                </c:pt>
                <c:pt idx="44">
                  <c:v>44361</c:v>
                </c:pt>
                <c:pt idx="45">
                  <c:v>44362</c:v>
                </c:pt>
                <c:pt idx="46">
                  <c:v>44363</c:v>
                </c:pt>
                <c:pt idx="47">
                  <c:v>44364</c:v>
                </c:pt>
                <c:pt idx="48">
                  <c:v>44365</c:v>
                </c:pt>
                <c:pt idx="49">
                  <c:v>44366</c:v>
                </c:pt>
                <c:pt idx="50">
                  <c:v>44367</c:v>
                </c:pt>
                <c:pt idx="51">
                  <c:v>44368</c:v>
                </c:pt>
                <c:pt idx="52">
                  <c:v>44369</c:v>
                </c:pt>
                <c:pt idx="53">
                  <c:v>44370</c:v>
                </c:pt>
                <c:pt idx="54">
                  <c:v>44371</c:v>
                </c:pt>
                <c:pt idx="55">
                  <c:v>44372</c:v>
                </c:pt>
                <c:pt idx="56">
                  <c:v>44373</c:v>
                </c:pt>
                <c:pt idx="57">
                  <c:v>44374</c:v>
                </c:pt>
                <c:pt idx="58">
                  <c:v>44375</c:v>
                </c:pt>
                <c:pt idx="59">
                  <c:v>44376</c:v>
                </c:pt>
                <c:pt idx="60">
                  <c:v>44377</c:v>
                </c:pt>
                <c:pt idx="61">
                  <c:v>44378</c:v>
                </c:pt>
                <c:pt idx="62">
                  <c:v>44379</c:v>
                </c:pt>
                <c:pt idx="63">
                  <c:v>44380</c:v>
                </c:pt>
                <c:pt idx="64">
                  <c:v>44381</c:v>
                </c:pt>
                <c:pt idx="65">
                  <c:v>44382</c:v>
                </c:pt>
                <c:pt idx="66">
                  <c:v>44383</c:v>
                </c:pt>
                <c:pt idx="67">
                  <c:v>44384</c:v>
                </c:pt>
                <c:pt idx="68">
                  <c:v>44385</c:v>
                </c:pt>
                <c:pt idx="69">
                  <c:v>44386</c:v>
                </c:pt>
                <c:pt idx="70">
                  <c:v>44387</c:v>
                </c:pt>
                <c:pt idx="71">
                  <c:v>44388</c:v>
                </c:pt>
                <c:pt idx="72">
                  <c:v>44389</c:v>
                </c:pt>
                <c:pt idx="73">
                  <c:v>44390</c:v>
                </c:pt>
                <c:pt idx="74">
                  <c:v>44391</c:v>
                </c:pt>
                <c:pt idx="75">
                  <c:v>44392</c:v>
                </c:pt>
                <c:pt idx="76">
                  <c:v>44393</c:v>
                </c:pt>
                <c:pt idx="77">
                  <c:v>44394</c:v>
                </c:pt>
                <c:pt idx="78">
                  <c:v>44395</c:v>
                </c:pt>
                <c:pt idx="79">
                  <c:v>44396</c:v>
                </c:pt>
                <c:pt idx="80">
                  <c:v>44397</c:v>
                </c:pt>
                <c:pt idx="81">
                  <c:v>44398</c:v>
                </c:pt>
                <c:pt idx="82">
                  <c:v>44399</c:v>
                </c:pt>
                <c:pt idx="83">
                  <c:v>44400</c:v>
                </c:pt>
                <c:pt idx="84">
                  <c:v>44401</c:v>
                </c:pt>
                <c:pt idx="85">
                  <c:v>44402</c:v>
                </c:pt>
                <c:pt idx="86">
                  <c:v>44403</c:v>
                </c:pt>
                <c:pt idx="87">
                  <c:v>44404</c:v>
                </c:pt>
                <c:pt idx="88">
                  <c:v>44405</c:v>
                </c:pt>
                <c:pt idx="89">
                  <c:v>44406</c:v>
                </c:pt>
                <c:pt idx="90">
                  <c:v>44407</c:v>
                </c:pt>
                <c:pt idx="91">
                  <c:v>44408</c:v>
                </c:pt>
                <c:pt idx="92">
                  <c:v>44409</c:v>
                </c:pt>
                <c:pt idx="93">
                  <c:v>44410</c:v>
                </c:pt>
                <c:pt idx="94">
                  <c:v>44411</c:v>
                </c:pt>
                <c:pt idx="95">
                  <c:v>44412</c:v>
                </c:pt>
                <c:pt idx="96">
                  <c:v>44413</c:v>
                </c:pt>
                <c:pt idx="97">
                  <c:v>44414</c:v>
                </c:pt>
                <c:pt idx="98">
                  <c:v>44415</c:v>
                </c:pt>
                <c:pt idx="99">
                  <c:v>44416</c:v>
                </c:pt>
                <c:pt idx="100">
                  <c:v>44417</c:v>
                </c:pt>
                <c:pt idx="101">
                  <c:v>44418</c:v>
                </c:pt>
                <c:pt idx="102">
                  <c:v>44419</c:v>
                </c:pt>
                <c:pt idx="103">
                  <c:v>44420</c:v>
                </c:pt>
                <c:pt idx="104">
                  <c:v>44421</c:v>
                </c:pt>
                <c:pt idx="105">
                  <c:v>44422</c:v>
                </c:pt>
                <c:pt idx="106">
                  <c:v>44423</c:v>
                </c:pt>
                <c:pt idx="107">
                  <c:v>44424</c:v>
                </c:pt>
                <c:pt idx="108">
                  <c:v>44425</c:v>
                </c:pt>
                <c:pt idx="109">
                  <c:v>44426</c:v>
                </c:pt>
                <c:pt idx="110">
                  <c:v>44427</c:v>
                </c:pt>
                <c:pt idx="111">
                  <c:v>44428</c:v>
                </c:pt>
                <c:pt idx="112">
                  <c:v>44429</c:v>
                </c:pt>
                <c:pt idx="113">
                  <c:v>44430</c:v>
                </c:pt>
                <c:pt idx="114">
                  <c:v>44431</c:v>
                </c:pt>
                <c:pt idx="115">
                  <c:v>44432</c:v>
                </c:pt>
                <c:pt idx="116">
                  <c:v>44433</c:v>
                </c:pt>
                <c:pt idx="117">
                  <c:v>44434</c:v>
                </c:pt>
                <c:pt idx="118">
                  <c:v>44435</c:v>
                </c:pt>
                <c:pt idx="119">
                  <c:v>44436</c:v>
                </c:pt>
                <c:pt idx="120">
                  <c:v>44437</c:v>
                </c:pt>
                <c:pt idx="121">
                  <c:v>44438</c:v>
                </c:pt>
                <c:pt idx="122">
                  <c:v>44439</c:v>
                </c:pt>
                <c:pt idx="123">
                  <c:v>44440</c:v>
                </c:pt>
                <c:pt idx="124">
                  <c:v>44441</c:v>
                </c:pt>
                <c:pt idx="125">
                  <c:v>44442</c:v>
                </c:pt>
                <c:pt idx="126">
                  <c:v>44443</c:v>
                </c:pt>
                <c:pt idx="127">
                  <c:v>44444</c:v>
                </c:pt>
                <c:pt idx="128">
                  <c:v>44445</c:v>
                </c:pt>
                <c:pt idx="129">
                  <c:v>44446</c:v>
                </c:pt>
                <c:pt idx="130">
                  <c:v>44447</c:v>
                </c:pt>
                <c:pt idx="131">
                  <c:v>44448</c:v>
                </c:pt>
                <c:pt idx="132">
                  <c:v>44449</c:v>
                </c:pt>
                <c:pt idx="133">
                  <c:v>44450</c:v>
                </c:pt>
                <c:pt idx="134">
                  <c:v>44451</c:v>
                </c:pt>
                <c:pt idx="135">
                  <c:v>44452</c:v>
                </c:pt>
                <c:pt idx="136">
                  <c:v>44453</c:v>
                </c:pt>
                <c:pt idx="137">
                  <c:v>44454</c:v>
                </c:pt>
                <c:pt idx="138">
                  <c:v>44455</c:v>
                </c:pt>
                <c:pt idx="139">
                  <c:v>44456</c:v>
                </c:pt>
                <c:pt idx="140">
                  <c:v>44457</c:v>
                </c:pt>
                <c:pt idx="141">
                  <c:v>44458</c:v>
                </c:pt>
                <c:pt idx="142">
                  <c:v>44459</c:v>
                </c:pt>
                <c:pt idx="143">
                  <c:v>44460</c:v>
                </c:pt>
                <c:pt idx="144">
                  <c:v>44461</c:v>
                </c:pt>
                <c:pt idx="145">
                  <c:v>44462</c:v>
                </c:pt>
                <c:pt idx="146">
                  <c:v>44463</c:v>
                </c:pt>
                <c:pt idx="147">
                  <c:v>44464</c:v>
                </c:pt>
                <c:pt idx="148">
                  <c:v>44465</c:v>
                </c:pt>
                <c:pt idx="149">
                  <c:v>44466</c:v>
                </c:pt>
                <c:pt idx="150">
                  <c:v>44467</c:v>
                </c:pt>
                <c:pt idx="151">
                  <c:v>44468</c:v>
                </c:pt>
                <c:pt idx="152">
                  <c:v>44469</c:v>
                </c:pt>
                <c:pt idx="153">
                  <c:v>44470</c:v>
                </c:pt>
                <c:pt idx="154">
                  <c:v>44471</c:v>
                </c:pt>
                <c:pt idx="155">
                  <c:v>44472</c:v>
                </c:pt>
                <c:pt idx="156">
                  <c:v>44473</c:v>
                </c:pt>
                <c:pt idx="157">
                  <c:v>44474</c:v>
                </c:pt>
                <c:pt idx="158">
                  <c:v>44475</c:v>
                </c:pt>
                <c:pt idx="159">
                  <c:v>44476</c:v>
                </c:pt>
                <c:pt idx="160">
                  <c:v>44477</c:v>
                </c:pt>
                <c:pt idx="161">
                  <c:v>44478</c:v>
                </c:pt>
                <c:pt idx="162">
                  <c:v>44479</c:v>
                </c:pt>
                <c:pt idx="163">
                  <c:v>44480</c:v>
                </c:pt>
                <c:pt idx="164">
                  <c:v>44481</c:v>
                </c:pt>
                <c:pt idx="165">
                  <c:v>44482</c:v>
                </c:pt>
                <c:pt idx="166">
                  <c:v>44483</c:v>
                </c:pt>
                <c:pt idx="167">
                  <c:v>44484</c:v>
                </c:pt>
                <c:pt idx="168">
                  <c:v>44485</c:v>
                </c:pt>
                <c:pt idx="169">
                  <c:v>44486</c:v>
                </c:pt>
                <c:pt idx="170">
                  <c:v>44487</c:v>
                </c:pt>
                <c:pt idx="171">
                  <c:v>44488</c:v>
                </c:pt>
                <c:pt idx="172">
                  <c:v>44489</c:v>
                </c:pt>
                <c:pt idx="173">
                  <c:v>44490</c:v>
                </c:pt>
                <c:pt idx="174">
                  <c:v>44491</c:v>
                </c:pt>
                <c:pt idx="175">
                  <c:v>44492</c:v>
                </c:pt>
                <c:pt idx="176">
                  <c:v>44493</c:v>
                </c:pt>
                <c:pt idx="177">
                  <c:v>44494</c:v>
                </c:pt>
                <c:pt idx="178">
                  <c:v>44495</c:v>
                </c:pt>
                <c:pt idx="179">
                  <c:v>44496</c:v>
                </c:pt>
                <c:pt idx="180">
                  <c:v>44497</c:v>
                </c:pt>
                <c:pt idx="181">
                  <c:v>44498</c:v>
                </c:pt>
                <c:pt idx="182">
                  <c:v>44499</c:v>
                </c:pt>
                <c:pt idx="183">
                  <c:v>44500</c:v>
                </c:pt>
                <c:pt idx="184">
                  <c:v>44501</c:v>
                </c:pt>
                <c:pt idx="185">
                  <c:v>44502</c:v>
                </c:pt>
                <c:pt idx="186">
                  <c:v>44503</c:v>
                </c:pt>
                <c:pt idx="187">
                  <c:v>44504</c:v>
                </c:pt>
                <c:pt idx="188">
                  <c:v>44505</c:v>
                </c:pt>
                <c:pt idx="189">
                  <c:v>44506</c:v>
                </c:pt>
                <c:pt idx="190">
                  <c:v>44507</c:v>
                </c:pt>
                <c:pt idx="191">
                  <c:v>44508</c:v>
                </c:pt>
                <c:pt idx="192">
                  <c:v>44509</c:v>
                </c:pt>
                <c:pt idx="193">
                  <c:v>44510</c:v>
                </c:pt>
                <c:pt idx="194">
                  <c:v>44511</c:v>
                </c:pt>
                <c:pt idx="195">
                  <c:v>44512</c:v>
                </c:pt>
                <c:pt idx="196">
                  <c:v>44513</c:v>
                </c:pt>
                <c:pt idx="197">
                  <c:v>44514</c:v>
                </c:pt>
                <c:pt idx="198">
                  <c:v>44515</c:v>
                </c:pt>
                <c:pt idx="199">
                  <c:v>44516</c:v>
                </c:pt>
                <c:pt idx="200">
                  <c:v>44517</c:v>
                </c:pt>
                <c:pt idx="201">
                  <c:v>44518</c:v>
                </c:pt>
                <c:pt idx="202">
                  <c:v>44519</c:v>
                </c:pt>
                <c:pt idx="203">
                  <c:v>44520</c:v>
                </c:pt>
                <c:pt idx="204">
                  <c:v>44521</c:v>
                </c:pt>
                <c:pt idx="205">
                  <c:v>44522</c:v>
                </c:pt>
                <c:pt idx="206">
                  <c:v>44523</c:v>
                </c:pt>
                <c:pt idx="207">
                  <c:v>44524</c:v>
                </c:pt>
                <c:pt idx="208">
                  <c:v>44525</c:v>
                </c:pt>
                <c:pt idx="209">
                  <c:v>44526</c:v>
                </c:pt>
                <c:pt idx="210">
                  <c:v>44527</c:v>
                </c:pt>
                <c:pt idx="211">
                  <c:v>44528</c:v>
                </c:pt>
                <c:pt idx="212">
                  <c:v>44529</c:v>
                </c:pt>
                <c:pt idx="213">
                  <c:v>44530</c:v>
                </c:pt>
                <c:pt idx="214">
                  <c:v>44531</c:v>
                </c:pt>
                <c:pt idx="215">
                  <c:v>44532</c:v>
                </c:pt>
                <c:pt idx="216">
                  <c:v>44533</c:v>
                </c:pt>
                <c:pt idx="217">
                  <c:v>44534</c:v>
                </c:pt>
                <c:pt idx="218">
                  <c:v>44535</c:v>
                </c:pt>
                <c:pt idx="219">
                  <c:v>44536</c:v>
                </c:pt>
                <c:pt idx="220">
                  <c:v>44537</c:v>
                </c:pt>
                <c:pt idx="221">
                  <c:v>44538</c:v>
                </c:pt>
                <c:pt idx="222">
                  <c:v>44539</c:v>
                </c:pt>
                <c:pt idx="223">
                  <c:v>44540</c:v>
                </c:pt>
                <c:pt idx="224">
                  <c:v>44541</c:v>
                </c:pt>
                <c:pt idx="225">
                  <c:v>44542</c:v>
                </c:pt>
                <c:pt idx="226">
                  <c:v>44543</c:v>
                </c:pt>
                <c:pt idx="227">
                  <c:v>44544</c:v>
                </c:pt>
                <c:pt idx="228">
                  <c:v>44545</c:v>
                </c:pt>
                <c:pt idx="229">
                  <c:v>44546</c:v>
                </c:pt>
                <c:pt idx="230">
                  <c:v>44547</c:v>
                </c:pt>
                <c:pt idx="231">
                  <c:v>44548</c:v>
                </c:pt>
                <c:pt idx="232">
                  <c:v>44549</c:v>
                </c:pt>
                <c:pt idx="233">
                  <c:v>44550</c:v>
                </c:pt>
                <c:pt idx="234">
                  <c:v>44551</c:v>
                </c:pt>
                <c:pt idx="235">
                  <c:v>44552</c:v>
                </c:pt>
                <c:pt idx="236">
                  <c:v>44553</c:v>
                </c:pt>
                <c:pt idx="237">
                  <c:v>44554</c:v>
                </c:pt>
                <c:pt idx="238">
                  <c:v>44555</c:v>
                </c:pt>
                <c:pt idx="239">
                  <c:v>44556</c:v>
                </c:pt>
                <c:pt idx="240">
                  <c:v>44557</c:v>
                </c:pt>
                <c:pt idx="241">
                  <c:v>44558</c:v>
                </c:pt>
                <c:pt idx="242">
                  <c:v>44559</c:v>
                </c:pt>
                <c:pt idx="243">
                  <c:v>44560</c:v>
                </c:pt>
                <c:pt idx="244">
                  <c:v>44561</c:v>
                </c:pt>
                <c:pt idx="245">
                  <c:v>44562</c:v>
                </c:pt>
                <c:pt idx="246">
                  <c:v>44563</c:v>
                </c:pt>
                <c:pt idx="247">
                  <c:v>44564</c:v>
                </c:pt>
                <c:pt idx="248">
                  <c:v>44565</c:v>
                </c:pt>
                <c:pt idx="249">
                  <c:v>44566</c:v>
                </c:pt>
                <c:pt idx="250">
                  <c:v>44567</c:v>
                </c:pt>
                <c:pt idx="251">
                  <c:v>44568</c:v>
                </c:pt>
                <c:pt idx="252">
                  <c:v>44569</c:v>
                </c:pt>
                <c:pt idx="253">
                  <c:v>44570</c:v>
                </c:pt>
                <c:pt idx="254">
                  <c:v>44571</c:v>
                </c:pt>
                <c:pt idx="255">
                  <c:v>44572</c:v>
                </c:pt>
                <c:pt idx="256">
                  <c:v>44573</c:v>
                </c:pt>
                <c:pt idx="257">
                  <c:v>44574</c:v>
                </c:pt>
                <c:pt idx="258">
                  <c:v>44575</c:v>
                </c:pt>
                <c:pt idx="259">
                  <c:v>44576</c:v>
                </c:pt>
                <c:pt idx="260">
                  <c:v>44577</c:v>
                </c:pt>
                <c:pt idx="261">
                  <c:v>44578</c:v>
                </c:pt>
                <c:pt idx="262">
                  <c:v>44579</c:v>
                </c:pt>
                <c:pt idx="263">
                  <c:v>44580</c:v>
                </c:pt>
                <c:pt idx="264">
                  <c:v>44581</c:v>
                </c:pt>
                <c:pt idx="265">
                  <c:v>44582</c:v>
                </c:pt>
                <c:pt idx="266">
                  <c:v>44583</c:v>
                </c:pt>
                <c:pt idx="267">
                  <c:v>44584</c:v>
                </c:pt>
                <c:pt idx="268">
                  <c:v>44585</c:v>
                </c:pt>
                <c:pt idx="269">
                  <c:v>44586</c:v>
                </c:pt>
                <c:pt idx="270">
                  <c:v>44587</c:v>
                </c:pt>
                <c:pt idx="271">
                  <c:v>44588</c:v>
                </c:pt>
                <c:pt idx="272">
                  <c:v>44589</c:v>
                </c:pt>
                <c:pt idx="273">
                  <c:v>44590</c:v>
                </c:pt>
                <c:pt idx="274">
                  <c:v>44591</c:v>
                </c:pt>
                <c:pt idx="275">
                  <c:v>44592</c:v>
                </c:pt>
                <c:pt idx="276">
                  <c:v>44593</c:v>
                </c:pt>
                <c:pt idx="277">
                  <c:v>44594</c:v>
                </c:pt>
                <c:pt idx="278">
                  <c:v>44595</c:v>
                </c:pt>
                <c:pt idx="279">
                  <c:v>44596</c:v>
                </c:pt>
                <c:pt idx="280">
                  <c:v>44597</c:v>
                </c:pt>
                <c:pt idx="281">
                  <c:v>44598</c:v>
                </c:pt>
                <c:pt idx="282">
                  <c:v>44599</c:v>
                </c:pt>
                <c:pt idx="283">
                  <c:v>44600</c:v>
                </c:pt>
                <c:pt idx="284">
                  <c:v>44601</c:v>
                </c:pt>
                <c:pt idx="285">
                  <c:v>44602</c:v>
                </c:pt>
                <c:pt idx="286">
                  <c:v>44603</c:v>
                </c:pt>
              </c:numCache>
            </c:numRef>
          </c:cat>
          <c:val>
            <c:numRef>
              <c:f>Sheet1!$B$3:$B$289</c:f>
              <c:numCache>
                <c:formatCode>General</c:formatCode>
                <c:ptCount val="287"/>
                <c:pt idx="18" formatCode="0.00">
                  <c:v>45.25</c:v>
                </c:pt>
                <c:pt idx="19" formatCode="0.00">
                  <c:v>47.4</c:v>
                </c:pt>
                <c:pt idx="20" formatCode="0.00">
                  <c:v>49.98</c:v>
                </c:pt>
                <c:pt idx="23" formatCode="0.00">
                  <c:v>50.75</c:v>
                </c:pt>
                <c:pt idx="24" formatCode="0.00">
                  <c:v>50.9</c:v>
                </c:pt>
                <c:pt idx="25" formatCode="0.00">
                  <c:v>51.1</c:v>
                </c:pt>
                <c:pt idx="26" formatCode="0.00">
                  <c:v>49.5</c:v>
                </c:pt>
                <c:pt idx="27" formatCode="0.00">
                  <c:v>48.5</c:v>
                </c:pt>
                <c:pt idx="31" formatCode="0.00">
                  <c:v>48.15</c:v>
                </c:pt>
                <c:pt idx="32" formatCode="0.00">
                  <c:v>46.6</c:v>
                </c:pt>
                <c:pt idx="33" formatCode="0.00">
                  <c:v>46.25</c:v>
                </c:pt>
                <c:pt idx="34" formatCode="0.00">
                  <c:v>45.75</c:v>
                </c:pt>
                <c:pt idx="37" formatCode="0.00">
                  <c:v>46.45</c:v>
                </c:pt>
                <c:pt idx="38" formatCode="0.00">
                  <c:v>46.95</c:v>
                </c:pt>
                <c:pt idx="39" formatCode="0.00">
                  <c:v>47.51</c:v>
                </c:pt>
                <c:pt idx="40" formatCode="0.00">
                  <c:v>47.15</c:v>
                </c:pt>
                <c:pt idx="41" formatCode="0.00">
                  <c:v>46.1</c:v>
                </c:pt>
                <c:pt idx="44" formatCode="0.00">
                  <c:v>45.75</c:v>
                </c:pt>
                <c:pt idx="45" formatCode="0.00">
                  <c:v>44.5</c:v>
                </c:pt>
                <c:pt idx="46" formatCode="0.00">
                  <c:v>44.1</c:v>
                </c:pt>
                <c:pt idx="47" formatCode="0.00">
                  <c:v>43.9</c:v>
                </c:pt>
                <c:pt idx="48" formatCode="0.00">
                  <c:v>44.4</c:v>
                </c:pt>
                <c:pt idx="51" formatCode="0.00">
                  <c:v>44.7</c:v>
                </c:pt>
                <c:pt idx="52" formatCode="0.00">
                  <c:v>45.3</c:v>
                </c:pt>
                <c:pt idx="53" formatCode="0.00">
                  <c:v>46.3</c:v>
                </c:pt>
                <c:pt idx="54" formatCode="0.00">
                  <c:v>46.8</c:v>
                </c:pt>
                <c:pt idx="55" formatCode="0.00">
                  <c:v>46.6</c:v>
                </c:pt>
                <c:pt idx="58" formatCode="0.00">
                  <c:v>47.15</c:v>
                </c:pt>
                <c:pt idx="59" formatCode="0.00">
                  <c:v>46.8</c:v>
                </c:pt>
                <c:pt idx="60" formatCode="0.00">
                  <c:v>46.5</c:v>
                </c:pt>
                <c:pt idx="61" formatCode="0.00">
                  <c:v>47.82</c:v>
                </c:pt>
                <c:pt idx="62" formatCode="0.00">
                  <c:v>47.5</c:v>
                </c:pt>
                <c:pt idx="65" formatCode="0.00">
                  <c:v>47.6</c:v>
                </c:pt>
                <c:pt idx="66" formatCode="0.00">
                  <c:v>45</c:v>
                </c:pt>
                <c:pt idx="67" formatCode="0.00">
                  <c:v>43.9</c:v>
                </c:pt>
                <c:pt idx="68" formatCode="0.00">
                  <c:v>44.1</c:v>
                </c:pt>
                <c:pt idx="69" formatCode="0.00">
                  <c:v>45.35</c:v>
                </c:pt>
                <c:pt idx="72" formatCode="0.00">
                  <c:v>43.05</c:v>
                </c:pt>
                <c:pt idx="73" formatCode="0.00">
                  <c:v>43.46</c:v>
                </c:pt>
                <c:pt idx="74" formatCode="0.00">
                  <c:v>43.22</c:v>
                </c:pt>
                <c:pt idx="75" formatCode="0.00">
                  <c:v>43.4</c:v>
                </c:pt>
                <c:pt idx="76" formatCode="0.00">
                  <c:v>43.6</c:v>
                </c:pt>
                <c:pt idx="79" formatCode="0.00">
                  <c:v>43.9</c:v>
                </c:pt>
                <c:pt idx="80" formatCode="0.00">
                  <c:v>43</c:v>
                </c:pt>
                <c:pt idx="81" formatCode="0.00">
                  <c:v>43.7</c:v>
                </c:pt>
                <c:pt idx="82" formatCode="0.00">
                  <c:v>42.9</c:v>
                </c:pt>
                <c:pt idx="83" formatCode="0.00">
                  <c:v>42.4</c:v>
                </c:pt>
                <c:pt idx="86" formatCode="0.00">
                  <c:v>43.48</c:v>
                </c:pt>
                <c:pt idx="87" formatCode="0.00">
                  <c:v>42.62</c:v>
                </c:pt>
                <c:pt idx="88" formatCode="0.00">
                  <c:v>43.41</c:v>
                </c:pt>
                <c:pt idx="89" formatCode="0.00">
                  <c:v>43.97</c:v>
                </c:pt>
                <c:pt idx="90" formatCode="0.00">
                  <c:v>43.98</c:v>
                </c:pt>
                <c:pt idx="93" formatCode="0.00">
                  <c:v>45.61</c:v>
                </c:pt>
                <c:pt idx="94" formatCode="0.00">
                  <c:v>45.65</c:v>
                </c:pt>
                <c:pt idx="95" formatCode="0.00">
                  <c:v>46.96</c:v>
                </c:pt>
                <c:pt idx="96" formatCode="0.00">
                  <c:v>47.85</c:v>
                </c:pt>
                <c:pt idx="97" formatCode="0.00">
                  <c:v>48.25</c:v>
                </c:pt>
                <c:pt idx="100" formatCode="0.00">
                  <c:v>48.02</c:v>
                </c:pt>
                <c:pt idx="101" formatCode="0.00">
                  <c:v>48</c:v>
                </c:pt>
                <c:pt idx="102" formatCode="0.00">
                  <c:v>49.05</c:v>
                </c:pt>
                <c:pt idx="103" formatCode="0.00">
                  <c:v>48.5</c:v>
                </c:pt>
                <c:pt idx="104" formatCode="0.00">
                  <c:v>48.2</c:v>
                </c:pt>
                <c:pt idx="107" formatCode="0.00">
                  <c:v>49.8</c:v>
                </c:pt>
                <c:pt idx="108" formatCode="0.00">
                  <c:v>49.39</c:v>
                </c:pt>
                <c:pt idx="109" formatCode="0.00">
                  <c:v>49.19</c:v>
                </c:pt>
                <c:pt idx="110" formatCode="0.00">
                  <c:v>47.04</c:v>
                </c:pt>
                <c:pt idx="111" formatCode="0.00">
                  <c:v>47.65</c:v>
                </c:pt>
                <c:pt idx="114" formatCode="0.00">
                  <c:v>48.49</c:v>
                </c:pt>
                <c:pt idx="115" formatCode="0.00">
                  <c:v>48.79</c:v>
                </c:pt>
                <c:pt idx="116" formatCode="0.00">
                  <c:v>48.78</c:v>
                </c:pt>
                <c:pt idx="117" formatCode="0.00">
                  <c:v>49.2</c:v>
                </c:pt>
                <c:pt idx="118" formatCode="0.00">
                  <c:v>50.57</c:v>
                </c:pt>
                <c:pt idx="122" formatCode="0.00">
                  <c:v>52.16</c:v>
                </c:pt>
                <c:pt idx="123" formatCode="0.00">
                  <c:v>52.09</c:v>
                </c:pt>
                <c:pt idx="124" formatCode="0.00">
                  <c:v>53.12</c:v>
                </c:pt>
                <c:pt idx="125" formatCode="0.00">
                  <c:v>53.01</c:v>
                </c:pt>
                <c:pt idx="128" formatCode="0.00">
                  <c:v>53.73</c:v>
                </c:pt>
                <c:pt idx="129" formatCode="0.00">
                  <c:v>53.5</c:v>
                </c:pt>
                <c:pt idx="130" formatCode="0.00">
                  <c:v>53.76</c:v>
                </c:pt>
                <c:pt idx="131" formatCode="0.00">
                  <c:v>54.05</c:v>
                </c:pt>
                <c:pt idx="132" formatCode="0.00">
                  <c:v>53.2</c:v>
                </c:pt>
                <c:pt idx="135" formatCode="0.00">
                  <c:v>53.35</c:v>
                </c:pt>
                <c:pt idx="136" formatCode="0.00">
                  <c:v>52.94</c:v>
                </c:pt>
                <c:pt idx="137" formatCode="0.00">
                  <c:v>53.8</c:v>
                </c:pt>
                <c:pt idx="138" formatCode="0.00">
                  <c:v>54.03</c:v>
                </c:pt>
                <c:pt idx="139" formatCode="0.00">
                  <c:v>55.16</c:v>
                </c:pt>
                <c:pt idx="142" formatCode="0.00">
                  <c:v>56.14</c:v>
                </c:pt>
                <c:pt idx="143" formatCode="0.00">
                  <c:v>55.78</c:v>
                </c:pt>
                <c:pt idx="144" formatCode="0.00">
                  <c:v>56.66</c:v>
                </c:pt>
                <c:pt idx="145" formatCode="0.00">
                  <c:v>59.2</c:v>
                </c:pt>
                <c:pt idx="146" formatCode="0.00">
                  <c:v>64.75</c:v>
                </c:pt>
                <c:pt idx="149" formatCode="0.00">
                  <c:v>71.349999999999994</c:v>
                </c:pt>
                <c:pt idx="150" formatCode="0.00">
                  <c:v>74.47</c:v>
                </c:pt>
                <c:pt idx="151" formatCode="0.00">
                  <c:v>75.56</c:v>
                </c:pt>
                <c:pt idx="152" formatCode="0.00">
                  <c:v>74.2</c:v>
                </c:pt>
                <c:pt idx="153" formatCode="0.00">
                  <c:v>73.849999999999994</c:v>
                </c:pt>
                <c:pt idx="156" formatCode="0.00">
                  <c:v>69</c:v>
                </c:pt>
                <c:pt idx="157" formatCode="0.00">
                  <c:v>69.400000000000006</c:v>
                </c:pt>
                <c:pt idx="158" formatCode="0.00">
                  <c:v>60.48</c:v>
                </c:pt>
                <c:pt idx="159" formatCode="0.00">
                  <c:v>62.68</c:v>
                </c:pt>
                <c:pt idx="160" formatCode="0.00">
                  <c:v>62.36</c:v>
                </c:pt>
                <c:pt idx="163" formatCode="0.00">
                  <c:v>63.92</c:v>
                </c:pt>
                <c:pt idx="164" formatCode="0.00">
                  <c:v>64.650000000000006</c:v>
                </c:pt>
                <c:pt idx="165" formatCode="0.00">
                  <c:v>65.930000000000007</c:v>
                </c:pt>
                <c:pt idx="166" formatCode="0.00">
                  <c:v>66.239999999999995</c:v>
                </c:pt>
                <c:pt idx="167" formatCode="0.00">
                  <c:v>60.58</c:v>
                </c:pt>
                <c:pt idx="170" formatCode="0.00">
                  <c:v>58.75</c:v>
                </c:pt>
                <c:pt idx="171" formatCode="0.00">
                  <c:v>54.07</c:v>
                </c:pt>
                <c:pt idx="172" formatCode="0.00">
                  <c:v>56.84</c:v>
                </c:pt>
                <c:pt idx="173" formatCode="0.00">
                  <c:v>58</c:v>
                </c:pt>
                <c:pt idx="174" formatCode="0.00">
                  <c:v>58.46</c:v>
                </c:pt>
                <c:pt idx="177" formatCode="0.00">
                  <c:v>57.8</c:v>
                </c:pt>
                <c:pt idx="178" formatCode="0.00">
                  <c:v>56</c:v>
                </c:pt>
                <c:pt idx="179" formatCode="0.00">
                  <c:v>54.38</c:v>
                </c:pt>
                <c:pt idx="180" formatCode="0.00">
                  <c:v>53.5</c:v>
                </c:pt>
                <c:pt idx="181" formatCode="0.00">
                  <c:v>53.7</c:v>
                </c:pt>
                <c:pt idx="184" formatCode="0.00">
                  <c:v>51.7</c:v>
                </c:pt>
                <c:pt idx="185" formatCode="0.00">
                  <c:v>51.7</c:v>
                </c:pt>
                <c:pt idx="186" formatCode="0.00">
                  <c:v>53.9</c:v>
                </c:pt>
                <c:pt idx="187" formatCode="0.00">
                  <c:v>54</c:v>
                </c:pt>
                <c:pt idx="188" formatCode="0.00">
                  <c:v>54.2</c:v>
                </c:pt>
                <c:pt idx="191" formatCode="0.00">
                  <c:v>54.17</c:v>
                </c:pt>
                <c:pt idx="192" formatCode="0.00">
                  <c:v>54.65</c:v>
                </c:pt>
                <c:pt idx="193" formatCode="0.00">
                  <c:v>55.79</c:v>
                </c:pt>
                <c:pt idx="194" formatCode="0.00">
                  <c:v>56.45</c:v>
                </c:pt>
                <c:pt idx="195" formatCode="0.00">
                  <c:v>56.98</c:v>
                </c:pt>
                <c:pt idx="198" formatCode="0.00">
                  <c:v>59.02</c:v>
                </c:pt>
                <c:pt idx="199" formatCode="0.00">
                  <c:v>58.86</c:v>
                </c:pt>
                <c:pt idx="200" formatCode="0.00">
                  <c:v>60.26</c:v>
                </c:pt>
                <c:pt idx="201" formatCode="0.00">
                  <c:v>62.45</c:v>
                </c:pt>
                <c:pt idx="202" formatCode="0.00">
                  <c:v>63.44</c:v>
                </c:pt>
                <c:pt idx="205" formatCode="0.00">
                  <c:v>65.25</c:v>
                </c:pt>
                <c:pt idx="206" formatCode="0.00">
                  <c:v>66.75</c:v>
                </c:pt>
                <c:pt idx="207" formatCode="0.00">
                  <c:v>68.849999999999994</c:v>
                </c:pt>
                <c:pt idx="208" formatCode="0.00">
                  <c:v>70.44</c:v>
                </c:pt>
                <c:pt idx="209" formatCode="0.00">
                  <c:v>69.25</c:v>
                </c:pt>
                <c:pt idx="212" formatCode="0.00">
                  <c:v>69.75</c:v>
                </c:pt>
                <c:pt idx="213">
                  <c:v>73.02</c:v>
                </c:pt>
                <c:pt idx="214">
                  <c:v>68.42</c:v>
                </c:pt>
                <c:pt idx="215">
                  <c:v>68.81</c:v>
                </c:pt>
                <c:pt idx="216">
                  <c:v>69.25</c:v>
                </c:pt>
                <c:pt idx="219">
                  <c:v>70.27</c:v>
                </c:pt>
                <c:pt idx="220">
                  <c:v>71.19</c:v>
                </c:pt>
                <c:pt idx="221">
                  <c:v>74.44</c:v>
                </c:pt>
                <c:pt idx="222">
                  <c:v>72.86</c:v>
                </c:pt>
                <c:pt idx="223">
                  <c:v>73.14</c:v>
                </c:pt>
                <c:pt idx="226">
                  <c:v>73.319999999999993</c:v>
                </c:pt>
                <c:pt idx="227">
                  <c:v>72.260000000000005</c:v>
                </c:pt>
                <c:pt idx="228">
                  <c:v>74.23</c:v>
                </c:pt>
                <c:pt idx="229">
                  <c:v>79.2</c:v>
                </c:pt>
                <c:pt idx="230">
                  <c:v>76.03</c:v>
                </c:pt>
                <c:pt idx="233">
                  <c:v>76.75</c:v>
                </c:pt>
                <c:pt idx="234">
                  <c:v>78.19</c:v>
                </c:pt>
                <c:pt idx="235">
                  <c:v>76.47</c:v>
                </c:pt>
                <c:pt idx="236">
                  <c:v>75.099999999999994</c:v>
                </c:pt>
                <c:pt idx="237">
                  <c:v>75</c:v>
                </c:pt>
                <c:pt idx="242">
                  <c:v>75</c:v>
                </c:pt>
                <c:pt idx="243">
                  <c:v>74.5</c:v>
                </c:pt>
                <c:pt idx="244">
                  <c:v>73.8</c:v>
                </c:pt>
                <c:pt idx="248">
                  <c:v>74.84</c:v>
                </c:pt>
                <c:pt idx="249">
                  <c:v>76.14</c:v>
                </c:pt>
                <c:pt idx="250">
                  <c:v>75.900000000000006</c:v>
                </c:pt>
                <c:pt idx="251">
                  <c:v>75.95</c:v>
                </c:pt>
                <c:pt idx="254">
                  <c:v>73.099999999999994</c:v>
                </c:pt>
                <c:pt idx="255">
                  <c:v>70.14</c:v>
                </c:pt>
                <c:pt idx="256">
                  <c:v>68.94</c:v>
                </c:pt>
                <c:pt idx="257">
                  <c:v>69.760000000000005</c:v>
                </c:pt>
                <c:pt idx="258">
                  <c:v>72.099999999999994</c:v>
                </c:pt>
                <c:pt idx="261">
                  <c:v>71.45</c:v>
                </c:pt>
                <c:pt idx="262">
                  <c:v>72.5</c:v>
                </c:pt>
                <c:pt idx="263">
                  <c:v>73.61</c:v>
                </c:pt>
                <c:pt idx="264">
                  <c:v>78</c:v>
                </c:pt>
                <c:pt idx="265">
                  <c:v>77.2</c:v>
                </c:pt>
                <c:pt idx="268">
                  <c:v>77.959999999999994</c:v>
                </c:pt>
                <c:pt idx="269">
                  <c:v>79.69</c:v>
                </c:pt>
                <c:pt idx="270">
                  <c:v>81.87</c:v>
                </c:pt>
                <c:pt idx="271">
                  <c:v>82.75</c:v>
                </c:pt>
                <c:pt idx="272">
                  <c:v>83</c:v>
                </c:pt>
                <c:pt idx="275">
                  <c:v>82.97</c:v>
                </c:pt>
                <c:pt idx="276">
                  <c:v>80.959999999999994</c:v>
                </c:pt>
                <c:pt idx="277">
                  <c:v>83.97</c:v>
                </c:pt>
                <c:pt idx="278">
                  <c:v>84.13</c:v>
                </c:pt>
                <c:pt idx="279">
                  <c:v>86.12</c:v>
                </c:pt>
                <c:pt idx="282">
                  <c:v>85.1</c:v>
                </c:pt>
                <c:pt idx="283">
                  <c:v>85.28</c:v>
                </c:pt>
                <c:pt idx="284">
                  <c:v>80.069999999999993</c:v>
                </c:pt>
                <c:pt idx="285">
                  <c:v>79.98</c:v>
                </c:pt>
                <c:pt idx="286">
                  <c:v>81.459999999999994</c:v>
                </c:pt>
              </c:numCache>
            </c:numRef>
          </c:val>
          <c:smooth val="0"/>
          <c:extLst>
            <c:ext xmlns:c16="http://schemas.microsoft.com/office/drawing/2014/chart" uri="{C3380CC4-5D6E-409C-BE32-E72D297353CC}">
              <c16:uniqueId val="{00000000-07F4-47C1-9C49-AC5DA3CA1FFE}"/>
            </c:ext>
          </c:extLst>
        </c:ser>
        <c:ser>
          <c:idx val="5"/>
          <c:order val="1"/>
          <c:tx>
            <c:v>average for the month to date</c:v>
          </c:tx>
          <c:spPr>
            <a:ln w="25400" cap="rnd">
              <a:solidFill>
                <a:srgbClr val="00B050"/>
              </a:solidFill>
              <a:prstDash val="sysDash"/>
              <a:round/>
            </a:ln>
            <a:effectLst/>
          </c:spPr>
          <c:marker>
            <c:symbol val="none"/>
          </c:marker>
          <c:cat>
            <c:numRef>
              <c:f>Sheet1!$A$3:$A$289</c:f>
              <c:numCache>
                <c:formatCode>m/d/yyyy</c:formatCode>
                <c:ptCount val="287"/>
                <c:pt idx="0">
                  <c:v>44317</c:v>
                </c:pt>
                <c:pt idx="1">
                  <c:v>44318</c:v>
                </c:pt>
                <c:pt idx="2">
                  <c:v>44319</c:v>
                </c:pt>
                <c:pt idx="3">
                  <c:v>44320</c:v>
                </c:pt>
                <c:pt idx="4">
                  <c:v>44321</c:v>
                </c:pt>
                <c:pt idx="5">
                  <c:v>44322</c:v>
                </c:pt>
                <c:pt idx="6">
                  <c:v>44323</c:v>
                </c:pt>
                <c:pt idx="7">
                  <c:v>44324</c:v>
                </c:pt>
                <c:pt idx="8">
                  <c:v>44325</c:v>
                </c:pt>
                <c:pt idx="9">
                  <c:v>44326</c:v>
                </c:pt>
                <c:pt idx="10">
                  <c:v>44327</c:v>
                </c:pt>
                <c:pt idx="11">
                  <c:v>44328</c:v>
                </c:pt>
                <c:pt idx="12">
                  <c:v>44329</c:v>
                </c:pt>
                <c:pt idx="13">
                  <c:v>44330</c:v>
                </c:pt>
                <c:pt idx="14">
                  <c:v>44331</c:v>
                </c:pt>
                <c:pt idx="15">
                  <c:v>44332</c:v>
                </c:pt>
                <c:pt idx="16">
                  <c:v>44333</c:v>
                </c:pt>
                <c:pt idx="17">
                  <c:v>44334</c:v>
                </c:pt>
                <c:pt idx="18">
                  <c:v>44335</c:v>
                </c:pt>
                <c:pt idx="19">
                  <c:v>44336</c:v>
                </c:pt>
                <c:pt idx="20">
                  <c:v>44337</c:v>
                </c:pt>
                <c:pt idx="21">
                  <c:v>44338</c:v>
                </c:pt>
                <c:pt idx="22">
                  <c:v>44339</c:v>
                </c:pt>
                <c:pt idx="23">
                  <c:v>44340</c:v>
                </c:pt>
                <c:pt idx="24">
                  <c:v>44341</c:v>
                </c:pt>
                <c:pt idx="25">
                  <c:v>44342</c:v>
                </c:pt>
                <c:pt idx="26">
                  <c:v>44343</c:v>
                </c:pt>
                <c:pt idx="27">
                  <c:v>44344</c:v>
                </c:pt>
                <c:pt idx="28">
                  <c:v>44345</c:v>
                </c:pt>
                <c:pt idx="29">
                  <c:v>44346</c:v>
                </c:pt>
                <c:pt idx="30">
                  <c:v>44347</c:v>
                </c:pt>
                <c:pt idx="31">
                  <c:v>44348</c:v>
                </c:pt>
                <c:pt idx="32">
                  <c:v>44349</c:v>
                </c:pt>
                <c:pt idx="33">
                  <c:v>44350</c:v>
                </c:pt>
                <c:pt idx="34">
                  <c:v>44351</c:v>
                </c:pt>
                <c:pt idx="35">
                  <c:v>44352</c:v>
                </c:pt>
                <c:pt idx="36">
                  <c:v>44353</c:v>
                </c:pt>
                <c:pt idx="37">
                  <c:v>44354</c:v>
                </c:pt>
                <c:pt idx="38">
                  <c:v>44355</c:v>
                </c:pt>
                <c:pt idx="39">
                  <c:v>44356</c:v>
                </c:pt>
                <c:pt idx="40">
                  <c:v>44357</c:v>
                </c:pt>
                <c:pt idx="41">
                  <c:v>44358</c:v>
                </c:pt>
                <c:pt idx="42">
                  <c:v>44359</c:v>
                </c:pt>
                <c:pt idx="43">
                  <c:v>44360</c:v>
                </c:pt>
                <c:pt idx="44">
                  <c:v>44361</c:v>
                </c:pt>
                <c:pt idx="45">
                  <c:v>44362</c:v>
                </c:pt>
                <c:pt idx="46">
                  <c:v>44363</c:v>
                </c:pt>
                <c:pt idx="47">
                  <c:v>44364</c:v>
                </c:pt>
                <c:pt idx="48">
                  <c:v>44365</c:v>
                </c:pt>
                <c:pt idx="49">
                  <c:v>44366</c:v>
                </c:pt>
                <c:pt idx="50">
                  <c:v>44367</c:v>
                </c:pt>
                <c:pt idx="51">
                  <c:v>44368</c:v>
                </c:pt>
                <c:pt idx="52">
                  <c:v>44369</c:v>
                </c:pt>
                <c:pt idx="53">
                  <c:v>44370</c:v>
                </c:pt>
                <c:pt idx="54">
                  <c:v>44371</c:v>
                </c:pt>
                <c:pt idx="55">
                  <c:v>44372</c:v>
                </c:pt>
                <c:pt idx="56">
                  <c:v>44373</c:v>
                </c:pt>
                <c:pt idx="57">
                  <c:v>44374</c:v>
                </c:pt>
                <c:pt idx="58">
                  <c:v>44375</c:v>
                </c:pt>
                <c:pt idx="59">
                  <c:v>44376</c:v>
                </c:pt>
                <c:pt idx="60">
                  <c:v>44377</c:v>
                </c:pt>
                <c:pt idx="61">
                  <c:v>44378</c:v>
                </c:pt>
                <c:pt idx="62">
                  <c:v>44379</c:v>
                </c:pt>
                <c:pt idx="63">
                  <c:v>44380</c:v>
                </c:pt>
                <c:pt idx="64">
                  <c:v>44381</c:v>
                </c:pt>
                <c:pt idx="65">
                  <c:v>44382</c:v>
                </c:pt>
                <c:pt idx="66">
                  <c:v>44383</c:v>
                </c:pt>
                <c:pt idx="67">
                  <c:v>44384</c:v>
                </c:pt>
                <c:pt idx="68">
                  <c:v>44385</c:v>
                </c:pt>
                <c:pt idx="69">
                  <c:v>44386</c:v>
                </c:pt>
                <c:pt idx="70">
                  <c:v>44387</c:v>
                </c:pt>
                <c:pt idx="71">
                  <c:v>44388</c:v>
                </c:pt>
                <c:pt idx="72">
                  <c:v>44389</c:v>
                </c:pt>
                <c:pt idx="73">
                  <c:v>44390</c:v>
                </c:pt>
                <c:pt idx="74">
                  <c:v>44391</c:v>
                </c:pt>
                <c:pt idx="75">
                  <c:v>44392</c:v>
                </c:pt>
                <c:pt idx="76">
                  <c:v>44393</c:v>
                </c:pt>
                <c:pt idx="77">
                  <c:v>44394</c:v>
                </c:pt>
                <c:pt idx="78">
                  <c:v>44395</c:v>
                </c:pt>
                <c:pt idx="79">
                  <c:v>44396</c:v>
                </c:pt>
                <c:pt idx="80">
                  <c:v>44397</c:v>
                </c:pt>
                <c:pt idx="81">
                  <c:v>44398</c:v>
                </c:pt>
                <c:pt idx="82">
                  <c:v>44399</c:v>
                </c:pt>
                <c:pt idx="83">
                  <c:v>44400</c:v>
                </c:pt>
                <c:pt idx="84">
                  <c:v>44401</c:v>
                </c:pt>
                <c:pt idx="85">
                  <c:v>44402</c:v>
                </c:pt>
                <c:pt idx="86">
                  <c:v>44403</c:v>
                </c:pt>
                <c:pt idx="87">
                  <c:v>44404</c:v>
                </c:pt>
                <c:pt idx="88">
                  <c:v>44405</c:v>
                </c:pt>
                <c:pt idx="89">
                  <c:v>44406</c:v>
                </c:pt>
                <c:pt idx="90">
                  <c:v>44407</c:v>
                </c:pt>
                <c:pt idx="91">
                  <c:v>44408</c:v>
                </c:pt>
                <c:pt idx="92">
                  <c:v>44409</c:v>
                </c:pt>
                <c:pt idx="93">
                  <c:v>44410</c:v>
                </c:pt>
                <c:pt idx="94">
                  <c:v>44411</c:v>
                </c:pt>
                <c:pt idx="95">
                  <c:v>44412</c:v>
                </c:pt>
                <c:pt idx="96">
                  <c:v>44413</c:v>
                </c:pt>
                <c:pt idx="97">
                  <c:v>44414</c:v>
                </c:pt>
                <c:pt idx="98">
                  <c:v>44415</c:v>
                </c:pt>
                <c:pt idx="99">
                  <c:v>44416</c:v>
                </c:pt>
                <c:pt idx="100">
                  <c:v>44417</c:v>
                </c:pt>
                <c:pt idx="101">
                  <c:v>44418</c:v>
                </c:pt>
                <c:pt idx="102">
                  <c:v>44419</c:v>
                </c:pt>
                <c:pt idx="103">
                  <c:v>44420</c:v>
                </c:pt>
                <c:pt idx="104">
                  <c:v>44421</c:v>
                </c:pt>
                <c:pt idx="105">
                  <c:v>44422</c:v>
                </c:pt>
                <c:pt idx="106">
                  <c:v>44423</c:v>
                </c:pt>
                <c:pt idx="107">
                  <c:v>44424</c:v>
                </c:pt>
                <c:pt idx="108">
                  <c:v>44425</c:v>
                </c:pt>
                <c:pt idx="109">
                  <c:v>44426</c:v>
                </c:pt>
                <c:pt idx="110">
                  <c:v>44427</c:v>
                </c:pt>
                <c:pt idx="111">
                  <c:v>44428</c:v>
                </c:pt>
                <c:pt idx="112">
                  <c:v>44429</c:v>
                </c:pt>
                <c:pt idx="113">
                  <c:v>44430</c:v>
                </c:pt>
                <c:pt idx="114">
                  <c:v>44431</c:v>
                </c:pt>
                <c:pt idx="115">
                  <c:v>44432</c:v>
                </c:pt>
                <c:pt idx="116">
                  <c:v>44433</c:v>
                </c:pt>
                <c:pt idx="117">
                  <c:v>44434</c:v>
                </c:pt>
                <c:pt idx="118">
                  <c:v>44435</c:v>
                </c:pt>
                <c:pt idx="119">
                  <c:v>44436</c:v>
                </c:pt>
                <c:pt idx="120">
                  <c:v>44437</c:v>
                </c:pt>
                <c:pt idx="121">
                  <c:v>44438</c:v>
                </c:pt>
                <c:pt idx="122">
                  <c:v>44439</c:v>
                </c:pt>
                <c:pt idx="123">
                  <c:v>44440</c:v>
                </c:pt>
                <c:pt idx="124">
                  <c:v>44441</c:v>
                </c:pt>
                <c:pt idx="125">
                  <c:v>44442</c:v>
                </c:pt>
                <c:pt idx="126">
                  <c:v>44443</c:v>
                </c:pt>
                <c:pt idx="127">
                  <c:v>44444</c:v>
                </c:pt>
                <c:pt idx="128">
                  <c:v>44445</c:v>
                </c:pt>
                <c:pt idx="129">
                  <c:v>44446</c:v>
                </c:pt>
                <c:pt idx="130">
                  <c:v>44447</c:v>
                </c:pt>
                <c:pt idx="131">
                  <c:v>44448</c:v>
                </c:pt>
                <c:pt idx="132">
                  <c:v>44449</c:v>
                </c:pt>
                <c:pt idx="133">
                  <c:v>44450</c:v>
                </c:pt>
                <c:pt idx="134">
                  <c:v>44451</c:v>
                </c:pt>
                <c:pt idx="135">
                  <c:v>44452</c:v>
                </c:pt>
                <c:pt idx="136">
                  <c:v>44453</c:v>
                </c:pt>
                <c:pt idx="137">
                  <c:v>44454</c:v>
                </c:pt>
                <c:pt idx="138">
                  <c:v>44455</c:v>
                </c:pt>
                <c:pt idx="139">
                  <c:v>44456</c:v>
                </c:pt>
                <c:pt idx="140">
                  <c:v>44457</c:v>
                </c:pt>
                <c:pt idx="141">
                  <c:v>44458</c:v>
                </c:pt>
                <c:pt idx="142">
                  <c:v>44459</c:v>
                </c:pt>
                <c:pt idx="143">
                  <c:v>44460</c:v>
                </c:pt>
                <c:pt idx="144">
                  <c:v>44461</c:v>
                </c:pt>
                <c:pt idx="145">
                  <c:v>44462</c:v>
                </c:pt>
                <c:pt idx="146">
                  <c:v>44463</c:v>
                </c:pt>
                <c:pt idx="147">
                  <c:v>44464</c:v>
                </c:pt>
                <c:pt idx="148">
                  <c:v>44465</c:v>
                </c:pt>
                <c:pt idx="149">
                  <c:v>44466</c:v>
                </c:pt>
                <c:pt idx="150">
                  <c:v>44467</c:v>
                </c:pt>
                <c:pt idx="151">
                  <c:v>44468</c:v>
                </c:pt>
                <c:pt idx="152">
                  <c:v>44469</c:v>
                </c:pt>
                <c:pt idx="153">
                  <c:v>44470</c:v>
                </c:pt>
                <c:pt idx="154">
                  <c:v>44471</c:v>
                </c:pt>
                <c:pt idx="155">
                  <c:v>44472</c:v>
                </c:pt>
                <c:pt idx="156">
                  <c:v>44473</c:v>
                </c:pt>
                <c:pt idx="157">
                  <c:v>44474</c:v>
                </c:pt>
                <c:pt idx="158">
                  <c:v>44475</c:v>
                </c:pt>
                <c:pt idx="159">
                  <c:v>44476</c:v>
                </c:pt>
                <c:pt idx="160">
                  <c:v>44477</c:v>
                </c:pt>
                <c:pt idx="161">
                  <c:v>44478</c:v>
                </c:pt>
                <c:pt idx="162">
                  <c:v>44479</c:v>
                </c:pt>
                <c:pt idx="163">
                  <c:v>44480</c:v>
                </c:pt>
                <c:pt idx="164">
                  <c:v>44481</c:v>
                </c:pt>
                <c:pt idx="165">
                  <c:v>44482</c:v>
                </c:pt>
                <c:pt idx="166">
                  <c:v>44483</c:v>
                </c:pt>
                <c:pt idx="167">
                  <c:v>44484</c:v>
                </c:pt>
                <c:pt idx="168">
                  <c:v>44485</c:v>
                </c:pt>
                <c:pt idx="169">
                  <c:v>44486</c:v>
                </c:pt>
                <c:pt idx="170">
                  <c:v>44487</c:v>
                </c:pt>
                <c:pt idx="171">
                  <c:v>44488</c:v>
                </c:pt>
                <c:pt idx="172">
                  <c:v>44489</c:v>
                </c:pt>
                <c:pt idx="173">
                  <c:v>44490</c:v>
                </c:pt>
                <c:pt idx="174">
                  <c:v>44491</c:v>
                </c:pt>
                <c:pt idx="175">
                  <c:v>44492</c:v>
                </c:pt>
                <c:pt idx="176">
                  <c:v>44493</c:v>
                </c:pt>
                <c:pt idx="177">
                  <c:v>44494</c:v>
                </c:pt>
                <c:pt idx="178">
                  <c:v>44495</c:v>
                </c:pt>
                <c:pt idx="179">
                  <c:v>44496</c:v>
                </c:pt>
                <c:pt idx="180">
                  <c:v>44497</c:v>
                </c:pt>
                <c:pt idx="181">
                  <c:v>44498</c:v>
                </c:pt>
                <c:pt idx="182">
                  <c:v>44499</c:v>
                </c:pt>
                <c:pt idx="183">
                  <c:v>44500</c:v>
                </c:pt>
                <c:pt idx="184">
                  <c:v>44501</c:v>
                </c:pt>
                <c:pt idx="185">
                  <c:v>44502</c:v>
                </c:pt>
                <c:pt idx="186">
                  <c:v>44503</c:v>
                </c:pt>
                <c:pt idx="187">
                  <c:v>44504</c:v>
                </c:pt>
                <c:pt idx="188">
                  <c:v>44505</c:v>
                </c:pt>
                <c:pt idx="189">
                  <c:v>44506</c:v>
                </c:pt>
                <c:pt idx="190">
                  <c:v>44507</c:v>
                </c:pt>
                <c:pt idx="191">
                  <c:v>44508</c:v>
                </c:pt>
                <c:pt idx="192">
                  <c:v>44509</c:v>
                </c:pt>
                <c:pt idx="193">
                  <c:v>44510</c:v>
                </c:pt>
                <c:pt idx="194">
                  <c:v>44511</c:v>
                </c:pt>
                <c:pt idx="195">
                  <c:v>44512</c:v>
                </c:pt>
                <c:pt idx="196">
                  <c:v>44513</c:v>
                </c:pt>
                <c:pt idx="197">
                  <c:v>44514</c:v>
                </c:pt>
                <c:pt idx="198">
                  <c:v>44515</c:v>
                </c:pt>
                <c:pt idx="199">
                  <c:v>44516</c:v>
                </c:pt>
                <c:pt idx="200">
                  <c:v>44517</c:v>
                </c:pt>
                <c:pt idx="201">
                  <c:v>44518</c:v>
                </c:pt>
                <c:pt idx="202">
                  <c:v>44519</c:v>
                </c:pt>
                <c:pt idx="203">
                  <c:v>44520</c:v>
                </c:pt>
                <c:pt idx="204">
                  <c:v>44521</c:v>
                </c:pt>
                <c:pt idx="205">
                  <c:v>44522</c:v>
                </c:pt>
                <c:pt idx="206">
                  <c:v>44523</c:v>
                </c:pt>
                <c:pt idx="207">
                  <c:v>44524</c:v>
                </c:pt>
                <c:pt idx="208">
                  <c:v>44525</c:v>
                </c:pt>
                <c:pt idx="209">
                  <c:v>44526</c:v>
                </c:pt>
                <c:pt idx="210">
                  <c:v>44527</c:v>
                </c:pt>
                <c:pt idx="211">
                  <c:v>44528</c:v>
                </c:pt>
                <c:pt idx="212">
                  <c:v>44529</c:v>
                </c:pt>
                <c:pt idx="213">
                  <c:v>44530</c:v>
                </c:pt>
                <c:pt idx="214">
                  <c:v>44531</c:v>
                </c:pt>
                <c:pt idx="215">
                  <c:v>44532</c:v>
                </c:pt>
                <c:pt idx="216">
                  <c:v>44533</c:v>
                </c:pt>
                <c:pt idx="217">
                  <c:v>44534</c:v>
                </c:pt>
                <c:pt idx="218">
                  <c:v>44535</c:v>
                </c:pt>
                <c:pt idx="219">
                  <c:v>44536</c:v>
                </c:pt>
                <c:pt idx="220">
                  <c:v>44537</c:v>
                </c:pt>
                <c:pt idx="221">
                  <c:v>44538</c:v>
                </c:pt>
                <c:pt idx="222">
                  <c:v>44539</c:v>
                </c:pt>
                <c:pt idx="223">
                  <c:v>44540</c:v>
                </c:pt>
                <c:pt idx="224">
                  <c:v>44541</c:v>
                </c:pt>
                <c:pt idx="225">
                  <c:v>44542</c:v>
                </c:pt>
                <c:pt idx="226">
                  <c:v>44543</c:v>
                </c:pt>
                <c:pt idx="227">
                  <c:v>44544</c:v>
                </c:pt>
                <c:pt idx="228">
                  <c:v>44545</c:v>
                </c:pt>
                <c:pt idx="229">
                  <c:v>44546</c:v>
                </c:pt>
                <c:pt idx="230">
                  <c:v>44547</c:v>
                </c:pt>
                <c:pt idx="231">
                  <c:v>44548</c:v>
                </c:pt>
                <c:pt idx="232">
                  <c:v>44549</c:v>
                </c:pt>
                <c:pt idx="233">
                  <c:v>44550</c:v>
                </c:pt>
                <c:pt idx="234">
                  <c:v>44551</c:v>
                </c:pt>
                <c:pt idx="235">
                  <c:v>44552</c:v>
                </c:pt>
                <c:pt idx="236">
                  <c:v>44553</c:v>
                </c:pt>
                <c:pt idx="237">
                  <c:v>44554</c:v>
                </c:pt>
                <c:pt idx="238">
                  <c:v>44555</c:v>
                </c:pt>
                <c:pt idx="239">
                  <c:v>44556</c:v>
                </c:pt>
                <c:pt idx="240">
                  <c:v>44557</c:v>
                </c:pt>
                <c:pt idx="241">
                  <c:v>44558</c:v>
                </c:pt>
                <c:pt idx="242">
                  <c:v>44559</c:v>
                </c:pt>
                <c:pt idx="243">
                  <c:v>44560</c:v>
                </c:pt>
                <c:pt idx="244">
                  <c:v>44561</c:v>
                </c:pt>
                <c:pt idx="245">
                  <c:v>44562</c:v>
                </c:pt>
                <c:pt idx="246">
                  <c:v>44563</c:v>
                </c:pt>
                <c:pt idx="247">
                  <c:v>44564</c:v>
                </c:pt>
                <c:pt idx="248">
                  <c:v>44565</c:v>
                </c:pt>
                <c:pt idx="249">
                  <c:v>44566</c:v>
                </c:pt>
                <c:pt idx="250">
                  <c:v>44567</c:v>
                </c:pt>
                <c:pt idx="251">
                  <c:v>44568</c:v>
                </c:pt>
                <c:pt idx="252">
                  <c:v>44569</c:v>
                </c:pt>
                <c:pt idx="253">
                  <c:v>44570</c:v>
                </c:pt>
                <c:pt idx="254">
                  <c:v>44571</c:v>
                </c:pt>
                <c:pt idx="255">
                  <c:v>44572</c:v>
                </c:pt>
                <c:pt idx="256">
                  <c:v>44573</c:v>
                </c:pt>
                <c:pt idx="257">
                  <c:v>44574</c:v>
                </c:pt>
                <c:pt idx="258">
                  <c:v>44575</c:v>
                </c:pt>
                <c:pt idx="259">
                  <c:v>44576</c:v>
                </c:pt>
                <c:pt idx="260">
                  <c:v>44577</c:v>
                </c:pt>
                <c:pt idx="261">
                  <c:v>44578</c:v>
                </c:pt>
                <c:pt idx="262">
                  <c:v>44579</c:v>
                </c:pt>
                <c:pt idx="263">
                  <c:v>44580</c:v>
                </c:pt>
                <c:pt idx="264">
                  <c:v>44581</c:v>
                </c:pt>
                <c:pt idx="265">
                  <c:v>44582</c:v>
                </c:pt>
                <c:pt idx="266">
                  <c:v>44583</c:v>
                </c:pt>
                <c:pt idx="267">
                  <c:v>44584</c:v>
                </c:pt>
                <c:pt idx="268">
                  <c:v>44585</c:v>
                </c:pt>
                <c:pt idx="269">
                  <c:v>44586</c:v>
                </c:pt>
                <c:pt idx="270">
                  <c:v>44587</c:v>
                </c:pt>
                <c:pt idx="271">
                  <c:v>44588</c:v>
                </c:pt>
                <c:pt idx="272">
                  <c:v>44589</c:v>
                </c:pt>
                <c:pt idx="273">
                  <c:v>44590</c:v>
                </c:pt>
                <c:pt idx="274">
                  <c:v>44591</c:v>
                </c:pt>
                <c:pt idx="275">
                  <c:v>44592</c:v>
                </c:pt>
                <c:pt idx="276">
                  <c:v>44593</c:v>
                </c:pt>
                <c:pt idx="277">
                  <c:v>44594</c:v>
                </c:pt>
                <c:pt idx="278">
                  <c:v>44595</c:v>
                </c:pt>
                <c:pt idx="279">
                  <c:v>44596</c:v>
                </c:pt>
                <c:pt idx="280">
                  <c:v>44597</c:v>
                </c:pt>
                <c:pt idx="281">
                  <c:v>44598</c:v>
                </c:pt>
                <c:pt idx="282">
                  <c:v>44599</c:v>
                </c:pt>
                <c:pt idx="283">
                  <c:v>44600</c:v>
                </c:pt>
                <c:pt idx="284">
                  <c:v>44601</c:v>
                </c:pt>
                <c:pt idx="285">
                  <c:v>44602</c:v>
                </c:pt>
                <c:pt idx="286">
                  <c:v>44603</c:v>
                </c:pt>
              </c:numCache>
            </c:numRef>
          </c:cat>
          <c:val>
            <c:numRef>
              <c:f>Sheet1!$K$3:$K$289</c:f>
              <c:numCache>
                <c:formatCode>General</c:formatCode>
                <c:ptCount val="287"/>
                <c:pt idx="18" formatCode="0.00">
                  <c:v>45.25</c:v>
                </c:pt>
                <c:pt idx="19" formatCode="0.00">
                  <c:v>46.325000000000003</c:v>
                </c:pt>
                <c:pt idx="20" formatCode="0.00">
                  <c:v>47.543333333333329</c:v>
                </c:pt>
                <c:pt idx="21" formatCode="0.00">
                  <c:v>47.543333333333329</c:v>
                </c:pt>
                <c:pt idx="22" formatCode="0.00">
                  <c:v>47.543333333333329</c:v>
                </c:pt>
                <c:pt idx="23" formatCode="0.00">
                  <c:v>48.344999999999999</c:v>
                </c:pt>
                <c:pt idx="24" formatCode="0.00">
                  <c:v>48.856000000000002</c:v>
                </c:pt>
                <c:pt idx="25" formatCode="0.00">
                  <c:v>49.23</c:v>
                </c:pt>
                <c:pt idx="26" formatCode="0.00">
                  <c:v>49.268571428571427</c:v>
                </c:pt>
                <c:pt idx="27" formatCode="0.00">
                  <c:v>49.172499999999999</c:v>
                </c:pt>
                <c:pt idx="28" formatCode="0.00">
                  <c:v>49.172499999999999</c:v>
                </c:pt>
                <c:pt idx="29" formatCode="0.00">
                  <c:v>49.172499999999999</c:v>
                </c:pt>
                <c:pt idx="30" formatCode="0.00">
                  <c:v>49.172499999999999</c:v>
                </c:pt>
                <c:pt idx="31" formatCode="0.00">
                  <c:v>48.15</c:v>
                </c:pt>
                <c:pt idx="32" formatCode="0.00">
                  <c:v>47.375</c:v>
                </c:pt>
                <c:pt idx="33" formatCode="0.00">
                  <c:v>47</c:v>
                </c:pt>
                <c:pt idx="34" formatCode="0.00">
                  <c:v>46.6875</c:v>
                </c:pt>
                <c:pt idx="35" formatCode="0.00">
                  <c:v>46.6875</c:v>
                </c:pt>
                <c:pt idx="36" formatCode="0.00">
                  <c:v>46.6875</c:v>
                </c:pt>
                <c:pt idx="37" formatCode="0.00">
                  <c:v>46.64</c:v>
                </c:pt>
                <c:pt idx="38" formatCode="0.00">
                  <c:v>46.691666666666663</c:v>
                </c:pt>
                <c:pt idx="39" formatCode="0.00">
                  <c:v>46.808571428571426</c:v>
                </c:pt>
                <c:pt idx="40" formatCode="0.00">
                  <c:v>46.851249999999993</c:v>
                </c:pt>
                <c:pt idx="41" formatCode="0.00">
                  <c:v>46.767777777777773</c:v>
                </c:pt>
                <c:pt idx="42" formatCode="0.00">
                  <c:v>46.767777777777773</c:v>
                </c:pt>
                <c:pt idx="43" formatCode="0.00">
                  <c:v>46.767777777777773</c:v>
                </c:pt>
                <c:pt idx="44" formatCode="0.00">
                  <c:v>46.665999999999997</c:v>
                </c:pt>
                <c:pt idx="45" formatCode="0.00">
                  <c:v>46.469090909090909</c:v>
                </c:pt>
                <c:pt idx="46" formatCode="0.00">
                  <c:v>46.271666666666668</c:v>
                </c:pt>
                <c:pt idx="47" formatCode="0.00">
                  <c:v>46.089230769230767</c:v>
                </c:pt>
                <c:pt idx="48" formatCode="0.00">
                  <c:v>45.968571428571423</c:v>
                </c:pt>
                <c:pt idx="49" formatCode="0.00">
                  <c:v>45.968571428571423</c:v>
                </c:pt>
                <c:pt idx="50" formatCode="0.00">
                  <c:v>45.968571428571423</c:v>
                </c:pt>
                <c:pt idx="51" formatCode="0.00">
                  <c:v>45.884</c:v>
                </c:pt>
                <c:pt idx="52" formatCode="0.00">
                  <c:v>45.847499999999997</c:v>
                </c:pt>
                <c:pt idx="53" formatCode="0.00">
                  <c:v>45.874117647058817</c:v>
                </c:pt>
                <c:pt idx="54" formatCode="0.00">
                  <c:v>45.925555555555547</c:v>
                </c:pt>
                <c:pt idx="55" formatCode="0.00">
                  <c:v>45.961052631578944</c:v>
                </c:pt>
                <c:pt idx="56" formatCode="0.00">
                  <c:v>45.961052631578944</c:v>
                </c:pt>
                <c:pt idx="57" formatCode="0.00">
                  <c:v>45.961052631578944</c:v>
                </c:pt>
                <c:pt idx="58" formatCode="0.00">
                  <c:v>46.020499999999991</c:v>
                </c:pt>
                <c:pt idx="59" formatCode="0.00">
                  <c:v>46.057619047619042</c:v>
                </c:pt>
                <c:pt idx="60" formatCode="0.00">
                  <c:v>46.077727272727266</c:v>
                </c:pt>
                <c:pt idx="61" formatCode="0.00">
                  <c:v>47.82</c:v>
                </c:pt>
                <c:pt idx="62" formatCode="0.00">
                  <c:v>47.66</c:v>
                </c:pt>
                <c:pt idx="63" formatCode="0.00">
                  <c:v>47.66</c:v>
                </c:pt>
                <c:pt idx="64" formatCode="0.00">
                  <c:v>47.66</c:v>
                </c:pt>
                <c:pt idx="65" formatCode="0.00">
                  <c:v>47.639999999999993</c:v>
                </c:pt>
                <c:pt idx="66" formatCode="0.00">
                  <c:v>46.98</c:v>
                </c:pt>
                <c:pt idx="67" formatCode="0.00">
                  <c:v>46.363999999999997</c:v>
                </c:pt>
                <c:pt idx="68" formatCode="0.00">
                  <c:v>45.986666666666672</c:v>
                </c:pt>
                <c:pt idx="69" formatCode="0.00">
                  <c:v>45.895714285714291</c:v>
                </c:pt>
                <c:pt idx="70" formatCode="0.00">
                  <c:v>45.895714285714291</c:v>
                </c:pt>
                <c:pt idx="71" formatCode="0.00">
                  <c:v>45.895714285714291</c:v>
                </c:pt>
                <c:pt idx="72" formatCode="0.00">
                  <c:v>45.540000000000006</c:v>
                </c:pt>
                <c:pt idx="73" formatCode="0.00">
                  <c:v>45.308888888888895</c:v>
                </c:pt>
                <c:pt idx="74" formatCode="0.00">
                  <c:v>45.1</c:v>
                </c:pt>
                <c:pt idx="75" formatCode="0.00">
                  <c:v>44.945454545454545</c:v>
                </c:pt>
                <c:pt idx="76" formatCode="0.00">
                  <c:v>44.833333333333336</c:v>
                </c:pt>
                <c:pt idx="77" formatCode="0.00">
                  <c:v>44.833333333333336</c:v>
                </c:pt>
                <c:pt idx="78" formatCode="0.00">
                  <c:v>44.833333333333336</c:v>
                </c:pt>
                <c:pt idx="79" formatCode="0.00">
                  <c:v>44.761538461538457</c:v>
                </c:pt>
                <c:pt idx="80" formatCode="0.00">
                  <c:v>44.635714285714286</c:v>
                </c:pt>
                <c:pt idx="81" formatCode="0.00">
                  <c:v>44.573333333333338</c:v>
                </c:pt>
                <c:pt idx="82" formatCode="0.00">
                  <c:v>44.46875</c:v>
                </c:pt>
                <c:pt idx="83" formatCode="0.00">
                  <c:v>44.347058823529409</c:v>
                </c:pt>
                <c:pt idx="84" formatCode="0.00">
                  <c:v>44.347058823529409</c:v>
                </c:pt>
                <c:pt idx="85" formatCode="0.00">
                  <c:v>44.347058823529409</c:v>
                </c:pt>
                <c:pt idx="86" formatCode="0.00">
                  <c:v>44.298888888888889</c:v>
                </c:pt>
                <c:pt idx="87" formatCode="0.00">
                  <c:v>44.210526315789473</c:v>
                </c:pt>
                <c:pt idx="88" formatCode="0.00">
                  <c:v>44.170499999999997</c:v>
                </c:pt>
                <c:pt idx="89" formatCode="0.00">
                  <c:v>44.160952380952381</c:v>
                </c:pt>
                <c:pt idx="90" formatCode="0.00">
                  <c:v>44.152727272727276</c:v>
                </c:pt>
                <c:pt idx="91" formatCode="0.00">
                  <c:v>44.152727272727276</c:v>
                </c:pt>
                <c:pt idx="93" formatCode="0.00">
                  <c:v>45.61</c:v>
                </c:pt>
                <c:pt idx="94" formatCode="0.00">
                  <c:v>45.629999999999995</c:v>
                </c:pt>
                <c:pt idx="95" formatCode="0.00">
                  <c:v>46.073333333333331</c:v>
                </c:pt>
                <c:pt idx="96" formatCode="0.00">
                  <c:v>46.517499999999998</c:v>
                </c:pt>
                <c:pt idx="97" formatCode="0.00">
                  <c:v>46.863999999999997</c:v>
                </c:pt>
                <c:pt idx="98" formatCode="0.00">
                  <c:v>46.863999999999997</c:v>
                </c:pt>
                <c:pt idx="99" formatCode="0.00">
                  <c:v>46.863999999999997</c:v>
                </c:pt>
                <c:pt idx="100" formatCode="0.00">
                  <c:v>47.056666666666665</c:v>
                </c:pt>
                <c:pt idx="101" formatCode="0.00">
                  <c:v>47.191428571428567</c:v>
                </c:pt>
                <c:pt idx="102" formatCode="0.00">
                  <c:v>47.423749999999998</c:v>
                </c:pt>
                <c:pt idx="103" formatCode="0.00">
                  <c:v>47.543333333333329</c:v>
                </c:pt>
                <c:pt idx="104" formatCode="0.00">
                  <c:v>47.608999999999995</c:v>
                </c:pt>
                <c:pt idx="105" formatCode="0.00">
                  <c:v>47.608999999999995</c:v>
                </c:pt>
                <c:pt idx="106" formatCode="0.00">
                  <c:v>47.608999999999995</c:v>
                </c:pt>
                <c:pt idx="107" formatCode="0.00">
                  <c:v>47.808181818181815</c:v>
                </c:pt>
                <c:pt idx="108" formatCode="0.00">
                  <c:v>47.94</c:v>
                </c:pt>
                <c:pt idx="109" formatCode="0.00">
                  <c:v>48.036153846153852</c:v>
                </c:pt>
                <c:pt idx="110" formatCode="0.00">
                  <c:v>47.964999999999996</c:v>
                </c:pt>
                <c:pt idx="111" formatCode="0.00">
                  <c:v>47.943999999999996</c:v>
                </c:pt>
                <c:pt idx="112" formatCode="0.00">
                  <c:v>47.943999999999996</c:v>
                </c:pt>
                <c:pt idx="113" formatCode="0.00">
                  <c:v>47.943999999999996</c:v>
                </c:pt>
                <c:pt idx="114" formatCode="0.00">
                  <c:v>47.978124999999999</c:v>
                </c:pt>
                <c:pt idx="115" formatCode="0.00">
                  <c:v>48.025882352941174</c:v>
                </c:pt>
                <c:pt idx="116" formatCode="0.00">
                  <c:v>48.067777777777771</c:v>
                </c:pt>
                <c:pt idx="117" formatCode="0.00">
                  <c:v>48.12736842105263</c:v>
                </c:pt>
                <c:pt idx="118" formatCode="0.00">
                  <c:v>48.249499999999998</c:v>
                </c:pt>
                <c:pt idx="119" formatCode="0.00">
                  <c:v>48.249499999999998</c:v>
                </c:pt>
                <c:pt idx="120" formatCode="0.00">
                  <c:v>48.249499999999998</c:v>
                </c:pt>
                <c:pt idx="121" formatCode="0.00">
                  <c:v>48.249499999999998</c:v>
                </c:pt>
                <c:pt idx="122" formatCode="0.00">
                  <c:v>48.435714285714283</c:v>
                </c:pt>
                <c:pt idx="123" formatCode="0.00">
                  <c:v>52.09</c:v>
                </c:pt>
                <c:pt idx="124" formatCode="0.00">
                  <c:v>52.605000000000004</c:v>
                </c:pt>
                <c:pt idx="125" formatCode="0.00">
                  <c:v>52.74</c:v>
                </c:pt>
                <c:pt idx="126" formatCode="0.00">
                  <c:v>52.74</c:v>
                </c:pt>
                <c:pt idx="127" formatCode="0.00">
                  <c:v>52.74</c:v>
                </c:pt>
                <c:pt idx="128" formatCode="0.00">
                  <c:v>52.987499999999997</c:v>
                </c:pt>
                <c:pt idx="129" formatCode="0.00">
                  <c:v>53.089999999999996</c:v>
                </c:pt>
                <c:pt idx="130" formatCode="0.00">
                  <c:v>53.201666666666661</c:v>
                </c:pt>
                <c:pt idx="131" formatCode="0.00">
                  <c:v>53.322857142857139</c:v>
                </c:pt>
                <c:pt idx="132" formatCode="0.00">
                  <c:v>53.307499999999997</c:v>
                </c:pt>
                <c:pt idx="133" formatCode="0.00">
                  <c:v>53.307499999999997</c:v>
                </c:pt>
                <c:pt idx="134" formatCode="0.00">
                  <c:v>53.307499999999997</c:v>
                </c:pt>
                <c:pt idx="135" formatCode="0.00">
                  <c:v>53.312222222222225</c:v>
                </c:pt>
                <c:pt idx="136" formatCode="0.00">
                  <c:v>53.274999999999999</c:v>
                </c:pt>
                <c:pt idx="137" formatCode="0.00">
                  <c:v>53.322727272727271</c:v>
                </c:pt>
                <c:pt idx="138" formatCode="0.00">
                  <c:v>53.381666666666661</c:v>
                </c:pt>
                <c:pt idx="139" formatCode="0.00">
                  <c:v>53.51846153846153</c:v>
                </c:pt>
                <c:pt idx="140" formatCode="0.00">
                  <c:v>53.51846153846153</c:v>
                </c:pt>
                <c:pt idx="141" formatCode="0.00">
                  <c:v>53.51846153846153</c:v>
                </c:pt>
                <c:pt idx="142" formatCode="0.00">
                  <c:v>53.705714285714279</c:v>
                </c:pt>
                <c:pt idx="143" formatCode="0.00">
                  <c:v>53.843999999999987</c:v>
                </c:pt>
                <c:pt idx="144" formatCode="0.00">
                  <c:v>54.019999999999989</c:v>
                </c:pt>
                <c:pt idx="145" formatCode="0.00">
                  <c:v>54.32470588235293</c:v>
                </c:pt>
                <c:pt idx="146" formatCode="0.00">
                  <c:v>54.903888888888879</c:v>
                </c:pt>
                <c:pt idx="147" formatCode="0.00">
                  <c:v>54.903888888888879</c:v>
                </c:pt>
                <c:pt idx="148" formatCode="0.00">
                  <c:v>54.903888888888879</c:v>
                </c:pt>
                <c:pt idx="149" formatCode="0.00">
                  <c:v>55.769473684210517</c:v>
                </c:pt>
                <c:pt idx="150" formatCode="0.00">
                  <c:v>56.704499999999996</c:v>
                </c:pt>
                <c:pt idx="151" formatCode="0.00">
                  <c:v>57.602380952380948</c:v>
                </c:pt>
                <c:pt idx="152" formatCode="0.00">
                  <c:v>58.356818181818177</c:v>
                </c:pt>
                <c:pt idx="153" formatCode="0.00">
                  <c:v>73.849999999999994</c:v>
                </c:pt>
                <c:pt idx="154" formatCode="0.00">
                  <c:v>73.849999999999994</c:v>
                </c:pt>
                <c:pt idx="155" formatCode="0.00">
                  <c:v>73.849999999999994</c:v>
                </c:pt>
                <c:pt idx="156" formatCode="0.00">
                  <c:v>71.424999999999997</c:v>
                </c:pt>
                <c:pt idx="157" formatCode="0.00">
                  <c:v>70.75</c:v>
                </c:pt>
                <c:pt idx="158" formatCode="0.00">
                  <c:v>68.182500000000005</c:v>
                </c:pt>
                <c:pt idx="159" formatCode="0.00">
                  <c:v>67.082000000000008</c:v>
                </c:pt>
                <c:pt idx="160" formatCode="0.00">
                  <c:v>66.295000000000002</c:v>
                </c:pt>
                <c:pt idx="161" formatCode="0.00">
                  <c:v>66.295000000000002</c:v>
                </c:pt>
                <c:pt idx="162" formatCode="0.00">
                  <c:v>66.295000000000002</c:v>
                </c:pt>
                <c:pt idx="163" formatCode="0.00">
                  <c:v>65.955714285714294</c:v>
                </c:pt>
                <c:pt idx="164" formatCode="0.00">
                  <c:v>65.792500000000004</c:v>
                </c:pt>
                <c:pt idx="165" formatCode="0.00">
                  <c:v>65.807777777777773</c:v>
                </c:pt>
                <c:pt idx="166" formatCode="0.00">
                  <c:v>65.850999999999999</c:v>
                </c:pt>
                <c:pt idx="167" formatCode="0.00">
                  <c:v>65.371818181818185</c:v>
                </c:pt>
                <c:pt idx="168" formatCode="0.00">
                  <c:v>65.371818181818185</c:v>
                </c:pt>
                <c:pt idx="169" formatCode="0.00">
                  <c:v>65.371818181818185</c:v>
                </c:pt>
                <c:pt idx="170" formatCode="0.00">
                  <c:v>64.820000000000007</c:v>
                </c:pt>
                <c:pt idx="171" formatCode="0.00">
                  <c:v>63.993076923076927</c:v>
                </c:pt>
                <c:pt idx="172" formatCode="0.00">
                  <c:v>63.482142857142868</c:v>
                </c:pt>
                <c:pt idx="173" formatCode="0.00">
                  <c:v>63.116666666666674</c:v>
                </c:pt>
                <c:pt idx="174" formatCode="0.00">
                  <c:v>62.825625000000009</c:v>
                </c:pt>
                <c:pt idx="175" formatCode="0.00">
                  <c:v>62.825625000000009</c:v>
                </c:pt>
                <c:pt idx="176" formatCode="0.00">
                  <c:v>62.825625000000009</c:v>
                </c:pt>
                <c:pt idx="177" formatCode="0.00">
                  <c:v>62.530000000000015</c:v>
                </c:pt>
                <c:pt idx="178" formatCode="0.00">
                  <c:v>62.167222222222236</c:v>
                </c:pt>
                <c:pt idx="179" formatCode="0.00">
                  <c:v>61.757368421052647</c:v>
                </c:pt>
                <c:pt idx="180" formatCode="0.00">
                  <c:v>61.344500000000018</c:v>
                </c:pt>
                <c:pt idx="181" formatCode="0.00">
                  <c:v>60.98047619047621</c:v>
                </c:pt>
                <c:pt idx="182" formatCode="0.00">
                  <c:v>60.98047619047621</c:v>
                </c:pt>
                <c:pt idx="183" formatCode="0.00">
                  <c:v>60.98047619047621</c:v>
                </c:pt>
                <c:pt idx="184" formatCode="0.00">
                  <c:v>51.7</c:v>
                </c:pt>
                <c:pt idx="185" formatCode="0.00">
                  <c:v>51.7</c:v>
                </c:pt>
                <c:pt idx="186" formatCode="0.00">
                  <c:v>52.433333333333337</c:v>
                </c:pt>
                <c:pt idx="187" formatCode="0.00">
                  <c:v>52.825000000000003</c:v>
                </c:pt>
                <c:pt idx="188" formatCode="0.00">
                  <c:v>53.1</c:v>
                </c:pt>
                <c:pt idx="189" formatCode="0.00">
                  <c:v>53.1</c:v>
                </c:pt>
                <c:pt idx="190" formatCode="0.00">
                  <c:v>53.1</c:v>
                </c:pt>
                <c:pt idx="191" formatCode="0.00">
                  <c:v>53.278333333333336</c:v>
                </c:pt>
                <c:pt idx="192" formatCode="0.00">
                  <c:v>53.474285714285713</c:v>
                </c:pt>
                <c:pt idx="193" formatCode="0.00">
                  <c:v>53.763750000000002</c:v>
                </c:pt>
                <c:pt idx="194" formatCode="0.00">
                  <c:v>54.062222222222225</c:v>
                </c:pt>
                <c:pt idx="195" formatCode="0.00">
                  <c:v>54.353999999999999</c:v>
                </c:pt>
                <c:pt idx="196" formatCode="0.00">
                  <c:v>54.353999999999999</c:v>
                </c:pt>
                <c:pt idx="197" formatCode="0.00">
                  <c:v>54.353999999999999</c:v>
                </c:pt>
                <c:pt idx="198" formatCode="0.00">
                  <c:v>54.778181818181814</c:v>
                </c:pt>
                <c:pt idx="199" formatCode="0.00">
                  <c:v>55.118333333333332</c:v>
                </c:pt>
                <c:pt idx="200" formatCode="0.00">
                  <c:v>55.513846153846153</c:v>
                </c:pt>
                <c:pt idx="201" formatCode="0.00">
                  <c:v>56.009285714285717</c:v>
                </c:pt>
                <c:pt idx="202" formatCode="0.00">
                  <c:v>56.504666666666665</c:v>
                </c:pt>
                <c:pt idx="203" formatCode="0.00">
                  <c:v>56.504666666666665</c:v>
                </c:pt>
                <c:pt idx="204" formatCode="0.00">
                  <c:v>56.504666666666665</c:v>
                </c:pt>
                <c:pt idx="205" formatCode="0.00">
                  <c:v>57.051249999999996</c:v>
                </c:pt>
                <c:pt idx="206" formatCode="0.00">
                  <c:v>57.621764705882349</c:v>
                </c:pt>
                <c:pt idx="207" formatCode="0.00">
                  <c:v>58.245555555555548</c:v>
                </c:pt>
                <c:pt idx="208" formatCode="0.00">
                  <c:v>58.887368421052628</c:v>
                </c:pt>
                <c:pt idx="209" formatCode="0.00">
                  <c:v>59.405499999999996</c:v>
                </c:pt>
                <c:pt idx="210" formatCode="0.00">
                  <c:v>59.405499999999996</c:v>
                </c:pt>
                <c:pt idx="211" formatCode="0.00">
                  <c:v>59.405499999999996</c:v>
                </c:pt>
                <c:pt idx="212" formatCode="0.00">
                  <c:v>59.89809523809523</c:v>
                </c:pt>
                <c:pt idx="213" formatCode="0.00">
                  <c:v>60.494545454545452</c:v>
                </c:pt>
                <c:pt idx="214" formatCode="0.00">
                  <c:v>68.42</c:v>
                </c:pt>
                <c:pt idx="215" formatCode="0.00">
                  <c:v>68.615000000000009</c:v>
                </c:pt>
                <c:pt idx="216" formatCode="0.00">
                  <c:v>68.826666666666668</c:v>
                </c:pt>
                <c:pt idx="217" formatCode="0.00">
                  <c:v>68.826666666666668</c:v>
                </c:pt>
                <c:pt idx="218" formatCode="0.00">
                  <c:v>68.826666666666668</c:v>
                </c:pt>
                <c:pt idx="219" formatCode="0.00">
                  <c:v>69.1875</c:v>
                </c:pt>
                <c:pt idx="220" formatCode="0.00">
                  <c:v>69.587999999999994</c:v>
                </c:pt>
                <c:pt idx="221" formatCode="0.00">
                  <c:v>70.396666666666661</c:v>
                </c:pt>
                <c:pt idx="222" formatCode="0.00">
                  <c:v>70.748571428571424</c:v>
                </c:pt>
                <c:pt idx="223" formatCode="0.00">
                  <c:v>71.047499999999999</c:v>
                </c:pt>
                <c:pt idx="224" formatCode="0.00">
                  <c:v>71.047499999999999</c:v>
                </c:pt>
                <c:pt idx="225" formatCode="0.00">
                  <c:v>71.047499999999999</c:v>
                </c:pt>
                <c:pt idx="226" formatCode="0.00">
                  <c:v>71.300000000000011</c:v>
                </c:pt>
                <c:pt idx="227" formatCode="0.00">
                  <c:v>71.396000000000001</c:v>
                </c:pt>
                <c:pt idx="228" formatCode="0.00">
                  <c:v>71.653636363636366</c:v>
                </c:pt>
                <c:pt idx="229" formatCode="0.00">
                  <c:v>72.282500000000013</c:v>
                </c:pt>
                <c:pt idx="230" formatCode="0.00">
                  <c:v>72.57076923076923</c:v>
                </c:pt>
                <c:pt idx="231" formatCode="0.00">
                  <c:v>72.57076923076923</c:v>
                </c:pt>
                <c:pt idx="232" formatCode="0.00">
                  <c:v>72.57076923076923</c:v>
                </c:pt>
                <c:pt idx="233" formatCode="0.00">
                  <c:v>72.869285714285724</c:v>
                </c:pt>
                <c:pt idx="234" formatCode="0.00">
                  <c:v>73.224000000000004</c:v>
                </c:pt>
                <c:pt idx="235" formatCode="0.00">
                  <c:v>73.42687500000001</c:v>
                </c:pt>
                <c:pt idx="236" formatCode="0.00">
                  <c:v>73.525294117647064</c:v>
                </c:pt>
                <c:pt idx="237" formatCode="0.00">
                  <c:v>73.607222222222219</c:v>
                </c:pt>
                <c:pt idx="238" formatCode="0.00">
                  <c:v>73.607222222222219</c:v>
                </c:pt>
                <c:pt idx="239" formatCode="0.00">
                  <c:v>73.607222222222219</c:v>
                </c:pt>
                <c:pt idx="240" formatCode="0.00">
                  <c:v>73.607222222222219</c:v>
                </c:pt>
                <c:pt idx="241" formatCode="0.00">
                  <c:v>73.607222222222219</c:v>
                </c:pt>
                <c:pt idx="242" formatCode="0.00">
                  <c:v>73.680526315789479</c:v>
                </c:pt>
                <c:pt idx="243" formatCode="0.00">
                  <c:v>73.721500000000006</c:v>
                </c:pt>
                <c:pt idx="244" formatCode="0.00">
                  <c:v>73.725238095238097</c:v>
                </c:pt>
                <c:pt idx="248" formatCode="0.00">
                  <c:v>74.84</c:v>
                </c:pt>
                <c:pt idx="249" formatCode="0.00">
                  <c:v>75.490000000000009</c:v>
                </c:pt>
                <c:pt idx="250" formatCode="0.00">
                  <c:v>75.626666666666679</c:v>
                </c:pt>
                <c:pt idx="251" formatCode="0.00">
                  <c:v>75.70750000000001</c:v>
                </c:pt>
                <c:pt idx="252" formatCode="0.00">
                  <c:v>75.70750000000001</c:v>
                </c:pt>
                <c:pt idx="253" formatCode="0.00">
                  <c:v>75.70750000000001</c:v>
                </c:pt>
                <c:pt idx="254" formatCode="0.00">
                  <c:v>75.186000000000007</c:v>
                </c:pt>
                <c:pt idx="255" formatCode="0.00">
                  <c:v>74.345000000000013</c:v>
                </c:pt>
                <c:pt idx="256" formatCode="0.00">
                  <c:v>73.572857142857146</c:v>
                </c:pt>
                <c:pt idx="257" formatCode="0.00">
                  <c:v>73.096249999999998</c:v>
                </c:pt>
                <c:pt idx="258" formatCode="0.00">
                  <c:v>72.98555555555555</c:v>
                </c:pt>
                <c:pt idx="259" formatCode="0.00">
                  <c:v>72.98555555555555</c:v>
                </c:pt>
                <c:pt idx="260" formatCode="0.00">
                  <c:v>72.98555555555555</c:v>
                </c:pt>
                <c:pt idx="261" formatCode="0.00">
                  <c:v>72.832000000000008</c:v>
                </c:pt>
                <c:pt idx="262" formatCode="0.00">
                  <c:v>72.801818181818192</c:v>
                </c:pt>
                <c:pt idx="263" formatCode="0.00">
                  <c:v>72.869166666666672</c:v>
                </c:pt>
                <c:pt idx="264" formatCode="0.00">
                  <c:v>73.26384615384616</c:v>
                </c:pt>
                <c:pt idx="265" formatCode="0.00">
                  <c:v>73.545000000000002</c:v>
                </c:pt>
                <c:pt idx="266" formatCode="0.00">
                  <c:v>73.545000000000002</c:v>
                </c:pt>
                <c:pt idx="267" formatCode="0.00">
                  <c:v>73.545000000000002</c:v>
                </c:pt>
                <c:pt idx="268" formatCode="0.00">
                  <c:v>73.839333333333343</c:v>
                </c:pt>
                <c:pt idx="269" formatCode="0.00">
                  <c:v>74.205000000000013</c:v>
                </c:pt>
                <c:pt idx="270" formatCode="0.00">
                  <c:v>74.655882352941177</c:v>
                </c:pt>
                <c:pt idx="271" formatCode="0.00">
                  <c:v>75.105555555555554</c:v>
                </c:pt>
                <c:pt idx="272" formatCode="0.00">
                  <c:v>75.521052631578954</c:v>
                </c:pt>
                <c:pt idx="273" formatCode="0.00">
                  <c:v>75.521052631578954</c:v>
                </c:pt>
                <c:pt idx="274" formatCode="0.00">
                  <c:v>75.521052631578954</c:v>
                </c:pt>
                <c:pt idx="275" formatCode="0.00">
                  <c:v>75.893500000000003</c:v>
                </c:pt>
                <c:pt idx="276" formatCode="0.00">
                  <c:v>80.959999999999994</c:v>
                </c:pt>
                <c:pt idx="277" formatCode="0.00">
                  <c:v>82.465000000000003</c:v>
                </c:pt>
                <c:pt idx="278" formatCode="0.00">
                  <c:v>83.02</c:v>
                </c:pt>
                <c:pt idx="279" formatCode="0.00">
                  <c:v>83.795000000000002</c:v>
                </c:pt>
                <c:pt idx="280" formatCode="0.00">
                  <c:v>83.795000000000002</c:v>
                </c:pt>
                <c:pt idx="281" formatCode="0.00">
                  <c:v>83.795000000000002</c:v>
                </c:pt>
                <c:pt idx="282" formatCode="0.00">
                  <c:v>84.055999999999997</c:v>
                </c:pt>
                <c:pt idx="283" formatCode="0.00">
                  <c:v>84.259999999999991</c:v>
                </c:pt>
                <c:pt idx="284" formatCode="0.00">
                  <c:v>83.661428571428559</c:v>
                </c:pt>
                <c:pt idx="285" formatCode="0.00">
                  <c:v>83.201249999999987</c:v>
                </c:pt>
                <c:pt idx="286" formatCode="0.00">
                  <c:v>83.007777777777775</c:v>
                </c:pt>
              </c:numCache>
            </c:numRef>
          </c:val>
          <c:smooth val="0"/>
          <c:extLst>
            <c:ext xmlns:c16="http://schemas.microsoft.com/office/drawing/2014/chart" uri="{C3380CC4-5D6E-409C-BE32-E72D297353CC}">
              <c16:uniqueId val="{00000001-07F4-47C1-9C49-AC5DA3CA1FFE}"/>
            </c:ext>
          </c:extLst>
        </c:ser>
        <c:ser>
          <c:idx val="6"/>
          <c:order val="2"/>
          <c:tx>
            <c:v>Price (Dec 22)</c:v>
          </c:tx>
          <c:spPr>
            <a:ln w="25400" cap="rnd">
              <a:noFill/>
              <a:round/>
            </a:ln>
            <a:effectLst/>
          </c:spPr>
          <c:marker>
            <c:symbol val="circle"/>
            <c:size val="5"/>
            <c:spPr>
              <a:solidFill>
                <a:schemeClr val="accent1">
                  <a:lumMod val="60000"/>
                </a:schemeClr>
              </a:solidFill>
              <a:ln w="9525">
                <a:solidFill>
                  <a:schemeClr val="accent1">
                    <a:lumMod val="60000"/>
                  </a:schemeClr>
                </a:solidFill>
              </a:ln>
              <a:effectLst/>
            </c:spPr>
          </c:marker>
          <c:cat>
            <c:numRef>
              <c:f>Sheet1!$A$3:$A$289</c:f>
              <c:numCache>
                <c:formatCode>m/d/yyyy</c:formatCode>
                <c:ptCount val="287"/>
                <c:pt idx="0">
                  <c:v>44317</c:v>
                </c:pt>
                <c:pt idx="1">
                  <c:v>44318</c:v>
                </c:pt>
                <c:pt idx="2">
                  <c:v>44319</c:v>
                </c:pt>
                <c:pt idx="3">
                  <c:v>44320</c:v>
                </c:pt>
                <c:pt idx="4">
                  <c:v>44321</c:v>
                </c:pt>
                <c:pt idx="5">
                  <c:v>44322</c:v>
                </c:pt>
                <c:pt idx="6">
                  <c:v>44323</c:v>
                </c:pt>
                <c:pt idx="7">
                  <c:v>44324</c:v>
                </c:pt>
                <c:pt idx="8">
                  <c:v>44325</c:v>
                </c:pt>
                <c:pt idx="9">
                  <c:v>44326</c:v>
                </c:pt>
                <c:pt idx="10">
                  <c:v>44327</c:v>
                </c:pt>
                <c:pt idx="11">
                  <c:v>44328</c:v>
                </c:pt>
                <c:pt idx="12">
                  <c:v>44329</c:v>
                </c:pt>
                <c:pt idx="13">
                  <c:v>44330</c:v>
                </c:pt>
                <c:pt idx="14">
                  <c:v>44331</c:v>
                </c:pt>
                <c:pt idx="15">
                  <c:v>44332</c:v>
                </c:pt>
                <c:pt idx="16">
                  <c:v>44333</c:v>
                </c:pt>
                <c:pt idx="17">
                  <c:v>44334</c:v>
                </c:pt>
                <c:pt idx="18">
                  <c:v>44335</c:v>
                </c:pt>
                <c:pt idx="19">
                  <c:v>44336</c:v>
                </c:pt>
                <c:pt idx="20">
                  <c:v>44337</c:v>
                </c:pt>
                <c:pt idx="21">
                  <c:v>44338</c:v>
                </c:pt>
                <c:pt idx="22">
                  <c:v>44339</c:v>
                </c:pt>
                <c:pt idx="23">
                  <c:v>44340</c:v>
                </c:pt>
                <c:pt idx="24">
                  <c:v>44341</c:v>
                </c:pt>
                <c:pt idx="25">
                  <c:v>44342</c:v>
                </c:pt>
                <c:pt idx="26">
                  <c:v>44343</c:v>
                </c:pt>
                <c:pt idx="27">
                  <c:v>44344</c:v>
                </c:pt>
                <c:pt idx="28">
                  <c:v>44345</c:v>
                </c:pt>
                <c:pt idx="29">
                  <c:v>44346</c:v>
                </c:pt>
                <c:pt idx="30">
                  <c:v>44347</c:v>
                </c:pt>
                <c:pt idx="31">
                  <c:v>44348</c:v>
                </c:pt>
                <c:pt idx="32">
                  <c:v>44349</c:v>
                </c:pt>
                <c:pt idx="33">
                  <c:v>44350</c:v>
                </c:pt>
                <c:pt idx="34">
                  <c:v>44351</c:v>
                </c:pt>
                <c:pt idx="35">
                  <c:v>44352</c:v>
                </c:pt>
                <c:pt idx="36">
                  <c:v>44353</c:v>
                </c:pt>
                <c:pt idx="37">
                  <c:v>44354</c:v>
                </c:pt>
                <c:pt idx="38">
                  <c:v>44355</c:v>
                </c:pt>
                <c:pt idx="39">
                  <c:v>44356</c:v>
                </c:pt>
                <c:pt idx="40">
                  <c:v>44357</c:v>
                </c:pt>
                <c:pt idx="41">
                  <c:v>44358</c:v>
                </c:pt>
                <c:pt idx="42">
                  <c:v>44359</c:v>
                </c:pt>
                <c:pt idx="43">
                  <c:v>44360</c:v>
                </c:pt>
                <c:pt idx="44">
                  <c:v>44361</c:v>
                </c:pt>
                <c:pt idx="45">
                  <c:v>44362</c:v>
                </c:pt>
                <c:pt idx="46">
                  <c:v>44363</c:v>
                </c:pt>
                <c:pt idx="47">
                  <c:v>44364</c:v>
                </c:pt>
                <c:pt idx="48">
                  <c:v>44365</c:v>
                </c:pt>
                <c:pt idx="49">
                  <c:v>44366</c:v>
                </c:pt>
                <c:pt idx="50">
                  <c:v>44367</c:v>
                </c:pt>
                <c:pt idx="51">
                  <c:v>44368</c:v>
                </c:pt>
                <c:pt idx="52">
                  <c:v>44369</c:v>
                </c:pt>
                <c:pt idx="53">
                  <c:v>44370</c:v>
                </c:pt>
                <c:pt idx="54">
                  <c:v>44371</c:v>
                </c:pt>
                <c:pt idx="55">
                  <c:v>44372</c:v>
                </c:pt>
                <c:pt idx="56">
                  <c:v>44373</c:v>
                </c:pt>
                <c:pt idx="57">
                  <c:v>44374</c:v>
                </c:pt>
                <c:pt idx="58">
                  <c:v>44375</c:v>
                </c:pt>
                <c:pt idx="59">
                  <c:v>44376</c:v>
                </c:pt>
                <c:pt idx="60">
                  <c:v>44377</c:v>
                </c:pt>
                <c:pt idx="61">
                  <c:v>44378</c:v>
                </c:pt>
                <c:pt idx="62">
                  <c:v>44379</c:v>
                </c:pt>
                <c:pt idx="63">
                  <c:v>44380</c:v>
                </c:pt>
                <c:pt idx="64">
                  <c:v>44381</c:v>
                </c:pt>
                <c:pt idx="65">
                  <c:v>44382</c:v>
                </c:pt>
                <c:pt idx="66">
                  <c:v>44383</c:v>
                </c:pt>
                <c:pt idx="67">
                  <c:v>44384</c:v>
                </c:pt>
                <c:pt idx="68">
                  <c:v>44385</c:v>
                </c:pt>
                <c:pt idx="69">
                  <c:v>44386</c:v>
                </c:pt>
                <c:pt idx="70">
                  <c:v>44387</c:v>
                </c:pt>
                <c:pt idx="71">
                  <c:v>44388</c:v>
                </c:pt>
                <c:pt idx="72">
                  <c:v>44389</c:v>
                </c:pt>
                <c:pt idx="73">
                  <c:v>44390</c:v>
                </c:pt>
                <c:pt idx="74">
                  <c:v>44391</c:v>
                </c:pt>
                <c:pt idx="75">
                  <c:v>44392</c:v>
                </c:pt>
                <c:pt idx="76">
                  <c:v>44393</c:v>
                </c:pt>
                <c:pt idx="77">
                  <c:v>44394</c:v>
                </c:pt>
                <c:pt idx="78">
                  <c:v>44395</c:v>
                </c:pt>
                <c:pt idx="79">
                  <c:v>44396</c:v>
                </c:pt>
                <c:pt idx="80">
                  <c:v>44397</c:v>
                </c:pt>
                <c:pt idx="81">
                  <c:v>44398</c:v>
                </c:pt>
                <c:pt idx="82">
                  <c:v>44399</c:v>
                </c:pt>
                <c:pt idx="83">
                  <c:v>44400</c:v>
                </c:pt>
                <c:pt idx="84">
                  <c:v>44401</c:v>
                </c:pt>
                <c:pt idx="85">
                  <c:v>44402</c:v>
                </c:pt>
                <c:pt idx="86">
                  <c:v>44403</c:v>
                </c:pt>
                <c:pt idx="87">
                  <c:v>44404</c:v>
                </c:pt>
                <c:pt idx="88">
                  <c:v>44405</c:v>
                </c:pt>
                <c:pt idx="89">
                  <c:v>44406</c:v>
                </c:pt>
                <c:pt idx="90">
                  <c:v>44407</c:v>
                </c:pt>
                <c:pt idx="91">
                  <c:v>44408</c:v>
                </c:pt>
                <c:pt idx="92">
                  <c:v>44409</c:v>
                </c:pt>
                <c:pt idx="93">
                  <c:v>44410</c:v>
                </c:pt>
                <c:pt idx="94">
                  <c:v>44411</c:v>
                </c:pt>
                <c:pt idx="95">
                  <c:v>44412</c:v>
                </c:pt>
                <c:pt idx="96">
                  <c:v>44413</c:v>
                </c:pt>
                <c:pt idx="97">
                  <c:v>44414</c:v>
                </c:pt>
                <c:pt idx="98">
                  <c:v>44415</c:v>
                </c:pt>
                <c:pt idx="99">
                  <c:v>44416</c:v>
                </c:pt>
                <c:pt idx="100">
                  <c:v>44417</c:v>
                </c:pt>
                <c:pt idx="101">
                  <c:v>44418</c:v>
                </c:pt>
                <c:pt idx="102">
                  <c:v>44419</c:v>
                </c:pt>
                <c:pt idx="103">
                  <c:v>44420</c:v>
                </c:pt>
                <c:pt idx="104">
                  <c:v>44421</c:v>
                </c:pt>
                <c:pt idx="105">
                  <c:v>44422</c:v>
                </c:pt>
                <c:pt idx="106">
                  <c:v>44423</c:v>
                </c:pt>
                <c:pt idx="107">
                  <c:v>44424</c:v>
                </c:pt>
                <c:pt idx="108">
                  <c:v>44425</c:v>
                </c:pt>
                <c:pt idx="109">
                  <c:v>44426</c:v>
                </c:pt>
                <c:pt idx="110">
                  <c:v>44427</c:v>
                </c:pt>
                <c:pt idx="111">
                  <c:v>44428</c:v>
                </c:pt>
                <c:pt idx="112">
                  <c:v>44429</c:v>
                </c:pt>
                <c:pt idx="113">
                  <c:v>44430</c:v>
                </c:pt>
                <c:pt idx="114">
                  <c:v>44431</c:v>
                </c:pt>
                <c:pt idx="115">
                  <c:v>44432</c:v>
                </c:pt>
                <c:pt idx="116">
                  <c:v>44433</c:v>
                </c:pt>
                <c:pt idx="117">
                  <c:v>44434</c:v>
                </c:pt>
                <c:pt idx="118">
                  <c:v>44435</c:v>
                </c:pt>
                <c:pt idx="119">
                  <c:v>44436</c:v>
                </c:pt>
                <c:pt idx="120">
                  <c:v>44437</c:v>
                </c:pt>
                <c:pt idx="121">
                  <c:v>44438</c:v>
                </c:pt>
                <c:pt idx="122">
                  <c:v>44439</c:v>
                </c:pt>
                <c:pt idx="123">
                  <c:v>44440</c:v>
                </c:pt>
                <c:pt idx="124">
                  <c:v>44441</c:v>
                </c:pt>
                <c:pt idx="125">
                  <c:v>44442</c:v>
                </c:pt>
                <c:pt idx="126">
                  <c:v>44443</c:v>
                </c:pt>
                <c:pt idx="127">
                  <c:v>44444</c:v>
                </c:pt>
                <c:pt idx="128">
                  <c:v>44445</c:v>
                </c:pt>
                <c:pt idx="129">
                  <c:v>44446</c:v>
                </c:pt>
                <c:pt idx="130">
                  <c:v>44447</c:v>
                </c:pt>
                <c:pt idx="131">
                  <c:v>44448</c:v>
                </c:pt>
                <c:pt idx="132">
                  <c:v>44449</c:v>
                </c:pt>
                <c:pt idx="133">
                  <c:v>44450</c:v>
                </c:pt>
                <c:pt idx="134">
                  <c:v>44451</c:v>
                </c:pt>
                <c:pt idx="135">
                  <c:v>44452</c:v>
                </c:pt>
                <c:pt idx="136">
                  <c:v>44453</c:v>
                </c:pt>
                <c:pt idx="137">
                  <c:v>44454</c:v>
                </c:pt>
                <c:pt idx="138">
                  <c:v>44455</c:v>
                </c:pt>
                <c:pt idx="139">
                  <c:v>44456</c:v>
                </c:pt>
                <c:pt idx="140">
                  <c:v>44457</c:v>
                </c:pt>
                <c:pt idx="141">
                  <c:v>44458</c:v>
                </c:pt>
                <c:pt idx="142">
                  <c:v>44459</c:v>
                </c:pt>
                <c:pt idx="143">
                  <c:v>44460</c:v>
                </c:pt>
                <c:pt idx="144">
                  <c:v>44461</c:v>
                </c:pt>
                <c:pt idx="145">
                  <c:v>44462</c:v>
                </c:pt>
                <c:pt idx="146">
                  <c:v>44463</c:v>
                </c:pt>
                <c:pt idx="147">
                  <c:v>44464</c:v>
                </c:pt>
                <c:pt idx="148">
                  <c:v>44465</c:v>
                </c:pt>
                <c:pt idx="149">
                  <c:v>44466</c:v>
                </c:pt>
                <c:pt idx="150">
                  <c:v>44467</c:v>
                </c:pt>
                <c:pt idx="151">
                  <c:v>44468</c:v>
                </c:pt>
                <c:pt idx="152">
                  <c:v>44469</c:v>
                </c:pt>
                <c:pt idx="153">
                  <c:v>44470</c:v>
                </c:pt>
                <c:pt idx="154">
                  <c:v>44471</c:v>
                </c:pt>
                <c:pt idx="155">
                  <c:v>44472</c:v>
                </c:pt>
                <c:pt idx="156">
                  <c:v>44473</c:v>
                </c:pt>
                <c:pt idx="157">
                  <c:v>44474</c:v>
                </c:pt>
                <c:pt idx="158">
                  <c:v>44475</c:v>
                </c:pt>
                <c:pt idx="159">
                  <c:v>44476</c:v>
                </c:pt>
                <c:pt idx="160">
                  <c:v>44477</c:v>
                </c:pt>
                <c:pt idx="161">
                  <c:v>44478</c:v>
                </c:pt>
                <c:pt idx="162">
                  <c:v>44479</c:v>
                </c:pt>
                <c:pt idx="163">
                  <c:v>44480</c:v>
                </c:pt>
                <c:pt idx="164">
                  <c:v>44481</c:v>
                </c:pt>
                <c:pt idx="165">
                  <c:v>44482</c:v>
                </c:pt>
                <c:pt idx="166">
                  <c:v>44483</c:v>
                </c:pt>
                <c:pt idx="167">
                  <c:v>44484</c:v>
                </c:pt>
                <c:pt idx="168">
                  <c:v>44485</c:v>
                </c:pt>
                <c:pt idx="169">
                  <c:v>44486</c:v>
                </c:pt>
                <c:pt idx="170">
                  <c:v>44487</c:v>
                </c:pt>
                <c:pt idx="171">
                  <c:v>44488</c:v>
                </c:pt>
                <c:pt idx="172">
                  <c:v>44489</c:v>
                </c:pt>
                <c:pt idx="173">
                  <c:v>44490</c:v>
                </c:pt>
                <c:pt idx="174">
                  <c:v>44491</c:v>
                </c:pt>
                <c:pt idx="175">
                  <c:v>44492</c:v>
                </c:pt>
                <c:pt idx="176">
                  <c:v>44493</c:v>
                </c:pt>
                <c:pt idx="177">
                  <c:v>44494</c:v>
                </c:pt>
                <c:pt idx="178">
                  <c:v>44495</c:v>
                </c:pt>
                <c:pt idx="179">
                  <c:v>44496</c:v>
                </c:pt>
                <c:pt idx="180">
                  <c:v>44497</c:v>
                </c:pt>
                <c:pt idx="181">
                  <c:v>44498</c:v>
                </c:pt>
                <c:pt idx="182">
                  <c:v>44499</c:v>
                </c:pt>
                <c:pt idx="183">
                  <c:v>44500</c:v>
                </c:pt>
                <c:pt idx="184">
                  <c:v>44501</c:v>
                </c:pt>
                <c:pt idx="185">
                  <c:v>44502</c:v>
                </c:pt>
                <c:pt idx="186">
                  <c:v>44503</c:v>
                </c:pt>
                <c:pt idx="187">
                  <c:v>44504</c:v>
                </c:pt>
                <c:pt idx="188">
                  <c:v>44505</c:v>
                </c:pt>
                <c:pt idx="189">
                  <c:v>44506</c:v>
                </c:pt>
                <c:pt idx="190">
                  <c:v>44507</c:v>
                </c:pt>
                <c:pt idx="191">
                  <c:v>44508</c:v>
                </c:pt>
                <c:pt idx="192">
                  <c:v>44509</c:v>
                </c:pt>
                <c:pt idx="193">
                  <c:v>44510</c:v>
                </c:pt>
                <c:pt idx="194">
                  <c:v>44511</c:v>
                </c:pt>
                <c:pt idx="195">
                  <c:v>44512</c:v>
                </c:pt>
                <c:pt idx="196">
                  <c:v>44513</c:v>
                </c:pt>
                <c:pt idx="197">
                  <c:v>44514</c:v>
                </c:pt>
                <c:pt idx="198">
                  <c:v>44515</c:v>
                </c:pt>
                <c:pt idx="199">
                  <c:v>44516</c:v>
                </c:pt>
                <c:pt idx="200">
                  <c:v>44517</c:v>
                </c:pt>
                <c:pt idx="201">
                  <c:v>44518</c:v>
                </c:pt>
                <c:pt idx="202">
                  <c:v>44519</c:v>
                </c:pt>
                <c:pt idx="203">
                  <c:v>44520</c:v>
                </c:pt>
                <c:pt idx="204">
                  <c:v>44521</c:v>
                </c:pt>
                <c:pt idx="205">
                  <c:v>44522</c:v>
                </c:pt>
                <c:pt idx="206">
                  <c:v>44523</c:v>
                </c:pt>
                <c:pt idx="207">
                  <c:v>44524</c:v>
                </c:pt>
                <c:pt idx="208">
                  <c:v>44525</c:v>
                </c:pt>
                <c:pt idx="209">
                  <c:v>44526</c:v>
                </c:pt>
                <c:pt idx="210">
                  <c:v>44527</c:v>
                </c:pt>
                <c:pt idx="211">
                  <c:v>44528</c:v>
                </c:pt>
                <c:pt idx="212">
                  <c:v>44529</c:v>
                </c:pt>
                <c:pt idx="213">
                  <c:v>44530</c:v>
                </c:pt>
                <c:pt idx="214">
                  <c:v>44531</c:v>
                </c:pt>
                <c:pt idx="215">
                  <c:v>44532</c:v>
                </c:pt>
                <c:pt idx="216">
                  <c:v>44533</c:v>
                </c:pt>
                <c:pt idx="217">
                  <c:v>44534</c:v>
                </c:pt>
                <c:pt idx="218">
                  <c:v>44535</c:v>
                </c:pt>
                <c:pt idx="219">
                  <c:v>44536</c:v>
                </c:pt>
                <c:pt idx="220">
                  <c:v>44537</c:v>
                </c:pt>
                <c:pt idx="221">
                  <c:v>44538</c:v>
                </c:pt>
                <c:pt idx="222">
                  <c:v>44539</c:v>
                </c:pt>
                <c:pt idx="223">
                  <c:v>44540</c:v>
                </c:pt>
                <c:pt idx="224">
                  <c:v>44541</c:v>
                </c:pt>
                <c:pt idx="225">
                  <c:v>44542</c:v>
                </c:pt>
                <c:pt idx="226">
                  <c:v>44543</c:v>
                </c:pt>
                <c:pt idx="227">
                  <c:v>44544</c:v>
                </c:pt>
                <c:pt idx="228">
                  <c:v>44545</c:v>
                </c:pt>
                <c:pt idx="229">
                  <c:v>44546</c:v>
                </c:pt>
                <c:pt idx="230">
                  <c:v>44547</c:v>
                </c:pt>
                <c:pt idx="231">
                  <c:v>44548</c:v>
                </c:pt>
                <c:pt idx="232">
                  <c:v>44549</c:v>
                </c:pt>
                <c:pt idx="233">
                  <c:v>44550</c:v>
                </c:pt>
                <c:pt idx="234">
                  <c:v>44551</c:v>
                </c:pt>
                <c:pt idx="235">
                  <c:v>44552</c:v>
                </c:pt>
                <c:pt idx="236">
                  <c:v>44553</c:v>
                </c:pt>
                <c:pt idx="237">
                  <c:v>44554</c:v>
                </c:pt>
                <c:pt idx="238">
                  <c:v>44555</c:v>
                </c:pt>
                <c:pt idx="239">
                  <c:v>44556</c:v>
                </c:pt>
                <c:pt idx="240">
                  <c:v>44557</c:v>
                </c:pt>
                <c:pt idx="241">
                  <c:v>44558</c:v>
                </c:pt>
                <c:pt idx="242">
                  <c:v>44559</c:v>
                </c:pt>
                <c:pt idx="243">
                  <c:v>44560</c:v>
                </c:pt>
                <c:pt idx="244">
                  <c:v>44561</c:v>
                </c:pt>
                <c:pt idx="245">
                  <c:v>44562</c:v>
                </c:pt>
                <c:pt idx="246">
                  <c:v>44563</c:v>
                </c:pt>
                <c:pt idx="247">
                  <c:v>44564</c:v>
                </c:pt>
                <c:pt idx="248">
                  <c:v>44565</c:v>
                </c:pt>
                <c:pt idx="249">
                  <c:v>44566</c:v>
                </c:pt>
                <c:pt idx="250">
                  <c:v>44567</c:v>
                </c:pt>
                <c:pt idx="251">
                  <c:v>44568</c:v>
                </c:pt>
                <c:pt idx="252">
                  <c:v>44569</c:v>
                </c:pt>
                <c:pt idx="253">
                  <c:v>44570</c:v>
                </c:pt>
                <c:pt idx="254">
                  <c:v>44571</c:v>
                </c:pt>
                <c:pt idx="255">
                  <c:v>44572</c:v>
                </c:pt>
                <c:pt idx="256">
                  <c:v>44573</c:v>
                </c:pt>
                <c:pt idx="257">
                  <c:v>44574</c:v>
                </c:pt>
                <c:pt idx="258">
                  <c:v>44575</c:v>
                </c:pt>
                <c:pt idx="259">
                  <c:v>44576</c:v>
                </c:pt>
                <c:pt idx="260">
                  <c:v>44577</c:v>
                </c:pt>
                <c:pt idx="261">
                  <c:v>44578</c:v>
                </c:pt>
                <c:pt idx="262">
                  <c:v>44579</c:v>
                </c:pt>
                <c:pt idx="263">
                  <c:v>44580</c:v>
                </c:pt>
                <c:pt idx="264">
                  <c:v>44581</c:v>
                </c:pt>
                <c:pt idx="265">
                  <c:v>44582</c:v>
                </c:pt>
                <c:pt idx="266">
                  <c:v>44583</c:v>
                </c:pt>
                <c:pt idx="267">
                  <c:v>44584</c:v>
                </c:pt>
                <c:pt idx="268">
                  <c:v>44585</c:v>
                </c:pt>
                <c:pt idx="269">
                  <c:v>44586</c:v>
                </c:pt>
                <c:pt idx="270">
                  <c:v>44587</c:v>
                </c:pt>
                <c:pt idx="271">
                  <c:v>44588</c:v>
                </c:pt>
                <c:pt idx="272">
                  <c:v>44589</c:v>
                </c:pt>
                <c:pt idx="273">
                  <c:v>44590</c:v>
                </c:pt>
                <c:pt idx="274">
                  <c:v>44591</c:v>
                </c:pt>
                <c:pt idx="275">
                  <c:v>44592</c:v>
                </c:pt>
                <c:pt idx="276">
                  <c:v>44593</c:v>
                </c:pt>
                <c:pt idx="277">
                  <c:v>44594</c:v>
                </c:pt>
                <c:pt idx="278">
                  <c:v>44595</c:v>
                </c:pt>
                <c:pt idx="279">
                  <c:v>44596</c:v>
                </c:pt>
                <c:pt idx="280">
                  <c:v>44597</c:v>
                </c:pt>
                <c:pt idx="281">
                  <c:v>44598</c:v>
                </c:pt>
                <c:pt idx="282">
                  <c:v>44599</c:v>
                </c:pt>
                <c:pt idx="283">
                  <c:v>44600</c:v>
                </c:pt>
                <c:pt idx="284">
                  <c:v>44601</c:v>
                </c:pt>
                <c:pt idx="285">
                  <c:v>44602</c:v>
                </c:pt>
                <c:pt idx="286">
                  <c:v>44603</c:v>
                </c:pt>
              </c:numCache>
            </c:numRef>
          </c:cat>
          <c:val>
            <c:numRef>
              <c:f>Sheet1!$D$3:$D$289</c:f>
              <c:numCache>
                <c:formatCode>General</c:formatCode>
                <c:ptCount val="287"/>
                <c:pt idx="18" formatCode="0.00">
                  <c:v>46.25</c:v>
                </c:pt>
                <c:pt idx="19" formatCode="0.00">
                  <c:v>48.4</c:v>
                </c:pt>
                <c:pt idx="26" formatCode="0.00">
                  <c:v>50.25</c:v>
                </c:pt>
                <c:pt idx="46" formatCode="0.00">
                  <c:v>44.7</c:v>
                </c:pt>
                <c:pt idx="47" formatCode="0.00">
                  <c:v>44.6</c:v>
                </c:pt>
                <c:pt idx="58" formatCode="0.00">
                  <c:v>47.9</c:v>
                </c:pt>
                <c:pt idx="59" formatCode="0.00">
                  <c:v>47.55</c:v>
                </c:pt>
                <c:pt idx="60" formatCode="0.00">
                  <c:v>47.3</c:v>
                </c:pt>
                <c:pt idx="67" formatCode="0.00">
                  <c:v>44.7</c:v>
                </c:pt>
                <c:pt idx="68" formatCode="0.00">
                  <c:v>44.9</c:v>
                </c:pt>
                <c:pt idx="73" formatCode="0.00">
                  <c:v>44.28</c:v>
                </c:pt>
                <c:pt idx="74" formatCode="0.00">
                  <c:v>44.06</c:v>
                </c:pt>
                <c:pt idx="76" formatCode="0.00">
                  <c:v>44.44</c:v>
                </c:pt>
                <c:pt idx="86" formatCode="0.00">
                  <c:v>44.28</c:v>
                </c:pt>
                <c:pt idx="87" formatCode="0.00">
                  <c:v>43.42</c:v>
                </c:pt>
                <c:pt idx="88" formatCode="0.00">
                  <c:v>44.21</c:v>
                </c:pt>
                <c:pt idx="89" formatCode="0.00">
                  <c:v>44.72</c:v>
                </c:pt>
                <c:pt idx="90" formatCode="0.00">
                  <c:v>44.73</c:v>
                </c:pt>
                <c:pt idx="95" formatCode="0.00">
                  <c:v>47.76</c:v>
                </c:pt>
                <c:pt idx="96" formatCode="0.00">
                  <c:v>48.65</c:v>
                </c:pt>
                <c:pt idx="97" formatCode="0.00">
                  <c:v>49.18</c:v>
                </c:pt>
                <c:pt idx="100" formatCode="0.00">
                  <c:v>48.92</c:v>
                </c:pt>
                <c:pt idx="101" formatCode="0.00">
                  <c:v>48.85</c:v>
                </c:pt>
                <c:pt idx="102" formatCode="0.00">
                  <c:v>49.9</c:v>
                </c:pt>
                <c:pt idx="103" formatCode="0.00">
                  <c:v>49.35</c:v>
                </c:pt>
                <c:pt idx="108" formatCode="0.00">
                  <c:v>50.23</c:v>
                </c:pt>
                <c:pt idx="109" formatCode="0.00">
                  <c:v>50.01</c:v>
                </c:pt>
                <c:pt idx="111" formatCode="0.00">
                  <c:v>48.42</c:v>
                </c:pt>
                <c:pt idx="116" formatCode="0.00">
                  <c:v>49.55</c:v>
                </c:pt>
                <c:pt idx="117" formatCode="0.00">
                  <c:v>49.97</c:v>
                </c:pt>
                <c:pt idx="122" formatCode="0.00">
                  <c:v>52.91</c:v>
                </c:pt>
                <c:pt idx="123" formatCode="0.00">
                  <c:v>52.84</c:v>
                </c:pt>
                <c:pt idx="124" formatCode="0.00">
                  <c:v>53.87</c:v>
                </c:pt>
                <c:pt idx="128" formatCode="0.00">
                  <c:v>54.85</c:v>
                </c:pt>
                <c:pt idx="129" formatCode="0.00">
                  <c:v>54.5</c:v>
                </c:pt>
                <c:pt idx="130" formatCode="0.00">
                  <c:v>54.76</c:v>
                </c:pt>
                <c:pt idx="135" formatCode="0.00">
                  <c:v>54.4</c:v>
                </c:pt>
                <c:pt idx="136" formatCode="0.00">
                  <c:v>53.99</c:v>
                </c:pt>
                <c:pt idx="137" formatCode="0.00">
                  <c:v>54.95</c:v>
                </c:pt>
                <c:pt idx="139" formatCode="0.00">
                  <c:v>56.21</c:v>
                </c:pt>
                <c:pt idx="143" formatCode="0.00">
                  <c:v>56.83</c:v>
                </c:pt>
                <c:pt idx="145" formatCode="0.00">
                  <c:v>60.25</c:v>
                </c:pt>
                <c:pt idx="146" formatCode="0.00">
                  <c:v>65.75</c:v>
                </c:pt>
                <c:pt idx="150" formatCode="0.00">
                  <c:v>75.47</c:v>
                </c:pt>
                <c:pt idx="151" formatCode="0.00">
                  <c:v>76.61</c:v>
                </c:pt>
                <c:pt idx="153" formatCode="0.00">
                  <c:v>75.05</c:v>
                </c:pt>
                <c:pt idx="156" formatCode="0.00">
                  <c:v>70.400000000000006</c:v>
                </c:pt>
                <c:pt idx="157" formatCode="0.00">
                  <c:v>71.25</c:v>
                </c:pt>
                <c:pt idx="158" formatCode="0.00">
                  <c:v>62.74</c:v>
                </c:pt>
                <c:pt idx="159" formatCode="0.00">
                  <c:v>64.930000000000007</c:v>
                </c:pt>
                <c:pt idx="160" formatCode="0.00">
                  <c:v>64.459999999999994</c:v>
                </c:pt>
                <c:pt idx="163" formatCode="0.00">
                  <c:v>65.92</c:v>
                </c:pt>
                <c:pt idx="164" formatCode="0.00">
                  <c:v>66.349999999999994</c:v>
                </c:pt>
                <c:pt idx="165" formatCode="0.00">
                  <c:v>67.58</c:v>
                </c:pt>
                <c:pt idx="166" formatCode="0.00">
                  <c:v>67.790000000000006</c:v>
                </c:pt>
                <c:pt idx="167" formatCode="0.00">
                  <c:v>62.18</c:v>
                </c:pt>
                <c:pt idx="170" formatCode="0.00">
                  <c:v>60.55</c:v>
                </c:pt>
                <c:pt idx="171" formatCode="0.00">
                  <c:v>55.92</c:v>
                </c:pt>
                <c:pt idx="172" formatCode="0.00">
                  <c:v>58.69</c:v>
                </c:pt>
                <c:pt idx="173" formatCode="0.00">
                  <c:v>59.7</c:v>
                </c:pt>
                <c:pt idx="174" formatCode="0.00">
                  <c:v>60.16</c:v>
                </c:pt>
                <c:pt idx="177" formatCode="0.00">
                  <c:v>59.5</c:v>
                </c:pt>
                <c:pt idx="178" formatCode="0.00">
                  <c:v>57.7</c:v>
                </c:pt>
                <c:pt idx="179" formatCode="0.00">
                  <c:v>55.93</c:v>
                </c:pt>
                <c:pt idx="181" formatCode="0.00">
                  <c:v>55.35</c:v>
                </c:pt>
                <c:pt idx="185" formatCode="0.00">
                  <c:v>53.3</c:v>
                </c:pt>
                <c:pt idx="186" formatCode="0.00">
                  <c:v>55.4</c:v>
                </c:pt>
                <c:pt idx="187">
                  <c:v>55.35</c:v>
                </c:pt>
                <c:pt idx="188" formatCode="0.00">
                  <c:v>55.5</c:v>
                </c:pt>
                <c:pt idx="192">
                  <c:v>55.7</c:v>
                </c:pt>
                <c:pt idx="193">
                  <c:v>56.79</c:v>
                </c:pt>
                <c:pt idx="194">
                  <c:v>57.05</c:v>
                </c:pt>
                <c:pt idx="195">
                  <c:v>57.93</c:v>
                </c:pt>
                <c:pt idx="198">
                  <c:v>59.97</c:v>
                </c:pt>
                <c:pt idx="199">
                  <c:v>59.81</c:v>
                </c:pt>
                <c:pt idx="200">
                  <c:v>61.26</c:v>
                </c:pt>
                <c:pt idx="201">
                  <c:v>63.45</c:v>
                </c:pt>
                <c:pt idx="202">
                  <c:v>64.42</c:v>
                </c:pt>
                <c:pt idx="205">
                  <c:v>66.3</c:v>
                </c:pt>
                <c:pt idx="206">
                  <c:v>67.69</c:v>
                </c:pt>
                <c:pt idx="207">
                  <c:v>69.599999999999994</c:v>
                </c:pt>
                <c:pt idx="208">
                  <c:v>71.290000000000006</c:v>
                </c:pt>
                <c:pt idx="209">
                  <c:v>70.13</c:v>
                </c:pt>
                <c:pt idx="212">
                  <c:v>70.7</c:v>
                </c:pt>
                <c:pt idx="213">
                  <c:v>73.87</c:v>
                </c:pt>
                <c:pt idx="214">
                  <c:v>69.790000000000006</c:v>
                </c:pt>
                <c:pt idx="215">
                  <c:v>69.58</c:v>
                </c:pt>
                <c:pt idx="216">
                  <c:v>70.400000000000006</c:v>
                </c:pt>
                <c:pt idx="219">
                  <c:v>71.569999999999993</c:v>
                </c:pt>
                <c:pt idx="220">
                  <c:v>72.64</c:v>
                </c:pt>
                <c:pt idx="221">
                  <c:v>76.040000000000006</c:v>
                </c:pt>
                <c:pt idx="222">
                  <c:v>74.510000000000005</c:v>
                </c:pt>
                <c:pt idx="223">
                  <c:v>74.900000000000006</c:v>
                </c:pt>
                <c:pt idx="226">
                  <c:v>75.02</c:v>
                </c:pt>
                <c:pt idx="227">
                  <c:v>73.81</c:v>
                </c:pt>
                <c:pt idx="228">
                  <c:v>75.989999999999995</c:v>
                </c:pt>
                <c:pt idx="229">
                  <c:v>80.97</c:v>
                </c:pt>
                <c:pt idx="230">
                  <c:v>75.48</c:v>
                </c:pt>
                <c:pt idx="233">
                  <c:v>77.73</c:v>
                </c:pt>
                <c:pt idx="249">
                  <c:v>78.05</c:v>
                </c:pt>
                <c:pt idx="255">
                  <c:v>72.489999999999995</c:v>
                </c:pt>
                <c:pt idx="256">
                  <c:v>71.64</c:v>
                </c:pt>
                <c:pt idx="257">
                  <c:v>72.31</c:v>
                </c:pt>
                <c:pt idx="258">
                  <c:v>74.7</c:v>
                </c:pt>
                <c:pt idx="261">
                  <c:v>74.2</c:v>
                </c:pt>
                <c:pt idx="264">
                  <c:v>80.75</c:v>
                </c:pt>
                <c:pt idx="265">
                  <c:v>79.849999999999994</c:v>
                </c:pt>
                <c:pt idx="268">
                  <c:v>80.72</c:v>
                </c:pt>
                <c:pt idx="270">
                  <c:v>85.03</c:v>
                </c:pt>
                <c:pt idx="271">
                  <c:v>86.2</c:v>
                </c:pt>
                <c:pt idx="276">
                  <c:v>84.6</c:v>
                </c:pt>
                <c:pt idx="277">
                  <c:v>87.78</c:v>
                </c:pt>
                <c:pt idx="278">
                  <c:v>87.93</c:v>
                </c:pt>
                <c:pt idx="279">
                  <c:v>89.92</c:v>
                </c:pt>
                <c:pt idx="282">
                  <c:v>89.27</c:v>
                </c:pt>
                <c:pt idx="284">
                  <c:v>84.53</c:v>
                </c:pt>
                <c:pt idx="285">
                  <c:v>84.79</c:v>
                </c:pt>
              </c:numCache>
            </c:numRef>
          </c:val>
          <c:smooth val="0"/>
          <c:extLst>
            <c:ext xmlns:c16="http://schemas.microsoft.com/office/drawing/2014/chart" uri="{C3380CC4-5D6E-409C-BE32-E72D297353CC}">
              <c16:uniqueId val="{00000002-07F4-47C1-9C49-AC5DA3CA1FFE}"/>
            </c:ext>
          </c:extLst>
        </c:ser>
        <c:ser>
          <c:idx val="2"/>
          <c:order val="3"/>
          <c:tx>
            <c:v>Auction</c:v>
          </c:tx>
          <c:spPr>
            <a:ln w="28575" cap="rnd">
              <a:noFill/>
              <a:round/>
            </a:ln>
            <a:effectLst/>
          </c:spPr>
          <c:marker>
            <c:symbol val="circle"/>
            <c:size val="9"/>
            <c:spPr>
              <a:solidFill>
                <a:srgbClr val="FF0000"/>
              </a:solidFill>
              <a:ln w="9525">
                <a:solidFill>
                  <a:srgbClr val="FF0000"/>
                </a:solidFill>
              </a:ln>
              <a:effectLst/>
            </c:spPr>
          </c:marker>
          <c:cat>
            <c:numRef>
              <c:f>Sheet1!$A$3:$A$289</c:f>
              <c:numCache>
                <c:formatCode>m/d/yyyy</c:formatCode>
                <c:ptCount val="287"/>
                <c:pt idx="0">
                  <c:v>44317</c:v>
                </c:pt>
                <c:pt idx="1">
                  <c:v>44318</c:v>
                </c:pt>
                <c:pt idx="2">
                  <c:v>44319</c:v>
                </c:pt>
                <c:pt idx="3">
                  <c:v>44320</c:v>
                </c:pt>
                <c:pt idx="4">
                  <c:v>44321</c:v>
                </c:pt>
                <c:pt idx="5">
                  <c:v>44322</c:v>
                </c:pt>
                <c:pt idx="6">
                  <c:v>44323</c:v>
                </c:pt>
                <c:pt idx="7">
                  <c:v>44324</c:v>
                </c:pt>
                <c:pt idx="8">
                  <c:v>44325</c:v>
                </c:pt>
                <c:pt idx="9">
                  <c:v>44326</c:v>
                </c:pt>
                <c:pt idx="10">
                  <c:v>44327</c:v>
                </c:pt>
                <c:pt idx="11">
                  <c:v>44328</c:v>
                </c:pt>
                <c:pt idx="12">
                  <c:v>44329</c:v>
                </c:pt>
                <c:pt idx="13">
                  <c:v>44330</c:v>
                </c:pt>
                <c:pt idx="14">
                  <c:v>44331</c:v>
                </c:pt>
                <c:pt idx="15">
                  <c:v>44332</c:v>
                </c:pt>
                <c:pt idx="16">
                  <c:v>44333</c:v>
                </c:pt>
                <c:pt idx="17">
                  <c:v>44334</c:v>
                </c:pt>
                <c:pt idx="18">
                  <c:v>44335</c:v>
                </c:pt>
                <c:pt idx="19">
                  <c:v>44336</c:v>
                </c:pt>
                <c:pt idx="20">
                  <c:v>44337</c:v>
                </c:pt>
                <c:pt idx="21">
                  <c:v>44338</c:v>
                </c:pt>
                <c:pt idx="22">
                  <c:v>44339</c:v>
                </c:pt>
                <c:pt idx="23">
                  <c:v>44340</c:v>
                </c:pt>
                <c:pt idx="24">
                  <c:v>44341</c:v>
                </c:pt>
                <c:pt idx="25">
                  <c:v>44342</c:v>
                </c:pt>
                <c:pt idx="26">
                  <c:v>44343</c:v>
                </c:pt>
                <c:pt idx="27">
                  <c:v>44344</c:v>
                </c:pt>
                <c:pt idx="28">
                  <c:v>44345</c:v>
                </c:pt>
                <c:pt idx="29">
                  <c:v>44346</c:v>
                </c:pt>
                <c:pt idx="30">
                  <c:v>44347</c:v>
                </c:pt>
                <c:pt idx="31">
                  <c:v>44348</c:v>
                </c:pt>
                <c:pt idx="32">
                  <c:v>44349</c:v>
                </c:pt>
                <c:pt idx="33">
                  <c:v>44350</c:v>
                </c:pt>
                <c:pt idx="34">
                  <c:v>44351</c:v>
                </c:pt>
                <c:pt idx="35">
                  <c:v>44352</c:v>
                </c:pt>
                <c:pt idx="36">
                  <c:v>44353</c:v>
                </c:pt>
                <c:pt idx="37">
                  <c:v>44354</c:v>
                </c:pt>
                <c:pt idx="38">
                  <c:v>44355</c:v>
                </c:pt>
                <c:pt idx="39">
                  <c:v>44356</c:v>
                </c:pt>
                <c:pt idx="40">
                  <c:v>44357</c:v>
                </c:pt>
                <c:pt idx="41">
                  <c:v>44358</c:v>
                </c:pt>
                <c:pt idx="42">
                  <c:v>44359</c:v>
                </c:pt>
                <c:pt idx="43">
                  <c:v>44360</c:v>
                </c:pt>
                <c:pt idx="44">
                  <c:v>44361</c:v>
                </c:pt>
                <c:pt idx="45">
                  <c:v>44362</c:v>
                </c:pt>
                <c:pt idx="46">
                  <c:v>44363</c:v>
                </c:pt>
                <c:pt idx="47">
                  <c:v>44364</c:v>
                </c:pt>
                <c:pt idx="48">
                  <c:v>44365</c:v>
                </c:pt>
                <c:pt idx="49">
                  <c:v>44366</c:v>
                </c:pt>
                <c:pt idx="50">
                  <c:v>44367</c:v>
                </c:pt>
                <c:pt idx="51">
                  <c:v>44368</c:v>
                </c:pt>
                <c:pt idx="52">
                  <c:v>44369</c:v>
                </c:pt>
                <c:pt idx="53">
                  <c:v>44370</c:v>
                </c:pt>
                <c:pt idx="54">
                  <c:v>44371</c:v>
                </c:pt>
                <c:pt idx="55">
                  <c:v>44372</c:v>
                </c:pt>
                <c:pt idx="56">
                  <c:v>44373</c:v>
                </c:pt>
                <c:pt idx="57">
                  <c:v>44374</c:v>
                </c:pt>
                <c:pt idx="58">
                  <c:v>44375</c:v>
                </c:pt>
                <c:pt idx="59">
                  <c:v>44376</c:v>
                </c:pt>
                <c:pt idx="60">
                  <c:v>44377</c:v>
                </c:pt>
                <c:pt idx="61">
                  <c:v>44378</c:v>
                </c:pt>
                <c:pt idx="62">
                  <c:v>44379</c:v>
                </c:pt>
                <c:pt idx="63">
                  <c:v>44380</c:v>
                </c:pt>
                <c:pt idx="64">
                  <c:v>44381</c:v>
                </c:pt>
                <c:pt idx="65">
                  <c:v>44382</c:v>
                </c:pt>
                <c:pt idx="66">
                  <c:v>44383</c:v>
                </c:pt>
                <c:pt idx="67">
                  <c:v>44384</c:v>
                </c:pt>
                <c:pt idx="68">
                  <c:v>44385</c:v>
                </c:pt>
                <c:pt idx="69">
                  <c:v>44386</c:v>
                </c:pt>
                <c:pt idx="70">
                  <c:v>44387</c:v>
                </c:pt>
                <c:pt idx="71">
                  <c:v>44388</c:v>
                </c:pt>
                <c:pt idx="72">
                  <c:v>44389</c:v>
                </c:pt>
                <c:pt idx="73">
                  <c:v>44390</c:v>
                </c:pt>
                <c:pt idx="74">
                  <c:v>44391</c:v>
                </c:pt>
                <c:pt idx="75">
                  <c:v>44392</c:v>
                </c:pt>
                <c:pt idx="76">
                  <c:v>44393</c:v>
                </c:pt>
                <c:pt idx="77">
                  <c:v>44394</c:v>
                </c:pt>
                <c:pt idx="78">
                  <c:v>44395</c:v>
                </c:pt>
                <c:pt idx="79">
                  <c:v>44396</c:v>
                </c:pt>
                <c:pt idx="80">
                  <c:v>44397</c:v>
                </c:pt>
                <c:pt idx="81">
                  <c:v>44398</c:v>
                </c:pt>
                <c:pt idx="82">
                  <c:v>44399</c:v>
                </c:pt>
                <c:pt idx="83">
                  <c:v>44400</c:v>
                </c:pt>
                <c:pt idx="84">
                  <c:v>44401</c:v>
                </c:pt>
                <c:pt idx="85">
                  <c:v>44402</c:v>
                </c:pt>
                <c:pt idx="86">
                  <c:v>44403</c:v>
                </c:pt>
                <c:pt idx="87">
                  <c:v>44404</c:v>
                </c:pt>
                <c:pt idx="88">
                  <c:v>44405</c:v>
                </c:pt>
                <c:pt idx="89">
                  <c:v>44406</c:v>
                </c:pt>
                <c:pt idx="90">
                  <c:v>44407</c:v>
                </c:pt>
                <c:pt idx="91">
                  <c:v>44408</c:v>
                </c:pt>
                <c:pt idx="92">
                  <c:v>44409</c:v>
                </c:pt>
                <c:pt idx="93">
                  <c:v>44410</c:v>
                </c:pt>
                <c:pt idx="94">
                  <c:v>44411</c:v>
                </c:pt>
                <c:pt idx="95">
                  <c:v>44412</c:v>
                </c:pt>
                <c:pt idx="96">
                  <c:v>44413</c:v>
                </c:pt>
                <c:pt idx="97">
                  <c:v>44414</c:v>
                </c:pt>
                <c:pt idx="98">
                  <c:v>44415</c:v>
                </c:pt>
                <c:pt idx="99">
                  <c:v>44416</c:v>
                </c:pt>
                <c:pt idx="100">
                  <c:v>44417</c:v>
                </c:pt>
                <c:pt idx="101">
                  <c:v>44418</c:v>
                </c:pt>
                <c:pt idx="102">
                  <c:v>44419</c:v>
                </c:pt>
                <c:pt idx="103">
                  <c:v>44420</c:v>
                </c:pt>
                <c:pt idx="104">
                  <c:v>44421</c:v>
                </c:pt>
                <c:pt idx="105">
                  <c:v>44422</c:v>
                </c:pt>
                <c:pt idx="106">
                  <c:v>44423</c:v>
                </c:pt>
                <c:pt idx="107">
                  <c:v>44424</c:v>
                </c:pt>
                <c:pt idx="108">
                  <c:v>44425</c:v>
                </c:pt>
                <c:pt idx="109">
                  <c:v>44426</c:v>
                </c:pt>
                <c:pt idx="110">
                  <c:v>44427</c:v>
                </c:pt>
                <c:pt idx="111">
                  <c:v>44428</c:v>
                </c:pt>
                <c:pt idx="112">
                  <c:v>44429</c:v>
                </c:pt>
                <c:pt idx="113">
                  <c:v>44430</c:v>
                </c:pt>
                <c:pt idx="114">
                  <c:v>44431</c:v>
                </c:pt>
                <c:pt idx="115">
                  <c:v>44432</c:v>
                </c:pt>
                <c:pt idx="116">
                  <c:v>44433</c:v>
                </c:pt>
                <c:pt idx="117">
                  <c:v>44434</c:v>
                </c:pt>
                <c:pt idx="118">
                  <c:v>44435</c:v>
                </c:pt>
                <c:pt idx="119">
                  <c:v>44436</c:v>
                </c:pt>
                <c:pt idx="120">
                  <c:v>44437</c:v>
                </c:pt>
                <c:pt idx="121">
                  <c:v>44438</c:v>
                </c:pt>
                <c:pt idx="122">
                  <c:v>44439</c:v>
                </c:pt>
                <c:pt idx="123">
                  <c:v>44440</c:v>
                </c:pt>
                <c:pt idx="124">
                  <c:v>44441</c:v>
                </c:pt>
                <c:pt idx="125">
                  <c:v>44442</c:v>
                </c:pt>
                <c:pt idx="126">
                  <c:v>44443</c:v>
                </c:pt>
                <c:pt idx="127">
                  <c:v>44444</c:v>
                </c:pt>
                <c:pt idx="128">
                  <c:v>44445</c:v>
                </c:pt>
                <c:pt idx="129">
                  <c:v>44446</c:v>
                </c:pt>
                <c:pt idx="130">
                  <c:v>44447</c:v>
                </c:pt>
                <c:pt idx="131">
                  <c:v>44448</c:v>
                </c:pt>
                <c:pt idx="132">
                  <c:v>44449</c:v>
                </c:pt>
                <c:pt idx="133">
                  <c:v>44450</c:v>
                </c:pt>
                <c:pt idx="134">
                  <c:v>44451</c:v>
                </c:pt>
                <c:pt idx="135">
                  <c:v>44452</c:v>
                </c:pt>
                <c:pt idx="136">
                  <c:v>44453</c:v>
                </c:pt>
                <c:pt idx="137">
                  <c:v>44454</c:v>
                </c:pt>
                <c:pt idx="138">
                  <c:v>44455</c:v>
                </c:pt>
                <c:pt idx="139">
                  <c:v>44456</c:v>
                </c:pt>
                <c:pt idx="140">
                  <c:v>44457</c:v>
                </c:pt>
                <c:pt idx="141">
                  <c:v>44458</c:v>
                </c:pt>
                <c:pt idx="142">
                  <c:v>44459</c:v>
                </c:pt>
                <c:pt idx="143">
                  <c:v>44460</c:v>
                </c:pt>
                <c:pt idx="144">
                  <c:v>44461</c:v>
                </c:pt>
                <c:pt idx="145">
                  <c:v>44462</c:v>
                </c:pt>
                <c:pt idx="146">
                  <c:v>44463</c:v>
                </c:pt>
                <c:pt idx="147">
                  <c:v>44464</c:v>
                </c:pt>
                <c:pt idx="148">
                  <c:v>44465</c:v>
                </c:pt>
                <c:pt idx="149">
                  <c:v>44466</c:v>
                </c:pt>
                <c:pt idx="150">
                  <c:v>44467</c:v>
                </c:pt>
                <c:pt idx="151">
                  <c:v>44468</c:v>
                </c:pt>
                <c:pt idx="152">
                  <c:v>44469</c:v>
                </c:pt>
                <c:pt idx="153">
                  <c:v>44470</c:v>
                </c:pt>
                <c:pt idx="154">
                  <c:v>44471</c:v>
                </c:pt>
                <c:pt idx="155">
                  <c:v>44472</c:v>
                </c:pt>
                <c:pt idx="156">
                  <c:v>44473</c:v>
                </c:pt>
                <c:pt idx="157">
                  <c:v>44474</c:v>
                </c:pt>
                <c:pt idx="158">
                  <c:v>44475</c:v>
                </c:pt>
                <c:pt idx="159">
                  <c:v>44476</c:v>
                </c:pt>
                <c:pt idx="160">
                  <c:v>44477</c:v>
                </c:pt>
                <c:pt idx="161">
                  <c:v>44478</c:v>
                </c:pt>
                <c:pt idx="162">
                  <c:v>44479</c:v>
                </c:pt>
                <c:pt idx="163">
                  <c:v>44480</c:v>
                </c:pt>
                <c:pt idx="164">
                  <c:v>44481</c:v>
                </c:pt>
                <c:pt idx="165">
                  <c:v>44482</c:v>
                </c:pt>
                <c:pt idx="166">
                  <c:v>44483</c:v>
                </c:pt>
                <c:pt idx="167">
                  <c:v>44484</c:v>
                </c:pt>
                <c:pt idx="168">
                  <c:v>44485</c:v>
                </c:pt>
                <c:pt idx="169">
                  <c:v>44486</c:v>
                </c:pt>
                <c:pt idx="170">
                  <c:v>44487</c:v>
                </c:pt>
                <c:pt idx="171">
                  <c:v>44488</c:v>
                </c:pt>
                <c:pt idx="172">
                  <c:v>44489</c:v>
                </c:pt>
                <c:pt idx="173">
                  <c:v>44490</c:v>
                </c:pt>
                <c:pt idx="174">
                  <c:v>44491</c:v>
                </c:pt>
                <c:pt idx="175">
                  <c:v>44492</c:v>
                </c:pt>
                <c:pt idx="176">
                  <c:v>44493</c:v>
                </c:pt>
                <c:pt idx="177">
                  <c:v>44494</c:v>
                </c:pt>
                <c:pt idx="178">
                  <c:v>44495</c:v>
                </c:pt>
                <c:pt idx="179">
                  <c:v>44496</c:v>
                </c:pt>
                <c:pt idx="180">
                  <c:v>44497</c:v>
                </c:pt>
                <c:pt idx="181">
                  <c:v>44498</c:v>
                </c:pt>
                <c:pt idx="182">
                  <c:v>44499</c:v>
                </c:pt>
                <c:pt idx="183">
                  <c:v>44500</c:v>
                </c:pt>
                <c:pt idx="184">
                  <c:v>44501</c:v>
                </c:pt>
                <c:pt idx="185">
                  <c:v>44502</c:v>
                </c:pt>
                <c:pt idx="186">
                  <c:v>44503</c:v>
                </c:pt>
                <c:pt idx="187">
                  <c:v>44504</c:v>
                </c:pt>
                <c:pt idx="188">
                  <c:v>44505</c:v>
                </c:pt>
                <c:pt idx="189">
                  <c:v>44506</c:v>
                </c:pt>
                <c:pt idx="190">
                  <c:v>44507</c:v>
                </c:pt>
                <c:pt idx="191">
                  <c:v>44508</c:v>
                </c:pt>
                <c:pt idx="192">
                  <c:v>44509</c:v>
                </c:pt>
                <c:pt idx="193">
                  <c:v>44510</c:v>
                </c:pt>
                <c:pt idx="194">
                  <c:v>44511</c:v>
                </c:pt>
                <c:pt idx="195">
                  <c:v>44512</c:v>
                </c:pt>
                <c:pt idx="196">
                  <c:v>44513</c:v>
                </c:pt>
                <c:pt idx="197">
                  <c:v>44514</c:v>
                </c:pt>
                <c:pt idx="198">
                  <c:v>44515</c:v>
                </c:pt>
                <c:pt idx="199">
                  <c:v>44516</c:v>
                </c:pt>
                <c:pt idx="200">
                  <c:v>44517</c:v>
                </c:pt>
                <c:pt idx="201">
                  <c:v>44518</c:v>
                </c:pt>
                <c:pt idx="202">
                  <c:v>44519</c:v>
                </c:pt>
                <c:pt idx="203">
                  <c:v>44520</c:v>
                </c:pt>
                <c:pt idx="204">
                  <c:v>44521</c:v>
                </c:pt>
                <c:pt idx="205">
                  <c:v>44522</c:v>
                </c:pt>
                <c:pt idx="206">
                  <c:v>44523</c:v>
                </c:pt>
                <c:pt idx="207">
                  <c:v>44524</c:v>
                </c:pt>
                <c:pt idx="208">
                  <c:v>44525</c:v>
                </c:pt>
                <c:pt idx="209">
                  <c:v>44526</c:v>
                </c:pt>
                <c:pt idx="210">
                  <c:v>44527</c:v>
                </c:pt>
                <c:pt idx="211">
                  <c:v>44528</c:v>
                </c:pt>
                <c:pt idx="212">
                  <c:v>44529</c:v>
                </c:pt>
                <c:pt idx="213">
                  <c:v>44530</c:v>
                </c:pt>
                <c:pt idx="214">
                  <c:v>44531</c:v>
                </c:pt>
                <c:pt idx="215">
                  <c:v>44532</c:v>
                </c:pt>
                <c:pt idx="216">
                  <c:v>44533</c:v>
                </c:pt>
                <c:pt idx="217">
                  <c:v>44534</c:v>
                </c:pt>
                <c:pt idx="218">
                  <c:v>44535</c:v>
                </c:pt>
                <c:pt idx="219">
                  <c:v>44536</c:v>
                </c:pt>
                <c:pt idx="220">
                  <c:v>44537</c:v>
                </c:pt>
                <c:pt idx="221">
                  <c:v>44538</c:v>
                </c:pt>
                <c:pt idx="222">
                  <c:v>44539</c:v>
                </c:pt>
                <c:pt idx="223">
                  <c:v>44540</c:v>
                </c:pt>
                <c:pt idx="224">
                  <c:v>44541</c:v>
                </c:pt>
                <c:pt idx="225">
                  <c:v>44542</c:v>
                </c:pt>
                <c:pt idx="226">
                  <c:v>44543</c:v>
                </c:pt>
                <c:pt idx="227">
                  <c:v>44544</c:v>
                </c:pt>
                <c:pt idx="228">
                  <c:v>44545</c:v>
                </c:pt>
                <c:pt idx="229">
                  <c:v>44546</c:v>
                </c:pt>
                <c:pt idx="230">
                  <c:v>44547</c:v>
                </c:pt>
                <c:pt idx="231">
                  <c:v>44548</c:v>
                </c:pt>
                <c:pt idx="232">
                  <c:v>44549</c:v>
                </c:pt>
                <c:pt idx="233">
                  <c:v>44550</c:v>
                </c:pt>
                <c:pt idx="234">
                  <c:v>44551</c:v>
                </c:pt>
                <c:pt idx="235">
                  <c:v>44552</c:v>
                </c:pt>
                <c:pt idx="236">
                  <c:v>44553</c:v>
                </c:pt>
                <c:pt idx="237">
                  <c:v>44554</c:v>
                </c:pt>
                <c:pt idx="238">
                  <c:v>44555</c:v>
                </c:pt>
                <c:pt idx="239">
                  <c:v>44556</c:v>
                </c:pt>
                <c:pt idx="240">
                  <c:v>44557</c:v>
                </c:pt>
                <c:pt idx="241">
                  <c:v>44558</c:v>
                </c:pt>
                <c:pt idx="242">
                  <c:v>44559</c:v>
                </c:pt>
                <c:pt idx="243">
                  <c:v>44560</c:v>
                </c:pt>
                <c:pt idx="244">
                  <c:v>44561</c:v>
                </c:pt>
                <c:pt idx="245">
                  <c:v>44562</c:v>
                </c:pt>
                <c:pt idx="246">
                  <c:v>44563</c:v>
                </c:pt>
                <c:pt idx="247">
                  <c:v>44564</c:v>
                </c:pt>
                <c:pt idx="248">
                  <c:v>44565</c:v>
                </c:pt>
                <c:pt idx="249">
                  <c:v>44566</c:v>
                </c:pt>
                <c:pt idx="250">
                  <c:v>44567</c:v>
                </c:pt>
                <c:pt idx="251">
                  <c:v>44568</c:v>
                </c:pt>
                <c:pt idx="252">
                  <c:v>44569</c:v>
                </c:pt>
                <c:pt idx="253">
                  <c:v>44570</c:v>
                </c:pt>
                <c:pt idx="254">
                  <c:v>44571</c:v>
                </c:pt>
                <c:pt idx="255">
                  <c:v>44572</c:v>
                </c:pt>
                <c:pt idx="256">
                  <c:v>44573</c:v>
                </c:pt>
                <c:pt idx="257">
                  <c:v>44574</c:v>
                </c:pt>
                <c:pt idx="258">
                  <c:v>44575</c:v>
                </c:pt>
                <c:pt idx="259">
                  <c:v>44576</c:v>
                </c:pt>
                <c:pt idx="260">
                  <c:v>44577</c:v>
                </c:pt>
                <c:pt idx="261">
                  <c:v>44578</c:v>
                </c:pt>
                <c:pt idx="262">
                  <c:v>44579</c:v>
                </c:pt>
                <c:pt idx="263">
                  <c:v>44580</c:v>
                </c:pt>
                <c:pt idx="264">
                  <c:v>44581</c:v>
                </c:pt>
                <c:pt idx="265">
                  <c:v>44582</c:v>
                </c:pt>
                <c:pt idx="266">
                  <c:v>44583</c:v>
                </c:pt>
                <c:pt idx="267">
                  <c:v>44584</c:v>
                </c:pt>
                <c:pt idx="268">
                  <c:v>44585</c:v>
                </c:pt>
                <c:pt idx="269">
                  <c:v>44586</c:v>
                </c:pt>
                <c:pt idx="270">
                  <c:v>44587</c:v>
                </c:pt>
                <c:pt idx="271">
                  <c:v>44588</c:v>
                </c:pt>
                <c:pt idx="272">
                  <c:v>44589</c:v>
                </c:pt>
                <c:pt idx="273">
                  <c:v>44590</c:v>
                </c:pt>
                <c:pt idx="274">
                  <c:v>44591</c:v>
                </c:pt>
                <c:pt idx="275">
                  <c:v>44592</c:v>
                </c:pt>
                <c:pt idx="276">
                  <c:v>44593</c:v>
                </c:pt>
                <c:pt idx="277">
                  <c:v>44594</c:v>
                </c:pt>
                <c:pt idx="278">
                  <c:v>44595</c:v>
                </c:pt>
                <c:pt idx="279">
                  <c:v>44596</c:v>
                </c:pt>
                <c:pt idx="280">
                  <c:v>44597</c:v>
                </c:pt>
                <c:pt idx="281">
                  <c:v>44598</c:v>
                </c:pt>
                <c:pt idx="282">
                  <c:v>44599</c:v>
                </c:pt>
                <c:pt idx="283">
                  <c:v>44600</c:v>
                </c:pt>
                <c:pt idx="284">
                  <c:v>44601</c:v>
                </c:pt>
                <c:pt idx="285">
                  <c:v>44602</c:v>
                </c:pt>
                <c:pt idx="286">
                  <c:v>44603</c:v>
                </c:pt>
              </c:numCache>
            </c:numRef>
          </c:cat>
          <c:val>
            <c:numRef>
              <c:f>Sheet1!$F$3:$F$289</c:f>
              <c:numCache>
                <c:formatCode>General</c:formatCode>
                <c:ptCount val="287"/>
                <c:pt idx="18" formatCode="0.00">
                  <c:v>43.99</c:v>
                </c:pt>
                <c:pt idx="32" formatCode="0.00">
                  <c:v>44.75</c:v>
                </c:pt>
                <c:pt idx="46" formatCode="0.00">
                  <c:v>43.4</c:v>
                </c:pt>
                <c:pt idx="60" formatCode="0.00">
                  <c:v>45.05</c:v>
                </c:pt>
                <c:pt idx="74" formatCode="0.00">
                  <c:v>42.01</c:v>
                </c:pt>
                <c:pt idx="88" formatCode="0.00">
                  <c:v>42.29</c:v>
                </c:pt>
                <c:pt idx="102" formatCode="0.00">
                  <c:v>47.25</c:v>
                </c:pt>
                <c:pt idx="116" formatCode="0.00">
                  <c:v>48.75</c:v>
                </c:pt>
                <c:pt idx="130" formatCode="0.00">
                  <c:v>53.25</c:v>
                </c:pt>
                <c:pt idx="144" formatCode="0.00">
                  <c:v>55.21</c:v>
                </c:pt>
                <c:pt idx="158" formatCode="0.00">
                  <c:v>60</c:v>
                </c:pt>
                <c:pt idx="172" formatCode="0.00">
                  <c:v>51.39</c:v>
                </c:pt>
                <c:pt idx="186">
                  <c:v>52.45</c:v>
                </c:pt>
                <c:pt idx="200">
                  <c:v>59</c:v>
                </c:pt>
                <c:pt idx="214">
                  <c:v>65.8</c:v>
                </c:pt>
                <c:pt idx="228">
                  <c:v>71.319999999999993</c:v>
                </c:pt>
                <c:pt idx="256">
                  <c:v>68.5</c:v>
                </c:pt>
                <c:pt idx="270">
                  <c:v>81</c:v>
                </c:pt>
                <c:pt idx="284">
                  <c:v>81.81</c:v>
                </c:pt>
              </c:numCache>
            </c:numRef>
          </c:val>
          <c:smooth val="0"/>
          <c:extLst>
            <c:ext xmlns:c16="http://schemas.microsoft.com/office/drawing/2014/chart" uri="{C3380CC4-5D6E-409C-BE32-E72D297353CC}">
              <c16:uniqueId val="{00000003-07F4-47C1-9C49-AC5DA3CA1FFE}"/>
            </c:ext>
          </c:extLst>
        </c:ser>
        <c:ser>
          <c:idx val="0"/>
          <c:order val="4"/>
          <c:tx>
            <c:strRef>
              <c:f>Sheet1!$H$2</c:f>
              <c:strCache>
                <c:ptCount val="1"/>
                <c:pt idx="0">
                  <c:v>Trigger1</c:v>
                </c:pt>
              </c:strCache>
            </c:strRef>
          </c:tx>
          <c:spPr>
            <a:ln w="31750" cap="rnd">
              <a:solidFill>
                <a:schemeClr val="accent2">
                  <a:lumMod val="50000"/>
                </a:schemeClr>
              </a:solidFill>
              <a:round/>
            </a:ln>
            <a:effectLst/>
          </c:spPr>
          <c:marker>
            <c:symbol val="none"/>
          </c:marker>
          <c:cat>
            <c:numRef>
              <c:f>Sheet1!$A$3:$A$289</c:f>
              <c:numCache>
                <c:formatCode>m/d/yyyy</c:formatCode>
                <c:ptCount val="287"/>
                <c:pt idx="0">
                  <c:v>44317</c:v>
                </c:pt>
                <c:pt idx="1">
                  <c:v>44318</c:v>
                </c:pt>
                <c:pt idx="2">
                  <c:v>44319</c:v>
                </c:pt>
                <c:pt idx="3">
                  <c:v>44320</c:v>
                </c:pt>
                <c:pt idx="4">
                  <c:v>44321</c:v>
                </c:pt>
                <c:pt idx="5">
                  <c:v>44322</c:v>
                </c:pt>
                <c:pt idx="6">
                  <c:v>44323</c:v>
                </c:pt>
                <c:pt idx="7">
                  <c:v>44324</c:v>
                </c:pt>
                <c:pt idx="8">
                  <c:v>44325</c:v>
                </c:pt>
                <c:pt idx="9">
                  <c:v>44326</c:v>
                </c:pt>
                <c:pt idx="10">
                  <c:v>44327</c:v>
                </c:pt>
                <c:pt idx="11">
                  <c:v>44328</c:v>
                </c:pt>
                <c:pt idx="12">
                  <c:v>44329</c:v>
                </c:pt>
                <c:pt idx="13">
                  <c:v>44330</c:v>
                </c:pt>
                <c:pt idx="14">
                  <c:v>44331</c:v>
                </c:pt>
                <c:pt idx="15">
                  <c:v>44332</c:v>
                </c:pt>
                <c:pt idx="16">
                  <c:v>44333</c:v>
                </c:pt>
                <c:pt idx="17">
                  <c:v>44334</c:v>
                </c:pt>
                <c:pt idx="18">
                  <c:v>44335</c:v>
                </c:pt>
                <c:pt idx="19">
                  <c:v>44336</c:v>
                </c:pt>
                <c:pt idx="20">
                  <c:v>44337</c:v>
                </c:pt>
                <c:pt idx="21">
                  <c:v>44338</c:v>
                </c:pt>
                <c:pt idx="22">
                  <c:v>44339</c:v>
                </c:pt>
                <c:pt idx="23">
                  <c:v>44340</c:v>
                </c:pt>
                <c:pt idx="24">
                  <c:v>44341</c:v>
                </c:pt>
                <c:pt idx="25">
                  <c:v>44342</c:v>
                </c:pt>
                <c:pt idx="26">
                  <c:v>44343</c:v>
                </c:pt>
                <c:pt idx="27">
                  <c:v>44344</c:v>
                </c:pt>
                <c:pt idx="28">
                  <c:v>44345</c:v>
                </c:pt>
                <c:pt idx="29">
                  <c:v>44346</c:v>
                </c:pt>
                <c:pt idx="30">
                  <c:v>44347</c:v>
                </c:pt>
                <c:pt idx="31">
                  <c:v>44348</c:v>
                </c:pt>
                <c:pt idx="32">
                  <c:v>44349</c:v>
                </c:pt>
                <c:pt idx="33">
                  <c:v>44350</c:v>
                </c:pt>
                <c:pt idx="34">
                  <c:v>44351</c:v>
                </c:pt>
                <c:pt idx="35">
                  <c:v>44352</c:v>
                </c:pt>
                <c:pt idx="36">
                  <c:v>44353</c:v>
                </c:pt>
                <c:pt idx="37">
                  <c:v>44354</c:v>
                </c:pt>
                <c:pt idx="38">
                  <c:v>44355</c:v>
                </c:pt>
                <c:pt idx="39">
                  <c:v>44356</c:v>
                </c:pt>
                <c:pt idx="40">
                  <c:v>44357</c:v>
                </c:pt>
                <c:pt idx="41">
                  <c:v>44358</c:v>
                </c:pt>
                <c:pt idx="42">
                  <c:v>44359</c:v>
                </c:pt>
                <c:pt idx="43">
                  <c:v>44360</c:v>
                </c:pt>
                <c:pt idx="44">
                  <c:v>44361</c:v>
                </c:pt>
                <c:pt idx="45">
                  <c:v>44362</c:v>
                </c:pt>
                <c:pt idx="46">
                  <c:v>44363</c:v>
                </c:pt>
                <c:pt idx="47">
                  <c:v>44364</c:v>
                </c:pt>
                <c:pt idx="48">
                  <c:v>44365</c:v>
                </c:pt>
                <c:pt idx="49">
                  <c:v>44366</c:v>
                </c:pt>
                <c:pt idx="50">
                  <c:v>44367</c:v>
                </c:pt>
                <c:pt idx="51">
                  <c:v>44368</c:v>
                </c:pt>
                <c:pt idx="52">
                  <c:v>44369</c:v>
                </c:pt>
                <c:pt idx="53">
                  <c:v>44370</c:v>
                </c:pt>
                <c:pt idx="54">
                  <c:v>44371</c:v>
                </c:pt>
                <c:pt idx="55">
                  <c:v>44372</c:v>
                </c:pt>
                <c:pt idx="56">
                  <c:v>44373</c:v>
                </c:pt>
                <c:pt idx="57">
                  <c:v>44374</c:v>
                </c:pt>
                <c:pt idx="58">
                  <c:v>44375</c:v>
                </c:pt>
                <c:pt idx="59">
                  <c:v>44376</c:v>
                </c:pt>
                <c:pt idx="60">
                  <c:v>44377</c:v>
                </c:pt>
                <c:pt idx="61">
                  <c:v>44378</c:v>
                </c:pt>
                <c:pt idx="62">
                  <c:v>44379</c:v>
                </c:pt>
                <c:pt idx="63">
                  <c:v>44380</c:v>
                </c:pt>
                <c:pt idx="64">
                  <c:v>44381</c:v>
                </c:pt>
                <c:pt idx="65">
                  <c:v>44382</c:v>
                </c:pt>
                <c:pt idx="66">
                  <c:v>44383</c:v>
                </c:pt>
                <c:pt idx="67">
                  <c:v>44384</c:v>
                </c:pt>
                <c:pt idx="68">
                  <c:v>44385</c:v>
                </c:pt>
                <c:pt idx="69">
                  <c:v>44386</c:v>
                </c:pt>
                <c:pt idx="70">
                  <c:v>44387</c:v>
                </c:pt>
                <c:pt idx="71">
                  <c:v>44388</c:v>
                </c:pt>
                <c:pt idx="72">
                  <c:v>44389</c:v>
                </c:pt>
                <c:pt idx="73">
                  <c:v>44390</c:v>
                </c:pt>
                <c:pt idx="74">
                  <c:v>44391</c:v>
                </c:pt>
                <c:pt idx="75">
                  <c:v>44392</c:v>
                </c:pt>
                <c:pt idx="76">
                  <c:v>44393</c:v>
                </c:pt>
                <c:pt idx="77">
                  <c:v>44394</c:v>
                </c:pt>
                <c:pt idx="78">
                  <c:v>44395</c:v>
                </c:pt>
                <c:pt idx="79">
                  <c:v>44396</c:v>
                </c:pt>
                <c:pt idx="80">
                  <c:v>44397</c:v>
                </c:pt>
                <c:pt idx="81">
                  <c:v>44398</c:v>
                </c:pt>
                <c:pt idx="82">
                  <c:v>44399</c:v>
                </c:pt>
                <c:pt idx="83">
                  <c:v>44400</c:v>
                </c:pt>
                <c:pt idx="84">
                  <c:v>44401</c:v>
                </c:pt>
                <c:pt idx="85">
                  <c:v>44402</c:v>
                </c:pt>
                <c:pt idx="86">
                  <c:v>44403</c:v>
                </c:pt>
                <c:pt idx="87">
                  <c:v>44404</c:v>
                </c:pt>
                <c:pt idx="88">
                  <c:v>44405</c:v>
                </c:pt>
                <c:pt idx="89">
                  <c:v>44406</c:v>
                </c:pt>
                <c:pt idx="90">
                  <c:v>44407</c:v>
                </c:pt>
                <c:pt idx="91">
                  <c:v>44408</c:v>
                </c:pt>
                <c:pt idx="92">
                  <c:v>44409</c:v>
                </c:pt>
                <c:pt idx="93">
                  <c:v>44410</c:v>
                </c:pt>
                <c:pt idx="94">
                  <c:v>44411</c:v>
                </c:pt>
                <c:pt idx="95">
                  <c:v>44412</c:v>
                </c:pt>
                <c:pt idx="96">
                  <c:v>44413</c:v>
                </c:pt>
                <c:pt idx="97">
                  <c:v>44414</c:v>
                </c:pt>
                <c:pt idx="98">
                  <c:v>44415</c:v>
                </c:pt>
                <c:pt idx="99">
                  <c:v>44416</c:v>
                </c:pt>
                <c:pt idx="100">
                  <c:v>44417</c:v>
                </c:pt>
                <c:pt idx="101">
                  <c:v>44418</c:v>
                </c:pt>
                <c:pt idx="102">
                  <c:v>44419</c:v>
                </c:pt>
                <c:pt idx="103">
                  <c:v>44420</c:v>
                </c:pt>
                <c:pt idx="104">
                  <c:v>44421</c:v>
                </c:pt>
                <c:pt idx="105">
                  <c:v>44422</c:v>
                </c:pt>
                <c:pt idx="106">
                  <c:v>44423</c:v>
                </c:pt>
                <c:pt idx="107">
                  <c:v>44424</c:v>
                </c:pt>
                <c:pt idx="108">
                  <c:v>44425</c:v>
                </c:pt>
                <c:pt idx="109">
                  <c:v>44426</c:v>
                </c:pt>
                <c:pt idx="110">
                  <c:v>44427</c:v>
                </c:pt>
                <c:pt idx="111">
                  <c:v>44428</c:v>
                </c:pt>
                <c:pt idx="112">
                  <c:v>44429</c:v>
                </c:pt>
                <c:pt idx="113">
                  <c:v>44430</c:v>
                </c:pt>
                <c:pt idx="114">
                  <c:v>44431</c:v>
                </c:pt>
                <c:pt idx="115">
                  <c:v>44432</c:v>
                </c:pt>
                <c:pt idx="116">
                  <c:v>44433</c:v>
                </c:pt>
                <c:pt idx="117">
                  <c:v>44434</c:v>
                </c:pt>
                <c:pt idx="118">
                  <c:v>44435</c:v>
                </c:pt>
                <c:pt idx="119">
                  <c:v>44436</c:v>
                </c:pt>
                <c:pt idx="120">
                  <c:v>44437</c:v>
                </c:pt>
                <c:pt idx="121">
                  <c:v>44438</c:v>
                </c:pt>
                <c:pt idx="122">
                  <c:v>44439</c:v>
                </c:pt>
                <c:pt idx="123">
                  <c:v>44440</c:v>
                </c:pt>
                <c:pt idx="124">
                  <c:v>44441</c:v>
                </c:pt>
                <c:pt idx="125">
                  <c:v>44442</c:v>
                </c:pt>
                <c:pt idx="126">
                  <c:v>44443</c:v>
                </c:pt>
                <c:pt idx="127">
                  <c:v>44444</c:v>
                </c:pt>
                <c:pt idx="128">
                  <c:v>44445</c:v>
                </c:pt>
                <c:pt idx="129">
                  <c:v>44446</c:v>
                </c:pt>
                <c:pt idx="130">
                  <c:v>44447</c:v>
                </c:pt>
                <c:pt idx="131">
                  <c:v>44448</c:v>
                </c:pt>
                <c:pt idx="132">
                  <c:v>44449</c:v>
                </c:pt>
                <c:pt idx="133">
                  <c:v>44450</c:v>
                </c:pt>
                <c:pt idx="134">
                  <c:v>44451</c:v>
                </c:pt>
                <c:pt idx="135">
                  <c:v>44452</c:v>
                </c:pt>
                <c:pt idx="136">
                  <c:v>44453</c:v>
                </c:pt>
                <c:pt idx="137">
                  <c:v>44454</c:v>
                </c:pt>
                <c:pt idx="138">
                  <c:v>44455</c:v>
                </c:pt>
                <c:pt idx="139">
                  <c:v>44456</c:v>
                </c:pt>
                <c:pt idx="140">
                  <c:v>44457</c:v>
                </c:pt>
                <c:pt idx="141">
                  <c:v>44458</c:v>
                </c:pt>
                <c:pt idx="142">
                  <c:v>44459</c:v>
                </c:pt>
                <c:pt idx="143">
                  <c:v>44460</c:v>
                </c:pt>
                <c:pt idx="144">
                  <c:v>44461</c:v>
                </c:pt>
                <c:pt idx="145">
                  <c:v>44462</c:v>
                </c:pt>
                <c:pt idx="146">
                  <c:v>44463</c:v>
                </c:pt>
                <c:pt idx="147">
                  <c:v>44464</c:v>
                </c:pt>
                <c:pt idx="148">
                  <c:v>44465</c:v>
                </c:pt>
                <c:pt idx="149">
                  <c:v>44466</c:v>
                </c:pt>
                <c:pt idx="150">
                  <c:v>44467</c:v>
                </c:pt>
                <c:pt idx="151">
                  <c:v>44468</c:v>
                </c:pt>
                <c:pt idx="152">
                  <c:v>44469</c:v>
                </c:pt>
                <c:pt idx="153">
                  <c:v>44470</c:v>
                </c:pt>
                <c:pt idx="154">
                  <c:v>44471</c:v>
                </c:pt>
                <c:pt idx="155">
                  <c:v>44472</c:v>
                </c:pt>
                <c:pt idx="156">
                  <c:v>44473</c:v>
                </c:pt>
                <c:pt idx="157">
                  <c:v>44474</c:v>
                </c:pt>
                <c:pt idx="158">
                  <c:v>44475</c:v>
                </c:pt>
                <c:pt idx="159">
                  <c:v>44476</c:v>
                </c:pt>
                <c:pt idx="160">
                  <c:v>44477</c:v>
                </c:pt>
                <c:pt idx="161">
                  <c:v>44478</c:v>
                </c:pt>
                <c:pt idx="162">
                  <c:v>44479</c:v>
                </c:pt>
                <c:pt idx="163">
                  <c:v>44480</c:v>
                </c:pt>
                <c:pt idx="164">
                  <c:v>44481</c:v>
                </c:pt>
                <c:pt idx="165">
                  <c:v>44482</c:v>
                </c:pt>
                <c:pt idx="166">
                  <c:v>44483</c:v>
                </c:pt>
                <c:pt idx="167">
                  <c:v>44484</c:v>
                </c:pt>
                <c:pt idx="168">
                  <c:v>44485</c:v>
                </c:pt>
                <c:pt idx="169">
                  <c:v>44486</c:v>
                </c:pt>
                <c:pt idx="170">
                  <c:v>44487</c:v>
                </c:pt>
                <c:pt idx="171">
                  <c:v>44488</c:v>
                </c:pt>
                <c:pt idx="172">
                  <c:v>44489</c:v>
                </c:pt>
                <c:pt idx="173">
                  <c:v>44490</c:v>
                </c:pt>
                <c:pt idx="174">
                  <c:v>44491</c:v>
                </c:pt>
                <c:pt idx="175">
                  <c:v>44492</c:v>
                </c:pt>
                <c:pt idx="176">
                  <c:v>44493</c:v>
                </c:pt>
                <c:pt idx="177">
                  <c:v>44494</c:v>
                </c:pt>
                <c:pt idx="178">
                  <c:v>44495</c:v>
                </c:pt>
                <c:pt idx="179">
                  <c:v>44496</c:v>
                </c:pt>
                <c:pt idx="180">
                  <c:v>44497</c:v>
                </c:pt>
                <c:pt idx="181">
                  <c:v>44498</c:v>
                </c:pt>
                <c:pt idx="182">
                  <c:v>44499</c:v>
                </c:pt>
                <c:pt idx="183">
                  <c:v>44500</c:v>
                </c:pt>
                <c:pt idx="184">
                  <c:v>44501</c:v>
                </c:pt>
                <c:pt idx="185">
                  <c:v>44502</c:v>
                </c:pt>
                <c:pt idx="186">
                  <c:v>44503</c:v>
                </c:pt>
                <c:pt idx="187">
                  <c:v>44504</c:v>
                </c:pt>
                <c:pt idx="188">
                  <c:v>44505</c:v>
                </c:pt>
                <c:pt idx="189">
                  <c:v>44506</c:v>
                </c:pt>
                <c:pt idx="190">
                  <c:v>44507</c:v>
                </c:pt>
                <c:pt idx="191">
                  <c:v>44508</c:v>
                </c:pt>
                <c:pt idx="192">
                  <c:v>44509</c:v>
                </c:pt>
                <c:pt idx="193">
                  <c:v>44510</c:v>
                </c:pt>
                <c:pt idx="194">
                  <c:v>44511</c:v>
                </c:pt>
                <c:pt idx="195">
                  <c:v>44512</c:v>
                </c:pt>
                <c:pt idx="196">
                  <c:v>44513</c:v>
                </c:pt>
                <c:pt idx="197">
                  <c:v>44514</c:v>
                </c:pt>
                <c:pt idx="198">
                  <c:v>44515</c:v>
                </c:pt>
                <c:pt idx="199">
                  <c:v>44516</c:v>
                </c:pt>
                <c:pt idx="200">
                  <c:v>44517</c:v>
                </c:pt>
                <c:pt idx="201">
                  <c:v>44518</c:v>
                </c:pt>
                <c:pt idx="202">
                  <c:v>44519</c:v>
                </c:pt>
                <c:pt idx="203">
                  <c:v>44520</c:v>
                </c:pt>
                <c:pt idx="204">
                  <c:v>44521</c:v>
                </c:pt>
                <c:pt idx="205">
                  <c:v>44522</c:v>
                </c:pt>
                <c:pt idx="206">
                  <c:v>44523</c:v>
                </c:pt>
                <c:pt idx="207">
                  <c:v>44524</c:v>
                </c:pt>
                <c:pt idx="208">
                  <c:v>44525</c:v>
                </c:pt>
                <c:pt idx="209">
                  <c:v>44526</c:v>
                </c:pt>
                <c:pt idx="210">
                  <c:v>44527</c:v>
                </c:pt>
                <c:pt idx="211">
                  <c:v>44528</c:v>
                </c:pt>
                <c:pt idx="212">
                  <c:v>44529</c:v>
                </c:pt>
                <c:pt idx="213">
                  <c:v>44530</c:v>
                </c:pt>
                <c:pt idx="214">
                  <c:v>44531</c:v>
                </c:pt>
                <c:pt idx="215">
                  <c:v>44532</c:v>
                </c:pt>
                <c:pt idx="216">
                  <c:v>44533</c:v>
                </c:pt>
                <c:pt idx="217">
                  <c:v>44534</c:v>
                </c:pt>
                <c:pt idx="218">
                  <c:v>44535</c:v>
                </c:pt>
                <c:pt idx="219">
                  <c:v>44536</c:v>
                </c:pt>
                <c:pt idx="220">
                  <c:v>44537</c:v>
                </c:pt>
                <c:pt idx="221">
                  <c:v>44538</c:v>
                </c:pt>
                <c:pt idx="222">
                  <c:v>44539</c:v>
                </c:pt>
                <c:pt idx="223">
                  <c:v>44540</c:v>
                </c:pt>
                <c:pt idx="224">
                  <c:v>44541</c:v>
                </c:pt>
                <c:pt idx="225">
                  <c:v>44542</c:v>
                </c:pt>
                <c:pt idx="226">
                  <c:v>44543</c:v>
                </c:pt>
                <c:pt idx="227">
                  <c:v>44544</c:v>
                </c:pt>
                <c:pt idx="228">
                  <c:v>44545</c:v>
                </c:pt>
                <c:pt idx="229">
                  <c:v>44546</c:v>
                </c:pt>
                <c:pt idx="230">
                  <c:v>44547</c:v>
                </c:pt>
                <c:pt idx="231">
                  <c:v>44548</c:v>
                </c:pt>
                <c:pt idx="232">
                  <c:v>44549</c:v>
                </c:pt>
                <c:pt idx="233">
                  <c:v>44550</c:v>
                </c:pt>
                <c:pt idx="234">
                  <c:v>44551</c:v>
                </c:pt>
                <c:pt idx="235">
                  <c:v>44552</c:v>
                </c:pt>
                <c:pt idx="236">
                  <c:v>44553</c:v>
                </c:pt>
                <c:pt idx="237">
                  <c:v>44554</c:v>
                </c:pt>
                <c:pt idx="238">
                  <c:v>44555</c:v>
                </c:pt>
                <c:pt idx="239">
                  <c:v>44556</c:v>
                </c:pt>
                <c:pt idx="240">
                  <c:v>44557</c:v>
                </c:pt>
                <c:pt idx="241">
                  <c:v>44558</c:v>
                </c:pt>
                <c:pt idx="242">
                  <c:v>44559</c:v>
                </c:pt>
                <c:pt idx="243">
                  <c:v>44560</c:v>
                </c:pt>
                <c:pt idx="244">
                  <c:v>44561</c:v>
                </c:pt>
                <c:pt idx="245">
                  <c:v>44562</c:v>
                </c:pt>
                <c:pt idx="246">
                  <c:v>44563</c:v>
                </c:pt>
                <c:pt idx="247">
                  <c:v>44564</c:v>
                </c:pt>
                <c:pt idx="248">
                  <c:v>44565</c:v>
                </c:pt>
                <c:pt idx="249">
                  <c:v>44566</c:v>
                </c:pt>
                <c:pt idx="250">
                  <c:v>44567</c:v>
                </c:pt>
                <c:pt idx="251">
                  <c:v>44568</c:v>
                </c:pt>
                <c:pt idx="252">
                  <c:v>44569</c:v>
                </c:pt>
                <c:pt idx="253">
                  <c:v>44570</c:v>
                </c:pt>
                <c:pt idx="254">
                  <c:v>44571</c:v>
                </c:pt>
                <c:pt idx="255">
                  <c:v>44572</c:v>
                </c:pt>
                <c:pt idx="256">
                  <c:v>44573</c:v>
                </c:pt>
                <c:pt idx="257">
                  <c:v>44574</c:v>
                </c:pt>
                <c:pt idx="258">
                  <c:v>44575</c:v>
                </c:pt>
                <c:pt idx="259">
                  <c:v>44576</c:v>
                </c:pt>
                <c:pt idx="260">
                  <c:v>44577</c:v>
                </c:pt>
                <c:pt idx="261">
                  <c:v>44578</c:v>
                </c:pt>
                <c:pt idx="262">
                  <c:v>44579</c:v>
                </c:pt>
                <c:pt idx="263">
                  <c:v>44580</c:v>
                </c:pt>
                <c:pt idx="264">
                  <c:v>44581</c:v>
                </c:pt>
                <c:pt idx="265">
                  <c:v>44582</c:v>
                </c:pt>
                <c:pt idx="266">
                  <c:v>44583</c:v>
                </c:pt>
                <c:pt idx="267">
                  <c:v>44584</c:v>
                </c:pt>
                <c:pt idx="268">
                  <c:v>44585</c:v>
                </c:pt>
                <c:pt idx="269">
                  <c:v>44586</c:v>
                </c:pt>
                <c:pt idx="270">
                  <c:v>44587</c:v>
                </c:pt>
                <c:pt idx="271">
                  <c:v>44588</c:v>
                </c:pt>
                <c:pt idx="272">
                  <c:v>44589</c:v>
                </c:pt>
                <c:pt idx="273">
                  <c:v>44590</c:v>
                </c:pt>
                <c:pt idx="274">
                  <c:v>44591</c:v>
                </c:pt>
                <c:pt idx="275">
                  <c:v>44592</c:v>
                </c:pt>
                <c:pt idx="276">
                  <c:v>44593</c:v>
                </c:pt>
                <c:pt idx="277">
                  <c:v>44594</c:v>
                </c:pt>
                <c:pt idx="278">
                  <c:v>44595</c:v>
                </c:pt>
                <c:pt idx="279">
                  <c:v>44596</c:v>
                </c:pt>
                <c:pt idx="280">
                  <c:v>44597</c:v>
                </c:pt>
                <c:pt idx="281">
                  <c:v>44598</c:v>
                </c:pt>
                <c:pt idx="282">
                  <c:v>44599</c:v>
                </c:pt>
                <c:pt idx="283">
                  <c:v>44600</c:v>
                </c:pt>
                <c:pt idx="284">
                  <c:v>44601</c:v>
                </c:pt>
                <c:pt idx="285">
                  <c:v>44602</c:v>
                </c:pt>
                <c:pt idx="286">
                  <c:v>44603</c:v>
                </c:pt>
              </c:numCache>
            </c:numRef>
          </c:cat>
          <c:val>
            <c:numRef>
              <c:f>Sheet1!$H$3:$H$289</c:f>
              <c:numCache>
                <c:formatCode>0.00</c:formatCode>
                <c:ptCount val="287"/>
                <c:pt idx="0">
                  <c:v>44.74</c:v>
                </c:pt>
                <c:pt idx="1">
                  <c:v>44.74</c:v>
                </c:pt>
                <c:pt idx="2">
                  <c:v>44.74</c:v>
                </c:pt>
                <c:pt idx="3">
                  <c:v>44.74</c:v>
                </c:pt>
                <c:pt idx="4">
                  <c:v>44.74</c:v>
                </c:pt>
                <c:pt idx="5">
                  <c:v>44.74</c:v>
                </c:pt>
                <c:pt idx="6">
                  <c:v>44.74</c:v>
                </c:pt>
                <c:pt idx="7">
                  <c:v>44.74</c:v>
                </c:pt>
                <c:pt idx="8">
                  <c:v>44.74</c:v>
                </c:pt>
                <c:pt idx="9">
                  <c:v>44.74</c:v>
                </c:pt>
                <c:pt idx="10">
                  <c:v>44.74</c:v>
                </c:pt>
                <c:pt idx="11">
                  <c:v>44.74</c:v>
                </c:pt>
                <c:pt idx="12">
                  <c:v>44.74</c:v>
                </c:pt>
                <c:pt idx="13">
                  <c:v>44.74</c:v>
                </c:pt>
                <c:pt idx="14">
                  <c:v>44.74</c:v>
                </c:pt>
                <c:pt idx="15">
                  <c:v>44.74</c:v>
                </c:pt>
                <c:pt idx="16">
                  <c:v>44.74</c:v>
                </c:pt>
                <c:pt idx="17">
                  <c:v>44.74</c:v>
                </c:pt>
                <c:pt idx="18">
                  <c:v>44.74</c:v>
                </c:pt>
                <c:pt idx="19">
                  <c:v>44.74</c:v>
                </c:pt>
                <c:pt idx="20">
                  <c:v>44.74</c:v>
                </c:pt>
                <c:pt idx="21">
                  <c:v>44.74</c:v>
                </c:pt>
                <c:pt idx="22">
                  <c:v>44.74</c:v>
                </c:pt>
                <c:pt idx="23">
                  <c:v>44.74</c:v>
                </c:pt>
                <c:pt idx="24">
                  <c:v>44.74</c:v>
                </c:pt>
                <c:pt idx="25">
                  <c:v>44.74</c:v>
                </c:pt>
                <c:pt idx="26">
                  <c:v>44.74</c:v>
                </c:pt>
                <c:pt idx="27">
                  <c:v>44.74</c:v>
                </c:pt>
                <c:pt idx="28">
                  <c:v>44.74</c:v>
                </c:pt>
                <c:pt idx="29">
                  <c:v>44.74</c:v>
                </c:pt>
                <c:pt idx="30">
                  <c:v>44.74</c:v>
                </c:pt>
                <c:pt idx="31">
                  <c:v>44.74</c:v>
                </c:pt>
                <c:pt idx="32">
                  <c:v>44.74</c:v>
                </c:pt>
                <c:pt idx="33">
                  <c:v>44.74</c:v>
                </c:pt>
                <c:pt idx="34">
                  <c:v>44.74</c:v>
                </c:pt>
                <c:pt idx="35">
                  <c:v>44.74</c:v>
                </c:pt>
                <c:pt idx="36">
                  <c:v>44.74</c:v>
                </c:pt>
                <c:pt idx="37">
                  <c:v>44.74</c:v>
                </c:pt>
                <c:pt idx="38">
                  <c:v>44.74</c:v>
                </c:pt>
                <c:pt idx="39">
                  <c:v>44.74</c:v>
                </c:pt>
                <c:pt idx="40">
                  <c:v>44.74</c:v>
                </c:pt>
                <c:pt idx="41">
                  <c:v>44.74</c:v>
                </c:pt>
                <c:pt idx="42">
                  <c:v>44.74</c:v>
                </c:pt>
                <c:pt idx="43">
                  <c:v>44.74</c:v>
                </c:pt>
                <c:pt idx="44">
                  <c:v>44.74</c:v>
                </c:pt>
                <c:pt idx="45">
                  <c:v>44.74</c:v>
                </c:pt>
                <c:pt idx="46">
                  <c:v>44.74</c:v>
                </c:pt>
                <c:pt idx="47">
                  <c:v>44.74</c:v>
                </c:pt>
                <c:pt idx="48">
                  <c:v>44.74</c:v>
                </c:pt>
                <c:pt idx="49">
                  <c:v>44.74</c:v>
                </c:pt>
                <c:pt idx="50">
                  <c:v>44.74</c:v>
                </c:pt>
                <c:pt idx="51">
                  <c:v>44.74</c:v>
                </c:pt>
                <c:pt idx="52">
                  <c:v>44.74</c:v>
                </c:pt>
                <c:pt idx="53">
                  <c:v>44.74</c:v>
                </c:pt>
                <c:pt idx="54">
                  <c:v>44.74</c:v>
                </c:pt>
                <c:pt idx="55">
                  <c:v>44.74</c:v>
                </c:pt>
                <c:pt idx="56">
                  <c:v>44.74</c:v>
                </c:pt>
                <c:pt idx="57">
                  <c:v>44.74</c:v>
                </c:pt>
                <c:pt idx="58">
                  <c:v>44.74</c:v>
                </c:pt>
                <c:pt idx="59">
                  <c:v>44.74</c:v>
                </c:pt>
                <c:pt idx="60">
                  <c:v>44.74</c:v>
                </c:pt>
                <c:pt idx="61">
                  <c:v>44.74</c:v>
                </c:pt>
                <c:pt idx="62">
                  <c:v>44.74</c:v>
                </c:pt>
                <c:pt idx="63">
                  <c:v>44.74</c:v>
                </c:pt>
                <c:pt idx="64">
                  <c:v>44.74</c:v>
                </c:pt>
                <c:pt idx="65">
                  <c:v>44.74</c:v>
                </c:pt>
                <c:pt idx="66">
                  <c:v>44.74</c:v>
                </c:pt>
                <c:pt idx="67">
                  <c:v>44.74</c:v>
                </c:pt>
                <c:pt idx="68">
                  <c:v>44.74</c:v>
                </c:pt>
                <c:pt idx="69">
                  <c:v>44.74</c:v>
                </c:pt>
                <c:pt idx="70">
                  <c:v>44.74</c:v>
                </c:pt>
                <c:pt idx="71">
                  <c:v>44.74</c:v>
                </c:pt>
                <c:pt idx="72">
                  <c:v>44.74</c:v>
                </c:pt>
                <c:pt idx="73">
                  <c:v>44.74</c:v>
                </c:pt>
                <c:pt idx="74">
                  <c:v>44.74</c:v>
                </c:pt>
                <c:pt idx="75">
                  <c:v>44.74</c:v>
                </c:pt>
                <c:pt idx="76">
                  <c:v>44.74</c:v>
                </c:pt>
                <c:pt idx="77">
                  <c:v>44.74</c:v>
                </c:pt>
                <c:pt idx="78">
                  <c:v>44.74</c:v>
                </c:pt>
                <c:pt idx="79">
                  <c:v>44.74</c:v>
                </c:pt>
                <c:pt idx="80">
                  <c:v>44.74</c:v>
                </c:pt>
                <c:pt idx="81">
                  <c:v>44.74</c:v>
                </c:pt>
                <c:pt idx="82">
                  <c:v>44.74</c:v>
                </c:pt>
                <c:pt idx="83">
                  <c:v>44.74</c:v>
                </c:pt>
                <c:pt idx="84">
                  <c:v>44.74</c:v>
                </c:pt>
                <c:pt idx="85">
                  <c:v>44.74</c:v>
                </c:pt>
                <c:pt idx="86">
                  <c:v>44.74</c:v>
                </c:pt>
                <c:pt idx="87">
                  <c:v>44.74</c:v>
                </c:pt>
                <c:pt idx="88">
                  <c:v>44.74</c:v>
                </c:pt>
                <c:pt idx="89">
                  <c:v>44.74</c:v>
                </c:pt>
                <c:pt idx="90">
                  <c:v>44.74</c:v>
                </c:pt>
                <c:pt idx="91">
                  <c:v>44.74</c:v>
                </c:pt>
                <c:pt idx="92">
                  <c:v>50.37</c:v>
                </c:pt>
                <c:pt idx="93">
                  <c:v>50.37</c:v>
                </c:pt>
                <c:pt idx="94">
                  <c:v>50.37</c:v>
                </c:pt>
                <c:pt idx="95">
                  <c:v>50.37</c:v>
                </c:pt>
                <c:pt idx="96">
                  <c:v>50.37</c:v>
                </c:pt>
                <c:pt idx="97">
                  <c:v>50.37</c:v>
                </c:pt>
                <c:pt idx="98">
                  <c:v>50.37</c:v>
                </c:pt>
                <c:pt idx="99">
                  <c:v>50.37</c:v>
                </c:pt>
                <c:pt idx="100">
                  <c:v>50.37</c:v>
                </c:pt>
                <c:pt idx="101">
                  <c:v>50.37</c:v>
                </c:pt>
                <c:pt idx="102">
                  <c:v>50.37</c:v>
                </c:pt>
                <c:pt idx="103">
                  <c:v>50.37</c:v>
                </c:pt>
                <c:pt idx="104">
                  <c:v>50.37</c:v>
                </c:pt>
                <c:pt idx="105">
                  <c:v>50.37</c:v>
                </c:pt>
                <c:pt idx="106">
                  <c:v>50.37</c:v>
                </c:pt>
                <c:pt idx="107">
                  <c:v>50.37</c:v>
                </c:pt>
                <c:pt idx="108">
                  <c:v>50.37</c:v>
                </c:pt>
                <c:pt idx="109">
                  <c:v>50.37</c:v>
                </c:pt>
                <c:pt idx="110">
                  <c:v>50.37</c:v>
                </c:pt>
                <c:pt idx="111">
                  <c:v>50.37</c:v>
                </c:pt>
                <c:pt idx="112">
                  <c:v>50.37</c:v>
                </c:pt>
                <c:pt idx="113">
                  <c:v>50.37</c:v>
                </c:pt>
                <c:pt idx="114">
                  <c:v>50.37</c:v>
                </c:pt>
                <c:pt idx="115">
                  <c:v>50.37</c:v>
                </c:pt>
                <c:pt idx="116">
                  <c:v>50.37</c:v>
                </c:pt>
                <c:pt idx="117">
                  <c:v>50.37</c:v>
                </c:pt>
                <c:pt idx="118">
                  <c:v>50.37</c:v>
                </c:pt>
                <c:pt idx="119">
                  <c:v>50.37</c:v>
                </c:pt>
                <c:pt idx="120">
                  <c:v>50.37</c:v>
                </c:pt>
                <c:pt idx="121">
                  <c:v>50.37</c:v>
                </c:pt>
                <c:pt idx="122">
                  <c:v>50.37</c:v>
                </c:pt>
                <c:pt idx="123">
                  <c:v>50.37</c:v>
                </c:pt>
                <c:pt idx="124">
                  <c:v>50.37</c:v>
                </c:pt>
                <c:pt idx="125">
                  <c:v>50.37</c:v>
                </c:pt>
                <c:pt idx="126">
                  <c:v>50.37</c:v>
                </c:pt>
                <c:pt idx="127">
                  <c:v>50.37</c:v>
                </c:pt>
                <c:pt idx="128">
                  <c:v>50.37</c:v>
                </c:pt>
                <c:pt idx="129">
                  <c:v>50.37</c:v>
                </c:pt>
                <c:pt idx="130">
                  <c:v>50.37</c:v>
                </c:pt>
                <c:pt idx="131">
                  <c:v>50.37</c:v>
                </c:pt>
                <c:pt idx="132">
                  <c:v>50.37</c:v>
                </c:pt>
                <c:pt idx="133">
                  <c:v>50.37</c:v>
                </c:pt>
                <c:pt idx="134">
                  <c:v>50.37</c:v>
                </c:pt>
                <c:pt idx="135">
                  <c:v>50.37</c:v>
                </c:pt>
                <c:pt idx="136">
                  <c:v>50.37</c:v>
                </c:pt>
                <c:pt idx="137">
                  <c:v>50.37</c:v>
                </c:pt>
                <c:pt idx="138">
                  <c:v>50.37</c:v>
                </c:pt>
                <c:pt idx="139">
                  <c:v>50.37</c:v>
                </c:pt>
                <c:pt idx="140">
                  <c:v>50.37</c:v>
                </c:pt>
                <c:pt idx="141">
                  <c:v>50.37</c:v>
                </c:pt>
                <c:pt idx="142">
                  <c:v>50.37</c:v>
                </c:pt>
                <c:pt idx="143">
                  <c:v>50.37</c:v>
                </c:pt>
                <c:pt idx="144">
                  <c:v>50.37</c:v>
                </c:pt>
                <c:pt idx="145">
                  <c:v>50.37</c:v>
                </c:pt>
                <c:pt idx="146">
                  <c:v>50.37</c:v>
                </c:pt>
                <c:pt idx="147">
                  <c:v>50.37</c:v>
                </c:pt>
                <c:pt idx="148">
                  <c:v>50.37</c:v>
                </c:pt>
                <c:pt idx="149">
                  <c:v>50.37</c:v>
                </c:pt>
                <c:pt idx="150">
                  <c:v>50.37</c:v>
                </c:pt>
                <c:pt idx="151">
                  <c:v>50.37</c:v>
                </c:pt>
                <c:pt idx="152">
                  <c:v>50.37</c:v>
                </c:pt>
                <c:pt idx="153">
                  <c:v>50.37</c:v>
                </c:pt>
                <c:pt idx="154">
                  <c:v>50.37</c:v>
                </c:pt>
                <c:pt idx="155">
                  <c:v>50.37</c:v>
                </c:pt>
                <c:pt idx="156">
                  <c:v>50.37</c:v>
                </c:pt>
                <c:pt idx="157">
                  <c:v>50.37</c:v>
                </c:pt>
                <c:pt idx="158">
                  <c:v>50.37</c:v>
                </c:pt>
                <c:pt idx="159">
                  <c:v>50.37</c:v>
                </c:pt>
                <c:pt idx="160">
                  <c:v>50.37</c:v>
                </c:pt>
                <c:pt idx="161">
                  <c:v>50.37</c:v>
                </c:pt>
                <c:pt idx="162">
                  <c:v>50.37</c:v>
                </c:pt>
                <c:pt idx="163">
                  <c:v>50.37</c:v>
                </c:pt>
                <c:pt idx="164">
                  <c:v>50.37</c:v>
                </c:pt>
                <c:pt idx="165">
                  <c:v>50.37</c:v>
                </c:pt>
                <c:pt idx="166">
                  <c:v>50.37</c:v>
                </c:pt>
                <c:pt idx="167">
                  <c:v>50.37</c:v>
                </c:pt>
                <c:pt idx="168">
                  <c:v>50.37</c:v>
                </c:pt>
                <c:pt idx="169">
                  <c:v>50.37</c:v>
                </c:pt>
                <c:pt idx="170">
                  <c:v>50.37</c:v>
                </c:pt>
                <c:pt idx="171">
                  <c:v>50.37</c:v>
                </c:pt>
                <c:pt idx="172">
                  <c:v>50.37</c:v>
                </c:pt>
                <c:pt idx="173">
                  <c:v>50.37</c:v>
                </c:pt>
                <c:pt idx="174">
                  <c:v>50.37</c:v>
                </c:pt>
                <c:pt idx="175">
                  <c:v>50.37</c:v>
                </c:pt>
                <c:pt idx="176">
                  <c:v>50.37</c:v>
                </c:pt>
                <c:pt idx="177">
                  <c:v>50.37</c:v>
                </c:pt>
                <c:pt idx="178">
                  <c:v>50.37</c:v>
                </c:pt>
                <c:pt idx="179">
                  <c:v>50.37</c:v>
                </c:pt>
                <c:pt idx="180">
                  <c:v>50.37</c:v>
                </c:pt>
                <c:pt idx="181">
                  <c:v>50.37</c:v>
                </c:pt>
                <c:pt idx="182">
                  <c:v>50.37</c:v>
                </c:pt>
                <c:pt idx="183">
                  <c:v>50.37</c:v>
                </c:pt>
                <c:pt idx="184">
                  <c:v>75.760000000000005</c:v>
                </c:pt>
                <c:pt idx="185">
                  <c:v>75.760000000000005</c:v>
                </c:pt>
                <c:pt idx="186">
                  <c:v>75.760000000000005</c:v>
                </c:pt>
                <c:pt idx="187">
                  <c:v>75.760000000000005</c:v>
                </c:pt>
                <c:pt idx="188">
                  <c:v>75.760000000000005</c:v>
                </c:pt>
                <c:pt idx="189">
                  <c:v>75.760000000000005</c:v>
                </c:pt>
                <c:pt idx="190">
                  <c:v>75.760000000000005</c:v>
                </c:pt>
                <c:pt idx="191">
                  <c:v>75.760000000000005</c:v>
                </c:pt>
                <c:pt idx="192">
                  <c:v>75.760000000000005</c:v>
                </c:pt>
                <c:pt idx="193">
                  <c:v>75.760000000000005</c:v>
                </c:pt>
                <c:pt idx="194">
                  <c:v>75.760000000000005</c:v>
                </c:pt>
                <c:pt idx="195">
                  <c:v>75.760000000000005</c:v>
                </c:pt>
                <c:pt idx="196">
                  <c:v>75.760000000000005</c:v>
                </c:pt>
                <c:pt idx="197">
                  <c:v>75.760000000000005</c:v>
                </c:pt>
                <c:pt idx="198">
                  <c:v>75.760000000000005</c:v>
                </c:pt>
                <c:pt idx="199">
                  <c:v>75.760000000000005</c:v>
                </c:pt>
                <c:pt idx="200">
                  <c:v>75.760000000000005</c:v>
                </c:pt>
                <c:pt idx="201">
                  <c:v>75.760000000000005</c:v>
                </c:pt>
                <c:pt idx="202">
                  <c:v>75.760000000000005</c:v>
                </c:pt>
                <c:pt idx="203">
                  <c:v>75.760000000000005</c:v>
                </c:pt>
                <c:pt idx="204">
                  <c:v>75.760000000000005</c:v>
                </c:pt>
                <c:pt idx="205">
                  <c:v>75.760000000000005</c:v>
                </c:pt>
                <c:pt idx="206">
                  <c:v>75.760000000000005</c:v>
                </c:pt>
                <c:pt idx="207">
                  <c:v>75.760000000000005</c:v>
                </c:pt>
                <c:pt idx="208">
                  <c:v>75.760000000000005</c:v>
                </c:pt>
                <c:pt idx="209">
                  <c:v>75.760000000000005</c:v>
                </c:pt>
                <c:pt idx="210">
                  <c:v>75.760000000000005</c:v>
                </c:pt>
                <c:pt idx="211">
                  <c:v>75.760000000000005</c:v>
                </c:pt>
                <c:pt idx="212">
                  <c:v>75.760000000000005</c:v>
                </c:pt>
                <c:pt idx="213">
                  <c:v>75.760000000000005</c:v>
                </c:pt>
                <c:pt idx="214">
                  <c:v>75.760000000000005</c:v>
                </c:pt>
                <c:pt idx="215">
                  <c:v>75.760000000000005</c:v>
                </c:pt>
                <c:pt idx="216">
                  <c:v>75.760000000000005</c:v>
                </c:pt>
                <c:pt idx="217">
                  <c:v>75.760000000000005</c:v>
                </c:pt>
                <c:pt idx="218">
                  <c:v>75.760000000000005</c:v>
                </c:pt>
                <c:pt idx="219">
                  <c:v>75.760000000000005</c:v>
                </c:pt>
                <c:pt idx="220">
                  <c:v>75.760000000000005</c:v>
                </c:pt>
                <c:pt idx="221">
                  <c:v>75.760000000000005</c:v>
                </c:pt>
                <c:pt idx="222">
                  <c:v>75.760000000000005</c:v>
                </c:pt>
                <c:pt idx="223">
                  <c:v>75.760000000000005</c:v>
                </c:pt>
                <c:pt idx="224">
                  <c:v>75.760000000000005</c:v>
                </c:pt>
                <c:pt idx="225">
                  <c:v>75.760000000000005</c:v>
                </c:pt>
                <c:pt idx="226">
                  <c:v>75.760000000000005</c:v>
                </c:pt>
                <c:pt idx="227">
                  <c:v>75.760000000000005</c:v>
                </c:pt>
                <c:pt idx="228">
                  <c:v>75.760000000000005</c:v>
                </c:pt>
                <c:pt idx="229">
                  <c:v>75.760000000000005</c:v>
                </c:pt>
                <c:pt idx="230">
                  <c:v>75.760000000000005</c:v>
                </c:pt>
                <c:pt idx="231">
                  <c:v>75.760000000000005</c:v>
                </c:pt>
                <c:pt idx="232">
                  <c:v>75.760000000000005</c:v>
                </c:pt>
                <c:pt idx="233">
                  <c:v>75.760000000000005</c:v>
                </c:pt>
                <c:pt idx="234">
                  <c:v>75.760000000000005</c:v>
                </c:pt>
                <c:pt idx="235">
                  <c:v>75.760000000000005</c:v>
                </c:pt>
                <c:pt idx="236">
                  <c:v>75.760000000000005</c:v>
                </c:pt>
                <c:pt idx="237">
                  <c:v>75.760000000000005</c:v>
                </c:pt>
                <c:pt idx="238">
                  <c:v>75.760000000000005</c:v>
                </c:pt>
                <c:pt idx="239">
                  <c:v>75.760000000000005</c:v>
                </c:pt>
                <c:pt idx="240">
                  <c:v>75.760000000000005</c:v>
                </c:pt>
                <c:pt idx="241">
                  <c:v>75.760000000000005</c:v>
                </c:pt>
                <c:pt idx="242">
                  <c:v>75.760000000000005</c:v>
                </c:pt>
                <c:pt idx="243">
                  <c:v>75.760000000000005</c:v>
                </c:pt>
                <c:pt idx="244">
                  <c:v>75.760000000000005</c:v>
                </c:pt>
                <c:pt idx="245">
                  <c:v>75.760000000000005</c:v>
                </c:pt>
                <c:pt idx="246">
                  <c:v>75.760000000000005</c:v>
                </c:pt>
                <c:pt idx="247">
                  <c:v>75.760000000000005</c:v>
                </c:pt>
                <c:pt idx="248">
                  <c:v>75.760000000000005</c:v>
                </c:pt>
                <c:pt idx="249">
                  <c:v>75.760000000000005</c:v>
                </c:pt>
                <c:pt idx="250">
                  <c:v>75.760000000000005</c:v>
                </c:pt>
                <c:pt idx="251">
                  <c:v>75.760000000000005</c:v>
                </c:pt>
                <c:pt idx="252">
                  <c:v>75.760000000000005</c:v>
                </c:pt>
                <c:pt idx="253">
                  <c:v>75.760000000000005</c:v>
                </c:pt>
                <c:pt idx="254">
                  <c:v>75.760000000000005</c:v>
                </c:pt>
                <c:pt idx="255">
                  <c:v>75.760000000000005</c:v>
                </c:pt>
                <c:pt idx="256">
                  <c:v>75.760000000000005</c:v>
                </c:pt>
                <c:pt idx="257">
                  <c:v>75.760000000000005</c:v>
                </c:pt>
                <c:pt idx="258">
                  <c:v>75.760000000000005</c:v>
                </c:pt>
                <c:pt idx="259">
                  <c:v>75.760000000000005</c:v>
                </c:pt>
                <c:pt idx="260">
                  <c:v>75.760000000000005</c:v>
                </c:pt>
                <c:pt idx="261">
                  <c:v>75.760000000000005</c:v>
                </c:pt>
                <c:pt idx="262">
                  <c:v>75.760000000000005</c:v>
                </c:pt>
                <c:pt idx="263">
                  <c:v>75.760000000000005</c:v>
                </c:pt>
                <c:pt idx="264">
                  <c:v>75.760000000000005</c:v>
                </c:pt>
                <c:pt idx="265">
                  <c:v>75.760000000000005</c:v>
                </c:pt>
                <c:pt idx="266">
                  <c:v>75.760000000000005</c:v>
                </c:pt>
                <c:pt idx="267">
                  <c:v>75.760000000000005</c:v>
                </c:pt>
                <c:pt idx="268">
                  <c:v>75.760000000000005</c:v>
                </c:pt>
                <c:pt idx="269">
                  <c:v>75.760000000000005</c:v>
                </c:pt>
                <c:pt idx="270">
                  <c:v>75.760000000000005</c:v>
                </c:pt>
                <c:pt idx="271">
                  <c:v>75.760000000000005</c:v>
                </c:pt>
                <c:pt idx="272">
                  <c:v>75.760000000000005</c:v>
                </c:pt>
                <c:pt idx="273">
                  <c:v>75.760000000000005</c:v>
                </c:pt>
                <c:pt idx="274">
                  <c:v>75.760000000000005</c:v>
                </c:pt>
                <c:pt idx="275">
                  <c:v>75.760000000000005</c:v>
                </c:pt>
                <c:pt idx="276">
                  <c:v>95.06</c:v>
                </c:pt>
                <c:pt idx="277">
                  <c:v>95.06</c:v>
                </c:pt>
                <c:pt idx="278">
                  <c:v>95.06</c:v>
                </c:pt>
                <c:pt idx="279">
                  <c:v>95.06</c:v>
                </c:pt>
                <c:pt idx="280">
                  <c:v>95.06</c:v>
                </c:pt>
                <c:pt idx="281">
                  <c:v>95.06</c:v>
                </c:pt>
                <c:pt idx="282">
                  <c:v>95.06</c:v>
                </c:pt>
                <c:pt idx="283">
                  <c:v>95.06</c:v>
                </c:pt>
                <c:pt idx="284">
                  <c:v>95.06</c:v>
                </c:pt>
                <c:pt idx="285">
                  <c:v>95.06</c:v>
                </c:pt>
                <c:pt idx="286">
                  <c:v>95.06</c:v>
                </c:pt>
              </c:numCache>
            </c:numRef>
          </c:val>
          <c:smooth val="0"/>
          <c:extLst>
            <c:ext xmlns:c16="http://schemas.microsoft.com/office/drawing/2014/chart" uri="{C3380CC4-5D6E-409C-BE32-E72D297353CC}">
              <c16:uniqueId val="{00000004-07F4-47C1-9C49-AC5DA3CA1FFE}"/>
            </c:ext>
          </c:extLst>
        </c:ser>
        <c:ser>
          <c:idx val="3"/>
          <c:order val="5"/>
          <c:tx>
            <c:strRef>
              <c:f>Sheet1!$I$2</c:f>
              <c:strCache>
                <c:ptCount val="1"/>
                <c:pt idx="0">
                  <c:v>Trigger2</c:v>
                </c:pt>
              </c:strCache>
            </c:strRef>
          </c:tx>
          <c:spPr>
            <a:ln w="31750" cap="rnd">
              <a:solidFill>
                <a:srgbClr val="C00000"/>
              </a:solidFill>
              <a:round/>
            </a:ln>
            <a:effectLst/>
          </c:spPr>
          <c:marker>
            <c:symbol val="none"/>
          </c:marker>
          <c:cat>
            <c:numRef>
              <c:f>Sheet1!$A$3:$A$289</c:f>
              <c:numCache>
                <c:formatCode>m/d/yyyy</c:formatCode>
                <c:ptCount val="287"/>
                <c:pt idx="0">
                  <c:v>44317</c:v>
                </c:pt>
                <c:pt idx="1">
                  <c:v>44318</c:v>
                </c:pt>
                <c:pt idx="2">
                  <c:v>44319</c:v>
                </c:pt>
                <c:pt idx="3">
                  <c:v>44320</c:v>
                </c:pt>
                <c:pt idx="4">
                  <c:v>44321</c:v>
                </c:pt>
                <c:pt idx="5">
                  <c:v>44322</c:v>
                </c:pt>
                <c:pt idx="6">
                  <c:v>44323</c:v>
                </c:pt>
                <c:pt idx="7">
                  <c:v>44324</c:v>
                </c:pt>
                <c:pt idx="8">
                  <c:v>44325</c:v>
                </c:pt>
                <c:pt idx="9">
                  <c:v>44326</c:v>
                </c:pt>
                <c:pt idx="10">
                  <c:v>44327</c:v>
                </c:pt>
                <c:pt idx="11">
                  <c:v>44328</c:v>
                </c:pt>
                <c:pt idx="12">
                  <c:v>44329</c:v>
                </c:pt>
                <c:pt idx="13">
                  <c:v>44330</c:v>
                </c:pt>
                <c:pt idx="14">
                  <c:v>44331</c:v>
                </c:pt>
                <c:pt idx="15">
                  <c:v>44332</c:v>
                </c:pt>
                <c:pt idx="16">
                  <c:v>44333</c:v>
                </c:pt>
                <c:pt idx="17">
                  <c:v>44334</c:v>
                </c:pt>
                <c:pt idx="18">
                  <c:v>44335</c:v>
                </c:pt>
                <c:pt idx="19">
                  <c:v>44336</c:v>
                </c:pt>
                <c:pt idx="20">
                  <c:v>44337</c:v>
                </c:pt>
                <c:pt idx="21">
                  <c:v>44338</c:v>
                </c:pt>
                <c:pt idx="22">
                  <c:v>44339</c:v>
                </c:pt>
                <c:pt idx="23">
                  <c:v>44340</c:v>
                </c:pt>
                <c:pt idx="24">
                  <c:v>44341</c:v>
                </c:pt>
                <c:pt idx="25">
                  <c:v>44342</c:v>
                </c:pt>
                <c:pt idx="26">
                  <c:v>44343</c:v>
                </c:pt>
                <c:pt idx="27">
                  <c:v>44344</c:v>
                </c:pt>
                <c:pt idx="28">
                  <c:v>44345</c:v>
                </c:pt>
                <c:pt idx="29">
                  <c:v>44346</c:v>
                </c:pt>
                <c:pt idx="30">
                  <c:v>44347</c:v>
                </c:pt>
                <c:pt idx="31">
                  <c:v>44348</c:v>
                </c:pt>
                <c:pt idx="32">
                  <c:v>44349</c:v>
                </c:pt>
                <c:pt idx="33">
                  <c:v>44350</c:v>
                </c:pt>
                <c:pt idx="34">
                  <c:v>44351</c:v>
                </c:pt>
                <c:pt idx="35">
                  <c:v>44352</c:v>
                </c:pt>
                <c:pt idx="36">
                  <c:v>44353</c:v>
                </c:pt>
                <c:pt idx="37">
                  <c:v>44354</c:v>
                </c:pt>
                <c:pt idx="38">
                  <c:v>44355</c:v>
                </c:pt>
                <c:pt idx="39">
                  <c:v>44356</c:v>
                </c:pt>
                <c:pt idx="40">
                  <c:v>44357</c:v>
                </c:pt>
                <c:pt idx="41">
                  <c:v>44358</c:v>
                </c:pt>
                <c:pt idx="42">
                  <c:v>44359</c:v>
                </c:pt>
                <c:pt idx="43">
                  <c:v>44360</c:v>
                </c:pt>
                <c:pt idx="44">
                  <c:v>44361</c:v>
                </c:pt>
                <c:pt idx="45">
                  <c:v>44362</c:v>
                </c:pt>
                <c:pt idx="46">
                  <c:v>44363</c:v>
                </c:pt>
                <c:pt idx="47">
                  <c:v>44364</c:v>
                </c:pt>
                <c:pt idx="48">
                  <c:v>44365</c:v>
                </c:pt>
                <c:pt idx="49">
                  <c:v>44366</c:v>
                </c:pt>
                <c:pt idx="50">
                  <c:v>44367</c:v>
                </c:pt>
                <c:pt idx="51">
                  <c:v>44368</c:v>
                </c:pt>
                <c:pt idx="52">
                  <c:v>44369</c:v>
                </c:pt>
                <c:pt idx="53">
                  <c:v>44370</c:v>
                </c:pt>
                <c:pt idx="54">
                  <c:v>44371</c:v>
                </c:pt>
                <c:pt idx="55">
                  <c:v>44372</c:v>
                </c:pt>
                <c:pt idx="56">
                  <c:v>44373</c:v>
                </c:pt>
                <c:pt idx="57">
                  <c:v>44374</c:v>
                </c:pt>
                <c:pt idx="58">
                  <c:v>44375</c:v>
                </c:pt>
                <c:pt idx="59">
                  <c:v>44376</c:v>
                </c:pt>
                <c:pt idx="60">
                  <c:v>44377</c:v>
                </c:pt>
                <c:pt idx="61">
                  <c:v>44378</c:v>
                </c:pt>
                <c:pt idx="62">
                  <c:v>44379</c:v>
                </c:pt>
                <c:pt idx="63">
                  <c:v>44380</c:v>
                </c:pt>
                <c:pt idx="64">
                  <c:v>44381</c:v>
                </c:pt>
                <c:pt idx="65">
                  <c:v>44382</c:v>
                </c:pt>
                <c:pt idx="66">
                  <c:v>44383</c:v>
                </c:pt>
                <c:pt idx="67">
                  <c:v>44384</c:v>
                </c:pt>
                <c:pt idx="68">
                  <c:v>44385</c:v>
                </c:pt>
                <c:pt idx="69">
                  <c:v>44386</c:v>
                </c:pt>
                <c:pt idx="70">
                  <c:v>44387</c:v>
                </c:pt>
                <c:pt idx="71">
                  <c:v>44388</c:v>
                </c:pt>
                <c:pt idx="72">
                  <c:v>44389</c:v>
                </c:pt>
                <c:pt idx="73">
                  <c:v>44390</c:v>
                </c:pt>
                <c:pt idx="74">
                  <c:v>44391</c:v>
                </c:pt>
                <c:pt idx="75">
                  <c:v>44392</c:v>
                </c:pt>
                <c:pt idx="76">
                  <c:v>44393</c:v>
                </c:pt>
                <c:pt idx="77">
                  <c:v>44394</c:v>
                </c:pt>
                <c:pt idx="78">
                  <c:v>44395</c:v>
                </c:pt>
                <c:pt idx="79">
                  <c:v>44396</c:v>
                </c:pt>
                <c:pt idx="80">
                  <c:v>44397</c:v>
                </c:pt>
                <c:pt idx="81">
                  <c:v>44398</c:v>
                </c:pt>
                <c:pt idx="82">
                  <c:v>44399</c:v>
                </c:pt>
                <c:pt idx="83">
                  <c:v>44400</c:v>
                </c:pt>
                <c:pt idx="84">
                  <c:v>44401</c:v>
                </c:pt>
                <c:pt idx="85">
                  <c:v>44402</c:v>
                </c:pt>
                <c:pt idx="86">
                  <c:v>44403</c:v>
                </c:pt>
                <c:pt idx="87">
                  <c:v>44404</c:v>
                </c:pt>
                <c:pt idx="88">
                  <c:v>44405</c:v>
                </c:pt>
                <c:pt idx="89">
                  <c:v>44406</c:v>
                </c:pt>
                <c:pt idx="90">
                  <c:v>44407</c:v>
                </c:pt>
                <c:pt idx="91">
                  <c:v>44408</c:v>
                </c:pt>
                <c:pt idx="92">
                  <c:v>44409</c:v>
                </c:pt>
                <c:pt idx="93">
                  <c:v>44410</c:v>
                </c:pt>
                <c:pt idx="94">
                  <c:v>44411</c:v>
                </c:pt>
                <c:pt idx="95">
                  <c:v>44412</c:v>
                </c:pt>
                <c:pt idx="96">
                  <c:v>44413</c:v>
                </c:pt>
                <c:pt idx="97">
                  <c:v>44414</c:v>
                </c:pt>
                <c:pt idx="98">
                  <c:v>44415</c:v>
                </c:pt>
                <c:pt idx="99">
                  <c:v>44416</c:v>
                </c:pt>
                <c:pt idx="100">
                  <c:v>44417</c:v>
                </c:pt>
                <c:pt idx="101">
                  <c:v>44418</c:v>
                </c:pt>
                <c:pt idx="102">
                  <c:v>44419</c:v>
                </c:pt>
                <c:pt idx="103">
                  <c:v>44420</c:v>
                </c:pt>
                <c:pt idx="104">
                  <c:v>44421</c:v>
                </c:pt>
                <c:pt idx="105">
                  <c:v>44422</c:v>
                </c:pt>
                <c:pt idx="106">
                  <c:v>44423</c:v>
                </c:pt>
                <c:pt idx="107">
                  <c:v>44424</c:v>
                </c:pt>
                <c:pt idx="108">
                  <c:v>44425</c:v>
                </c:pt>
                <c:pt idx="109">
                  <c:v>44426</c:v>
                </c:pt>
                <c:pt idx="110">
                  <c:v>44427</c:v>
                </c:pt>
                <c:pt idx="111">
                  <c:v>44428</c:v>
                </c:pt>
                <c:pt idx="112">
                  <c:v>44429</c:v>
                </c:pt>
                <c:pt idx="113">
                  <c:v>44430</c:v>
                </c:pt>
                <c:pt idx="114">
                  <c:v>44431</c:v>
                </c:pt>
                <c:pt idx="115">
                  <c:v>44432</c:v>
                </c:pt>
                <c:pt idx="116">
                  <c:v>44433</c:v>
                </c:pt>
                <c:pt idx="117">
                  <c:v>44434</c:v>
                </c:pt>
                <c:pt idx="118">
                  <c:v>44435</c:v>
                </c:pt>
                <c:pt idx="119">
                  <c:v>44436</c:v>
                </c:pt>
                <c:pt idx="120">
                  <c:v>44437</c:v>
                </c:pt>
                <c:pt idx="121">
                  <c:v>44438</c:v>
                </c:pt>
                <c:pt idx="122">
                  <c:v>44439</c:v>
                </c:pt>
                <c:pt idx="123">
                  <c:v>44440</c:v>
                </c:pt>
                <c:pt idx="124">
                  <c:v>44441</c:v>
                </c:pt>
                <c:pt idx="125">
                  <c:v>44442</c:v>
                </c:pt>
                <c:pt idx="126">
                  <c:v>44443</c:v>
                </c:pt>
                <c:pt idx="127">
                  <c:v>44444</c:v>
                </c:pt>
                <c:pt idx="128">
                  <c:v>44445</c:v>
                </c:pt>
                <c:pt idx="129">
                  <c:v>44446</c:v>
                </c:pt>
                <c:pt idx="130">
                  <c:v>44447</c:v>
                </c:pt>
                <c:pt idx="131">
                  <c:v>44448</c:v>
                </c:pt>
                <c:pt idx="132">
                  <c:v>44449</c:v>
                </c:pt>
                <c:pt idx="133">
                  <c:v>44450</c:v>
                </c:pt>
                <c:pt idx="134">
                  <c:v>44451</c:v>
                </c:pt>
                <c:pt idx="135">
                  <c:v>44452</c:v>
                </c:pt>
                <c:pt idx="136">
                  <c:v>44453</c:v>
                </c:pt>
                <c:pt idx="137">
                  <c:v>44454</c:v>
                </c:pt>
                <c:pt idx="138">
                  <c:v>44455</c:v>
                </c:pt>
                <c:pt idx="139">
                  <c:v>44456</c:v>
                </c:pt>
                <c:pt idx="140">
                  <c:v>44457</c:v>
                </c:pt>
                <c:pt idx="141">
                  <c:v>44458</c:v>
                </c:pt>
                <c:pt idx="142">
                  <c:v>44459</c:v>
                </c:pt>
                <c:pt idx="143">
                  <c:v>44460</c:v>
                </c:pt>
                <c:pt idx="144">
                  <c:v>44461</c:v>
                </c:pt>
                <c:pt idx="145">
                  <c:v>44462</c:v>
                </c:pt>
                <c:pt idx="146">
                  <c:v>44463</c:v>
                </c:pt>
                <c:pt idx="147">
                  <c:v>44464</c:v>
                </c:pt>
                <c:pt idx="148">
                  <c:v>44465</c:v>
                </c:pt>
                <c:pt idx="149">
                  <c:v>44466</c:v>
                </c:pt>
                <c:pt idx="150">
                  <c:v>44467</c:v>
                </c:pt>
                <c:pt idx="151">
                  <c:v>44468</c:v>
                </c:pt>
                <c:pt idx="152">
                  <c:v>44469</c:v>
                </c:pt>
                <c:pt idx="153">
                  <c:v>44470</c:v>
                </c:pt>
                <c:pt idx="154">
                  <c:v>44471</c:v>
                </c:pt>
                <c:pt idx="155">
                  <c:v>44472</c:v>
                </c:pt>
                <c:pt idx="156">
                  <c:v>44473</c:v>
                </c:pt>
                <c:pt idx="157">
                  <c:v>44474</c:v>
                </c:pt>
                <c:pt idx="158">
                  <c:v>44475</c:v>
                </c:pt>
                <c:pt idx="159">
                  <c:v>44476</c:v>
                </c:pt>
                <c:pt idx="160">
                  <c:v>44477</c:v>
                </c:pt>
                <c:pt idx="161">
                  <c:v>44478</c:v>
                </c:pt>
                <c:pt idx="162">
                  <c:v>44479</c:v>
                </c:pt>
                <c:pt idx="163">
                  <c:v>44480</c:v>
                </c:pt>
                <c:pt idx="164">
                  <c:v>44481</c:v>
                </c:pt>
                <c:pt idx="165">
                  <c:v>44482</c:v>
                </c:pt>
                <c:pt idx="166">
                  <c:v>44483</c:v>
                </c:pt>
                <c:pt idx="167">
                  <c:v>44484</c:v>
                </c:pt>
                <c:pt idx="168">
                  <c:v>44485</c:v>
                </c:pt>
                <c:pt idx="169">
                  <c:v>44486</c:v>
                </c:pt>
                <c:pt idx="170">
                  <c:v>44487</c:v>
                </c:pt>
                <c:pt idx="171">
                  <c:v>44488</c:v>
                </c:pt>
                <c:pt idx="172">
                  <c:v>44489</c:v>
                </c:pt>
                <c:pt idx="173">
                  <c:v>44490</c:v>
                </c:pt>
                <c:pt idx="174">
                  <c:v>44491</c:v>
                </c:pt>
                <c:pt idx="175">
                  <c:v>44492</c:v>
                </c:pt>
                <c:pt idx="176">
                  <c:v>44493</c:v>
                </c:pt>
                <c:pt idx="177">
                  <c:v>44494</c:v>
                </c:pt>
                <c:pt idx="178">
                  <c:v>44495</c:v>
                </c:pt>
                <c:pt idx="179">
                  <c:v>44496</c:v>
                </c:pt>
                <c:pt idx="180">
                  <c:v>44497</c:v>
                </c:pt>
                <c:pt idx="181">
                  <c:v>44498</c:v>
                </c:pt>
                <c:pt idx="182">
                  <c:v>44499</c:v>
                </c:pt>
                <c:pt idx="183">
                  <c:v>44500</c:v>
                </c:pt>
                <c:pt idx="184">
                  <c:v>44501</c:v>
                </c:pt>
                <c:pt idx="185">
                  <c:v>44502</c:v>
                </c:pt>
                <c:pt idx="186">
                  <c:v>44503</c:v>
                </c:pt>
                <c:pt idx="187">
                  <c:v>44504</c:v>
                </c:pt>
                <c:pt idx="188">
                  <c:v>44505</c:v>
                </c:pt>
                <c:pt idx="189">
                  <c:v>44506</c:v>
                </c:pt>
                <c:pt idx="190">
                  <c:v>44507</c:v>
                </c:pt>
                <c:pt idx="191">
                  <c:v>44508</c:v>
                </c:pt>
                <c:pt idx="192">
                  <c:v>44509</c:v>
                </c:pt>
                <c:pt idx="193">
                  <c:v>44510</c:v>
                </c:pt>
                <c:pt idx="194">
                  <c:v>44511</c:v>
                </c:pt>
                <c:pt idx="195">
                  <c:v>44512</c:v>
                </c:pt>
                <c:pt idx="196">
                  <c:v>44513</c:v>
                </c:pt>
                <c:pt idx="197">
                  <c:v>44514</c:v>
                </c:pt>
                <c:pt idx="198">
                  <c:v>44515</c:v>
                </c:pt>
                <c:pt idx="199">
                  <c:v>44516</c:v>
                </c:pt>
                <c:pt idx="200">
                  <c:v>44517</c:v>
                </c:pt>
                <c:pt idx="201">
                  <c:v>44518</c:v>
                </c:pt>
                <c:pt idx="202">
                  <c:v>44519</c:v>
                </c:pt>
                <c:pt idx="203">
                  <c:v>44520</c:v>
                </c:pt>
                <c:pt idx="204">
                  <c:v>44521</c:v>
                </c:pt>
                <c:pt idx="205">
                  <c:v>44522</c:v>
                </c:pt>
                <c:pt idx="206">
                  <c:v>44523</c:v>
                </c:pt>
                <c:pt idx="207">
                  <c:v>44524</c:v>
                </c:pt>
                <c:pt idx="208">
                  <c:v>44525</c:v>
                </c:pt>
                <c:pt idx="209">
                  <c:v>44526</c:v>
                </c:pt>
                <c:pt idx="210">
                  <c:v>44527</c:v>
                </c:pt>
                <c:pt idx="211">
                  <c:v>44528</c:v>
                </c:pt>
                <c:pt idx="212">
                  <c:v>44529</c:v>
                </c:pt>
                <c:pt idx="213">
                  <c:v>44530</c:v>
                </c:pt>
                <c:pt idx="214">
                  <c:v>44531</c:v>
                </c:pt>
                <c:pt idx="215">
                  <c:v>44532</c:v>
                </c:pt>
                <c:pt idx="216">
                  <c:v>44533</c:v>
                </c:pt>
                <c:pt idx="217">
                  <c:v>44534</c:v>
                </c:pt>
                <c:pt idx="218">
                  <c:v>44535</c:v>
                </c:pt>
                <c:pt idx="219">
                  <c:v>44536</c:v>
                </c:pt>
                <c:pt idx="220">
                  <c:v>44537</c:v>
                </c:pt>
                <c:pt idx="221">
                  <c:v>44538</c:v>
                </c:pt>
                <c:pt idx="222">
                  <c:v>44539</c:v>
                </c:pt>
                <c:pt idx="223">
                  <c:v>44540</c:v>
                </c:pt>
                <c:pt idx="224">
                  <c:v>44541</c:v>
                </c:pt>
                <c:pt idx="225">
                  <c:v>44542</c:v>
                </c:pt>
                <c:pt idx="226">
                  <c:v>44543</c:v>
                </c:pt>
                <c:pt idx="227">
                  <c:v>44544</c:v>
                </c:pt>
                <c:pt idx="228">
                  <c:v>44545</c:v>
                </c:pt>
                <c:pt idx="229">
                  <c:v>44546</c:v>
                </c:pt>
                <c:pt idx="230">
                  <c:v>44547</c:v>
                </c:pt>
                <c:pt idx="231">
                  <c:v>44548</c:v>
                </c:pt>
                <c:pt idx="232">
                  <c:v>44549</c:v>
                </c:pt>
                <c:pt idx="233">
                  <c:v>44550</c:v>
                </c:pt>
                <c:pt idx="234">
                  <c:v>44551</c:v>
                </c:pt>
                <c:pt idx="235">
                  <c:v>44552</c:v>
                </c:pt>
                <c:pt idx="236">
                  <c:v>44553</c:v>
                </c:pt>
                <c:pt idx="237">
                  <c:v>44554</c:v>
                </c:pt>
                <c:pt idx="238">
                  <c:v>44555</c:v>
                </c:pt>
                <c:pt idx="239">
                  <c:v>44556</c:v>
                </c:pt>
                <c:pt idx="240">
                  <c:v>44557</c:v>
                </c:pt>
                <c:pt idx="241">
                  <c:v>44558</c:v>
                </c:pt>
                <c:pt idx="242">
                  <c:v>44559</c:v>
                </c:pt>
                <c:pt idx="243">
                  <c:v>44560</c:v>
                </c:pt>
                <c:pt idx="244">
                  <c:v>44561</c:v>
                </c:pt>
                <c:pt idx="245">
                  <c:v>44562</c:v>
                </c:pt>
                <c:pt idx="246">
                  <c:v>44563</c:v>
                </c:pt>
                <c:pt idx="247">
                  <c:v>44564</c:v>
                </c:pt>
                <c:pt idx="248">
                  <c:v>44565</c:v>
                </c:pt>
                <c:pt idx="249">
                  <c:v>44566</c:v>
                </c:pt>
                <c:pt idx="250">
                  <c:v>44567</c:v>
                </c:pt>
                <c:pt idx="251">
                  <c:v>44568</c:v>
                </c:pt>
                <c:pt idx="252">
                  <c:v>44569</c:v>
                </c:pt>
                <c:pt idx="253">
                  <c:v>44570</c:v>
                </c:pt>
                <c:pt idx="254">
                  <c:v>44571</c:v>
                </c:pt>
                <c:pt idx="255">
                  <c:v>44572</c:v>
                </c:pt>
                <c:pt idx="256">
                  <c:v>44573</c:v>
                </c:pt>
                <c:pt idx="257">
                  <c:v>44574</c:v>
                </c:pt>
                <c:pt idx="258">
                  <c:v>44575</c:v>
                </c:pt>
                <c:pt idx="259">
                  <c:v>44576</c:v>
                </c:pt>
                <c:pt idx="260">
                  <c:v>44577</c:v>
                </c:pt>
                <c:pt idx="261">
                  <c:v>44578</c:v>
                </c:pt>
                <c:pt idx="262">
                  <c:v>44579</c:v>
                </c:pt>
                <c:pt idx="263">
                  <c:v>44580</c:v>
                </c:pt>
                <c:pt idx="264">
                  <c:v>44581</c:v>
                </c:pt>
                <c:pt idx="265">
                  <c:v>44582</c:v>
                </c:pt>
                <c:pt idx="266">
                  <c:v>44583</c:v>
                </c:pt>
                <c:pt idx="267">
                  <c:v>44584</c:v>
                </c:pt>
                <c:pt idx="268">
                  <c:v>44585</c:v>
                </c:pt>
                <c:pt idx="269">
                  <c:v>44586</c:v>
                </c:pt>
                <c:pt idx="270">
                  <c:v>44587</c:v>
                </c:pt>
                <c:pt idx="271">
                  <c:v>44588</c:v>
                </c:pt>
                <c:pt idx="272">
                  <c:v>44589</c:v>
                </c:pt>
                <c:pt idx="273">
                  <c:v>44590</c:v>
                </c:pt>
                <c:pt idx="274">
                  <c:v>44591</c:v>
                </c:pt>
                <c:pt idx="275">
                  <c:v>44592</c:v>
                </c:pt>
                <c:pt idx="276">
                  <c:v>44593</c:v>
                </c:pt>
                <c:pt idx="277">
                  <c:v>44594</c:v>
                </c:pt>
                <c:pt idx="278">
                  <c:v>44595</c:v>
                </c:pt>
                <c:pt idx="279">
                  <c:v>44596</c:v>
                </c:pt>
                <c:pt idx="280">
                  <c:v>44597</c:v>
                </c:pt>
                <c:pt idx="281">
                  <c:v>44598</c:v>
                </c:pt>
                <c:pt idx="282">
                  <c:v>44599</c:v>
                </c:pt>
                <c:pt idx="283">
                  <c:v>44600</c:v>
                </c:pt>
                <c:pt idx="284">
                  <c:v>44601</c:v>
                </c:pt>
                <c:pt idx="285">
                  <c:v>44602</c:v>
                </c:pt>
                <c:pt idx="286">
                  <c:v>44603</c:v>
                </c:pt>
              </c:numCache>
            </c:numRef>
          </c:cat>
          <c:val>
            <c:numRef>
              <c:f>Sheet1!$I$3:$I$289</c:f>
              <c:numCache>
                <c:formatCode>General</c:formatCode>
                <c:ptCount val="287"/>
                <c:pt idx="31" formatCode="0.00">
                  <c:v>45.9</c:v>
                </c:pt>
                <c:pt idx="32" formatCode="0.00">
                  <c:v>45.9</c:v>
                </c:pt>
                <c:pt idx="33" formatCode="0.00">
                  <c:v>45.9</c:v>
                </c:pt>
                <c:pt idx="34" formatCode="0.00">
                  <c:v>45.9</c:v>
                </c:pt>
                <c:pt idx="35" formatCode="0.00">
                  <c:v>45.9</c:v>
                </c:pt>
                <c:pt idx="36" formatCode="0.00">
                  <c:v>45.9</c:v>
                </c:pt>
                <c:pt idx="37" formatCode="0.00">
                  <c:v>45.9</c:v>
                </c:pt>
                <c:pt idx="38" formatCode="0.00">
                  <c:v>45.9</c:v>
                </c:pt>
                <c:pt idx="39" formatCode="0.00">
                  <c:v>45.9</c:v>
                </c:pt>
                <c:pt idx="40" formatCode="0.00">
                  <c:v>45.9</c:v>
                </c:pt>
                <c:pt idx="41" formatCode="0.00">
                  <c:v>45.9</c:v>
                </c:pt>
                <c:pt idx="42" formatCode="0.00">
                  <c:v>45.9</c:v>
                </c:pt>
                <c:pt idx="43" formatCode="0.00">
                  <c:v>45.9</c:v>
                </c:pt>
                <c:pt idx="44" formatCode="0.00">
                  <c:v>45.9</c:v>
                </c:pt>
                <c:pt idx="45" formatCode="0.00">
                  <c:v>45.9</c:v>
                </c:pt>
                <c:pt idx="46" formatCode="0.00">
                  <c:v>45.9</c:v>
                </c:pt>
                <c:pt idx="47" formatCode="0.00">
                  <c:v>45.9</c:v>
                </c:pt>
                <c:pt idx="48" formatCode="0.00">
                  <c:v>45.9</c:v>
                </c:pt>
                <c:pt idx="49" formatCode="0.00">
                  <c:v>45.9</c:v>
                </c:pt>
                <c:pt idx="50" formatCode="0.00">
                  <c:v>45.9</c:v>
                </c:pt>
                <c:pt idx="51" formatCode="0.00">
                  <c:v>45.9</c:v>
                </c:pt>
                <c:pt idx="52" formatCode="0.00">
                  <c:v>45.9</c:v>
                </c:pt>
                <c:pt idx="53" formatCode="0.00">
                  <c:v>45.9</c:v>
                </c:pt>
                <c:pt idx="54" formatCode="0.00">
                  <c:v>45.9</c:v>
                </c:pt>
                <c:pt idx="55" formatCode="0.00">
                  <c:v>45.9</c:v>
                </c:pt>
                <c:pt idx="56" formatCode="0.00">
                  <c:v>45.9</c:v>
                </c:pt>
                <c:pt idx="57" formatCode="0.00">
                  <c:v>45.9</c:v>
                </c:pt>
                <c:pt idx="58" formatCode="0.00">
                  <c:v>45.9</c:v>
                </c:pt>
                <c:pt idx="59" formatCode="0.00">
                  <c:v>45.9</c:v>
                </c:pt>
                <c:pt idx="60" formatCode="0.00">
                  <c:v>45.9</c:v>
                </c:pt>
                <c:pt idx="61" formatCode="0.00">
                  <c:v>45.9</c:v>
                </c:pt>
                <c:pt idx="62" formatCode="0.00">
                  <c:v>45.9</c:v>
                </c:pt>
                <c:pt idx="63" formatCode="0.00">
                  <c:v>45.9</c:v>
                </c:pt>
                <c:pt idx="64" formatCode="0.00">
                  <c:v>45.9</c:v>
                </c:pt>
                <c:pt idx="65" formatCode="0.00">
                  <c:v>45.9</c:v>
                </c:pt>
                <c:pt idx="66" formatCode="0.00">
                  <c:v>45.9</c:v>
                </c:pt>
                <c:pt idx="67" formatCode="0.00">
                  <c:v>45.9</c:v>
                </c:pt>
                <c:pt idx="68" formatCode="0.00">
                  <c:v>45.9</c:v>
                </c:pt>
                <c:pt idx="69" formatCode="0.00">
                  <c:v>45.9</c:v>
                </c:pt>
                <c:pt idx="70" formatCode="0.00">
                  <c:v>45.9</c:v>
                </c:pt>
                <c:pt idx="71" formatCode="0.00">
                  <c:v>45.9</c:v>
                </c:pt>
                <c:pt idx="72" formatCode="0.00">
                  <c:v>45.9</c:v>
                </c:pt>
                <c:pt idx="73" formatCode="0.00">
                  <c:v>45.9</c:v>
                </c:pt>
                <c:pt idx="74" formatCode="0.00">
                  <c:v>45.9</c:v>
                </c:pt>
                <c:pt idx="75" formatCode="0.00">
                  <c:v>45.9</c:v>
                </c:pt>
                <c:pt idx="76" formatCode="0.00">
                  <c:v>45.9</c:v>
                </c:pt>
                <c:pt idx="77" formatCode="0.00">
                  <c:v>45.9</c:v>
                </c:pt>
                <c:pt idx="78" formatCode="0.00">
                  <c:v>45.9</c:v>
                </c:pt>
                <c:pt idx="79" formatCode="0.00">
                  <c:v>45.9</c:v>
                </c:pt>
                <c:pt idx="80" formatCode="0.00">
                  <c:v>45.9</c:v>
                </c:pt>
                <c:pt idx="81" formatCode="0.00">
                  <c:v>45.9</c:v>
                </c:pt>
                <c:pt idx="82" formatCode="0.00">
                  <c:v>45.9</c:v>
                </c:pt>
                <c:pt idx="83" formatCode="0.00">
                  <c:v>45.9</c:v>
                </c:pt>
                <c:pt idx="84" formatCode="0.00">
                  <c:v>45.9</c:v>
                </c:pt>
                <c:pt idx="85" formatCode="0.00">
                  <c:v>45.9</c:v>
                </c:pt>
                <c:pt idx="86" formatCode="0.00">
                  <c:v>45.9</c:v>
                </c:pt>
                <c:pt idx="87" formatCode="0.00">
                  <c:v>45.9</c:v>
                </c:pt>
                <c:pt idx="88" formatCode="0.00">
                  <c:v>45.9</c:v>
                </c:pt>
                <c:pt idx="89" formatCode="0.00">
                  <c:v>45.9</c:v>
                </c:pt>
                <c:pt idx="90" formatCode="0.00">
                  <c:v>45.9</c:v>
                </c:pt>
                <c:pt idx="91" formatCode="0.00">
                  <c:v>45.9</c:v>
                </c:pt>
                <c:pt idx="92" formatCode="0.00">
                  <c:v>45.9</c:v>
                </c:pt>
                <c:pt idx="93" formatCode="0.00">
                  <c:v>45.9</c:v>
                </c:pt>
                <c:pt idx="94" formatCode="0.00">
                  <c:v>45.9</c:v>
                </c:pt>
                <c:pt idx="95" formatCode="0.00">
                  <c:v>45.9</c:v>
                </c:pt>
                <c:pt idx="96" formatCode="0.00">
                  <c:v>45.9</c:v>
                </c:pt>
                <c:pt idx="97" formatCode="0.00">
                  <c:v>45.9</c:v>
                </c:pt>
                <c:pt idx="98" formatCode="0.00">
                  <c:v>45.9</c:v>
                </c:pt>
                <c:pt idx="99" formatCode="0.00">
                  <c:v>45.9</c:v>
                </c:pt>
                <c:pt idx="100" formatCode="0.00">
                  <c:v>45.9</c:v>
                </c:pt>
                <c:pt idx="101" formatCode="0.00">
                  <c:v>45.9</c:v>
                </c:pt>
                <c:pt idx="102" formatCode="0.00">
                  <c:v>45.9</c:v>
                </c:pt>
                <c:pt idx="103" formatCode="0.00">
                  <c:v>45.9</c:v>
                </c:pt>
                <c:pt idx="104" formatCode="0.00">
                  <c:v>45.9</c:v>
                </c:pt>
                <c:pt idx="105" formatCode="0.00">
                  <c:v>45.9</c:v>
                </c:pt>
                <c:pt idx="106" formatCode="0.00">
                  <c:v>45.9</c:v>
                </c:pt>
                <c:pt idx="107" formatCode="0.00">
                  <c:v>45.9</c:v>
                </c:pt>
                <c:pt idx="108" formatCode="0.00">
                  <c:v>45.9</c:v>
                </c:pt>
                <c:pt idx="109" formatCode="0.00">
                  <c:v>45.9</c:v>
                </c:pt>
                <c:pt idx="110" formatCode="0.00">
                  <c:v>45.9</c:v>
                </c:pt>
                <c:pt idx="111" formatCode="0.00">
                  <c:v>45.9</c:v>
                </c:pt>
                <c:pt idx="112" formatCode="0.00">
                  <c:v>45.9</c:v>
                </c:pt>
                <c:pt idx="113" formatCode="0.00">
                  <c:v>45.9</c:v>
                </c:pt>
                <c:pt idx="114" formatCode="0.00">
                  <c:v>45.9</c:v>
                </c:pt>
                <c:pt idx="115" formatCode="0.00">
                  <c:v>45.9</c:v>
                </c:pt>
                <c:pt idx="116" formatCode="0.00">
                  <c:v>45.9</c:v>
                </c:pt>
                <c:pt idx="117" formatCode="0.00">
                  <c:v>45.9</c:v>
                </c:pt>
                <c:pt idx="118" formatCode="0.00">
                  <c:v>45.9</c:v>
                </c:pt>
                <c:pt idx="119" formatCode="0.00">
                  <c:v>45.9</c:v>
                </c:pt>
                <c:pt idx="120" formatCode="0.00">
                  <c:v>45.9</c:v>
                </c:pt>
                <c:pt idx="121" formatCode="0.00">
                  <c:v>45.9</c:v>
                </c:pt>
                <c:pt idx="122" formatCode="0.00">
                  <c:v>45.9</c:v>
                </c:pt>
                <c:pt idx="123" formatCode="0.00">
                  <c:v>52.88</c:v>
                </c:pt>
                <c:pt idx="124" formatCode="0.00">
                  <c:v>52.88</c:v>
                </c:pt>
                <c:pt idx="125" formatCode="0.00">
                  <c:v>52.88</c:v>
                </c:pt>
                <c:pt idx="126" formatCode="0.00">
                  <c:v>52.88</c:v>
                </c:pt>
                <c:pt idx="127" formatCode="0.00">
                  <c:v>52.88</c:v>
                </c:pt>
                <c:pt idx="128" formatCode="0.00">
                  <c:v>52.88</c:v>
                </c:pt>
                <c:pt idx="129" formatCode="0.00">
                  <c:v>52.88</c:v>
                </c:pt>
                <c:pt idx="130" formatCode="0.00">
                  <c:v>52.88</c:v>
                </c:pt>
                <c:pt idx="131" formatCode="0.00">
                  <c:v>52.88</c:v>
                </c:pt>
                <c:pt idx="132" formatCode="0.00">
                  <c:v>52.88</c:v>
                </c:pt>
                <c:pt idx="133" formatCode="0.00">
                  <c:v>52.88</c:v>
                </c:pt>
                <c:pt idx="134" formatCode="0.00">
                  <c:v>52.88</c:v>
                </c:pt>
                <c:pt idx="135" formatCode="0.00">
                  <c:v>52.88</c:v>
                </c:pt>
                <c:pt idx="136" formatCode="0.00">
                  <c:v>52.88</c:v>
                </c:pt>
                <c:pt idx="137" formatCode="0.00">
                  <c:v>52.88</c:v>
                </c:pt>
                <c:pt idx="138" formatCode="0.00">
                  <c:v>52.88</c:v>
                </c:pt>
                <c:pt idx="139" formatCode="0.00">
                  <c:v>52.88</c:v>
                </c:pt>
                <c:pt idx="140" formatCode="0.00">
                  <c:v>52.88</c:v>
                </c:pt>
                <c:pt idx="141" formatCode="0.00">
                  <c:v>52.88</c:v>
                </c:pt>
                <c:pt idx="142" formatCode="0.00">
                  <c:v>52.88</c:v>
                </c:pt>
                <c:pt idx="143" formatCode="0.00">
                  <c:v>52.88</c:v>
                </c:pt>
                <c:pt idx="144" formatCode="0.00">
                  <c:v>52.88</c:v>
                </c:pt>
                <c:pt idx="145" formatCode="0.00">
                  <c:v>52.88</c:v>
                </c:pt>
                <c:pt idx="146" formatCode="0.00">
                  <c:v>52.88</c:v>
                </c:pt>
                <c:pt idx="147" formatCode="0.00">
                  <c:v>52.88</c:v>
                </c:pt>
                <c:pt idx="148" formatCode="0.00">
                  <c:v>52.88</c:v>
                </c:pt>
                <c:pt idx="149" formatCode="0.00">
                  <c:v>52.88</c:v>
                </c:pt>
                <c:pt idx="150" formatCode="0.00">
                  <c:v>52.88</c:v>
                </c:pt>
                <c:pt idx="151" formatCode="0.00">
                  <c:v>52.88</c:v>
                </c:pt>
                <c:pt idx="152" formatCode="0.00">
                  <c:v>52.88</c:v>
                </c:pt>
                <c:pt idx="153" formatCode="0.00">
                  <c:v>52.88</c:v>
                </c:pt>
                <c:pt idx="154" formatCode="0.00">
                  <c:v>52.88</c:v>
                </c:pt>
                <c:pt idx="155" formatCode="0.00">
                  <c:v>52.88</c:v>
                </c:pt>
                <c:pt idx="156" formatCode="0.00">
                  <c:v>52.88</c:v>
                </c:pt>
                <c:pt idx="157" formatCode="0.00">
                  <c:v>52.88</c:v>
                </c:pt>
                <c:pt idx="158" formatCode="0.00">
                  <c:v>52.88</c:v>
                </c:pt>
                <c:pt idx="159" formatCode="0.00">
                  <c:v>52.88</c:v>
                </c:pt>
                <c:pt idx="160" formatCode="0.00">
                  <c:v>52.88</c:v>
                </c:pt>
                <c:pt idx="161" formatCode="0.00">
                  <c:v>52.88</c:v>
                </c:pt>
                <c:pt idx="162" formatCode="0.00">
                  <c:v>52.88</c:v>
                </c:pt>
                <c:pt idx="163" formatCode="0.00">
                  <c:v>52.88</c:v>
                </c:pt>
                <c:pt idx="164" formatCode="0.00">
                  <c:v>52.88</c:v>
                </c:pt>
                <c:pt idx="165" formatCode="0.00">
                  <c:v>52.88</c:v>
                </c:pt>
                <c:pt idx="166" formatCode="0.00">
                  <c:v>52.88</c:v>
                </c:pt>
                <c:pt idx="167" formatCode="0.00">
                  <c:v>52.88</c:v>
                </c:pt>
                <c:pt idx="168" formatCode="0.00">
                  <c:v>52.88</c:v>
                </c:pt>
                <c:pt idx="169" formatCode="0.00">
                  <c:v>52.88</c:v>
                </c:pt>
                <c:pt idx="170" formatCode="0.00">
                  <c:v>52.88</c:v>
                </c:pt>
                <c:pt idx="171" formatCode="0.00">
                  <c:v>52.88</c:v>
                </c:pt>
                <c:pt idx="172" formatCode="0.00">
                  <c:v>52.88</c:v>
                </c:pt>
                <c:pt idx="173" formatCode="0.00">
                  <c:v>52.88</c:v>
                </c:pt>
                <c:pt idx="174" formatCode="0.00">
                  <c:v>52.88</c:v>
                </c:pt>
                <c:pt idx="175" formatCode="0.00">
                  <c:v>52.88</c:v>
                </c:pt>
                <c:pt idx="176" formatCode="0.00">
                  <c:v>52.88</c:v>
                </c:pt>
                <c:pt idx="177" formatCode="0.00">
                  <c:v>52.88</c:v>
                </c:pt>
                <c:pt idx="178" formatCode="0.00">
                  <c:v>52.88</c:v>
                </c:pt>
                <c:pt idx="179" formatCode="0.00">
                  <c:v>52.88</c:v>
                </c:pt>
                <c:pt idx="180" formatCode="0.00">
                  <c:v>52.88</c:v>
                </c:pt>
                <c:pt idx="181" formatCode="0.00">
                  <c:v>52.88</c:v>
                </c:pt>
                <c:pt idx="182" formatCode="0.00">
                  <c:v>52.88</c:v>
                </c:pt>
                <c:pt idx="183" formatCode="0.00">
                  <c:v>52.88</c:v>
                </c:pt>
                <c:pt idx="184" formatCode="0.00">
                  <c:v>52.88</c:v>
                </c:pt>
                <c:pt idx="185" formatCode="0.00">
                  <c:v>52.88</c:v>
                </c:pt>
                <c:pt idx="186" formatCode="0.00">
                  <c:v>52.88</c:v>
                </c:pt>
                <c:pt idx="187" formatCode="0.00">
                  <c:v>52.88</c:v>
                </c:pt>
                <c:pt idx="188" formatCode="0.00">
                  <c:v>52.88</c:v>
                </c:pt>
                <c:pt idx="189" formatCode="0.00">
                  <c:v>52.88</c:v>
                </c:pt>
                <c:pt idx="190" formatCode="0.00">
                  <c:v>52.88</c:v>
                </c:pt>
                <c:pt idx="191" formatCode="0.00">
                  <c:v>52.88</c:v>
                </c:pt>
                <c:pt idx="192" formatCode="0.00">
                  <c:v>52.88</c:v>
                </c:pt>
                <c:pt idx="193" formatCode="0.00">
                  <c:v>52.88</c:v>
                </c:pt>
                <c:pt idx="194" formatCode="0.00">
                  <c:v>52.88</c:v>
                </c:pt>
                <c:pt idx="195" formatCode="0.00">
                  <c:v>52.88</c:v>
                </c:pt>
                <c:pt idx="196" formatCode="0.00">
                  <c:v>52.88</c:v>
                </c:pt>
                <c:pt idx="197" formatCode="0.00">
                  <c:v>52.88</c:v>
                </c:pt>
                <c:pt idx="198" formatCode="0.00">
                  <c:v>52.88</c:v>
                </c:pt>
                <c:pt idx="199" formatCode="0.00">
                  <c:v>52.88</c:v>
                </c:pt>
                <c:pt idx="200" formatCode="0.00">
                  <c:v>52.88</c:v>
                </c:pt>
                <c:pt idx="201" formatCode="0.00">
                  <c:v>52.88</c:v>
                </c:pt>
                <c:pt idx="202" formatCode="0.00">
                  <c:v>52.88</c:v>
                </c:pt>
                <c:pt idx="203" formatCode="0.00">
                  <c:v>52.88</c:v>
                </c:pt>
                <c:pt idx="204" formatCode="0.00">
                  <c:v>52.88</c:v>
                </c:pt>
                <c:pt idx="205" formatCode="0.00">
                  <c:v>52.88</c:v>
                </c:pt>
                <c:pt idx="206" formatCode="0.00">
                  <c:v>52.88</c:v>
                </c:pt>
                <c:pt idx="207" formatCode="0.00">
                  <c:v>52.88</c:v>
                </c:pt>
                <c:pt idx="208" formatCode="0.00">
                  <c:v>52.88</c:v>
                </c:pt>
                <c:pt idx="209" formatCode="0.00">
                  <c:v>52.88</c:v>
                </c:pt>
                <c:pt idx="210" formatCode="0.00">
                  <c:v>52.88</c:v>
                </c:pt>
                <c:pt idx="211" formatCode="0.00">
                  <c:v>52.88</c:v>
                </c:pt>
                <c:pt idx="212" formatCode="0.00">
                  <c:v>52.88</c:v>
                </c:pt>
                <c:pt idx="213" formatCode="0.00">
                  <c:v>52.88</c:v>
                </c:pt>
                <c:pt idx="214" formatCode="0.00">
                  <c:v>80.900000000000006</c:v>
                </c:pt>
                <c:pt idx="215" formatCode="0.00">
                  <c:v>80.900000000000006</c:v>
                </c:pt>
                <c:pt idx="216" formatCode="0.00">
                  <c:v>80.900000000000006</c:v>
                </c:pt>
                <c:pt idx="217" formatCode="0.00">
                  <c:v>80.900000000000006</c:v>
                </c:pt>
                <c:pt idx="218" formatCode="0.00">
                  <c:v>80.900000000000006</c:v>
                </c:pt>
                <c:pt idx="219" formatCode="0.00">
                  <c:v>80.900000000000006</c:v>
                </c:pt>
                <c:pt idx="220" formatCode="0.00">
                  <c:v>80.900000000000006</c:v>
                </c:pt>
                <c:pt idx="221" formatCode="0.00">
                  <c:v>80.900000000000006</c:v>
                </c:pt>
                <c:pt idx="222" formatCode="0.00">
                  <c:v>80.900000000000006</c:v>
                </c:pt>
                <c:pt idx="223" formatCode="0.00">
                  <c:v>80.900000000000006</c:v>
                </c:pt>
                <c:pt idx="224" formatCode="0.00">
                  <c:v>80.900000000000006</c:v>
                </c:pt>
                <c:pt idx="225" formatCode="0.00">
                  <c:v>80.900000000000006</c:v>
                </c:pt>
                <c:pt idx="226" formatCode="0.00">
                  <c:v>80.900000000000006</c:v>
                </c:pt>
                <c:pt idx="227" formatCode="0.00">
                  <c:v>80.900000000000006</c:v>
                </c:pt>
                <c:pt idx="228" formatCode="0.00">
                  <c:v>80.900000000000006</c:v>
                </c:pt>
                <c:pt idx="229" formatCode="0.00">
                  <c:v>80.900000000000006</c:v>
                </c:pt>
                <c:pt idx="230" formatCode="0.00">
                  <c:v>80.900000000000006</c:v>
                </c:pt>
                <c:pt idx="231" formatCode="0.00">
                  <c:v>80.900000000000006</c:v>
                </c:pt>
                <c:pt idx="232" formatCode="0.00">
                  <c:v>80.900000000000006</c:v>
                </c:pt>
                <c:pt idx="233" formatCode="0.00">
                  <c:v>80.900000000000006</c:v>
                </c:pt>
                <c:pt idx="234" formatCode="0.00">
                  <c:v>80.900000000000006</c:v>
                </c:pt>
                <c:pt idx="235" formatCode="0.00">
                  <c:v>80.900000000000006</c:v>
                </c:pt>
                <c:pt idx="236" formatCode="0.00">
                  <c:v>80.900000000000006</c:v>
                </c:pt>
                <c:pt idx="237" formatCode="0.00">
                  <c:v>80.900000000000006</c:v>
                </c:pt>
                <c:pt idx="238" formatCode="0.00">
                  <c:v>80.900000000000006</c:v>
                </c:pt>
                <c:pt idx="239" formatCode="0.00">
                  <c:v>80.900000000000006</c:v>
                </c:pt>
                <c:pt idx="240" formatCode="0.00">
                  <c:v>80.900000000000006</c:v>
                </c:pt>
                <c:pt idx="241" formatCode="0.00">
                  <c:v>80.900000000000006</c:v>
                </c:pt>
                <c:pt idx="242" formatCode="0.00">
                  <c:v>80.900000000000006</c:v>
                </c:pt>
                <c:pt idx="243" formatCode="0.00">
                  <c:v>80.900000000000006</c:v>
                </c:pt>
                <c:pt idx="244" formatCode="0.00">
                  <c:v>80.900000000000006</c:v>
                </c:pt>
                <c:pt idx="245" formatCode="0.00">
                  <c:v>80.900000000000006</c:v>
                </c:pt>
                <c:pt idx="246" formatCode="0.00">
                  <c:v>80.900000000000006</c:v>
                </c:pt>
                <c:pt idx="247" formatCode="0.00">
                  <c:v>80.900000000000006</c:v>
                </c:pt>
                <c:pt idx="248" formatCode="0.00">
                  <c:v>80.900000000000006</c:v>
                </c:pt>
                <c:pt idx="249" formatCode="0.00">
                  <c:v>80.900000000000006</c:v>
                </c:pt>
                <c:pt idx="250" formatCode="0.00">
                  <c:v>80.900000000000006</c:v>
                </c:pt>
                <c:pt idx="251" formatCode="0.00">
                  <c:v>80.900000000000006</c:v>
                </c:pt>
                <c:pt idx="252" formatCode="0.00">
                  <c:v>80.900000000000006</c:v>
                </c:pt>
                <c:pt idx="253" formatCode="0.00">
                  <c:v>80.900000000000006</c:v>
                </c:pt>
                <c:pt idx="254" formatCode="0.00">
                  <c:v>80.900000000000006</c:v>
                </c:pt>
                <c:pt idx="255" formatCode="0.00">
                  <c:v>80.900000000000006</c:v>
                </c:pt>
                <c:pt idx="256" formatCode="0.00">
                  <c:v>80.900000000000006</c:v>
                </c:pt>
                <c:pt idx="257" formatCode="0.00">
                  <c:v>80.900000000000006</c:v>
                </c:pt>
                <c:pt idx="258" formatCode="0.00">
                  <c:v>80.900000000000006</c:v>
                </c:pt>
                <c:pt idx="259" formatCode="0.00">
                  <c:v>80.900000000000006</c:v>
                </c:pt>
                <c:pt idx="260" formatCode="0.00">
                  <c:v>80.900000000000006</c:v>
                </c:pt>
                <c:pt idx="261" formatCode="0.00">
                  <c:v>80.900000000000006</c:v>
                </c:pt>
                <c:pt idx="262" formatCode="0.00">
                  <c:v>80.900000000000006</c:v>
                </c:pt>
                <c:pt idx="263" formatCode="0.00">
                  <c:v>80.900000000000006</c:v>
                </c:pt>
                <c:pt idx="264" formatCode="0.00">
                  <c:v>80.900000000000006</c:v>
                </c:pt>
                <c:pt idx="265" formatCode="0.00">
                  <c:v>80.900000000000006</c:v>
                </c:pt>
                <c:pt idx="266" formatCode="0.00">
                  <c:v>80.900000000000006</c:v>
                </c:pt>
                <c:pt idx="267" formatCode="0.00">
                  <c:v>80.900000000000006</c:v>
                </c:pt>
                <c:pt idx="268" formatCode="0.00">
                  <c:v>80.900000000000006</c:v>
                </c:pt>
                <c:pt idx="269" formatCode="0.00">
                  <c:v>80.900000000000006</c:v>
                </c:pt>
                <c:pt idx="270" formatCode="0.00">
                  <c:v>80.900000000000006</c:v>
                </c:pt>
                <c:pt idx="271" formatCode="0.00">
                  <c:v>80.900000000000006</c:v>
                </c:pt>
                <c:pt idx="272" formatCode="0.00">
                  <c:v>80.900000000000006</c:v>
                </c:pt>
                <c:pt idx="273" formatCode="0.00">
                  <c:v>80.900000000000006</c:v>
                </c:pt>
                <c:pt idx="274" formatCode="0.00">
                  <c:v>80.900000000000006</c:v>
                </c:pt>
                <c:pt idx="275" formatCode="0.00">
                  <c:v>80.900000000000006</c:v>
                </c:pt>
                <c:pt idx="276" formatCode="0.00">
                  <c:v>80.900000000000006</c:v>
                </c:pt>
                <c:pt idx="277" formatCode="0.00">
                  <c:v>80.900000000000006</c:v>
                </c:pt>
                <c:pt idx="278" formatCode="0.00">
                  <c:v>80.900000000000006</c:v>
                </c:pt>
                <c:pt idx="279" formatCode="0.00">
                  <c:v>80.900000000000006</c:v>
                </c:pt>
                <c:pt idx="280" formatCode="0.00">
                  <c:v>80.900000000000006</c:v>
                </c:pt>
                <c:pt idx="281" formatCode="0.00">
                  <c:v>80.900000000000006</c:v>
                </c:pt>
                <c:pt idx="282" formatCode="0.00">
                  <c:v>80.900000000000006</c:v>
                </c:pt>
                <c:pt idx="283" formatCode="0.00">
                  <c:v>80.900000000000006</c:v>
                </c:pt>
                <c:pt idx="284" formatCode="0.00">
                  <c:v>80.900000000000006</c:v>
                </c:pt>
                <c:pt idx="285" formatCode="0.00">
                  <c:v>80.900000000000006</c:v>
                </c:pt>
                <c:pt idx="286" formatCode="0.00">
                  <c:v>80.900000000000006</c:v>
                </c:pt>
              </c:numCache>
            </c:numRef>
          </c:val>
          <c:smooth val="0"/>
          <c:extLst>
            <c:ext xmlns:c16="http://schemas.microsoft.com/office/drawing/2014/chart" uri="{C3380CC4-5D6E-409C-BE32-E72D297353CC}">
              <c16:uniqueId val="{00000005-07F4-47C1-9C49-AC5DA3CA1FFE}"/>
            </c:ext>
          </c:extLst>
        </c:ser>
        <c:ser>
          <c:idx val="4"/>
          <c:order val="6"/>
          <c:tx>
            <c:strRef>
              <c:f>Sheet1!$J$2</c:f>
              <c:strCache>
                <c:ptCount val="1"/>
                <c:pt idx="0">
                  <c:v>Trigger3</c:v>
                </c:pt>
              </c:strCache>
            </c:strRef>
          </c:tx>
          <c:spPr>
            <a:ln w="31750" cap="rnd">
              <a:solidFill>
                <a:schemeClr val="accent2">
                  <a:lumMod val="75000"/>
                </a:schemeClr>
              </a:solidFill>
              <a:round/>
            </a:ln>
            <a:effectLst/>
          </c:spPr>
          <c:marker>
            <c:symbol val="none"/>
          </c:marker>
          <c:cat>
            <c:numRef>
              <c:f>Sheet1!$A$3:$A$289</c:f>
              <c:numCache>
                <c:formatCode>m/d/yyyy</c:formatCode>
                <c:ptCount val="287"/>
                <c:pt idx="0">
                  <c:v>44317</c:v>
                </c:pt>
                <c:pt idx="1">
                  <c:v>44318</c:v>
                </c:pt>
                <c:pt idx="2">
                  <c:v>44319</c:v>
                </c:pt>
                <c:pt idx="3">
                  <c:v>44320</c:v>
                </c:pt>
                <c:pt idx="4">
                  <c:v>44321</c:v>
                </c:pt>
                <c:pt idx="5">
                  <c:v>44322</c:v>
                </c:pt>
                <c:pt idx="6">
                  <c:v>44323</c:v>
                </c:pt>
                <c:pt idx="7">
                  <c:v>44324</c:v>
                </c:pt>
                <c:pt idx="8">
                  <c:v>44325</c:v>
                </c:pt>
                <c:pt idx="9">
                  <c:v>44326</c:v>
                </c:pt>
                <c:pt idx="10">
                  <c:v>44327</c:v>
                </c:pt>
                <c:pt idx="11">
                  <c:v>44328</c:v>
                </c:pt>
                <c:pt idx="12">
                  <c:v>44329</c:v>
                </c:pt>
                <c:pt idx="13">
                  <c:v>44330</c:v>
                </c:pt>
                <c:pt idx="14">
                  <c:v>44331</c:v>
                </c:pt>
                <c:pt idx="15">
                  <c:v>44332</c:v>
                </c:pt>
                <c:pt idx="16">
                  <c:v>44333</c:v>
                </c:pt>
                <c:pt idx="17">
                  <c:v>44334</c:v>
                </c:pt>
                <c:pt idx="18">
                  <c:v>44335</c:v>
                </c:pt>
                <c:pt idx="19">
                  <c:v>44336</c:v>
                </c:pt>
                <c:pt idx="20">
                  <c:v>44337</c:v>
                </c:pt>
                <c:pt idx="21">
                  <c:v>44338</c:v>
                </c:pt>
                <c:pt idx="22">
                  <c:v>44339</c:v>
                </c:pt>
                <c:pt idx="23">
                  <c:v>44340</c:v>
                </c:pt>
                <c:pt idx="24">
                  <c:v>44341</c:v>
                </c:pt>
                <c:pt idx="25">
                  <c:v>44342</c:v>
                </c:pt>
                <c:pt idx="26">
                  <c:v>44343</c:v>
                </c:pt>
                <c:pt idx="27">
                  <c:v>44344</c:v>
                </c:pt>
                <c:pt idx="28">
                  <c:v>44345</c:v>
                </c:pt>
                <c:pt idx="29">
                  <c:v>44346</c:v>
                </c:pt>
                <c:pt idx="30">
                  <c:v>44347</c:v>
                </c:pt>
                <c:pt idx="31">
                  <c:v>44348</c:v>
                </c:pt>
                <c:pt idx="32">
                  <c:v>44349</c:v>
                </c:pt>
                <c:pt idx="33">
                  <c:v>44350</c:v>
                </c:pt>
                <c:pt idx="34">
                  <c:v>44351</c:v>
                </c:pt>
                <c:pt idx="35">
                  <c:v>44352</c:v>
                </c:pt>
                <c:pt idx="36">
                  <c:v>44353</c:v>
                </c:pt>
                <c:pt idx="37">
                  <c:v>44354</c:v>
                </c:pt>
                <c:pt idx="38">
                  <c:v>44355</c:v>
                </c:pt>
                <c:pt idx="39">
                  <c:v>44356</c:v>
                </c:pt>
                <c:pt idx="40">
                  <c:v>44357</c:v>
                </c:pt>
                <c:pt idx="41">
                  <c:v>44358</c:v>
                </c:pt>
                <c:pt idx="42">
                  <c:v>44359</c:v>
                </c:pt>
                <c:pt idx="43">
                  <c:v>44360</c:v>
                </c:pt>
                <c:pt idx="44">
                  <c:v>44361</c:v>
                </c:pt>
                <c:pt idx="45">
                  <c:v>44362</c:v>
                </c:pt>
                <c:pt idx="46">
                  <c:v>44363</c:v>
                </c:pt>
                <c:pt idx="47">
                  <c:v>44364</c:v>
                </c:pt>
                <c:pt idx="48">
                  <c:v>44365</c:v>
                </c:pt>
                <c:pt idx="49">
                  <c:v>44366</c:v>
                </c:pt>
                <c:pt idx="50">
                  <c:v>44367</c:v>
                </c:pt>
                <c:pt idx="51">
                  <c:v>44368</c:v>
                </c:pt>
                <c:pt idx="52">
                  <c:v>44369</c:v>
                </c:pt>
                <c:pt idx="53">
                  <c:v>44370</c:v>
                </c:pt>
                <c:pt idx="54">
                  <c:v>44371</c:v>
                </c:pt>
                <c:pt idx="55">
                  <c:v>44372</c:v>
                </c:pt>
                <c:pt idx="56">
                  <c:v>44373</c:v>
                </c:pt>
                <c:pt idx="57">
                  <c:v>44374</c:v>
                </c:pt>
                <c:pt idx="58">
                  <c:v>44375</c:v>
                </c:pt>
                <c:pt idx="59">
                  <c:v>44376</c:v>
                </c:pt>
                <c:pt idx="60">
                  <c:v>44377</c:v>
                </c:pt>
                <c:pt idx="61">
                  <c:v>44378</c:v>
                </c:pt>
                <c:pt idx="62">
                  <c:v>44379</c:v>
                </c:pt>
                <c:pt idx="63">
                  <c:v>44380</c:v>
                </c:pt>
                <c:pt idx="64">
                  <c:v>44381</c:v>
                </c:pt>
                <c:pt idx="65">
                  <c:v>44382</c:v>
                </c:pt>
                <c:pt idx="66">
                  <c:v>44383</c:v>
                </c:pt>
                <c:pt idx="67">
                  <c:v>44384</c:v>
                </c:pt>
                <c:pt idx="68">
                  <c:v>44385</c:v>
                </c:pt>
                <c:pt idx="69">
                  <c:v>44386</c:v>
                </c:pt>
                <c:pt idx="70">
                  <c:v>44387</c:v>
                </c:pt>
                <c:pt idx="71">
                  <c:v>44388</c:v>
                </c:pt>
                <c:pt idx="72">
                  <c:v>44389</c:v>
                </c:pt>
                <c:pt idx="73">
                  <c:v>44390</c:v>
                </c:pt>
                <c:pt idx="74">
                  <c:v>44391</c:v>
                </c:pt>
                <c:pt idx="75">
                  <c:v>44392</c:v>
                </c:pt>
                <c:pt idx="76">
                  <c:v>44393</c:v>
                </c:pt>
                <c:pt idx="77">
                  <c:v>44394</c:v>
                </c:pt>
                <c:pt idx="78">
                  <c:v>44395</c:v>
                </c:pt>
                <c:pt idx="79">
                  <c:v>44396</c:v>
                </c:pt>
                <c:pt idx="80">
                  <c:v>44397</c:v>
                </c:pt>
                <c:pt idx="81">
                  <c:v>44398</c:v>
                </c:pt>
                <c:pt idx="82">
                  <c:v>44399</c:v>
                </c:pt>
                <c:pt idx="83">
                  <c:v>44400</c:v>
                </c:pt>
                <c:pt idx="84">
                  <c:v>44401</c:v>
                </c:pt>
                <c:pt idx="85">
                  <c:v>44402</c:v>
                </c:pt>
                <c:pt idx="86">
                  <c:v>44403</c:v>
                </c:pt>
                <c:pt idx="87">
                  <c:v>44404</c:v>
                </c:pt>
                <c:pt idx="88">
                  <c:v>44405</c:v>
                </c:pt>
                <c:pt idx="89">
                  <c:v>44406</c:v>
                </c:pt>
                <c:pt idx="90">
                  <c:v>44407</c:v>
                </c:pt>
                <c:pt idx="91">
                  <c:v>44408</c:v>
                </c:pt>
                <c:pt idx="92">
                  <c:v>44409</c:v>
                </c:pt>
                <c:pt idx="93">
                  <c:v>44410</c:v>
                </c:pt>
                <c:pt idx="94">
                  <c:v>44411</c:v>
                </c:pt>
                <c:pt idx="95">
                  <c:v>44412</c:v>
                </c:pt>
                <c:pt idx="96">
                  <c:v>44413</c:v>
                </c:pt>
                <c:pt idx="97">
                  <c:v>44414</c:v>
                </c:pt>
                <c:pt idx="98">
                  <c:v>44415</c:v>
                </c:pt>
                <c:pt idx="99">
                  <c:v>44416</c:v>
                </c:pt>
                <c:pt idx="100">
                  <c:v>44417</c:v>
                </c:pt>
                <c:pt idx="101">
                  <c:v>44418</c:v>
                </c:pt>
                <c:pt idx="102">
                  <c:v>44419</c:v>
                </c:pt>
                <c:pt idx="103">
                  <c:v>44420</c:v>
                </c:pt>
                <c:pt idx="104">
                  <c:v>44421</c:v>
                </c:pt>
                <c:pt idx="105">
                  <c:v>44422</c:v>
                </c:pt>
                <c:pt idx="106">
                  <c:v>44423</c:v>
                </c:pt>
                <c:pt idx="107">
                  <c:v>44424</c:v>
                </c:pt>
                <c:pt idx="108">
                  <c:v>44425</c:v>
                </c:pt>
                <c:pt idx="109">
                  <c:v>44426</c:v>
                </c:pt>
                <c:pt idx="110">
                  <c:v>44427</c:v>
                </c:pt>
                <c:pt idx="111">
                  <c:v>44428</c:v>
                </c:pt>
                <c:pt idx="112">
                  <c:v>44429</c:v>
                </c:pt>
                <c:pt idx="113">
                  <c:v>44430</c:v>
                </c:pt>
                <c:pt idx="114">
                  <c:v>44431</c:v>
                </c:pt>
                <c:pt idx="115">
                  <c:v>44432</c:v>
                </c:pt>
                <c:pt idx="116">
                  <c:v>44433</c:v>
                </c:pt>
                <c:pt idx="117">
                  <c:v>44434</c:v>
                </c:pt>
                <c:pt idx="118">
                  <c:v>44435</c:v>
                </c:pt>
                <c:pt idx="119">
                  <c:v>44436</c:v>
                </c:pt>
                <c:pt idx="120">
                  <c:v>44437</c:v>
                </c:pt>
                <c:pt idx="121">
                  <c:v>44438</c:v>
                </c:pt>
                <c:pt idx="122">
                  <c:v>44439</c:v>
                </c:pt>
                <c:pt idx="123">
                  <c:v>44440</c:v>
                </c:pt>
                <c:pt idx="124">
                  <c:v>44441</c:v>
                </c:pt>
                <c:pt idx="125">
                  <c:v>44442</c:v>
                </c:pt>
                <c:pt idx="126">
                  <c:v>44443</c:v>
                </c:pt>
                <c:pt idx="127">
                  <c:v>44444</c:v>
                </c:pt>
                <c:pt idx="128">
                  <c:v>44445</c:v>
                </c:pt>
                <c:pt idx="129">
                  <c:v>44446</c:v>
                </c:pt>
                <c:pt idx="130">
                  <c:v>44447</c:v>
                </c:pt>
                <c:pt idx="131">
                  <c:v>44448</c:v>
                </c:pt>
                <c:pt idx="132">
                  <c:v>44449</c:v>
                </c:pt>
                <c:pt idx="133">
                  <c:v>44450</c:v>
                </c:pt>
                <c:pt idx="134">
                  <c:v>44451</c:v>
                </c:pt>
                <c:pt idx="135">
                  <c:v>44452</c:v>
                </c:pt>
                <c:pt idx="136">
                  <c:v>44453</c:v>
                </c:pt>
                <c:pt idx="137">
                  <c:v>44454</c:v>
                </c:pt>
                <c:pt idx="138">
                  <c:v>44455</c:v>
                </c:pt>
                <c:pt idx="139">
                  <c:v>44456</c:v>
                </c:pt>
                <c:pt idx="140">
                  <c:v>44457</c:v>
                </c:pt>
                <c:pt idx="141">
                  <c:v>44458</c:v>
                </c:pt>
                <c:pt idx="142">
                  <c:v>44459</c:v>
                </c:pt>
                <c:pt idx="143">
                  <c:v>44460</c:v>
                </c:pt>
                <c:pt idx="144">
                  <c:v>44461</c:v>
                </c:pt>
                <c:pt idx="145">
                  <c:v>44462</c:v>
                </c:pt>
                <c:pt idx="146">
                  <c:v>44463</c:v>
                </c:pt>
                <c:pt idx="147">
                  <c:v>44464</c:v>
                </c:pt>
                <c:pt idx="148">
                  <c:v>44465</c:v>
                </c:pt>
                <c:pt idx="149">
                  <c:v>44466</c:v>
                </c:pt>
                <c:pt idx="150">
                  <c:v>44467</c:v>
                </c:pt>
                <c:pt idx="151">
                  <c:v>44468</c:v>
                </c:pt>
                <c:pt idx="152">
                  <c:v>44469</c:v>
                </c:pt>
                <c:pt idx="153">
                  <c:v>44470</c:v>
                </c:pt>
                <c:pt idx="154">
                  <c:v>44471</c:v>
                </c:pt>
                <c:pt idx="155">
                  <c:v>44472</c:v>
                </c:pt>
                <c:pt idx="156">
                  <c:v>44473</c:v>
                </c:pt>
                <c:pt idx="157">
                  <c:v>44474</c:v>
                </c:pt>
                <c:pt idx="158">
                  <c:v>44475</c:v>
                </c:pt>
                <c:pt idx="159">
                  <c:v>44476</c:v>
                </c:pt>
                <c:pt idx="160">
                  <c:v>44477</c:v>
                </c:pt>
                <c:pt idx="161">
                  <c:v>44478</c:v>
                </c:pt>
                <c:pt idx="162">
                  <c:v>44479</c:v>
                </c:pt>
                <c:pt idx="163">
                  <c:v>44480</c:v>
                </c:pt>
                <c:pt idx="164">
                  <c:v>44481</c:v>
                </c:pt>
                <c:pt idx="165">
                  <c:v>44482</c:v>
                </c:pt>
                <c:pt idx="166">
                  <c:v>44483</c:v>
                </c:pt>
                <c:pt idx="167">
                  <c:v>44484</c:v>
                </c:pt>
                <c:pt idx="168">
                  <c:v>44485</c:v>
                </c:pt>
                <c:pt idx="169">
                  <c:v>44486</c:v>
                </c:pt>
                <c:pt idx="170">
                  <c:v>44487</c:v>
                </c:pt>
                <c:pt idx="171">
                  <c:v>44488</c:v>
                </c:pt>
                <c:pt idx="172">
                  <c:v>44489</c:v>
                </c:pt>
                <c:pt idx="173">
                  <c:v>44490</c:v>
                </c:pt>
                <c:pt idx="174">
                  <c:v>44491</c:v>
                </c:pt>
                <c:pt idx="175">
                  <c:v>44492</c:v>
                </c:pt>
                <c:pt idx="176">
                  <c:v>44493</c:v>
                </c:pt>
                <c:pt idx="177">
                  <c:v>44494</c:v>
                </c:pt>
                <c:pt idx="178">
                  <c:v>44495</c:v>
                </c:pt>
                <c:pt idx="179">
                  <c:v>44496</c:v>
                </c:pt>
                <c:pt idx="180">
                  <c:v>44497</c:v>
                </c:pt>
                <c:pt idx="181">
                  <c:v>44498</c:v>
                </c:pt>
                <c:pt idx="182">
                  <c:v>44499</c:v>
                </c:pt>
                <c:pt idx="183">
                  <c:v>44500</c:v>
                </c:pt>
                <c:pt idx="184">
                  <c:v>44501</c:v>
                </c:pt>
                <c:pt idx="185">
                  <c:v>44502</c:v>
                </c:pt>
                <c:pt idx="186">
                  <c:v>44503</c:v>
                </c:pt>
                <c:pt idx="187">
                  <c:v>44504</c:v>
                </c:pt>
                <c:pt idx="188">
                  <c:v>44505</c:v>
                </c:pt>
                <c:pt idx="189">
                  <c:v>44506</c:v>
                </c:pt>
                <c:pt idx="190">
                  <c:v>44507</c:v>
                </c:pt>
                <c:pt idx="191">
                  <c:v>44508</c:v>
                </c:pt>
                <c:pt idx="192">
                  <c:v>44509</c:v>
                </c:pt>
                <c:pt idx="193">
                  <c:v>44510</c:v>
                </c:pt>
                <c:pt idx="194">
                  <c:v>44511</c:v>
                </c:pt>
                <c:pt idx="195">
                  <c:v>44512</c:v>
                </c:pt>
                <c:pt idx="196">
                  <c:v>44513</c:v>
                </c:pt>
                <c:pt idx="197">
                  <c:v>44514</c:v>
                </c:pt>
                <c:pt idx="198">
                  <c:v>44515</c:v>
                </c:pt>
                <c:pt idx="199">
                  <c:v>44516</c:v>
                </c:pt>
                <c:pt idx="200">
                  <c:v>44517</c:v>
                </c:pt>
                <c:pt idx="201">
                  <c:v>44518</c:v>
                </c:pt>
                <c:pt idx="202">
                  <c:v>44519</c:v>
                </c:pt>
                <c:pt idx="203">
                  <c:v>44520</c:v>
                </c:pt>
                <c:pt idx="204">
                  <c:v>44521</c:v>
                </c:pt>
                <c:pt idx="205">
                  <c:v>44522</c:v>
                </c:pt>
                <c:pt idx="206">
                  <c:v>44523</c:v>
                </c:pt>
                <c:pt idx="207">
                  <c:v>44524</c:v>
                </c:pt>
                <c:pt idx="208">
                  <c:v>44525</c:v>
                </c:pt>
                <c:pt idx="209">
                  <c:v>44526</c:v>
                </c:pt>
                <c:pt idx="210">
                  <c:v>44527</c:v>
                </c:pt>
                <c:pt idx="211">
                  <c:v>44528</c:v>
                </c:pt>
                <c:pt idx="212">
                  <c:v>44529</c:v>
                </c:pt>
                <c:pt idx="213">
                  <c:v>44530</c:v>
                </c:pt>
                <c:pt idx="214">
                  <c:v>44531</c:v>
                </c:pt>
                <c:pt idx="215">
                  <c:v>44532</c:v>
                </c:pt>
                <c:pt idx="216">
                  <c:v>44533</c:v>
                </c:pt>
                <c:pt idx="217">
                  <c:v>44534</c:v>
                </c:pt>
                <c:pt idx="218">
                  <c:v>44535</c:v>
                </c:pt>
                <c:pt idx="219">
                  <c:v>44536</c:v>
                </c:pt>
                <c:pt idx="220">
                  <c:v>44537</c:v>
                </c:pt>
                <c:pt idx="221">
                  <c:v>44538</c:v>
                </c:pt>
                <c:pt idx="222">
                  <c:v>44539</c:v>
                </c:pt>
                <c:pt idx="223">
                  <c:v>44540</c:v>
                </c:pt>
                <c:pt idx="224">
                  <c:v>44541</c:v>
                </c:pt>
                <c:pt idx="225">
                  <c:v>44542</c:v>
                </c:pt>
                <c:pt idx="226">
                  <c:v>44543</c:v>
                </c:pt>
                <c:pt idx="227">
                  <c:v>44544</c:v>
                </c:pt>
                <c:pt idx="228">
                  <c:v>44545</c:v>
                </c:pt>
                <c:pt idx="229">
                  <c:v>44546</c:v>
                </c:pt>
                <c:pt idx="230">
                  <c:v>44547</c:v>
                </c:pt>
                <c:pt idx="231">
                  <c:v>44548</c:v>
                </c:pt>
                <c:pt idx="232">
                  <c:v>44549</c:v>
                </c:pt>
                <c:pt idx="233">
                  <c:v>44550</c:v>
                </c:pt>
                <c:pt idx="234">
                  <c:v>44551</c:v>
                </c:pt>
                <c:pt idx="235">
                  <c:v>44552</c:v>
                </c:pt>
                <c:pt idx="236">
                  <c:v>44553</c:v>
                </c:pt>
                <c:pt idx="237">
                  <c:v>44554</c:v>
                </c:pt>
                <c:pt idx="238">
                  <c:v>44555</c:v>
                </c:pt>
                <c:pt idx="239">
                  <c:v>44556</c:v>
                </c:pt>
                <c:pt idx="240">
                  <c:v>44557</c:v>
                </c:pt>
                <c:pt idx="241">
                  <c:v>44558</c:v>
                </c:pt>
                <c:pt idx="242">
                  <c:v>44559</c:v>
                </c:pt>
                <c:pt idx="243">
                  <c:v>44560</c:v>
                </c:pt>
                <c:pt idx="244">
                  <c:v>44561</c:v>
                </c:pt>
                <c:pt idx="245">
                  <c:v>44562</c:v>
                </c:pt>
                <c:pt idx="246">
                  <c:v>44563</c:v>
                </c:pt>
                <c:pt idx="247">
                  <c:v>44564</c:v>
                </c:pt>
                <c:pt idx="248">
                  <c:v>44565</c:v>
                </c:pt>
                <c:pt idx="249">
                  <c:v>44566</c:v>
                </c:pt>
                <c:pt idx="250">
                  <c:v>44567</c:v>
                </c:pt>
                <c:pt idx="251">
                  <c:v>44568</c:v>
                </c:pt>
                <c:pt idx="252">
                  <c:v>44569</c:v>
                </c:pt>
                <c:pt idx="253">
                  <c:v>44570</c:v>
                </c:pt>
                <c:pt idx="254">
                  <c:v>44571</c:v>
                </c:pt>
                <c:pt idx="255">
                  <c:v>44572</c:v>
                </c:pt>
                <c:pt idx="256">
                  <c:v>44573</c:v>
                </c:pt>
                <c:pt idx="257">
                  <c:v>44574</c:v>
                </c:pt>
                <c:pt idx="258">
                  <c:v>44575</c:v>
                </c:pt>
                <c:pt idx="259">
                  <c:v>44576</c:v>
                </c:pt>
                <c:pt idx="260">
                  <c:v>44577</c:v>
                </c:pt>
                <c:pt idx="261">
                  <c:v>44578</c:v>
                </c:pt>
                <c:pt idx="262">
                  <c:v>44579</c:v>
                </c:pt>
                <c:pt idx="263">
                  <c:v>44580</c:v>
                </c:pt>
                <c:pt idx="264">
                  <c:v>44581</c:v>
                </c:pt>
                <c:pt idx="265">
                  <c:v>44582</c:v>
                </c:pt>
                <c:pt idx="266">
                  <c:v>44583</c:v>
                </c:pt>
                <c:pt idx="267">
                  <c:v>44584</c:v>
                </c:pt>
                <c:pt idx="268">
                  <c:v>44585</c:v>
                </c:pt>
                <c:pt idx="269">
                  <c:v>44586</c:v>
                </c:pt>
                <c:pt idx="270">
                  <c:v>44587</c:v>
                </c:pt>
                <c:pt idx="271">
                  <c:v>44588</c:v>
                </c:pt>
                <c:pt idx="272">
                  <c:v>44589</c:v>
                </c:pt>
                <c:pt idx="273">
                  <c:v>44590</c:v>
                </c:pt>
                <c:pt idx="274">
                  <c:v>44591</c:v>
                </c:pt>
                <c:pt idx="275">
                  <c:v>44592</c:v>
                </c:pt>
                <c:pt idx="276">
                  <c:v>44593</c:v>
                </c:pt>
                <c:pt idx="277">
                  <c:v>44594</c:v>
                </c:pt>
                <c:pt idx="278">
                  <c:v>44595</c:v>
                </c:pt>
                <c:pt idx="279">
                  <c:v>44596</c:v>
                </c:pt>
                <c:pt idx="280">
                  <c:v>44597</c:v>
                </c:pt>
                <c:pt idx="281">
                  <c:v>44598</c:v>
                </c:pt>
                <c:pt idx="282">
                  <c:v>44599</c:v>
                </c:pt>
                <c:pt idx="283">
                  <c:v>44600</c:v>
                </c:pt>
                <c:pt idx="284">
                  <c:v>44601</c:v>
                </c:pt>
                <c:pt idx="285">
                  <c:v>44602</c:v>
                </c:pt>
                <c:pt idx="286">
                  <c:v>44603</c:v>
                </c:pt>
              </c:numCache>
            </c:numRef>
          </c:cat>
          <c:val>
            <c:numRef>
              <c:f>Sheet1!$J$3:$J$289</c:f>
              <c:numCache>
                <c:formatCode>General</c:formatCode>
                <c:ptCount val="287"/>
                <c:pt idx="61" formatCode="0.00">
                  <c:v>48.37</c:v>
                </c:pt>
                <c:pt idx="62" formatCode="0.00">
                  <c:v>48.37</c:v>
                </c:pt>
                <c:pt idx="63" formatCode="0.00">
                  <c:v>48.37</c:v>
                </c:pt>
                <c:pt idx="64" formatCode="0.00">
                  <c:v>48.37</c:v>
                </c:pt>
                <c:pt idx="65" formatCode="0.00">
                  <c:v>48.37</c:v>
                </c:pt>
                <c:pt idx="66" formatCode="0.00">
                  <c:v>48.37</c:v>
                </c:pt>
                <c:pt idx="67" formatCode="0.00">
                  <c:v>48.37</c:v>
                </c:pt>
                <c:pt idx="68" formatCode="0.00">
                  <c:v>48.37</c:v>
                </c:pt>
                <c:pt idx="69" formatCode="0.00">
                  <c:v>48.37</c:v>
                </c:pt>
                <c:pt idx="70" formatCode="0.00">
                  <c:v>48.37</c:v>
                </c:pt>
                <c:pt idx="71" formatCode="0.00">
                  <c:v>48.37</c:v>
                </c:pt>
                <c:pt idx="72" formatCode="0.00">
                  <c:v>48.37</c:v>
                </c:pt>
                <c:pt idx="73" formatCode="0.00">
                  <c:v>48.37</c:v>
                </c:pt>
                <c:pt idx="74" formatCode="0.00">
                  <c:v>48.37</c:v>
                </c:pt>
                <c:pt idx="75" formatCode="0.00">
                  <c:v>48.37</c:v>
                </c:pt>
                <c:pt idx="76" formatCode="0.00">
                  <c:v>48.37</c:v>
                </c:pt>
                <c:pt idx="77" formatCode="0.00">
                  <c:v>48.37</c:v>
                </c:pt>
                <c:pt idx="78" formatCode="0.00">
                  <c:v>48.37</c:v>
                </c:pt>
                <c:pt idx="79" formatCode="0.00">
                  <c:v>48.37</c:v>
                </c:pt>
                <c:pt idx="80" formatCode="0.00">
                  <c:v>48.37</c:v>
                </c:pt>
                <c:pt idx="81" formatCode="0.00">
                  <c:v>48.37</c:v>
                </c:pt>
                <c:pt idx="82" formatCode="0.00">
                  <c:v>48.37</c:v>
                </c:pt>
                <c:pt idx="83" formatCode="0.00">
                  <c:v>48.37</c:v>
                </c:pt>
                <c:pt idx="84" formatCode="0.00">
                  <c:v>48.37</c:v>
                </c:pt>
                <c:pt idx="85" formatCode="0.00">
                  <c:v>48.37</c:v>
                </c:pt>
                <c:pt idx="86" formatCode="0.00">
                  <c:v>48.37</c:v>
                </c:pt>
                <c:pt idx="87" formatCode="0.00">
                  <c:v>48.37</c:v>
                </c:pt>
                <c:pt idx="88" formatCode="0.00">
                  <c:v>48.37</c:v>
                </c:pt>
                <c:pt idx="89" formatCode="0.00">
                  <c:v>48.37</c:v>
                </c:pt>
                <c:pt idx="90" formatCode="0.00">
                  <c:v>48.37</c:v>
                </c:pt>
                <c:pt idx="91" formatCode="0.00">
                  <c:v>48.37</c:v>
                </c:pt>
                <c:pt idx="92" formatCode="0.00">
                  <c:v>48.37</c:v>
                </c:pt>
                <c:pt idx="93" formatCode="0.00">
                  <c:v>48.37</c:v>
                </c:pt>
                <c:pt idx="94" formatCode="0.00">
                  <c:v>48.37</c:v>
                </c:pt>
                <c:pt idx="95" formatCode="0.00">
                  <c:v>48.37</c:v>
                </c:pt>
                <c:pt idx="96" formatCode="0.00">
                  <c:v>48.37</c:v>
                </c:pt>
                <c:pt idx="97" formatCode="0.00">
                  <c:v>48.37</c:v>
                </c:pt>
                <c:pt idx="98" formatCode="0.00">
                  <c:v>48.37</c:v>
                </c:pt>
                <c:pt idx="99" formatCode="0.00">
                  <c:v>48.37</c:v>
                </c:pt>
                <c:pt idx="100" formatCode="0.00">
                  <c:v>48.37</c:v>
                </c:pt>
                <c:pt idx="101" formatCode="0.00">
                  <c:v>48.37</c:v>
                </c:pt>
                <c:pt idx="102" formatCode="0.00">
                  <c:v>48.37</c:v>
                </c:pt>
                <c:pt idx="103" formatCode="0.00">
                  <c:v>48.37</c:v>
                </c:pt>
                <c:pt idx="104" formatCode="0.00">
                  <c:v>48.37</c:v>
                </c:pt>
                <c:pt idx="105" formatCode="0.00">
                  <c:v>48.37</c:v>
                </c:pt>
                <c:pt idx="106" formatCode="0.00">
                  <c:v>48.37</c:v>
                </c:pt>
                <c:pt idx="107" formatCode="0.00">
                  <c:v>48.37</c:v>
                </c:pt>
                <c:pt idx="108" formatCode="0.00">
                  <c:v>48.37</c:v>
                </c:pt>
                <c:pt idx="109" formatCode="0.00">
                  <c:v>48.37</c:v>
                </c:pt>
                <c:pt idx="110" formatCode="0.00">
                  <c:v>48.37</c:v>
                </c:pt>
                <c:pt idx="111" formatCode="0.00">
                  <c:v>48.37</c:v>
                </c:pt>
                <c:pt idx="112" formatCode="0.00">
                  <c:v>48.37</c:v>
                </c:pt>
                <c:pt idx="113" formatCode="0.00">
                  <c:v>48.37</c:v>
                </c:pt>
                <c:pt idx="114" formatCode="0.00">
                  <c:v>48.37</c:v>
                </c:pt>
                <c:pt idx="115" formatCode="0.00">
                  <c:v>48.37</c:v>
                </c:pt>
                <c:pt idx="116" formatCode="0.00">
                  <c:v>48.37</c:v>
                </c:pt>
                <c:pt idx="117" formatCode="0.00">
                  <c:v>48.37</c:v>
                </c:pt>
                <c:pt idx="118" formatCode="0.00">
                  <c:v>48.37</c:v>
                </c:pt>
                <c:pt idx="119" formatCode="0.00">
                  <c:v>48.37</c:v>
                </c:pt>
                <c:pt idx="120" formatCode="0.00">
                  <c:v>48.37</c:v>
                </c:pt>
                <c:pt idx="121" formatCode="0.00">
                  <c:v>48.37</c:v>
                </c:pt>
                <c:pt idx="122" formatCode="0.00">
                  <c:v>48.37</c:v>
                </c:pt>
                <c:pt idx="123" formatCode="0.00">
                  <c:v>48.37</c:v>
                </c:pt>
                <c:pt idx="124" formatCode="0.00">
                  <c:v>48.37</c:v>
                </c:pt>
                <c:pt idx="125" formatCode="0.00">
                  <c:v>48.37</c:v>
                </c:pt>
                <c:pt idx="126" formatCode="0.00">
                  <c:v>48.37</c:v>
                </c:pt>
                <c:pt idx="127" formatCode="0.00">
                  <c:v>48.37</c:v>
                </c:pt>
                <c:pt idx="128" formatCode="0.00">
                  <c:v>48.37</c:v>
                </c:pt>
                <c:pt idx="129" formatCode="0.00">
                  <c:v>48.37</c:v>
                </c:pt>
                <c:pt idx="130" formatCode="0.00">
                  <c:v>48.37</c:v>
                </c:pt>
                <c:pt idx="131" formatCode="0.00">
                  <c:v>48.37</c:v>
                </c:pt>
                <c:pt idx="132" formatCode="0.00">
                  <c:v>48.37</c:v>
                </c:pt>
                <c:pt idx="133" formatCode="0.00">
                  <c:v>48.37</c:v>
                </c:pt>
                <c:pt idx="134" formatCode="0.00">
                  <c:v>48.37</c:v>
                </c:pt>
                <c:pt idx="135" formatCode="0.00">
                  <c:v>48.37</c:v>
                </c:pt>
                <c:pt idx="136" formatCode="0.00">
                  <c:v>48.37</c:v>
                </c:pt>
                <c:pt idx="137" formatCode="0.00">
                  <c:v>48.37</c:v>
                </c:pt>
                <c:pt idx="138" formatCode="0.00">
                  <c:v>48.37</c:v>
                </c:pt>
                <c:pt idx="139" formatCode="0.00">
                  <c:v>48.37</c:v>
                </c:pt>
                <c:pt idx="140" formatCode="0.00">
                  <c:v>48.37</c:v>
                </c:pt>
                <c:pt idx="141" formatCode="0.00">
                  <c:v>48.37</c:v>
                </c:pt>
                <c:pt idx="142" formatCode="0.00">
                  <c:v>48.37</c:v>
                </c:pt>
                <c:pt idx="143" formatCode="0.00">
                  <c:v>48.37</c:v>
                </c:pt>
                <c:pt idx="144" formatCode="0.00">
                  <c:v>48.37</c:v>
                </c:pt>
                <c:pt idx="145" formatCode="0.00">
                  <c:v>48.37</c:v>
                </c:pt>
                <c:pt idx="146" formatCode="0.00">
                  <c:v>48.37</c:v>
                </c:pt>
                <c:pt idx="147" formatCode="0.00">
                  <c:v>48.37</c:v>
                </c:pt>
                <c:pt idx="148" formatCode="0.00">
                  <c:v>48.37</c:v>
                </c:pt>
                <c:pt idx="149" formatCode="0.00">
                  <c:v>48.37</c:v>
                </c:pt>
                <c:pt idx="150" formatCode="0.00">
                  <c:v>48.37</c:v>
                </c:pt>
                <c:pt idx="151" formatCode="0.00">
                  <c:v>48.37</c:v>
                </c:pt>
                <c:pt idx="152" formatCode="0.00">
                  <c:v>48.37</c:v>
                </c:pt>
                <c:pt idx="153" formatCode="0.00">
                  <c:v>56.58</c:v>
                </c:pt>
                <c:pt idx="154" formatCode="0.00">
                  <c:v>56.58</c:v>
                </c:pt>
                <c:pt idx="155" formatCode="0.00">
                  <c:v>56.58</c:v>
                </c:pt>
                <c:pt idx="156" formatCode="0.00">
                  <c:v>56.58</c:v>
                </c:pt>
                <c:pt idx="157" formatCode="0.00">
                  <c:v>56.58</c:v>
                </c:pt>
                <c:pt idx="158" formatCode="0.00">
                  <c:v>56.58</c:v>
                </c:pt>
                <c:pt idx="159" formatCode="0.00">
                  <c:v>56.58</c:v>
                </c:pt>
                <c:pt idx="160" formatCode="0.00">
                  <c:v>56.58</c:v>
                </c:pt>
                <c:pt idx="161" formatCode="0.00">
                  <c:v>56.58</c:v>
                </c:pt>
                <c:pt idx="162" formatCode="0.00">
                  <c:v>56.58</c:v>
                </c:pt>
                <c:pt idx="163" formatCode="0.00">
                  <c:v>56.58</c:v>
                </c:pt>
                <c:pt idx="164" formatCode="0.00">
                  <c:v>56.58</c:v>
                </c:pt>
                <c:pt idx="165" formatCode="0.00">
                  <c:v>56.58</c:v>
                </c:pt>
                <c:pt idx="166" formatCode="0.00">
                  <c:v>56.58</c:v>
                </c:pt>
                <c:pt idx="167" formatCode="0.00">
                  <c:v>56.58</c:v>
                </c:pt>
                <c:pt idx="168" formatCode="0.00">
                  <c:v>56.58</c:v>
                </c:pt>
                <c:pt idx="169" formatCode="0.00">
                  <c:v>56.58</c:v>
                </c:pt>
                <c:pt idx="170" formatCode="0.00">
                  <c:v>56.58</c:v>
                </c:pt>
                <c:pt idx="171" formatCode="0.00">
                  <c:v>56.58</c:v>
                </c:pt>
                <c:pt idx="172" formatCode="0.00">
                  <c:v>56.58</c:v>
                </c:pt>
                <c:pt idx="173" formatCode="0.00">
                  <c:v>56.58</c:v>
                </c:pt>
                <c:pt idx="174" formatCode="0.00">
                  <c:v>56.58</c:v>
                </c:pt>
                <c:pt idx="175" formatCode="0.00">
                  <c:v>56.58</c:v>
                </c:pt>
                <c:pt idx="176" formatCode="0.00">
                  <c:v>56.58</c:v>
                </c:pt>
                <c:pt idx="177" formatCode="0.00">
                  <c:v>56.58</c:v>
                </c:pt>
                <c:pt idx="178" formatCode="0.00">
                  <c:v>56.58</c:v>
                </c:pt>
                <c:pt idx="179" formatCode="0.00">
                  <c:v>56.58</c:v>
                </c:pt>
                <c:pt idx="180" formatCode="0.00">
                  <c:v>56.58</c:v>
                </c:pt>
                <c:pt idx="181" formatCode="0.00">
                  <c:v>56.58</c:v>
                </c:pt>
                <c:pt idx="182" formatCode="0.00">
                  <c:v>56.58</c:v>
                </c:pt>
                <c:pt idx="183" formatCode="0.00">
                  <c:v>56.58</c:v>
                </c:pt>
                <c:pt idx="184" formatCode="0.00">
                  <c:v>56.58</c:v>
                </c:pt>
                <c:pt idx="185" formatCode="0.00">
                  <c:v>56.58</c:v>
                </c:pt>
                <c:pt idx="186" formatCode="0.00">
                  <c:v>56.58</c:v>
                </c:pt>
                <c:pt idx="187" formatCode="0.00">
                  <c:v>56.58</c:v>
                </c:pt>
                <c:pt idx="188" formatCode="0.00">
                  <c:v>56.58</c:v>
                </c:pt>
                <c:pt idx="189" formatCode="0.00">
                  <c:v>56.58</c:v>
                </c:pt>
                <c:pt idx="190" formatCode="0.00">
                  <c:v>56.58</c:v>
                </c:pt>
                <c:pt idx="191" formatCode="0.00">
                  <c:v>56.58</c:v>
                </c:pt>
                <c:pt idx="192" formatCode="0.00">
                  <c:v>56.58</c:v>
                </c:pt>
                <c:pt idx="193" formatCode="0.00">
                  <c:v>56.58</c:v>
                </c:pt>
                <c:pt idx="194" formatCode="0.00">
                  <c:v>56.58</c:v>
                </c:pt>
                <c:pt idx="195" formatCode="0.00">
                  <c:v>56.58</c:v>
                </c:pt>
                <c:pt idx="196" formatCode="0.00">
                  <c:v>56.58</c:v>
                </c:pt>
                <c:pt idx="197" formatCode="0.00">
                  <c:v>56.58</c:v>
                </c:pt>
                <c:pt idx="198" formatCode="0.00">
                  <c:v>56.58</c:v>
                </c:pt>
                <c:pt idx="199" formatCode="0.00">
                  <c:v>56.58</c:v>
                </c:pt>
                <c:pt idx="200" formatCode="0.00">
                  <c:v>56.58</c:v>
                </c:pt>
                <c:pt idx="201" formatCode="0.00">
                  <c:v>56.58</c:v>
                </c:pt>
                <c:pt idx="202" formatCode="0.00">
                  <c:v>56.58</c:v>
                </c:pt>
                <c:pt idx="203" formatCode="0.00">
                  <c:v>56.58</c:v>
                </c:pt>
                <c:pt idx="204" formatCode="0.00">
                  <c:v>56.58</c:v>
                </c:pt>
                <c:pt idx="205" formatCode="0.00">
                  <c:v>56.58</c:v>
                </c:pt>
                <c:pt idx="206" formatCode="0.00">
                  <c:v>56.58</c:v>
                </c:pt>
                <c:pt idx="207" formatCode="0.00">
                  <c:v>56.58</c:v>
                </c:pt>
                <c:pt idx="208" formatCode="0.00">
                  <c:v>56.58</c:v>
                </c:pt>
                <c:pt idx="209" formatCode="0.00">
                  <c:v>56.58</c:v>
                </c:pt>
                <c:pt idx="210" formatCode="0.00">
                  <c:v>56.58</c:v>
                </c:pt>
                <c:pt idx="211" formatCode="0.00">
                  <c:v>56.58</c:v>
                </c:pt>
                <c:pt idx="212" formatCode="0.00">
                  <c:v>56.58</c:v>
                </c:pt>
                <c:pt idx="213" formatCode="0.00">
                  <c:v>56.58</c:v>
                </c:pt>
                <c:pt idx="214" formatCode="0.00">
                  <c:v>56.58</c:v>
                </c:pt>
                <c:pt idx="215" formatCode="0.00">
                  <c:v>56.58</c:v>
                </c:pt>
                <c:pt idx="216" formatCode="0.00">
                  <c:v>56.58</c:v>
                </c:pt>
                <c:pt idx="217" formatCode="0.00">
                  <c:v>56.58</c:v>
                </c:pt>
                <c:pt idx="218" formatCode="0.00">
                  <c:v>56.58</c:v>
                </c:pt>
                <c:pt idx="219" formatCode="0.00">
                  <c:v>56.58</c:v>
                </c:pt>
                <c:pt idx="220" formatCode="0.00">
                  <c:v>56.58</c:v>
                </c:pt>
                <c:pt idx="221" formatCode="0.00">
                  <c:v>56.58</c:v>
                </c:pt>
                <c:pt idx="222" formatCode="0.00">
                  <c:v>56.58</c:v>
                </c:pt>
                <c:pt idx="223" formatCode="0.00">
                  <c:v>56.58</c:v>
                </c:pt>
                <c:pt idx="224" formatCode="0.00">
                  <c:v>56.58</c:v>
                </c:pt>
                <c:pt idx="225" formatCode="0.00">
                  <c:v>56.58</c:v>
                </c:pt>
                <c:pt idx="226" formatCode="0.00">
                  <c:v>56.58</c:v>
                </c:pt>
                <c:pt idx="227" formatCode="0.00">
                  <c:v>56.58</c:v>
                </c:pt>
                <c:pt idx="228" formatCode="0.00">
                  <c:v>56.58</c:v>
                </c:pt>
                <c:pt idx="229" formatCode="0.00">
                  <c:v>56.58</c:v>
                </c:pt>
                <c:pt idx="230" formatCode="0.00">
                  <c:v>56.58</c:v>
                </c:pt>
                <c:pt idx="231" formatCode="0.00">
                  <c:v>56.58</c:v>
                </c:pt>
                <c:pt idx="232" formatCode="0.00">
                  <c:v>56.58</c:v>
                </c:pt>
                <c:pt idx="233" formatCode="0.00">
                  <c:v>56.58</c:v>
                </c:pt>
                <c:pt idx="234" formatCode="0.00">
                  <c:v>56.58</c:v>
                </c:pt>
                <c:pt idx="235" formatCode="0.00">
                  <c:v>56.58</c:v>
                </c:pt>
                <c:pt idx="236" formatCode="0.00">
                  <c:v>56.58</c:v>
                </c:pt>
                <c:pt idx="237" formatCode="0.00">
                  <c:v>56.58</c:v>
                </c:pt>
                <c:pt idx="238" formatCode="0.00">
                  <c:v>56.58</c:v>
                </c:pt>
                <c:pt idx="239" formatCode="0.00">
                  <c:v>56.58</c:v>
                </c:pt>
                <c:pt idx="240" formatCode="0.00">
                  <c:v>56.58</c:v>
                </c:pt>
                <c:pt idx="241" formatCode="0.00">
                  <c:v>56.58</c:v>
                </c:pt>
                <c:pt idx="242" formatCode="0.00">
                  <c:v>56.58</c:v>
                </c:pt>
                <c:pt idx="243" formatCode="0.00">
                  <c:v>56.58</c:v>
                </c:pt>
                <c:pt idx="244" formatCode="0.00">
                  <c:v>56.58</c:v>
                </c:pt>
                <c:pt idx="245" formatCode="0.00">
                  <c:v>87.99</c:v>
                </c:pt>
                <c:pt idx="246" formatCode="0.00">
                  <c:v>87.99</c:v>
                </c:pt>
                <c:pt idx="247" formatCode="0.00">
                  <c:v>87.99</c:v>
                </c:pt>
                <c:pt idx="248" formatCode="0.00">
                  <c:v>87.99</c:v>
                </c:pt>
                <c:pt idx="249" formatCode="0.00">
                  <c:v>87.99</c:v>
                </c:pt>
                <c:pt idx="250" formatCode="0.00">
                  <c:v>87.99</c:v>
                </c:pt>
                <c:pt idx="251" formatCode="0.00">
                  <c:v>87.99</c:v>
                </c:pt>
                <c:pt idx="252" formatCode="0.00">
                  <c:v>87.99</c:v>
                </c:pt>
                <c:pt idx="253" formatCode="0.00">
                  <c:v>87.99</c:v>
                </c:pt>
                <c:pt idx="254" formatCode="0.00">
                  <c:v>87.99</c:v>
                </c:pt>
                <c:pt idx="255" formatCode="0.00">
                  <c:v>87.99</c:v>
                </c:pt>
                <c:pt idx="256" formatCode="0.00">
                  <c:v>87.99</c:v>
                </c:pt>
                <c:pt idx="257" formatCode="0.00">
                  <c:v>87.99</c:v>
                </c:pt>
                <c:pt idx="258" formatCode="0.00">
                  <c:v>87.99</c:v>
                </c:pt>
                <c:pt idx="259" formatCode="0.00">
                  <c:v>87.99</c:v>
                </c:pt>
                <c:pt idx="260" formatCode="0.00">
                  <c:v>87.99</c:v>
                </c:pt>
                <c:pt idx="261" formatCode="0.00">
                  <c:v>87.99</c:v>
                </c:pt>
                <c:pt idx="262" formatCode="0.00">
                  <c:v>87.99</c:v>
                </c:pt>
                <c:pt idx="263" formatCode="0.00">
                  <c:v>87.99</c:v>
                </c:pt>
                <c:pt idx="264" formatCode="0.00">
                  <c:v>87.99</c:v>
                </c:pt>
                <c:pt idx="265" formatCode="0.00">
                  <c:v>87.99</c:v>
                </c:pt>
                <c:pt idx="266" formatCode="0.00">
                  <c:v>87.99</c:v>
                </c:pt>
                <c:pt idx="267" formatCode="0.00">
                  <c:v>87.99</c:v>
                </c:pt>
                <c:pt idx="268" formatCode="0.00">
                  <c:v>87.99</c:v>
                </c:pt>
                <c:pt idx="269" formatCode="0.00">
                  <c:v>87.99</c:v>
                </c:pt>
                <c:pt idx="270" formatCode="0.00">
                  <c:v>87.99</c:v>
                </c:pt>
                <c:pt idx="271" formatCode="0.00">
                  <c:v>87.99</c:v>
                </c:pt>
                <c:pt idx="272" formatCode="0.00">
                  <c:v>87.99</c:v>
                </c:pt>
                <c:pt idx="273" formatCode="0.00">
                  <c:v>87.99</c:v>
                </c:pt>
                <c:pt idx="274" formatCode="0.00">
                  <c:v>87.99</c:v>
                </c:pt>
                <c:pt idx="275" formatCode="0.00">
                  <c:v>87.99</c:v>
                </c:pt>
                <c:pt idx="276" formatCode="0.00">
                  <c:v>87.99</c:v>
                </c:pt>
                <c:pt idx="277" formatCode="0.00">
                  <c:v>87.99</c:v>
                </c:pt>
                <c:pt idx="278" formatCode="0.00">
                  <c:v>87.99</c:v>
                </c:pt>
                <c:pt idx="279" formatCode="0.00">
                  <c:v>87.99</c:v>
                </c:pt>
                <c:pt idx="280" formatCode="0.00">
                  <c:v>87.99</c:v>
                </c:pt>
                <c:pt idx="281" formatCode="0.00">
                  <c:v>87.99</c:v>
                </c:pt>
                <c:pt idx="282" formatCode="0.00">
                  <c:v>87.99</c:v>
                </c:pt>
                <c:pt idx="283" formatCode="0.00">
                  <c:v>87.99</c:v>
                </c:pt>
                <c:pt idx="284" formatCode="0.00">
                  <c:v>87.99</c:v>
                </c:pt>
                <c:pt idx="285" formatCode="0.00">
                  <c:v>87.99</c:v>
                </c:pt>
                <c:pt idx="286" formatCode="0.00">
                  <c:v>87.99</c:v>
                </c:pt>
              </c:numCache>
            </c:numRef>
          </c:val>
          <c:smooth val="0"/>
          <c:extLst>
            <c:ext xmlns:c16="http://schemas.microsoft.com/office/drawing/2014/chart" uri="{C3380CC4-5D6E-409C-BE32-E72D297353CC}">
              <c16:uniqueId val="{00000006-07F4-47C1-9C49-AC5DA3CA1FFE}"/>
            </c:ext>
          </c:extLst>
        </c:ser>
        <c:dLbls>
          <c:showLegendKey val="0"/>
          <c:showVal val="0"/>
          <c:showCatName val="0"/>
          <c:showSerName val="0"/>
          <c:showPercent val="0"/>
          <c:showBubbleSize val="0"/>
        </c:dLbls>
        <c:marker val="1"/>
        <c:smooth val="0"/>
        <c:axId val="519116048"/>
        <c:axId val="519117328"/>
      </c:lineChart>
      <c:dateAx>
        <c:axId val="519116048"/>
        <c:scaling>
          <c:orientation val="minMax"/>
        </c:scaling>
        <c:delete val="0"/>
        <c:axPos val="b"/>
        <c:majorGridlines>
          <c:spPr>
            <a:ln w="9525" cap="flat" cmpd="sng" algn="ctr">
              <a:solidFill>
                <a:schemeClr val="tx1">
                  <a:lumMod val="15000"/>
                  <a:lumOff val="85000"/>
                </a:schemeClr>
              </a:solidFill>
              <a:round/>
            </a:ln>
            <a:effectLst/>
          </c:spPr>
        </c:majorGridlines>
        <c:numFmt formatCode="m/d/yyyy" sourceLinked="1"/>
        <c:majorTickMark val="out"/>
        <c:minorTickMark val="in"/>
        <c:tickLblPos val="nextTo"/>
        <c:spPr>
          <a:noFill/>
          <a:ln w="9525" cap="flat" cmpd="sng" algn="ctr">
            <a:solidFill>
              <a:schemeClr val="tx1"/>
            </a:solidFill>
            <a:round/>
          </a:ln>
          <a:effectLst/>
        </c:spPr>
        <c:txPr>
          <a:bodyPr rot="-5400000" spcFirstLastPara="1" vertOverflow="ellipsis" wrap="square" anchor="ctr" anchorCtr="1"/>
          <a:lstStyle/>
          <a:p>
            <a:pPr>
              <a:defRPr sz="1400" b="0" i="0" u="none" strike="noStrike" kern="1200" baseline="0">
                <a:solidFill>
                  <a:schemeClr val="tx1">
                    <a:lumMod val="65000"/>
                    <a:lumOff val="35000"/>
                  </a:schemeClr>
                </a:solidFill>
                <a:latin typeface="Candara" panose="020E0502030303020204" pitchFamily="34" charset="0"/>
                <a:ea typeface="+mn-ea"/>
                <a:cs typeface="+mn-cs"/>
              </a:defRPr>
            </a:pPr>
            <a:endParaRPr lang="en-US"/>
          </a:p>
        </c:txPr>
        <c:crossAx val="519117328"/>
        <c:crosses val="autoZero"/>
        <c:auto val="1"/>
        <c:lblOffset val="100"/>
        <c:baseTimeUnit val="days"/>
        <c:majorUnit val="1"/>
        <c:majorTimeUnit val="months"/>
        <c:minorUnit val="7"/>
        <c:minorTimeUnit val="days"/>
      </c:dateAx>
      <c:valAx>
        <c:axId val="519117328"/>
        <c:scaling>
          <c:orientation val="minMax"/>
          <c:min val="4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Candara" panose="020E0502030303020204" pitchFamily="34" charset="0"/>
                    <a:ea typeface="+mn-ea"/>
                    <a:cs typeface="+mn-cs"/>
                  </a:defRPr>
                </a:pPr>
                <a:r>
                  <a:rPr lang="en-US"/>
                  <a:t>Pound sterling per tonne of carbon dioxide</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Candara" panose="020E0502030303020204" pitchFamily="34" charset="0"/>
                  <a:ea typeface="+mn-ea"/>
                  <a:cs typeface="+mn-cs"/>
                </a:defRPr>
              </a:pPr>
              <a:endParaRPr lang="en-US"/>
            </a:p>
          </c:txPr>
        </c:title>
        <c:numFmt formatCode="0" sourceLinked="0"/>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Candara" panose="020E0502030303020204" pitchFamily="34" charset="0"/>
                <a:ea typeface="+mn-ea"/>
                <a:cs typeface="+mn-cs"/>
              </a:defRPr>
            </a:pPr>
            <a:endParaRPr lang="en-US"/>
          </a:p>
        </c:txPr>
        <c:crossAx val="519116048"/>
        <c:crosses val="autoZero"/>
        <c:crossBetween val="between"/>
      </c:valAx>
      <c:spPr>
        <a:noFill/>
        <a:ln>
          <a:noFill/>
        </a:ln>
        <a:effectLst/>
      </c:spPr>
    </c:plotArea>
    <c:legend>
      <c:legendPos val="r"/>
      <c:layout>
        <c:manualLayout>
          <c:xMode val="edge"/>
          <c:yMode val="edge"/>
          <c:x val="8.0452574197456092E-2"/>
          <c:y val="2.6830089635022036E-2"/>
          <c:w val="0.30289823002893873"/>
          <c:h val="0.30200300434143845"/>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Candara" panose="020E05020303030202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400">
          <a:latin typeface="Candara" panose="020E0502030303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4498" name="Rectangle 2"/>
          <p:cNvSpPr>
            <a:spLocks noGrp="1" noChangeArrowheads="1"/>
          </p:cNvSpPr>
          <p:nvPr>
            <p:ph type="hdr" sz="quarter"/>
          </p:nvPr>
        </p:nvSpPr>
        <p:spPr bwMode="auto">
          <a:xfrm>
            <a:off x="0" y="0"/>
            <a:ext cx="2935288"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de-DE"/>
          </a:p>
        </p:txBody>
      </p:sp>
      <p:sp>
        <p:nvSpPr>
          <p:cNvPr id="234499" name="Rectangle 3"/>
          <p:cNvSpPr>
            <a:spLocks noGrp="1" noChangeArrowheads="1"/>
          </p:cNvSpPr>
          <p:nvPr>
            <p:ph type="dt" sz="quarter" idx="1"/>
          </p:nvPr>
        </p:nvSpPr>
        <p:spPr bwMode="auto">
          <a:xfrm>
            <a:off x="3836988" y="0"/>
            <a:ext cx="2935287"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de-DE"/>
          </a:p>
        </p:txBody>
      </p:sp>
      <p:sp>
        <p:nvSpPr>
          <p:cNvPr id="234500" name="Rectangle 4"/>
          <p:cNvSpPr>
            <a:spLocks noGrp="1" noChangeArrowheads="1"/>
          </p:cNvSpPr>
          <p:nvPr>
            <p:ph type="ftr" sz="quarter" idx="2"/>
          </p:nvPr>
        </p:nvSpPr>
        <p:spPr bwMode="auto">
          <a:xfrm>
            <a:off x="0" y="9407525"/>
            <a:ext cx="2935288"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de-DE"/>
          </a:p>
        </p:txBody>
      </p:sp>
      <p:sp>
        <p:nvSpPr>
          <p:cNvPr id="234501" name="Rectangle 5"/>
          <p:cNvSpPr>
            <a:spLocks noGrp="1" noChangeArrowheads="1"/>
          </p:cNvSpPr>
          <p:nvPr>
            <p:ph type="sldNum" sz="quarter" idx="3"/>
          </p:nvPr>
        </p:nvSpPr>
        <p:spPr bwMode="auto">
          <a:xfrm>
            <a:off x="3836988" y="9407525"/>
            <a:ext cx="2935287"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86B7328E-42DE-4574-8A34-ABC6F51F351C}" type="slidenum">
              <a:rPr lang="de-DE"/>
              <a:pPr>
                <a:defRPr/>
              </a:pPr>
              <a:t>‹#›</a:t>
            </a:fld>
            <a:endParaRPr lang="de-DE"/>
          </a:p>
        </p:txBody>
      </p:sp>
    </p:spTree>
    <p:extLst>
      <p:ext uri="{BB962C8B-B14F-4D97-AF65-F5344CB8AC3E}">
        <p14:creationId xmlns:p14="http://schemas.microsoft.com/office/powerpoint/2010/main" val="36683165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22" name="Rectangle 2"/>
          <p:cNvSpPr>
            <a:spLocks noGrp="1" noChangeArrowheads="1"/>
          </p:cNvSpPr>
          <p:nvPr>
            <p:ph type="hdr" sz="quarter"/>
          </p:nvPr>
        </p:nvSpPr>
        <p:spPr bwMode="auto">
          <a:xfrm>
            <a:off x="0" y="0"/>
            <a:ext cx="2935288"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35523" name="Rectangle 3"/>
          <p:cNvSpPr>
            <a:spLocks noGrp="1" noChangeArrowheads="1"/>
          </p:cNvSpPr>
          <p:nvPr>
            <p:ph type="dt" idx="1"/>
          </p:nvPr>
        </p:nvSpPr>
        <p:spPr bwMode="auto">
          <a:xfrm>
            <a:off x="3835400" y="0"/>
            <a:ext cx="2935288"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2532" name="Rectangle 4"/>
          <p:cNvSpPr>
            <a:spLocks noGrp="1" noRot="1" noChangeAspect="1" noChangeArrowheads="1" noTextEdit="1"/>
          </p:cNvSpPr>
          <p:nvPr>
            <p:ph type="sldImg" idx="2"/>
          </p:nvPr>
        </p:nvSpPr>
        <p:spPr bwMode="auto">
          <a:xfrm>
            <a:off x="911225" y="742950"/>
            <a:ext cx="4949825" cy="3713163"/>
          </a:xfrm>
          <a:prstGeom prst="rect">
            <a:avLst/>
          </a:prstGeom>
          <a:noFill/>
          <a:ln w="9525">
            <a:solidFill>
              <a:srgbClr val="000000"/>
            </a:solidFill>
            <a:miter lim="800000"/>
            <a:headEnd/>
            <a:tailEnd/>
          </a:ln>
        </p:spPr>
      </p:sp>
      <p:sp>
        <p:nvSpPr>
          <p:cNvPr id="235525" name="Rectangle 5"/>
          <p:cNvSpPr>
            <a:spLocks noGrp="1" noChangeArrowheads="1"/>
          </p:cNvSpPr>
          <p:nvPr>
            <p:ph type="body" sz="quarter" idx="3"/>
          </p:nvPr>
        </p:nvSpPr>
        <p:spPr bwMode="auto">
          <a:xfrm>
            <a:off x="677863" y="4703763"/>
            <a:ext cx="5416550" cy="44561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5526" name="Rectangle 6"/>
          <p:cNvSpPr>
            <a:spLocks noGrp="1" noChangeArrowheads="1"/>
          </p:cNvSpPr>
          <p:nvPr>
            <p:ph type="ftr" sz="quarter" idx="4"/>
          </p:nvPr>
        </p:nvSpPr>
        <p:spPr bwMode="auto">
          <a:xfrm>
            <a:off x="0" y="9405938"/>
            <a:ext cx="2935288"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35527" name="Rectangle 7"/>
          <p:cNvSpPr>
            <a:spLocks noGrp="1" noChangeArrowheads="1"/>
          </p:cNvSpPr>
          <p:nvPr>
            <p:ph type="sldNum" sz="quarter" idx="5"/>
          </p:nvPr>
        </p:nvSpPr>
        <p:spPr bwMode="auto">
          <a:xfrm>
            <a:off x="3835400" y="9405938"/>
            <a:ext cx="2935288"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5EAC478-BC09-4881-94A2-7A583C3575E9}" type="slidenum">
              <a:rPr lang="en-US"/>
              <a:pPr>
                <a:defRPr/>
              </a:pPr>
              <a:t>‹#›</a:t>
            </a:fld>
            <a:endParaRPr lang="en-US"/>
          </a:p>
        </p:txBody>
      </p:sp>
    </p:spTree>
    <p:extLst>
      <p:ext uri="{BB962C8B-B14F-4D97-AF65-F5344CB8AC3E}">
        <p14:creationId xmlns:p14="http://schemas.microsoft.com/office/powerpoint/2010/main" val="5639240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AB8CDFC0-7CD0-4BFD-B6BB-CF98CECD1CA1}" type="slidenum">
              <a:rPr lang="en-US" smtClean="0"/>
              <a:pPr/>
              <a:t>1</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865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B96F70BC-2DA5-4ED2-84CE-42F01DB9C725}" type="slidenum">
              <a:rPr lang="en-US" smtClean="0"/>
              <a:pPr/>
              <a:t>10</a:t>
            </a:fld>
            <a:endParaRPr lang="en-US"/>
          </a:p>
        </p:txBody>
      </p:sp>
      <p:sp>
        <p:nvSpPr>
          <p:cNvPr id="39939" name="Rectangle 2"/>
          <p:cNvSpPr>
            <a:spLocks noGrp="1" noRot="1" noChangeAspect="1" noChangeArrowheads="1" noTextEdit="1"/>
          </p:cNvSpPr>
          <p:nvPr>
            <p:ph type="sldImg"/>
          </p:nvPr>
        </p:nvSpPr>
        <p:spPr>
          <a:xfrm>
            <a:off x="1174750" y="741363"/>
            <a:ext cx="3522663" cy="2641600"/>
          </a:xfrm>
          <a:ln/>
        </p:spPr>
      </p:sp>
      <p:sp>
        <p:nvSpPr>
          <p:cNvPr id="39940" name="Rectangle 3"/>
          <p:cNvSpPr>
            <a:spLocks noGrp="1" noChangeArrowheads="1"/>
          </p:cNvSpPr>
          <p:nvPr>
            <p:ph type="body" idx="1"/>
          </p:nvPr>
        </p:nvSpPr>
        <p:spPr>
          <a:xfrm>
            <a:off x="300038" y="3714750"/>
            <a:ext cx="6021387" cy="5446713"/>
          </a:xfrm>
          <a:noFill/>
          <a:ln/>
        </p:spPr>
        <p:txBody>
          <a:bodyPr/>
          <a:lstStyle/>
          <a:p>
            <a:pPr eaLnBrk="1" hangingPunct="1"/>
            <a:endParaRPr lang="en-US"/>
          </a:p>
        </p:txBody>
      </p:sp>
    </p:spTree>
    <p:extLst>
      <p:ext uri="{BB962C8B-B14F-4D97-AF65-F5344CB8AC3E}">
        <p14:creationId xmlns:p14="http://schemas.microsoft.com/office/powerpoint/2010/main" val="1179518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1B64CC8-D48A-46E9-9890-5E1ABAE4D400}" type="slidenum">
              <a:rPr lang="en-US" smtClean="0"/>
              <a:pPr/>
              <a:t>11</a:t>
            </a:fld>
            <a:endParaRPr lang="en-US"/>
          </a:p>
        </p:txBody>
      </p:sp>
      <p:sp>
        <p:nvSpPr>
          <p:cNvPr id="40963" name="Rectangle 2"/>
          <p:cNvSpPr>
            <a:spLocks noGrp="1" noRot="1" noChangeAspect="1" noChangeArrowheads="1" noTextEdit="1"/>
          </p:cNvSpPr>
          <p:nvPr>
            <p:ph type="sldImg"/>
          </p:nvPr>
        </p:nvSpPr>
        <p:spPr>
          <a:xfrm>
            <a:off x="1174750" y="741363"/>
            <a:ext cx="3522663" cy="2641600"/>
          </a:xfrm>
          <a:ln/>
        </p:spPr>
      </p:sp>
      <p:sp>
        <p:nvSpPr>
          <p:cNvPr id="40964" name="Rectangle 3"/>
          <p:cNvSpPr>
            <a:spLocks noGrp="1" noChangeArrowheads="1"/>
          </p:cNvSpPr>
          <p:nvPr>
            <p:ph type="body" idx="1"/>
          </p:nvPr>
        </p:nvSpPr>
        <p:spPr>
          <a:xfrm>
            <a:off x="300038" y="3714750"/>
            <a:ext cx="6021387" cy="5446713"/>
          </a:xfrm>
          <a:noFill/>
          <a:ln/>
        </p:spPr>
        <p:txBody>
          <a:bodyPr/>
          <a:lstStyle/>
          <a:p>
            <a:pPr eaLnBrk="1" hangingPunct="1"/>
            <a:endParaRPr lang="en-US"/>
          </a:p>
        </p:txBody>
      </p:sp>
    </p:spTree>
    <p:extLst>
      <p:ext uri="{BB962C8B-B14F-4D97-AF65-F5344CB8AC3E}">
        <p14:creationId xmlns:p14="http://schemas.microsoft.com/office/powerpoint/2010/main" val="787937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56208E7E-340B-4B9C-AEAF-271105003AA0}" type="slidenum">
              <a:rPr lang="en-US" smtClean="0"/>
              <a:pPr/>
              <a:t>12</a:t>
            </a:fld>
            <a:endParaRPr lang="en-US"/>
          </a:p>
        </p:txBody>
      </p:sp>
      <p:sp>
        <p:nvSpPr>
          <p:cNvPr id="41987" name="Rectangle 2"/>
          <p:cNvSpPr>
            <a:spLocks noGrp="1" noRot="1" noChangeAspect="1" noChangeArrowheads="1" noTextEdit="1"/>
          </p:cNvSpPr>
          <p:nvPr>
            <p:ph type="sldImg"/>
          </p:nvPr>
        </p:nvSpPr>
        <p:spPr>
          <a:xfrm>
            <a:off x="1174750" y="741363"/>
            <a:ext cx="3522663" cy="2641600"/>
          </a:xfrm>
          <a:ln/>
        </p:spPr>
      </p:sp>
      <p:sp>
        <p:nvSpPr>
          <p:cNvPr id="41988" name="Rectangle 3"/>
          <p:cNvSpPr>
            <a:spLocks noGrp="1" noChangeArrowheads="1"/>
          </p:cNvSpPr>
          <p:nvPr>
            <p:ph type="body" idx="1"/>
          </p:nvPr>
        </p:nvSpPr>
        <p:spPr>
          <a:xfrm>
            <a:off x="300038" y="3714750"/>
            <a:ext cx="6021387" cy="5446713"/>
          </a:xfrm>
          <a:noFill/>
          <a:ln/>
        </p:spPr>
        <p:txBody>
          <a:bodyPr/>
          <a:lstStyle/>
          <a:p>
            <a:pPr eaLnBrk="1" hangingPunct="1"/>
            <a:endParaRPr lang="en-US"/>
          </a:p>
        </p:txBody>
      </p:sp>
    </p:spTree>
    <p:extLst>
      <p:ext uri="{BB962C8B-B14F-4D97-AF65-F5344CB8AC3E}">
        <p14:creationId xmlns:p14="http://schemas.microsoft.com/office/powerpoint/2010/main" val="2423682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930CAB3D-78F8-4EEB-929E-EB109383DAF5}" type="slidenum">
              <a:rPr lang="en-US" smtClean="0"/>
              <a:pPr/>
              <a:t>13</a:t>
            </a:fld>
            <a:endParaRPr lang="en-US"/>
          </a:p>
        </p:txBody>
      </p:sp>
      <p:sp>
        <p:nvSpPr>
          <p:cNvPr id="43011" name="Rectangle 2"/>
          <p:cNvSpPr>
            <a:spLocks noGrp="1" noRot="1" noChangeAspect="1" noChangeArrowheads="1" noTextEdit="1"/>
          </p:cNvSpPr>
          <p:nvPr>
            <p:ph type="sldImg"/>
          </p:nvPr>
        </p:nvSpPr>
        <p:spPr>
          <a:xfrm>
            <a:off x="1174750" y="741363"/>
            <a:ext cx="3522663" cy="2641600"/>
          </a:xfrm>
          <a:ln/>
        </p:spPr>
      </p:sp>
      <p:sp>
        <p:nvSpPr>
          <p:cNvPr id="43012" name="Rectangle 3"/>
          <p:cNvSpPr>
            <a:spLocks noGrp="1" noChangeArrowheads="1"/>
          </p:cNvSpPr>
          <p:nvPr>
            <p:ph type="body" idx="1"/>
          </p:nvPr>
        </p:nvSpPr>
        <p:spPr>
          <a:xfrm>
            <a:off x="300038" y="3714750"/>
            <a:ext cx="6021387" cy="5446713"/>
          </a:xfrm>
          <a:noFill/>
          <a:ln/>
        </p:spPr>
        <p:txBody>
          <a:bodyPr/>
          <a:lstStyle/>
          <a:p>
            <a:pPr eaLnBrk="1" hangingPunct="1"/>
            <a:endParaRPr lang="en-US"/>
          </a:p>
        </p:txBody>
      </p:sp>
    </p:spTree>
    <p:extLst>
      <p:ext uri="{BB962C8B-B14F-4D97-AF65-F5344CB8AC3E}">
        <p14:creationId xmlns:p14="http://schemas.microsoft.com/office/powerpoint/2010/main" val="24238118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AB8CDFC0-7CD0-4BFD-B6BB-CF98CECD1CA1}" type="slidenum">
              <a:rPr lang="en-US" smtClean="0"/>
              <a:pPr/>
              <a:t>14</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728343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6920A1F0-783A-4285-9422-DE3577027A1A}" type="slidenum">
              <a:rPr lang="en-US" smtClean="0"/>
              <a:pPr/>
              <a:t>15</a:t>
            </a:fld>
            <a:endParaRPr 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5507707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8F1F8FE9-CE4C-435B-8185-C9D067528D26}" type="slidenum">
              <a:rPr lang="en-US" smtClean="0"/>
              <a:pPr/>
              <a:t>16</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7316340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00B9F134-935C-46A1-BEBB-43D8F568AB08}" type="slidenum">
              <a:rPr lang="en-US" smtClean="0"/>
              <a:pPr/>
              <a:t>17</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3615134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AB8CDFC0-7CD0-4BFD-B6BB-CF98CECD1CA1}" type="slidenum">
              <a:rPr lang="en-US" smtClean="0"/>
              <a:pPr/>
              <a:t>18</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799863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864273C1-2FB3-40C6-8DA3-0A4AD13E6D20}" type="slidenum">
              <a:rPr lang="en-US" smtClean="0"/>
              <a:pPr/>
              <a:t>19</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118756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E39910-F767-4728-992D-36980DC7C0D4}" type="slidenum">
              <a:rPr lang="en-GB"/>
              <a:pPr/>
              <a:t>2</a:t>
            </a:fld>
            <a:endParaRPr lang="en-GB"/>
          </a:p>
        </p:txBody>
      </p:sp>
      <p:sp>
        <p:nvSpPr>
          <p:cNvPr id="261122" name="Rectangle 2"/>
          <p:cNvSpPr>
            <a:spLocks noGrp="1" noRot="1" noChangeAspect="1" noChangeArrowheads="1" noTextEdit="1"/>
          </p:cNvSpPr>
          <p:nvPr>
            <p:ph type="sldImg"/>
          </p:nvPr>
        </p:nvSpPr>
        <p:spPr>
          <a:ln/>
        </p:spPr>
      </p:sp>
      <p:sp>
        <p:nvSpPr>
          <p:cNvPr id="2611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499140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5CBBE6A1-4E40-4F2E-9B65-E0776272F436}" type="slidenum">
              <a:rPr lang="en-US" smtClean="0"/>
              <a:pPr/>
              <a:t>20</a:t>
            </a:fld>
            <a:endParaRPr lang="en-US"/>
          </a:p>
        </p:txBody>
      </p:sp>
      <p:sp>
        <p:nvSpPr>
          <p:cNvPr id="32771" name="Rectangle 2"/>
          <p:cNvSpPr>
            <a:spLocks noGrp="1" noRot="1" noChangeAspect="1" noChangeArrowheads="1" noTextEdit="1"/>
          </p:cNvSpPr>
          <p:nvPr>
            <p:ph type="sldImg"/>
          </p:nvPr>
        </p:nvSpPr>
        <p:spPr>
          <a:xfrm>
            <a:off x="1174750" y="741363"/>
            <a:ext cx="3522663" cy="2641600"/>
          </a:xfrm>
          <a:ln/>
        </p:spPr>
      </p:sp>
      <p:sp>
        <p:nvSpPr>
          <p:cNvPr id="32772" name="Rectangle 3"/>
          <p:cNvSpPr>
            <a:spLocks noGrp="1" noChangeArrowheads="1"/>
          </p:cNvSpPr>
          <p:nvPr>
            <p:ph type="body" idx="1"/>
          </p:nvPr>
        </p:nvSpPr>
        <p:spPr>
          <a:xfrm>
            <a:off x="300038" y="3714750"/>
            <a:ext cx="6021387" cy="5446713"/>
          </a:xfrm>
          <a:noFill/>
          <a:ln/>
        </p:spPr>
        <p:txBody>
          <a:bodyPr/>
          <a:lstStyle/>
          <a:p>
            <a:pPr eaLnBrk="1" hangingPunct="1"/>
            <a:endParaRPr lang="en-US"/>
          </a:p>
        </p:txBody>
      </p:sp>
    </p:spTree>
    <p:extLst>
      <p:ext uri="{BB962C8B-B14F-4D97-AF65-F5344CB8AC3E}">
        <p14:creationId xmlns:p14="http://schemas.microsoft.com/office/powerpoint/2010/main" val="20790952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AC7971B9-E4C2-499C-A8D2-DFA593952728}" type="slidenum">
              <a:rPr lang="en-US" smtClean="0"/>
              <a:pPr/>
              <a:t>21</a:t>
            </a:fld>
            <a:endParaRPr lang="en-US"/>
          </a:p>
        </p:txBody>
      </p:sp>
      <p:sp>
        <p:nvSpPr>
          <p:cNvPr id="33795" name="Rectangle 2"/>
          <p:cNvSpPr>
            <a:spLocks noGrp="1" noRot="1" noChangeAspect="1" noChangeArrowheads="1" noTextEdit="1"/>
          </p:cNvSpPr>
          <p:nvPr>
            <p:ph type="sldImg"/>
          </p:nvPr>
        </p:nvSpPr>
        <p:spPr>
          <a:xfrm>
            <a:off x="1174750" y="741363"/>
            <a:ext cx="3522663" cy="2641600"/>
          </a:xfrm>
          <a:ln/>
        </p:spPr>
      </p:sp>
      <p:sp>
        <p:nvSpPr>
          <p:cNvPr id="33796" name="Rectangle 3"/>
          <p:cNvSpPr>
            <a:spLocks noGrp="1" noChangeArrowheads="1"/>
          </p:cNvSpPr>
          <p:nvPr>
            <p:ph type="body" idx="1"/>
          </p:nvPr>
        </p:nvSpPr>
        <p:spPr>
          <a:xfrm>
            <a:off x="300038" y="3714750"/>
            <a:ext cx="6021387" cy="5446713"/>
          </a:xfrm>
          <a:noFill/>
          <a:ln/>
        </p:spPr>
        <p:txBody>
          <a:bodyPr/>
          <a:lstStyle/>
          <a:p>
            <a:pPr eaLnBrk="1" hangingPunct="1"/>
            <a:endParaRPr lang="en-US"/>
          </a:p>
        </p:txBody>
      </p:sp>
    </p:spTree>
    <p:extLst>
      <p:ext uri="{BB962C8B-B14F-4D97-AF65-F5344CB8AC3E}">
        <p14:creationId xmlns:p14="http://schemas.microsoft.com/office/powerpoint/2010/main" val="20605803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72983BE0-6321-4806-8652-9508FBB2F0F8}" type="slidenum">
              <a:rPr lang="en-US" smtClean="0"/>
              <a:pPr/>
              <a:t>22</a:t>
            </a:fld>
            <a:endParaRPr lang="en-US"/>
          </a:p>
        </p:txBody>
      </p:sp>
      <p:sp>
        <p:nvSpPr>
          <p:cNvPr id="34819" name="Rectangle 2"/>
          <p:cNvSpPr>
            <a:spLocks noGrp="1" noRot="1" noChangeAspect="1" noChangeArrowheads="1" noTextEdit="1"/>
          </p:cNvSpPr>
          <p:nvPr>
            <p:ph type="sldImg"/>
          </p:nvPr>
        </p:nvSpPr>
        <p:spPr>
          <a:xfrm>
            <a:off x="1174750" y="741363"/>
            <a:ext cx="3522663" cy="2641600"/>
          </a:xfrm>
          <a:ln/>
        </p:spPr>
      </p:sp>
      <p:sp>
        <p:nvSpPr>
          <p:cNvPr id="34820" name="Rectangle 3"/>
          <p:cNvSpPr>
            <a:spLocks noGrp="1" noChangeArrowheads="1"/>
          </p:cNvSpPr>
          <p:nvPr>
            <p:ph type="body" idx="1"/>
          </p:nvPr>
        </p:nvSpPr>
        <p:spPr>
          <a:xfrm>
            <a:off x="300038" y="3714750"/>
            <a:ext cx="6021387" cy="5446713"/>
          </a:xfrm>
          <a:noFill/>
          <a:ln/>
        </p:spPr>
        <p:txBody>
          <a:bodyPr/>
          <a:lstStyle/>
          <a:p>
            <a:pPr eaLnBrk="1" hangingPunct="1"/>
            <a:endParaRPr lang="en-US"/>
          </a:p>
        </p:txBody>
      </p:sp>
    </p:spTree>
    <p:extLst>
      <p:ext uri="{BB962C8B-B14F-4D97-AF65-F5344CB8AC3E}">
        <p14:creationId xmlns:p14="http://schemas.microsoft.com/office/powerpoint/2010/main" val="19874798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E3B19B89-ACBF-4771-BE98-0B1090164FBD}" type="slidenum">
              <a:rPr lang="en-US" smtClean="0"/>
              <a:pPr/>
              <a:t>23</a:t>
            </a:fld>
            <a:endParaRPr lang="en-US"/>
          </a:p>
        </p:txBody>
      </p:sp>
      <p:sp>
        <p:nvSpPr>
          <p:cNvPr id="35843" name="Rectangle 2"/>
          <p:cNvSpPr>
            <a:spLocks noGrp="1" noRot="1" noChangeAspect="1" noChangeArrowheads="1" noTextEdit="1"/>
          </p:cNvSpPr>
          <p:nvPr>
            <p:ph type="sldImg"/>
          </p:nvPr>
        </p:nvSpPr>
        <p:spPr>
          <a:xfrm>
            <a:off x="1174750" y="741363"/>
            <a:ext cx="3522663" cy="2641600"/>
          </a:xfrm>
          <a:ln/>
        </p:spPr>
      </p:sp>
      <p:sp>
        <p:nvSpPr>
          <p:cNvPr id="35844" name="Rectangle 3"/>
          <p:cNvSpPr>
            <a:spLocks noGrp="1" noChangeArrowheads="1"/>
          </p:cNvSpPr>
          <p:nvPr>
            <p:ph type="body" idx="1"/>
          </p:nvPr>
        </p:nvSpPr>
        <p:spPr>
          <a:xfrm>
            <a:off x="300038" y="3714750"/>
            <a:ext cx="6021387" cy="5446713"/>
          </a:xfrm>
          <a:noFill/>
          <a:ln/>
        </p:spPr>
        <p:txBody>
          <a:bodyPr/>
          <a:lstStyle/>
          <a:p>
            <a:pPr eaLnBrk="1" hangingPunct="1"/>
            <a:endParaRPr lang="en-US"/>
          </a:p>
        </p:txBody>
      </p:sp>
    </p:spTree>
    <p:extLst>
      <p:ext uri="{BB962C8B-B14F-4D97-AF65-F5344CB8AC3E}">
        <p14:creationId xmlns:p14="http://schemas.microsoft.com/office/powerpoint/2010/main" val="15822977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BA5B3D7A-3FDE-4D92-AD58-A112DA9C2B46}" type="slidenum">
              <a:rPr lang="en-US" smtClean="0"/>
              <a:pPr/>
              <a:t>24</a:t>
            </a:fld>
            <a:endParaRPr lang="en-US"/>
          </a:p>
        </p:txBody>
      </p:sp>
      <p:sp>
        <p:nvSpPr>
          <p:cNvPr id="36867" name="Rectangle 2"/>
          <p:cNvSpPr>
            <a:spLocks noGrp="1" noRot="1" noChangeAspect="1" noChangeArrowheads="1" noTextEdit="1"/>
          </p:cNvSpPr>
          <p:nvPr>
            <p:ph type="sldImg"/>
          </p:nvPr>
        </p:nvSpPr>
        <p:spPr>
          <a:xfrm>
            <a:off x="1174750" y="741363"/>
            <a:ext cx="3522663" cy="2641600"/>
          </a:xfrm>
          <a:ln/>
        </p:spPr>
      </p:sp>
      <p:sp>
        <p:nvSpPr>
          <p:cNvPr id="36868" name="Rectangle 3"/>
          <p:cNvSpPr>
            <a:spLocks noGrp="1" noChangeArrowheads="1"/>
          </p:cNvSpPr>
          <p:nvPr>
            <p:ph type="body" idx="1"/>
          </p:nvPr>
        </p:nvSpPr>
        <p:spPr>
          <a:xfrm>
            <a:off x="300038" y="3714750"/>
            <a:ext cx="6021387" cy="5446713"/>
          </a:xfrm>
          <a:noFill/>
          <a:ln/>
        </p:spPr>
        <p:txBody>
          <a:bodyPr/>
          <a:lstStyle/>
          <a:p>
            <a:pPr eaLnBrk="1" hangingPunct="1"/>
            <a:endParaRPr lang="en-US"/>
          </a:p>
        </p:txBody>
      </p:sp>
    </p:spTree>
    <p:extLst>
      <p:ext uri="{BB962C8B-B14F-4D97-AF65-F5344CB8AC3E}">
        <p14:creationId xmlns:p14="http://schemas.microsoft.com/office/powerpoint/2010/main" val="34835288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978EFABE-08A2-4178-BEE8-C6295816401D}" type="slidenum">
              <a:rPr lang="en-US" smtClean="0"/>
              <a:pPr/>
              <a:t>25</a:t>
            </a:fld>
            <a:endParaRPr lang="en-US"/>
          </a:p>
        </p:txBody>
      </p:sp>
      <p:sp>
        <p:nvSpPr>
          <p:cNvPr id="37891" name="Rectangle 2"/>
          <p:cNvSpPr>
            <a:spLocks noGrp="1" noRot="1" noChangeAspect="1" noChangeArrowheads="1" noTextEdit="1"/>
          </p:cNvSpPr>
          <p:nvPr>
            <p:ph type="sldImg"/>
          </p:nvPr>
        </p:nvSpPr>
        <p:spPr>
          <a:xfrm>
            <a:off x="1174750" y="741363"/>
            <a:ext cx="3522663" cy="2641600"/>
          </a:xfrm>
          <a:ln/>
        </p:spPr>
      </p:sp>
      <p:sp>
        <p:nvSpPr>
          <p:cNvPr id="37892" name="Rectangle 3"/>
          <p:cNvSpPr>
            <a:spLocks noGrp="1" noChangeArrowheads="1"/>
          </p:cNvSpPr>
          <p:nvPr>
            <p:ph type="body" idx="1"/>
          </p:nvPr>
        </p:nvSpPr>
        <p:spPr>
          <a:xfrm>
            <a:off x="300038" y="3714750"/>
            <a:ext cx="6021387" cy="5446713"/>
          </a:xfrm>
          <a:noFill/>
          <a:ln/>
        </p:spPr>
        <p:txBody>
          <a:bodyPr/>
          <a:lstStyle/>
          <a:p>
            <a:pPr eaLnBrk="1" hangingPunct="1"/>
            <a:endParaRPr lang="en-US"/>
          </a:p>
        </p:txBody>
      </p:sp>
    </p:spTree>
    <p:extLst>
      <p:ext uri="{BB962C8B-B14F-4D97-AF65-F5344CB8AC3E}">
        <p14:creationId xmlns:p14="http://schemas.microsoft.com/office/powerpoint/2010/main" val="17419508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AB8CDFC0-7CD0-4BFD-B6BB-CF98CECD1CA1}" type="slidenum">
              <a:rPr lang="en-US" smtClean="0"/>
              <a:pPr/>
              <a:t>26</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4438449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BFB3B626-6BD2-4E06-8DA0-9D2E29C67CCB}" type="slidenum">
              <a:rPr lang="en-US" smtClean="0"/>
              <a:pPr/>
              <a:t>27</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8531799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BFB3B626-6BD2-4E06-8DA0-9D2E29C67CCB}" type="slidenum">
              <a:rPr lang="en-US" smtClean="0"/>
              <a:pPr/>
              <a:t>31</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884120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AB8CDFC0-7CD0-4BFD-B6BB-CF98CECD1CA1}" type="slidenum">
              <a:rPr lang="en-US" smtClean="0"/>
              <a:pPr/>
              <a:t>32</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145055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AB8CDFC0-7CD0-4BFD-B6BB-CF98CECD1CA1}" type="slidenum">
              <a:rPr lang="en-US" smtClean="0"/>
              <a:pPr/>
              <a:t>3</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9879763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77362D1-EBC1-4AF5-BDE1-E41D223D09C5}" type="slidenum">
              <a:rPr lang="en-US" smtClean="0"/>
              <a:pPr/>
              <a:t>33</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46303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77362D1-EBC1-4AF5-BDE1-E41D223D09C5}" type="slidenum">
              <a:rPr lang="en-US" smtClean="0"/>
              <a:pPr/>
              <a:t>35</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667536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AB8CDFC0-7CD0-4BFD-B6BB-CF98CECD1CA1}" type="slidenum">
              <a:rPr lang="en-US" smtClean="0"/>
              <a:pPr/>
              <a:t>36</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2206422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77362D1-EBC1-4AF5-BDE1-E41D223D09C5}" type="slidenum">
              <a:rPr lang="en-US" smtClean="0"/>
              <a:pPr/>
              <a:t>37</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4498784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77362D1-EBC1-4AF5-BDE1-E41D223D09C5}" type="slidenum">
              <a:rPr lang="en-US" smtClean="0"/>
              <a:pPr/>
              <a:t>39</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41980444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AB8CDFC0-7CD0-4BFD-B6BB-CF98CECD1CA1}" type="slidenum">
              <a:rPr lang="en-US" smtClean="0"/>
              <a:pPr/>
              <a:t>40</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2126709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77362D1-EBC1-4AF5-BDE1-E41D223D09C5}" type="slidenum">
              <a:rPr lang="en-US" smtClean="0"/>
              <a:pPr/>
              <a:t>41</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9875977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77362D1-EBC1-4AF5-BDE1-E41D223D09C5}" type="slidenum">
              <a:rPr lang="en-US" smtClean="0"/>
              <a:pPr/>
              <a:t>42</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6304859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77362D1-EBC1-4AF5-BDE1-E41D223D09C5}" type="slidenum">
              <a:rPr lang="en-US" smtClean="0"/>
              <a:pPr/>
              <a:t>43</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1168680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AB8CDFC0-7CD0-4BFD-B6BB-CF98CECD1CA1}" type="slidenum">
              <a:rPr lang="en-US" smtClean="0"/>
              <a:pPr/>
              <a:t>44</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253084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E1944FCA-E238-4BCD-BC52-9E49024E3CEB}" type="slidenum">
              <a:rPr lang="en-US" smtClean="0"/>
              <a:pPr/>
              <a:t>4</a:t>
            </a:fld>
            <a:endParaRPr 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0711358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77362D1-EBC1-4AF5-BDE1-E41D223D09C5}" type="slidenum">
              <a:rPr lang="en-US" smtClean="0"/>
              <a:pPr/>
              <a:t>45</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9408934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77362D1-EBC1-4AF5-BDE1-E41D223D09C5}" type="slidenum">
              <a:rPr lang="en-US" smtClean="0"/>
              <a:pPr/>
              <a:t>46</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4548314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AB8CDFC0-7CD0-4BFD-B6BB-CF98CECD1CA1}" type="slidenum">
              <a:rPr lang="en-US" smtClean="0"/>
              <a:pPr/>
              <a:t>47</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1976132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C94FF34D-4035-4D11-9A15-8758502A7F3E}" type="slidenum">
              <a:rPr lang="en-US" smtClean="0"/>
              <a:pPr/>
              <a:t>48</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5817748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E65144-5840-441A-9AF4-B489D12D7767}" type="slidenum">
              <a:rPr lang="en-US"/>
              <a:pPr/>
              <a:t>49</a:t>
            </a:fld>
            <a:endParaRPr lang="en-US"/>
          </a:p>
        </p:txBody>
      </p:sp>
      <p:sp>
        <p:nvSpPr>
          <p:cNvPr id="294914" name="Rectangle 2"/>
          <p:cNvSpPr>
            <a:spLocks noGrp="1" noRot="1" noChangeAspect="1" noChangeArrowheads="1" noTextEdit="1"/>
          </p:cNvSpPr>
          <p:nvPr>
            <p:ph type="sldImg"/>
          </p:nvPr>
        </p:nvSpPr>
        <p:spPr>
          <a:ln/>
        </p:spPr>
      </p:sp>
      <p:sp>
        <p:nvSpPr>
          <p:cNvPr id="2949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954365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C32BB9-CEF6-4BED-84A7-548084AD9EB5}" type="slidenum">
              <a:rPr lang="en-US"/>
              <a:pPr/>
              <a:t>50</a:t>
            </a:fld>
            <a:endParaRPr lang="en-US"/>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115423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C94FF34D-4035-4D11-9A15-8758502A7F3E}" type="slidenum">
              <a:rPr lang="en-US" smtClean="0"/>
              <a:pPr/>
              <a:t>51</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81004267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BDE74E34-D4B3-4776-B37B-3BC594C5766B}" type="slidenum">
              <a:rPr lang="en-US" smtClean="0"/>
              <a:pPr/>
              <a:t>52</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894472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0080B1D-A10F-4432-868A-F335788612FC}" type="slidenum">
              <a:rPr lang="en-US" smtClean="0"/>
              <a:pPr/>
              <a:t>53</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0661654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74F4FD8D-80FA-41E6-82A4-CC6F2C8B8BA0}" type="slidenum">
              <a:rPr lang="en-US" smtClean="0"/>
              <a:pPr/>
              <a:t>54</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79256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8C3CFB3E-5204-41CD-BCD6-FE144643A9D6}" type="slidenum">
              <a:rPr lang="en-US" smtClean="0"/>
              <a:pPr/>
              <a:t>5</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282808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9C9910A2-223E-469A-974E-1744C524EB26}" type="slidenum">
              <a:rPr lang="en-US" smtClean="0"/>
              <a:pPr/>
              <a:t>6</a:t>
            </a:fld>
            <a:endParaRPr 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019705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75511AE5-D082-433E-A68B-D5EC435DDB9A}" type="slidenum">
              <a:rPr lang="en-US" smtClean="0"/>
              <a:pPr/>
              <a:t>7</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820324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AB8CDFC0-7CD0-4BFD-B6BB-CF98CECD1CA1}" type="slidenum">
              <a:rPr lang="en-US" smtClean="0"/>
              <a:pPr/>
              <a:t>8</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452182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B2DAD5A2-AA82-485C-A08E-BED20CE7E987}" type="slidenum">
              <a:rPr lang="en-US" smtClean="0"/>
              <a:pPr/>
              <a:t>9</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280297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30398D02-2015-486C-8F7D-3DF70B395524}"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C712CE81-EEE0-472E-A743-6B75DCC15CCE}"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D578DA89-9672-4C0F-8B79-09CC6DABA71E}" type="slidenum">
              <a:rPr lang="en-GB"/>
              <a:pPr>
                <a:defRPr/>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GB"/>
          </a:p>
        </p:txBody>
      </p:sp>
      <p:sp>
        <p:nvSpPr>
          <p:cNvPr id="7" name="Rectangle 5"/>
          <p:cNvSpPr>
            <a:spLocks noGrp="1" noChangeArrowheads="1"/>
          </p:cNvSpPr>
          <p:nvPr>
            <p:ph type="ftr" sz="quarter" idx="11"/>
          </p:nvPr>
        </p:nvSpPr>
        <p:spPr>
          <a:ln/>
        </p:spPr>
        <p:txBody>
          <a:bodyPr/>
          <a:lstStyle>
            <a:lvl1pPr>
              <a:defRPr/>
            </a:lvl1pPr>
          </a:lstStyle>
          <a:p>
            <a:pPr>
              <a:defRPr/>
            </a:pPr>
            <a:endParaRPr lang="en-GB"/>
          </a:p>
        </p:txBody>
      </p:sp>
      <p:sp>
        <p:nvSpPr>
          <p:cNvPr id="8" name="Rectangle 6"/>
          <p:cNvSpPr>
            <a:spLocks noGrp="1" noChangeArrowheads="1"/>
          </p:cNvSpPr>
          <p:nvPr>
            <p:ph type="sldNum" sz="quarter" idx="12"/>
          </p:nvPr>
        </p:nvSpPr>
        <p:spPr>
          <a:ln/>
        </p:spPr>
        <p:txBody>
          <a:bodyPr/>
          <a:lstStyle>
            <a:lvl1pPr>
              <a:defRPr/>
            </a:lvl1pPr>
          </a:lstStyle>
          <a:p>
            <a:pPr>
              <a:defRPr/>
            </a:pPr>
            <a:fld id="{D69C0BC2-1205-49A1-A1CB-A9E0CA06E2FC}"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6A3F0F32-E661-4FE6-B9FA-00A075360A2E}"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DC41DAE5-2D9E-4D04-80E0-305D8AADAE88}"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431ED66A-3C88-443D-BF29-55F63AFBA85B}"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5D50520A-FE61-499E-ADBF-F498ED93CE1C}"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78E8CC1E-6EAD-49ED-B02D-0A48496EFA8B}"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93AE944E-67E5-4D03-AA10-F8FBB6C87582}"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1C864508-0166-4F27-942C-E56D102D13FF}"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A91153CB-64C2-41F4-A505-C0C24D22B850}"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Klicken Sie, um das Titelformat zu bearbeiten</a:t>
            </a:r>
          </a:p>
        </p:txBody>
      </p:sp>
      <p:sp>
        <p:nvSpPr>
          <p:cNvPr id="3075"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Klicken Sie, um die Formate des Vorlagentextes zu bearbeiten</a:t>
            </a:r>
          </a:p>
          <a:p>
            <a:pPr lvl="1"/>
            <a:r>
              <a:rPr lang="en-GB"/>
              <a:t>Zweite Ebene</a:t>
            </a:r>
          </a:p>
          <a:p>
            <a:pPr lvl="2"/>
            <a:r>
              <a:rPr lang="en-GB"/>
              <a:t>Dritte Ebene</a:t>
            </a:r>
          </a:p>
          <a:p>
            <a:pPr lvl="3"/>
            <a:r>
              <a:rPr lang="en-GB"/>
              <a:t>Vierte Ebene</a:t>
            </a:r>
          </a:p>
          <a:p>
            <a:pPr lvl="4"/>
            <a:r>
              <a:rPr lang="en-GB"/>
              <a:t>Fünfte Ebene</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GB"/>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GB"/>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17D39CCF-6C05-407F-B578-333D513E6B08}"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2768" y="0"/>
            <a:ext cx="7772400" cy="1143000"/>
          </a:xfrm>
        </p:spPr>
        <p:txBody>
          <a:bodyPr/>
          <a:lstStyle/>
          <a:p>
            <a:pPr eaLnBrk="1" hangingPunct="1"/>
            <a:r>
              <a:rPr lang="de-DE" sz="3600" dirty="0">
                <a:latin typeface="Candara" panose="020E0502030303020204" pitchFamily="34" charset="0"/>
              </a:rPr>
              <a:t>Policy instruments</a:t>
            </a:r>
            <a:endParaRPr lang="en-GB" sz="3600" dirty="0">
              <a:latin typeface="Candara" panose="020E0502030303020204" pitchFamily="34" charset="0"/>
            </a:endParaRPr>
          </a:p>
        </p:txBody>
      </p:sp>
      <p:sp>
        <p:nvSpPr>
          <p:cNvPr id="4099" name="Rectangle 3"/>
          <p:cNvSpPr>
            <a:spLocks noGrp="1" noChangeArrowheads="1"/>
          </p:cNvSpPr>
          <p:nvPr>
            <p:ph type="body" idx="1"/>
          </p:nvPr>
        </p:nvSpPr>
        <p:spPr>
          <a:xfrm>
            <a:off x="682768" y="1143000"/>
            <a:ext cx="7772400" cy="4114800"/>
          </a:xfrm>
        </p:spPr>
        <p:txBody>
          <a:bodyPr/>
          <a:lstStyle/>
          <a:p>
            <a:pPr eaLnBrk="1" hangingPunct="1"/>
            <a:r>
              <a:rPr lang="de-DE" dirty="0">
                <a:latin typeface="Candara" panose="020E0502030303020204" pitchFamily="34" charset="0"/>
              </a:rPr>
              <a:t>Instruments recap</a:t>
            </a:r>
          </a:p>
          <a:p>
            <a:pPr lvl="1" eaLnBrk="1" hangingPunct="1"/>
            <a:r>
              <a:rPr lang="de-DE" sz="2400" dirty="0">
                <a:latin typeface="Candara" panose="020E0502030303020204" pitchFamily="34" charset="0"/>
              </a:rPr>
              <a:t>Coase Theorem</a:t>
            </a:r>
          </a:p>
          <a:p>
            <a:pPr lvl="1" eaLnBrk="1" hangingPunct="1"/>
            <a:r>
              <a:rPr lang="de-DE" sz="2400" dirty="0">
                <a:latin typeface="Candara" panose="020E0502030303020204" pitchFamily="34" charset="0"/>
              </a:rPr>
              <a:t>Weitzman Theorem</a:t>
            </a:r>
          </a:p>
          <a:p>
            <a:pPr eaLnBrk="1" hangingPunct="1"/>
            <a:r>
              <a:rPr lang="de-DE" sz="2800" dirty="0">
                <a:latin typeface="Candara" panose="020E0502030303020204" pitchFamily="34" charset="0"/>
              </a:rPr>
              <a:t>Tradable Emission Permits</a:t>
            </a:r>
          </a:p>
          <a:p>
            <a:pPr lvl="1" eaLnBrk="1" hangingPunct="1"/>
            <a:r>
              <a:rPr lang="de-DE" sz="2400" dirty="0">
                <a:latin typeface="Candara" panose="020E0502030303020204" pitchFamily="34" charset="0"/>
              </a:rPr>
              <a:t>International</a:t>
            </a:r>
          </a:p>
          <a:p>
            <a:pPr lvl="1" eaLnBrk="1" hangingPunct="1"/>
            <a:r>
              <a:rPr lang="de-DE" sz="2400" dirty="0">
                <a:latin typeface="Candara" panose="020E0502030303020204" pitchFamily="34" charset="0"/>
              </a:rPr>
              <a:t>European Union</a:t>
            </a:r>
          </a:p>
          <a:p>
            <a:pPr lvl="1" eaLnBrk="1" hangingPunct="1"/>
            <a:r>
              <a:rPr lang="de-DE" sz="2400" dirty="0">
                <a:latin typeface="Candara" panose="020E0502030303020204" pitchFamily="34" charset="0"/>
              </a:rPr>
              <a:t>United Kingdom</a:t>
            </a:r>
          </a:p>
          <a:p>
            <a:pPr lvl="1" eaLnBrk="1" hangingPunct="1"/>
            <a:r>
              <a:rPr lang="de-DE" sz="2400" dirty="0">
                <a:latin typeface="Candara" panose="020E0502030303020204" pitchFamily="34" charset="0"/>
              </a:rPr>
              <a:t>Border adjustments</a:t>
            </a:r>
          </a:p>
          <a:p>
            <a:pPr eaLnBrk="1" hangingPunct="1"/>
            <a:r>
              <a:rPr lang="de-DE" sz="2800" dirty="0">
                <a:latin typeface="Candara" panose="020E0502030303020204" pitchFamily="34" charset="0"/>
              </a:rPr>
              <a:t>Clean Development Mechanism</a:t>
            </a:r>
          </a:p>
          <a:p>
            <a:pPr eaLnBrk="1" hangingPunct="1"/>
            <a:r>
              <a:rPr lang="de-DE" sz="2800" dirty="0">
                <a:latin typeface="Candara" panose="020E0502030303020204" pitchFamily="34" charset="0"/>
              </a:rPr>
              <a:t>Technological change</a:t>
            </a:r>
            <a:endParaRPr lang="de-DE" sz="2800" dirty="0">
              <a:latin typeface="Comic Sans MS" pitchFamily="66"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4213" y="0"/>
            <a:ext cx="7772400" cy="1143000"/>
          </a:xfrm>
        </p:spPr>
        <p:txBody>
          <a:bodyPr/>
          <a:lstStyle/>
          <a:p>
            <a:pPr eaLnBrk="1" hangingPunct="1"/>
            <a:r>
              <a:rPr lang="en-GB" sz="3600" dirty="0" err="1">
                <a:solidFill>
                  <a:schemeClr val="tx1"/>
                </a:solidFill>
                <a:latin typeface="Candara" panose="020E0502030303020204" pitchFamily="34" charset="0"/>
              </a:rPr>
              <a:t>Coase</a:t>
            </a:r>
            <a:r>
              <a:rPr lang="en-GB" sz="3600" dirty="0">
                <a:solidFill>
                  <a:schemeClr val="tx1"/>
                </a:solidFill>
                <a:latin typeface="Candara" panose="020E0502030303020204" pitchFamily="34" charset="0"/>
              </a:rPr>
              <a:t> Theorem: Preliminaries</a:t>
            </a:r>
          </a:p>
        </p:txBody>
      </p:sp>
      <p:sp>
        <p:nvSpPr>
          <p:cNvPr id="18435" name="Line 3"/>
          <p:cNvSpPr>
            <a:spLocks noChangeShapeType="1"/>
          </p:cNvSpPr>
          <p:nvPr/>
        </p:nvSpPr>
        <p:spPr bwMode="auto">
          <a:xfrm>
            <a:off x="1987550" y="1889125"/>
            <a:ext cx="0" cy="3584575"/>
          </a:xfrm>
          <a:prstGeom prst="line">
            <a:avLst/>
          </a:prstGeom>
          <a:noFill/>
          <a:ln w="25400">
            <a:solidFill>
              <a:schemeClr val="tx1"/>
            </a:solidFill>
            <a:round/>
            <a:headEnd/>
            <a:tailEnd/>
          </a:ln>
        </p:spPr>
        <p:txBody>
          <a:bodyPr/>
          <a:lstStyle/>
          <a:p>
            <a:endParaRPr lang="en-US"/>
          </a:p>
        </p:txBody>
      </p:sp>
      <p:sp>
        <p:nvSpPr>
          <p:cNvPr id="18436" name="Line 4"/>
          <p:cNvSpPr>
            <a:spLocks noChangeShapeType="1"/>
          </p:cNvSpPr>
          <p:nvPr/>
        </p:nvSpPr>
        <p:spPr bwMode="auto">
          <a:xfrm>
            <a:off x="1985963" y="5462588"/>
            <a:ext cx="5646737" cy="0"/>
          </a:xfrm>
          <a:prstGeom prst="line">
            <a:avLst/>
          </a:prstGeom>
          <a:noFill/>
          <a:ln w="25400">
            <a:solidFill>
              <a:schemeClr val="tx1"/>
            </a:solidFill>
            <a:round/>
            <a:headEnd/>
            <a:tailEnd/>
          </a:ln>
        </p:spPr>
        <p:txBody>
          <a:bodyPr/>
          <a:lstStyle/>
          <a:p>
            <a:endParaRPr lang="en-US"/>
          </a:p>
        </p:txBody>
      </p:sp>
      <p:sp>
        <p:nvSpPr>
          <p:cNvPr id="18437" name="Line 5"/>
          <p:cNvSpPr>
            <a:spLocks noChangeShapeType="1"/>
          </p:cNvSpPr>
          <p:nvPr/>
        </p:nvSpPr>
        <p:spPr bwMode="auto">
          <a:xfrm flipV="1">
            <a:off x="2255838" y="1889125"/>
            <a:ext cx="5145087" cy="3389313"/>
          </a:xfrm>
          <a:prstGeom prst="line">
            <a:avLst/>
          </a:prstGeom>
          <a:noFill/>
          <a:ln w="25400">
            <a:solidFill>
              <a:srgbClr val="008000"/>
            </a:solidFill>
            <a:round/>
            <a:headEnd/>
            <a:tailEnd/>
          </a:ln>
        </p:spPr>
        <p:txBody>
          <a:bodyPr/>
          <a:lstStyle/>
          <a:p>
            <a:endParaRPr lang="en-US"/>
          </a:p>
        </p:txBody>
      </p:sp>
      <p:sp>
        <p:nvSpPr>
          <p:cNvPr id="18438" name="Line 7"/>
          <p:cNvSpPr>
            <a:spLocks noChangeShapeType="1"/>
          </p:cNvSpPr>
          <p:nvPr/>
        </p:nvSpPr>
        <p:spPr bwMode="auto">
          <a:xfrm>
            <a:off x="2043113" y="1760538"/>
            <a:ext cx="4498975" cy="3646487"/>
          </a:xfrm>
          <a:prstGeom prst="line">
            <a:avLst/>
          </a:prstGeom>
          <a:noFill/>
          <a:ln w="25400">
            <a:solidFill>
              <a:srgbClr val="993300"/>
            </a:solidFill>
            <a:round/>
            <a:headEnd/>
            <a:tailEnd/>
          </a:ln>
        </p:spPr>
        <p:txBody>
          <a:bodyPr/>
          <a:lstStyle/>
          <a:p>
            <a:endParaRPr lang="en-US"/>
          </a:p>
        </p:txBody>
      </p:sp>
      <p:sp>
        <p:nvSpPr>
          <p:cNvPr id="275464" name="Line 8"/>
          <p:cNvSpPr>
            <a:spLocks noChangeShapeType="1"/>
          </p:cNvSpPr>
          <p:nvPr/>
        </p:nvSpPr>
        <p:spPr bwMode="auto">
          <a:xfrm>
            <a:off x="4548188" y="3803650"/>
            <a:ext cx="0" cy="1670050"/>
          </a:xfrm>
          <a:prstGeom prst="line">
            <a:avLst/>
          </a:prstGeom>
          <a:noFill/>
          <a:ln w="25400">
            <a:solidFill>
              <a:schemeClr val="tx1"/>
            </a:solidFill>
            <a:prstDash val="sysDot"/>
            <a:round/>
            <a:headEnd/>
            <a:tailEnd/>
          </a:ln>
        </p:spPr>
        <p:txBody>
          <a:bodyPr/>
          <a:lstStyle/>
          <a:p>
            <a:endParaRPr lang="en-US"/>
          </a:p>
        </p:txBody>
      </p:sp>
      <p:sp>
        <p:nvSpPr>
          <p:cNvPr id="275466" name="Line 10"/>
          <p:cNvSpPr>
            <a:spLocks noChangeShapeType="1"/>
          </p:cNvSpPr>
          <p:nvPr/>
        </p:nvSpPr>
        <p:spPr bwMode="auto">
          <a:xfrm flipH="1">
            <a:off x="1987550" y="3779838"/>
            <a:ext cx="2498725" cy="0"/>
          </a:xfrm>
          <a:prstGeom prst="line">
            <a:avLst/>
          </a:prstGeom>
          <a:noFill/>
          <a:ln w="25400">
            <a:solidFill>
              <a:schemeClr val="tx1"/>
            </a:solidFill>
            <a:prstDash val="sysDot"/>
            <a:round/>
            <a:headEnd/>
            <a:tailEnd/>
          </a:ln>
        </p:spPr>
        <p:txBody>
          <a:bodyPr/>
          <a:lstStyle/>
          <a:p>
            <a:endParaRPr lang="en-US"/>
          </a:p>
        </p:txBody>
      </p:sp>
      <p:sp>
        <p:nvSpPr>
          <p:cNvPr id="18441" name="Text Box 12"/>
          <p:cNvSpPr txBox="1">
            <a:spLocks noChangeArrowheads="1"/>
          </p:cNvSpPr>
          <p:nvPr/>
        </p:nvSpPr>
        <p:spPr bwMode="auto">
          <a:xfrm>
            <a:off x="6832600" y="5586413"/>
            <a:ext cx="1071563" cy="396875"/>
          </a:xfrm>
          <a:prstGeom prst="rect">
            <a:avLst/>
          </a:prstGeom>
          <a:noFill/>
          <a:ln w="25400">
            <a:noFill/>
            <a:miter lim="800000"/>
            <a:headEnd/>
            <a:tailEnd/>
          </a:ln>
        </p:spPr>
        <p:txBody>
          <a:bodyPr wrap="none">
            <a:spAutoFit/>
          </a:bodyPr>
          <a:lstStyle/>
          <a:p>
            <a:pPr eaLnBrk="0" hangingPunct="0"/>
            <a:r>
              <a:rPr lang="en-GB" sz="2000"/>
              <a:t>Quantity</a:t>
            </a:r>
          </a:p>
        </p:txBody>
      </p:sp>
      <p:sp>
        <p:nvSpPr>
          <p:cNvPr id="18442" name="Text Box 13"/>
          <p:cNvSpPr txBox="1">
            <a:spLocks noChangeArrowheads="1"/>
          </p:cNvSpPr>
          <p:nvPr/>
        </p:nvSpPr>
        <p:spPr bwMode="auto">
          <a:xfrm rot="-5400000">
            <a:off x="1365251" y="2070100"/>
            <a:ext cx="704850" cy="396875"/>
          </a:xfrm>
          <a:prstGeom prst="rect">
            <a:avLst/>
          </a:prstGeom>
          <a:noFill/>
          <a:ln w="25400">
            <a:noFill/>
            <a:miter lim="800000"/>
            <a:headEnd/>
            <a:tailEnd/>
          </a:ln>
        </p:spPr>
        <p:txBody>
          <a:bodyPr wrap="none">
            <a:spAutoFit/>
          </a:bodyPr>
          <a:lstStyle/>
          <a:p>
            <a:pPr eaLnBrk="0" hangingPunct="0"/>
            <a:r>
              <a:rPr lang="en-GB" sz="2000"/>
              <a:t>Price</a:t>
            </a:r>
          </a:p>
        </p:txBody>
      </p:sp>
      <p:sp>
        <p:nvSpPr>
          <p:cNvPr id="275470" name="Text Box 14"/>
          <p:cNvSpPr txBox="1">
            <a:spLocks noChangeArrowheads="1"/>
          </p:cNvSpPr>
          <p:nvPr/>
        </p:nvSpPr>
        <p:spPr bwMode="auto">
          <a:xfrm>
            <a:off x="1565275" y="3525838"/>
            <a:ext cx="438150" cy="396875"/>
          </a:xfrm>
          <a:prstGeom prst="rect">
            <a:avLst/>
          </a:prstGeom>
          <a:noFill/>
          <a:ln w="25400">
            <a:noFill/>
            <a:miter lim="800000"/>
            <a:headEnd/>
            <a:tailEnd/>
          </a:ln>
        </p:spPr>
        <p:txBody>
          <a:bodyPr wrap="none">
            <a:spAutoFit/>
          </a:bodyPr>
          <a:lstStyle/>
          <a:p>
            <a:pPr eaLnBrk="0" hangingPunct="0"/>
            <a:r>
              <a:rPr lang="en-GB" sz="2000"/>
              <a:t>p*</a:t>
            </a:r>
          </a:p>
        </p:txBody>
      </p:sp>
      <p:sp>
        <p:nvSpPr>
          <p:cNvPr id="275472" name="Text Box 16"/>
          <p:cNvSpPr txBox="1">
            <a:spLocks noChangeArrowheads="1"/>
          </p:cNvSpPr>
          <p:nvPr/>
        </p:nvSpPr>
        <p:spPr bwMode="auto">
          <a:xfrm>
            <a:off x="4321175" y="5526088"/>
            <a:ext cx="438150" cy="396875"/>
          </a:xfrm>
          <a:prstGeom prst="rect">
            <a:avLst/>
          </a:prstGeom>
          <a:noFill/>
          <a:ln w="25400">
            <a:noFill/>
            <a:miter lim="800000"/>
            <a:headEnd/>
            <a:tailEnd/>
          </a:ln>
        </p:spPr>
        <p:txBody>
          <a:bodyPr wrap="none">
            <a:spAutoFit/>
          </a:bodyPr>
          <a:lstStyle/>
          <a:p>
            <a:pPr eaLnBrk="0" hangingPunct="0"/>
            <a:r>
              <a:rPr lang="en-GB" sz="2000"/>
              <a:t>q*</a:t>
            </a:r>
          </a:p>
        </p:txBody>
      </p:sp>
      <p:sp>
        <p:nvSpPr>
          <p:cNvPr id="18445" name="Text Box 18"/>
          <p:cNvSpPr txBox="1">
            <a:spLocks noChangeArrowheads="1"/>
          </p:cNvSpPr>
          <p:nvPr/>
        </p:nvSpPr>
        <p:spPr bwMode="auto">
          <a:xfrm>
            <a:off x="6846888" y="1306513"/>
            <a:ext cx="184150" cy="396875"/>
          </a:xfrm>
          <a:prstGeom prst="rect">
            <a:avLst/>
          </a:prstGeom>
          <a:noFill/>
          <a:ln w="25400">
            <a:noFill/>
            <a:miter lim="800000"/>
            <a:headEnd/>
            <a:tailEnd/>
          </a:ln>
        </p:spPr>
        <p:txBody>
          <a:bodyPr wrap="none">
            <a:spAutoFit/>
          </a:bodyPr>
          <a:lstStyle/>
          <a:p>
            <a:pPr eaLnBrk="0" hangingPunct="0"/>
            <a:endParaRPr lang="en-US" sz="2000"/>
          </a:p>
        </p:txBody>
      </p:sp>
      <p:sp>
        <p:nvSpPr>
          <p:cNvPr id="18446" name="Text Box 19"/>
          <p:cNvSpPr txBox="1">
            <a:spLocks noChangeArrowheads="1"/>
          </p:cNvSpPr>
          <p:nvPr/>
        </p:nvSpPr>
        <p:spPr bwMode="auto">
          <a:xfrm>
            <a:off x="4835525" y="1373188"/>
            <a:ext cx="4273550" cy="400050"/>
          </a:xfrm>
          <a:prstGeom prst="rect">
            <a:avLst/>
          </a:prstGeom>
          <a:noFill/>
          <a:ln w="25400">
            <a:noFill/>
            <a:miter lim="800000"/>
            <a:headEnd/>
            <a:tailEnd/>
          </a:ln>
        </p:spPr>
        <p:txBody>
          <a:bodyPr wrap="none">
            <a:spAutoFit/>
          </a:bodyPr>
          <a:lstStyle/>
          <a:p>
            <a:pPr eaLnBrk="0" hangingPunct="0"/>
            <a:r>
              <a:rPr lang="en-GB" sz="2000"/>
              <a:t>Marginal benefits of emission reduction</a:t>
            </a:r>
          </a:p>
        </p:txBody>
      </p:sp>
      <p:sp>
        <p:nvSpPr>
          <p:cNvPr id="18447" name="Text Box 21"/>
          <p:cNvSpPr txBox="1">
            <a:spLocks noChangeArrowheads="1"/>
          </p:cNvSpPr>
          <p:nvPr/>
        </p:nvSpPr>
        <p:spPr bwMode="auto">
          <a:xfrm>
            <a:off x="395288" y="1373188"/>
            <a:ext cx="3975100" cy="400050"/>
          </a:xfrm>
          <a:prstGeom prst="rect">
            <a:avLst/>
          </a:prstGeom>
          <a:noFill/>
          <a:ln w="25400">
            <a:noFill/>
            <a:miter lim="800000"/>
            <a:headEnd/>
            <a:tailEnd/>
          </a:ln>
        </p:spPr>
        <p:txBody>
          <a:bodyPr wrap="none">
            <a:spAutoFit/>
          </a:bodyPr>
          <a:lstStyle/>
          <a:p>
            <a:pPr eaLnBrk="0" hangingPunct="0"/>
            <a:r>
              <a:rPr lang="en-GB" sz="2000"/>
              <a:t>Marginal costs of emission reduction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54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7546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7547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754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64" grpId="0" animBg="1"/>
      <p:bldP spid="275466" grpId="0" animBg="1"/>
      <p:bldP spid="275470" grpId="0" autoUpdateAnimBg="0"/>
      <p:bldP spid="275472"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4213" y="0"/>
            <a:ext cx="7772400" cy="1143000"/>
          </a:xfrm>
        </p:spPr>
        <p:txBody>
          <a:bodyPr/>
          <a:lstStyle/>
          <a:p>
            <a:pPr eaLnBrk="1" hangingPunct="1"/>
            <a:r>
              <a:rPr lang="en-GB" sz="3600" dirty="0" err="1">
                <a:solidFill>
                  <a:schemeClr val="tx1"/>
                </a:solidFill>
                <a:latin typeface="Candara" panose="020E0502030303020204" pitchFamily="34" charset="0"/>
              </a:rPr>
              <a:t>Coase</a:t>
            </a:r>
            <a:r>
              <a:rPr lang="en-GB" sz="3600" dirty="0">
                <a:solidFill>
                  <a:schemeClr val="tx1"/>
                </a:solidFill>
                <a:latin typeface="Candara" panose="020E0502030303020204" pitchFamily="34" charset="0"/>
              </a:rPr>
              <a:t> Theorem: Polluter pays</a:t>
            </a:r>
          </a:p>
        </p:txBody>
      </p:sp>
      <p:sp>
        <p:nvSpPr>
          <p:cNvPr id="19459" name="Line 3"/>
          <p:cNvSpPr>
            <a:spLocks noChangeShapeType="1"/>
          </p:cNvSpPr>
          <p:nvPr/>
        </p:nvSpPr>
        <p:spPr bwMode="auto">
          <a:xfrm>
            <a:off x="1987550" y="1889125"/>
            <a:ext cx="0" cy="3584575"/>
          </a:xfrm>
          <a:prstGeom prst="line">
            <a:avLst/>
          </a:prstGeom>
          <a:noFill/>
          <a:ln w="25400">
            <a:solidFill>
              <a:schemeClr val="tx1"/>
            </a:solidFill>
            <a:round/>
            <a:headEnd/>
            <a:tailEnd/>
          </a:ln>
        </p:spPr>
        <p:txBody>
          <a:bodyPr/>
          <a:lstStyle/>
          <a:p>
            <a:endParaRPr lang="en-US"/>
          </a:p>
        </p:txBody>
      </p:sp>
      <p:sp>
        <p:nvSpPr>
          <p:cNvPr id="19460" name="Line 4"/>
          <p:cNvSpPr>
            <a:spLocks noChangeShapeType="1"/>
          </p:cNvSpPr>
          <p:nvPr/>
        </p:nvSpPr>
        <p:spPr bwMode="auto">
          <a:xfrm>
            <a:off x="1985963" y="5462588"/>
            <a:ext cx="5646737" cy="0"/>
          </a:xfrm>
          <a:prstGeom prst="line">
            <a:avLst/>
          </a:prstGeom>
          <a:noFill/>
          <a:ln w="25400">
            <a:solidFill>
              <a:schemeClr val="tx1"/>
            </a:solidFill>
            <a:round/>
            <a:headEnd/>
            <a:tailEnd/>
          </a:ln>
        </p:spPr>
        <p:txBody>
          <a:bodyPr/>
          <a:lstStyle/>
          <a:p>
            <a:endParaRPr lang="en-US"/>
          </a:p>
        </p:txBody>
      </p:sp>
      <p:sp>
        <p:nvSpPr>
          <p:cNvPr id="19461" name="Line 5"/>
          <p:cNvSpPr>
            <a:spLocks noChangeShapeType="1"/>
          </p:cNvSpPr>
          <p:nvPr/>
        </p:nvSpPr>
        <p:spPr bwMode="auto">
          <a:xfrm flipV="1">
            <a:off x="2255838" y="1889125"/>
            <a:ext cx="5145087" cy="3389313"/>
          </a:xfrm>
          <a:prstGeom prst="line">
            <a:avLst/>
          </a:prstGeom>
          <a:noFill/>
          <a:ln w="25400">
            <a:solidFill>
              <a:srgbClr val="008000"/>
            </a:solidFill>
            <a:round/>
            <a:headEnd/>
            <a:tailEnd/>
          </a:ln>
        </p:spPr>
        <p:txBody>
          <a:bodyPr/>
          <a:lstStyle/>
          <a:p>
            <a:endParaRPr lang="en-US"/>
          </a:p>
        </p:txBody>
      </p:sp>
      <p:sp>
        <p:nvSpPr>
          <p:cNvPr id="19462" name="Line 6"/>
          <p:cNvSpPr>
            <a:spLocks noChangeShapeType="1"/>
          </p:cNvSpPr>
          <p:nvPr/>
        </p:nvSpPr>
        <p:spPr bwMode="auto">
          <a:xfrm>
            <a:off x="2051050" y="1773238"/>
            <a:ext cx="4498975" cy="3646487"/>
          </a:xfrm>
          <a:prstGeom prst="line">
            <a:avLst/>
          </a:prstGeom>
          <a:noFill/>
          <a:ln w="25400">
            <a:solidFill>
              <a:srgbClr val="993300"/>
            </a:solidFill>
            <a:round/>
            <a:headEnd/>
            <a:tailEnd/>
          </a:ln>
        </p:spPr>
        <p:txBody>
          <a:bodyPr/>
          <a:lstStyle/>
          <a:p>
            <a:endParaRPr lang="en-US"/>
          </a:p>
        </p:txBody>
      </p:sp>
      <p:sp>
        <p:nvSpPr>
          <p:cNvPr id="19463" name="Line 7"/>
          <p:cNvSpPr>
            <a:spLocks noChangeShapeType="1"/>
          </p:cNvSpPr>
          <p:nvPr/>
        </p:nvSpPr>
        <p:spPr bwMode="auto">
          <a:xfrm>
            <a:off x="4548188" y="3803650"/>
            <a:ext cx="0" cy="1670050"/>
          </a:xfrm>
          <a:prstGeom prst="line">
            <a:avLst/>
          </a:prstGeom>
          <a:noFill/>
          <a:ln w="25400">
            <a:solidFill>
              <a:schemeClr val="tx1"/>
            </a:solidFill>
            <a:prstDash val="sysDot"/>
            <a:round/>
            <a:headEnd/>
            <a:tailEnd/>
          </a:ln>
        </p:spPr>
        <p:txBody>
          <a:bodyPr/>
          <a:lstStyle/>
          <a:p>
            <a:endParaRPr lang="en-US"/>
          </a:p>
        </p:txBody>
      </p:sp>
      <p:sp>
        <p:nvSpPr>
          <p:cNvPr id="19464" name="Line 8"/>
          <p:cNvSpPr>
            <a:spLocks noChangeShapeType="1"/>
          </p:cNvSpPr>
          <p:nvPr/>
        </p:nvSpPr>
        <p:spPr bwMode="auto">
          <a:xfrm flipH="1">
            <a:off x="1987550" y="3779838"/>
            <a:ext cx="2498725" cy="0"/>
          </a:xfrm>
          <a:prstGeom prst="line">
            <a:avLst/>
          </a:prstGeom>
          <a:noFill/>
          <a:ln w="25400">
            <a:solidFill>
              <a:schemeClr val="tx1"/>
            </a:solidFill>
            <a:prstDash val="sysDot"/>
            <a:round/>
            <a:headEnd/>
            <a:tailEnd/>
          </a:ln>
        </p:spPr>
        <p:txBody>
          <a:bodyPr/>
          <a:lstStyle/>
          <a:p>
            <a:endParaRPr lang="en-US"/>
          </a:p>
        </p:txBody>
      </p:sp>
      <p:sp>
        <p:nvSpPr>
          <p:cNvPr id="19465" name="Text Box 9"/>
          <p:cNvSpPr txBox="1">
            <a:spLocks noChangeArrowheads="1"/>
          </p:cNvSpPr>
          <p:nvPr/>
        </p:nvSpPr>
        <p:spPr bwMode="auto">
          <a:xfrm>
            <a:off x="6832600" y="5586413"/>
            <a:ext cx="1071563" cy="396875"/>
          </a:xfrm>
          <a:prstGeom prst="rect">
            <a:avLst/>
          </a:prstGeom>
          <a:noFill/>
          <a:ln w="25400">
            <a:noFill/>
            <a:miter lim="800000"/>
            <a:headEnd/>
            <a:tailEnd/>
          </a:ln>
        </p:spPr>
        <p:txBody>
          <a:bodyPr wrap="none">
            <a:spAutoFit/>
          </a:bodyPr>
          <a:lstStyle/>
          <a:p>
            <a:pPr eaLnBrk="0" hangingPunct="0"/>
            <a:r>
              <a:rPr lang="en-GB" sz="2000"/>
              <a:t>Quantity</a:t>
            </a:r>
          </a:p>
        </p:txBody>
      </p:sp>
      <p:sp>
        <p:nvSpPr>
          <p:cNvPr id="19466" name="Text Box 10"/>
          <p:cNvSpPr txBox="1">
            <a:spLocks noChangeArrowheads="1"/>
          </p:cNvSpPr>
          <p:nvPr/>
        </p:nvSpPr>
        <p:spPr bwMode="auto">
          <a:xfrm rot="-5400000">
            <a:off x="1365251" y="2070100"/>
            <a:ext cx="704850" cy="396875"/>
          </a:xfrm>
          <a:prstGeom prst="rect">
            <a:avLst/>
          </a:prstGeom>
          <a:noFill/>
          <a:ln w="25400">
            <a:noFill/>
            <a:miter lim="800000"/>
            <a:headEnd/>
            <a:tailEnd/>
          </a:ln>
        </p:spPr>
        <p:txBody>
          <a:bodyPr wrap="none">
            <a:spAutoFit/>
          </a:bodyPr>
          <a:lstStyle/>
          <a:p>
            <a:pPr eaLnBrk="0" hangingPunct="0"/>
            <a:r>
              <a:rPr lang="en-GB" sz="2000"/>
              <a:t>Price</a:t>
            </a:r>
          </a:p>
        </p:txBody>
      </p:sp>
      <p:sp>
        <p:nvSpPr>
          <p:cNvPr id="19467" name="Text Box 11"/>
          <p:cNvSpPr txBox="1">
            <a:spLocks noChangeArrowheads="1"/>
          </p:cNvSpPr>
          <p:nvPr/>
        </p:nvSpPr>
        <p:spPr bwMode="auto">
          <a:xfrm>
            <a:off x="1565275" y="3525838"/>
            <a:ext cx="438150" cy="396875"/>
          </a:xfrm>
          <a:prstGeom prst="rect">
            <a:avLst/>
          </a:prstGeom>
          <a:noFill/>
          <a:ln w="25400">
            <a:noFill/>
            <a:miter lim="800000"/>
            <a:headEnd/>
            <a:tailEnd/>
          </a:ln>
        </p:spPr>
        <p:txBody>
          <a:bodyPr wrap="none">
            <a:spAutoFit/>
          </a:bodyPr>
          <a:lstStyle/>
          <a:p>
            <a:pPr eaLnBrk="0" hangingPunct="0"/>
            <a:r>
              <a:rPr lang="en-GB" sz="2000"/>
              <a:t>p*</a:t>
            </a:r>
          </a:p>
        </p:txBody>
      </p:sp>
      <p:sp>
        <p:nvSpPr>
          <p:cNvPr id="19468" name="Text Box 12"/>
          <p:cNvSpPr txBox="1">
            <a:spLocks noChangeArrowheads="1"/>
          </p:cNvSpPr>
          <p:nvPr/>
        </p:nvSpPr>
        <p:spPr bwMode="auto">
          <a:xfrm>
            <a:off x="4321175" y="5526088"/>
            <a:ext cx="438150" cy="396875"/>
          </a:xfrm>
          <a:prstGeom prst="rect">
            <a:avLst/>
          </a:prstGeom>
          <a:noFill/>
          <a:ln w="25400">
            <a:noFill/>
            <a:miter lim="800000"/>
            <a:headEnd/>
            <a:tailEnd/>
          </a:ln>
        </p:spPr>
        <p:txBody>
          <a:bodyPr wrap="none">
            <a:spAutoFit/>
          </a:bodyPr>
          <a:lstStyle/>
          <a:p>
            <a:pPr eaLnBrk="0" hangingPunct="0"/>
            <a:r>
              <a:rPr lang="en-GB" sz="2000"/>
              <a:t>q*</a:t>
            </a:r>
          </a:p>
        </p:txBody>
      </p:sp>
      <p:sp>
        <p:nvSpPr>
          <p:cNvPr id="19469" name="Text Box 13"/>
          <p:cNvSpPr txBox="1">
            <a:spLocks noChangeArrowheads="1"/>
          </p:cNvSpPr>
          <p:nvPr/>
        </p:nvSpPr>
        <p:spPr bwMode="auto">
          <a:xfrm>
            <a:off x="6846888" y="1306513"/>
            <a:ext cx="184150" cy="396875"/>
          </a:xfrm>
          <a:prstGeom prst="rect">
            <a:avLst/>
          </a:prstGeom>
          <a:noFill/>
          <a:ln w="25400">
            <a:noFill/>
            <a:miter lim="800000"/>
            <a:headEnd/>
            <a:tailEnd/>
          </a:ln>
        </p:spPr>
        <p:txBody>
          <a:bodyPr wrap="none">
            <a:spAutoFit/>
          </a:bodyPr>
          <a:lstStyle/>
          <a:p>
            <a:pPr eaLnBrk="0" hangingPunct="0"/>
            <a:endParaRPr lang="en-US" sz="2000"/>
          </a:p>
        </p:txBody>
      </p:sp>
      <p:sp>
        <p:nvSpPr>
          <p:cNvPr id="19470" name="Line 16"/>
          <p:cNvSpPr>
            <a:spLocks noChangeShapeType="1"/>
          </p:cNvSpPr>
          <p:nvPr/>
        </p:nvSpPr>
        <p:spPr bwMode="auto">
          <a:xfrm>
            <a:off x="2987675" y="2565400"/>
            <a:ext cx="0" cy="2879725"/>
          </a:xfrm>
          <a:prstGeom prst="line">
            <a:avLst/>
          </a:prstGeom>
          <a:noFill/>
          <a:ln w="9525">
            <a:solidFill>
              <a:schemeClr val="tx1"/>
            </a:solidFill>
            <a:round/>
            <a:headEnd type="triangle" w="med" len="med"/>
            <a:tailEnd type="triangle" w="med" len="med"/>
          </a:ln>
        </p:spPr>
        <p:txBody>
          <a:bodyPr/>
          <a:lstStyle/>
          <a:p>
            <a:endParaRPr lang="en-US"/>
          </a:p>
        </p:txBody>
      </p:sp>
      <p:sp>
        <p:nvSpPr>
          <p:cNvPr id="19471" name="Line 17"/>
          <p:cNvSpPr>
            <a:spLocks noChangeShapeType="1"/>
          </p:cNvSpPr>
          <p:nvPr/>
        </p:nvSpPr>
        <p:spPr bwMode="auto">
          <a:xfrm>
            <a:off x="3203575" y="4652963"/>
            <a:ext cx="0" cy="792162"/>
          </a:xfrm>
          <a:prstGeom prst="line">
            <a:avLst/>
          </a:prstGeom>
          <a:noFill/>
          <a:ln w="9525">
            <a:solidFill>
              <a:schemeClr val="tx1"/>
            </a:solidFill>
            <a:round/>
            <a:headEnd type="triangle" w="med" len="med"/>
            <a:tailEnd type="triangle" w="med" len="med"/>
          </a:ln>
        </p:spPr>
        <p:txBody>
          <a:bodyPr/>
          <a:lstStyle/>
          <a:p>
            <a:endParaRPr lang="en-US"/>
          </a:p>
        </p:txBody>
      </p:sp>
      <p:sp>
        <p:nvSpPr>
          <p:cNvPr id="19472" name="Text Box 18"/>
          <p:cNvSpPr txBox="1">
            <a:spLocks noChangeArrowheads="1"/>
          </p:cNvSpPr>
          <p:nvPr/>
        </p:nvSpPr>
        <p:spPr bwMode="auto">
          <a:xfrm>
            <a:off x="2987675" y="3068638"/>
            <a:ext cx="3794125" cy="396875"/>
          </a:xfrm>
          <a:prstGeom prst="rect">
            <a:avLst/>
          </a:prstGeom>
          <a:noFill/>
          <a:ln w="9525">
            <a:noFill/>
            <a:miter lim="800000"/>
            <a:headEnd/>
            <a:tailEnd/>
          </a:ln>
        </p:spPr>
        <p:txBody>
          <a:bodyPr wrap="none">
            <a:spAutoFit/>
          </a:bodyPr>
          <a:lstStyle/>
          <a:p>
            <a:r>
              <a:rPr lang="en-GB" sz="2000"/>
              <a:t>Willingness to compensate pollutee</a:t>
            </a:r>
            <a:endParaRPr lang="en-US" sz="2000"/>
          </a:p>
        </p:txBody>
      </p:sp>
      <p:sp>
        <p:nvSpPr>
          <p:cNvPr id="19473" name="Text Box 19"/>
          <p:cNvSpPr txBox="1">
            <a:spLocks noChangeArrowheads="1"/>
          </p:cNvSpPr>
          <p:nvPr/>
        </p:nvSpPr>
        <p:spPr bwMode="auto">
          <a:xfrm>
            <a:off x="3203575" y="4868863"/>
            <a:ext cx="3768725" cy="396875"/>
          </a:xfrm>
          <a:prstGeom prst="rect">
            <a:avLst/>
          </a:prstGeom>
          <a:noFill/>
          <a:ln w="9525">
            <a:noFill/>
            <a:miter lim="800000"/>
            <a:headEnd/>
            <a:tailEnd/>
          </a:ln>
        </p:spPr>
        <p:txBody>
          <a:bodyPr wrap="none">
            <a:spAutoFit/>
          </a:bodyPr>
          <a:lstStyle/>
          <a:p>
            <a:r>
              <a:rPr lang="en-GB" sz="2000"/>
              <a:t>Compensation needed for pollution</a:t>
            </a:r>
            <a:endParaRPr lang="en-US" sz="2000"/>
          </a:p>
        </p:txBody>
      </p:sp>
      <p:sp>
        <p:nvSpPr>
          <p:cNvPr id="19474" name="Text Box 21"/>
          <p:cNvSpPr txBox="1">
            <a:spLocks noChangeArrowheads="1"/>
          </p:cNvSpPr>
          <p:nvPr/>
        </p:nvSpPr>
        <p:spPr bwMode="auto">
          <a:xfrm>
            <a:off x="395288" y="1373188"/>
            <a:ext cx="3975100" cy="400050"/>
          </a:xfrm>
          <a:prstGeom prst="rect">
            <a:avLst/>
          </a:prstGeom>
          <a:noFill/>
          <a:ln w="25400">
            <a:noFill/>
            <a:miter lim="800000"/>
            <a:headEnd/>
            <a:tailEnd/>
          </a:ln>
        </p:spPr>
        <p:txBody>
          <a:bodyPr wrap="none">
            <a:spAutoFit/>
          </a:bodyPr>
          <a:lstStyle/>
          <a:p>
            <a:pPr eaLnBrk="0" hangingPunct="0"/>
            <a:r>
              <a:rPr lang="en-GB" sz="2000"/>
              <a:t>Marginal costs of emission reduction</a:t>
            </a:r>
          </a:p>
        </p:txBody>
      </p:sp>
      <p:sp>
        <p:nvSpPr>
          <p:cNvPr id="19475" name="Text Box 19"/>
          <p:cNvSpPr txBox="1">
            <a:spLocks noChangeArrowheads="1"/>
          </p:cNvSpPr>
          <p:nvPr/>
        </p:nvSpPr>
        <p:spPr bwMode="auto">
          <a:xfrm>
            <a:off x="4835525" y="1373188"/>
            <a:ext cx="4273550" cy="400050"/>
          </a:xfrm>
          <a:prstGeom prst="rect">
            <a:avLst/>
          </a:prstGeom>
          <a:noFill/>
          <a:ln w="25400">
            <a:noFill/>
            <a:miter lim="800000"/>
            <a:headEnd/>
            <a:tailEnd/>
          </a:ln>
        </p:spPr>
        <p:txBody>
          <a:bodyPr wrap="none">
            <a:spAutoFit/>
          </a:bodyPr>
          <a:lstStyle/>
          <a:p>
            <a:pPr eaLnBrk="0" hangingPunct="0"/>
            <a:r>
              <a:rPr lang="en-GB" sz="2000"/>
              <a:t>Marginal benefits of emission reduction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4213" y="0"/>
            <a:ext cx="7772400" cy="1143000"/>
          </a:xfrm>
        </p:spPr>
        <p:txBody>
          <a:bodyPr/>
          <a:lstStyle/>
          <a:p>
            <a:pPr eaLnBrk="1" hangingPunct="1"/>
            <a:r>
              <a:rPr lang="en-GB" sz="3600" dirty="0" err="1">
                <a:solidFill>
                  <a:schemeClr val="tx1"/>
                </a:solidFill>
                <a:latin typeface="Candara" panose="020E0502030303020204" pitchFamily="34" charset="0"/>
              </a:rPr>
              <a:t>Coase</a:t>
            </a:r>
            <a:r>
              <a:rPr lang="en-GB" sz="3600" dirty="0">
                <a:solidFill>
                  <a:schemeClr val="tx1"/>
                </a:solidFill>
                <a:latin typeface="Candara" panose="020E0502030303020204" pitchFamily="34" charset="0"/>
              </a:rPr>
              <a:t> Theorem: </a:t>
            </a:r>
            <a:r>
              <a:rPr lang="en-GB" sz="3600" dirty="0" err="1">
                <a:solidFill>
                  <a:schemeClr val="tx1"/>
                </a:solidFill>
                <a:latin typeface="Candara" panose="020E0502030303020204" pitchFamily="34" charset="0"/>
              </a:rPr>
              <a:t>Pollutee</a:t>
            </a:r>
            <a:r>
              <a:rPr lang="en-GB" sz="3600" dirty="0">
                <a:solidFill>
                  <a:schemeClr val="tx1"/>
                </a:solidFill>
                <a:latin typeface="Candara" panose="020E0502030303020204" pitchFamily="34" charset="0"/>
              </a:rPr>
              <a:t> pays</a:t>
            </a:r>
          </a:p>
        </p:txBody>
      </p:sp>
      <p:sp>
        <p:nvSpPr>
          <p:cNvPr id="20483" name="Line 3"/>
          <p:cNvSpPr>
            <a:spLocks noChangeShapeType="1"/>
          </p:cNvSpPr>
          <p:nvPr/>
        </p:nvSpPr>
        <p:spPr bwMode="auto">
          <a:xfrm>
            <a:off x="1987550" y="1889125"/>
            <a:ext cx="0" cy="3584575"/>
          </a:xfrm>
          <a:prstGeom prst="line">
            <a:avLst/>
          </a:prstGeom>
          <a:noFill/>
          <a:ln w="25400">
            <a:solidFill>
              <a:schemeClr val="tx1"/>
            </a:solidFill>
            <a:round/>
            <a:headEnd/>
            <a:tailEnd/>
          </a:ln>
        </p:spPr>
        <p:txBody>
          <a:bodyPr/>
          <a:lstStyle/>
          <a:p>
            <a:endParaRPr lang="en-US"/>
          </a:p>
        </p:txBody>
      </p:sp>
      <p:sp>
        <p:nvSpPr>
          <p:cNvPr id="20484" name="Line 4"/>
          <p:cNvSpPr>
            <a:spLocks noChangeShapeType="1"/>
          </p:cNvSpPr>
          <p:nvPr/>
        </p:nvSpPr>
        <p:spPr bwMode="auto">
          <a:xfrm>
            <a:off x="1985963" y="5462588"/>
            <a:ext cx="5646737" cy="0"/>
          </a:xfrm>
          <a:prstGeom prst="line">
            <a:avLst/>
          </a:prstGeom>
          <a:noFill/>
          <a:ln w="25400">
            <a:solidFill>
              <a:schemeClr val="tx1"/>
            </a:solidFill>
            <a:round/>
            <a:headEnd/>
            <a:tailEnd/>
          </a:ln>
        </p:spPr>
        <p:txBody>
          <a:bodyPr/>
          <a:lstStyle/>
          <a:p>
            <a:endParaRPr lang="en-US"/>
          </a:p>
        </p:txBody>
      </p:sp>
      <p:sp>
        <p:nvSpPr>
          <p:cNvPr id="20485" name="Line 5"/>
          <p:cNvSpPr>
            <a:spLocks noChangeShapeType="1"/>
          </p:cNvSpPr>
          <p:nvPr/>
        </p:nvSpPr>
        <p:spPr bwMode="auto">
          <a:xfrm flipV="1">
            <a:off x="2255838" y="1889125"/>
            <a:ext cx="5145087" cy="3389313"/>
          </a:xfrm>
          <a:prstGeom prst="line">
            <a:avLst/>
          </a:prstGeom>
          <a:noFill/>
          <a:ln w="25400">
            <a:solidFill>
              <a:srgbClr val="008000"/>
            </a:solidFill>
            <a:round/>
            <a:headEnd/>
            <a:tailEnd/>
          </a:ln>
        </p:spPr>
        <p:txBody>
          <a:bodyPr/>
          <a:lstStyle/>
          <a:p>
            <a:endParaRPr lang="en-US"/>
          </a:p>
        </p:txBody>
      </p:sp>
      <p:sp>
        <p:nvSpPr>
          <p:cNvPr id="20486" name="Line 6"/>
          <p:cNvSpPr>
            <a:spLocks noChangeShapeType="1"/>
          </p:cNvSpPr>
          <p:nvPr/>
        </p:nvSpPr>
        <p:spPr bwMode="auto">
          <a:xfrm>
            <a:off x="2051050" y="1773238"/>
            <a:ext cx="4498975" cy="3646487"/>
          </a:xfrm>
          <a:prstGeom prst="line">
            <a:avLst/>
          </a:prstGeom>
          <a:noFill/>
          <a:ln w="25400">
            <a:solidFill>
              <a:srgbClr val="993300"/>
            </a:solidFill>
            <a:round/>
            <a:headEnd/>
            <a:tailEnd/>
          </a:ln>
        </p:spPr>
        <p:txBody>
          <a:bodyPr/>
          <a:lstStyle/>
          <a:p>
            <a:endParaRPr lang="en-US"/>
          </a:p>
        </p:txBody>
      </p:sp>
      <p:sp>
        <p:nvSpPr>
          <p:cNvPr id="20487" name="Line 7"/>
          <p:cNvSpPr>
            <a:spLocks noChangeShapeType="1"/>
          </p:cNvSpPr>
          <p:nvPr/>
        </p:nvSpPr>
        <p:spPr bwMode="auto">
          <a:xfrm>
            <a:off x="4548188" y="3803650"/>
            <a:ext cx="0" cy="1670050"/>
          </a:xfrm>
          <a:prstGeom prst="line">
            <a:avLst/>
          </a:prstGeom>
          <a:noFill/>
          <a:ln w="25400">
            <a:solidFill>
              <a:schemeClr val="tx1"/>
            </a:solidFill>
            <a:prstDash val="sysDot"/>
            <a:round/>
            <a:headEnd/>
            <a:tailEnd/>
          </a:ln>
        </p:spPr>
        <p:txBody>
          <a:bodyPr/>
          <a:lstStyle/>
          <a:p>
            <a:endParaRPr lang="en-US"/>
          </a:p>
        </p:txBody>
      </p:sp>
      <p:sp>
        <p:nvSpPr>
          <p:cNvPr id="20488" name="Line 8"/>
          <p:cNvSpPr>
            <a:spLocks noChangeShapeType="1"/>
          </p:cNvSpPr>
          <p:nvPr/>
        </p:nvSpPr>
        <p:spPr bwMode="auto">
          <a:xfrm flipH="1">
            <a:off x="1987550" y="3779838"/>
            <a:ext cx="2498725" cy="0"/>
          </a:xfrm>
          <a:prstGeom prst="line">
            <a:avLst/>
          </a:prstGeom>
          <a:noFill/>
          <a:ln w="25400">
            <a:solidFill>
              <a:schemeClr val="tx1"/>
            </a:solidFill>
            <a:prstDash val="sysDot"/>
            <a:round/>
            <a:headEnd/>
            <a:tailEnd/>
          </a:ln>
        </p:spPr>
        <p:txBody>
          <a:bodyPr/>
          <a:lstStyle/>
          <a:p>
            <a:endParaRPr lang="en-US"/>
          </a:p>
        </p:txBody>
      </p:sp>
      <p:sp>
        <p:nvSpPr>
          <p:cNvPr id="20489" name="Text Box 9"/>
          <p:cNvSpPr txBox="1">
            <a:spLocks noChangeArrowheads="1"/>
          </p:cNvSpPr>
          <p:nvPr/>
        </p:nvSpPr>
        <p:spPr bwMode="auto">
          <a:xfrm>
            <a:off x="6832600" y="5586413"/>
            <a:ext cx="1071563" cy="396875"/>
          </a:xfrm>
          <a:prstGeom prst="rect">
            <a:avLst/>
          </a:prstGeom>
          <a:noFill/>
          <a:ln w="25400">
            <a:noFill/>
            <a:miter lim="800000"/>
            <a:headEnd/>
            <a:tailEnd/>
          </a:ln>
        </p:spPr>
        <p:txBody>
          <a:bodyPr wrap="none">
            <a:spAutoFit/>
          </a:bodyPr>
          <a:lstStyle/>
          <a:p>
            <a:pPr eaLnBrk="0" hangingPunct="0"/>
            <a:r>
              <a:rPr lang="en-GB" sz="2000"/>
              <a:t>Quantity</a:t>
            </a:r>
          </a:p>
        </p:txBody>
      </p:sp>
      <p:sp>
        <p:nvSpPr>
          <p:cNvPr id="20490" name="Text Box 10"/>
          <p:cNvSpPr txBox="1">
            <a:spLocks noChangeArrowheads="1"/>
          </p:cNvSpPr>
          <p:nvPr/>
        </p:nvSpPr>
        <p:spPr bwMode="auto">
          <a:xfrm rot="-5400000">
            <a:off x="1365251" y="2070100"/>
            <a:ext cx="704850" cy="396875"/>
          </a:xfrm>
          <a:prstGeom prst="rect">
            <a:avLst/>
          </a:prstGeom>
          <a:noFill/>
          <a:ln w="25400">
            <a:noFill/>
            <a:miter lim="800000"/>
            <a:headEnd/>
            <a:tailEnd/>
          </a:ln>
        </p:spPr>
        <p:txBody>
          <a:bodyPr wrap="none">
            <a:spAutoFit/>
          </a:bodyPr>
          <a:lstStyle/>
          <a:p>
            <a:pPr eaLnBrk="0" hangingPunct="0"/>
            <a:r>
              <a:rPr lang="en-GB" sz="2000"/>
              <a:t>Price</a:t>
            </a:r>
          </a:p>
        </p:txBody>
      </p:sp>
      <p:sp>
        <p:nvSpPr>
          <p:cNvPr id="20491" name="Text Box 11"/>
          <p:cNvSpPr txBox="1">
            <a:spLocks noChangeArrowheads="1"/>
          </p:cNvSpPr>
          <p:nvPr/>
        </p:nvSpPr>
        <p:spPr bwMode="auto">
          <a:xfrm>
            <a:off x="1565275" y="3525838"/>
            <a:ext cx="438150" cy="396875"/>
          </a:xfrm>
          <a:prstGeom prst="rect">
            <a:avLst/>
          </a:prstGeom>
          <a:noFill/>
          <a:ln w="25400">
            <a:noFill/>
            <a:miter lim="800000"/>
            <a:headEnd/>
            <a:tailEnd/>
          </a:ln>
        </p:spPr>
        <p:txBody>
          <a:bodyPr wrap="none">
            <a:spAutoFit/>
          </a:bodyPr>
          <a:lstStyle/>
          <a:p>
            <a:pPr eaLnBrk="0" hangingPunct="0"/>
            <a:r>
              <a:rPr lang="en-GB" sz="2000"/>
              <a:t>p*</a:t>
            </a:r>
          </a:p>
        </p:txBody>
      </p:sp>
      <p:sp>
        <p:nvSpPr>
          <p:cNvPr id="20492" name="Text Box 12"/>
          <p:cNvSpPr txBox="1">
            <a:spLocks noChangeArrowheads="1"/>
          </p:cNvSpPr>
          <p:nvPr/>
        </p:nvSpPr>
        <p:spPr bwMode="auto">
          <a:xfrm>
            <a:off x="4321175" y="5526088"/>
            <a:ext cx="438150" cy="396875"/>
          </a:xfrm>
          <a:prstGeom prst="rect">
            <a:avLst/>
          </a:prstGeom>
          <a:noFill/>
          <a:ln w="25400">
            <a:noFill/>
            <a:miter lim="800000"/>
            <a:headEnd/>
            <a:tailEnd/>
          </a:ln>
        </p:spPr>
        <p:txBody>
          <a:bodyPr wrap="none">
            <a:spAutoFit/>
          </a:bodyPr>
          <a:lstStyle/>
          <a:p>
            <a:pPr eaLnBrk="0" hangingPunct="0"/>
            <a:r>
              <a:rPr lang="en-GB" sz="2000"/>
              <a:t>q*</a:t>
            </a:r>
          </a:p>
        </p:txBody>
      </p:sp>
      <p:sp>
        <p:nvSpPr>
          <p:cNvPr id="20493" name="Text Box 13"/>
          <p:cNvSpPr txBox="1">
            <a:spLocks noChangeArrowheads="1"/>
          </p:cNvSpPr>
          <p:nvPr/>
        </p:nvSpPr>
        <p:spPr bwMode="auto">
          <a:xfrm>
            <a:off x="6846888" y="1306513"/>
            <a:ext cx="184150" cy="396875"/>
          </a:xfrm>
          <a:prstGeom prst="rect">
            <a:avLst/>
          </a:prstGeom>
          <a:noFill/>
          <a:ln w="25400">
            <a:noFill/>
            <a:miter lim="800000"/>
            <a:headEnd/>
            <a:tailEnd/>
          </a:ln>
        </p:spPr>
        <p:txBody>
          <a:bodyPr wrap="none">
            <a:spAutoFit/>
          </a:bodyPr>
          <a:lstStyle/>
          <a:p>
            <a:pPr eaLnBrk="0" hangingPunct="0"/>
            <a:endParaRPr lang="en-US" sz="2000"/>
          </a:p>
        </p:txBody>
      </p:sp>
      <p:sp>
        <p:nvSpPr>
          <p:cNvPr id="20494" name="Line 16"/>
          <p:cNvSpPr>
            <a:spLocks noChangeShapeType="1"/>
          </p:cNvSpPr>
          <p:nvPr/>
        </p:nvSpPr>
        <p:spPr bwMode="auto">
          <a:xfrm>
            <a:off x="2987675" y="2565400"/>
            <a:ext cx="0" cy="2879725"/>
          </a:xfrm>
          <a:prstGeom prst="line">
            <a:avLst/>
          </a:prstGeom>
          <a:noFill/>
          <a:ln w="9525">
            <a:solidFill>
              <a:schemeClr val="tx1"/>
            </a:solidFill>
            <a:round/>
            <a:headEnd type="triangle" w="med" len="med"/>
            <a:tailEnd type="triangle" w="med" len="med"/>
          </a:ln>
        </p:spPr>
        <p:txBody>
          <a:bodyPr/>
          <a:lstStyle/>
          <a:p>
            <a:endParaRPr lang="en-US"/>
          </a:p>
        </p:txBody>
      </p:sp>
      <p:sp>
        <p:nvSpPr>
          <p:cNvPr id="20495" name="Line 17"/>
          <p:cNvSpPr>
            <a:spLocks noChangeShapeType="1"/>
          </p:cNvSpPr>
          <p:nvPr/>
        </p:nvSpPr>
        <p:spPr bwMode="auto">
          <a:xfrm>
            <a:off x="3203575" y="4652963"/>
            <a:ext cx="0" cy="792162"/>
          </a:xfrm>
          <a:prstGeom prst="line">
            <a:avLst/>
          </a:prstGeom>
          <a:noFill/>
          <a:ln w="9525">
            <a:solidFill>
              <a:schemeClr val="tx1"/>
            </a:solidFill>
            <a:round/>
            <a:headEnd type="triangle" w="med" len="med"/>
            <a:tailEnd type="triangle" w="med" len="med"/>
          </a:ln>
        </p:spPr>
        <p:txBody>
          <a:bodyPr/>
          <a:lstStyle/>
          <a:p>
            <a:endParaRPr lang="en-US"/>
          </a:p>
        </p:txBody>
      </p:sp>
      <p:sp>
        <p:nvSpPr>
          <p:cNvPr id="20496" name="Text Box 18"/>
          <p:cNvSpPr txBox="1">
            <a:spLocks noChangeArrowheads="1"/>
          </p:cNvSpPr>
          <p:nvPr/>
        </p:nvSpPr>
        <p:spPr bwMode="auto">
          <a:xfrm>
            <a:off x="2987675" y="3068638"/>
            <a:ext cx="3846513" cy="396875"/>
          </a:xfrm>
          <a:prstGeom prst="rect">
            <a:avLst/>
          </a:prstGeom>
          <a:noFill/>
          <a:ln w="9525">
            <a:noFill/>
            <a:miter lim="800000"/>
            <a:headEnd/>
            <a:tailEnd/>
          </a:ln>
        </p:spPr>
        <p:txBody>
          <a:bodyPr wrap="none">
            <a:spAutoFit/>
          </a:bodyPr>
          <a:lstStyle/>
          <a:p>
            <a:r>
              <a:rPr lang="en-GB" sz="2000"/>
              <a:t>Compensation needed not to pollute</a:t>
            </a:r>
            <a:endParaRPr lang="en-US" sz="2000"/>
          </a:p>
        </p:txBody>
      </p:sp>
      <p:sp>
        <p:nvSpPr>
          <p:cNvPr id="20497" name="Text Box 19"/>
          <p:cNvSpPr txBox="1">
            <a:spLocks noChangeArrowheads="1"/>
          </p:cNvSpPr>
          <p:nvPr/>
        </p:nvSpPr>
        <p:spPr bwMode="auto">
          <a:xfrm>
            <a:off x="3203575" y="4868863"/>
            <a:ext cx="3765550" cy="396875"/>
          </a:xfrm>
          <a:prstGeom prst="rect">
            <a:avLst/>
          </a:prstGeom>
          <a:noFill/>
          <a:ln w="9525">
            <a:noFill/>
            <a:miter lim="800000"/>
            <a:headEnd/>
            <a:tailEnd/>
          </a:ln>
        </p:spPr>
        <p:txBody>
          <a:bodyPr wrap="none">
            <a:spAutoFit/>
          </a:bodyPr>
          <a:lstStyle/>
          <a:p>
            <a:r>
              <a:rPr lang="en-GB" sz="2000"/>
              <a:t>Willingness to compensate polluter</a:t>
            </a:r>
            <a:endParaRPr lang="en-US" sz="2000"/>
          </a:p>
        </p:txBody>
      </p:sp>
      <p:sp>
        <p:nvSpPr>
          <p:cNvPr id="20498" name="Text Box 21"/>
          <p:cNvSpPr txBox="1">
            <a:spLocks noChangeArrowheads="1"/>
          </p:cNvSpPr>
          <p:nvPr/>
        </p:nvSpPr>
        <p:spPr bwMode="auto">
          <a:xfrm>
            <a:off x="395288" y="1373188"/>
            <a:ext cx="3975100" cy="400050"/>
          </a:xfrm>
          <a:prstGeom prst="rect">
            <a:avLst/>
          </a:prstGeom>
          <a:noFill/>
          <a:ln w="25400">
            <a:noFill/>
            <a:miter lim="800000"/>
            <a:headEnd/>
            <a:tailEnd/>
          </a:ln>
        </p:spPr>
        <p:txBody>
          <a:bodyPr wrap="none">
            <a:spAutoFit/>
          </a:bodyPr>
          <a:lstStyle/>
          <a:p>
            <a:pPr eaLnBrk="0" hangingPunct="0"/>
            <a:r>
              <a:rPr lang="en-GB" sz="2000"/>
              <a:t>Marginal costs of emission reduction</a:t>
            </a:r>
          </a:p>
        </p:txBody>
      </p:sp>
      <p:sp>
        <p:nvSpPr>
          <p:cNvPr id="20499" name="Text Box 19"/>
          <p:cNvSpPr txBox="1">
            <a:spLocks noChangeArrowheads="1"/>
          </p:cNvSpPr>
          <p:nvPr/>
        </p:nvSpPr>
        <p:spPr bwMode="auto">
          <a:xfrm>
            <a:off x="4835525" y="1373188"/>
            <a:ext cx="4273550" cy="400050"/>
          </a:xfrm>
          <a:prstGeom prst="rect">
            <a:avLst/>
          </a:prstGeom>
          <a:noFill/>
          <a:ln w="25400">
            <a:noFill/>
            <a:miter lim="800000"/>
            <a:headEnd/>
            <a:tailEnd/>
          </a:ln>
        </p:spPr>
        <p:txBody>
          <a:bodyPr wrap="none">
            <a:spAutoFit/>
          </a:bodyPr>
          <a:lstStyle/>
          <a:p>
            <a:pPr eaLnBrk="0" hangingPunct="0"/>
            <a:r>
              <a:rPr lang="en-GB" sz="2000"/>
              <a:t>Marginal benefits of emission reduction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74700" y="0"/>
            <a:ext cx="7772400" cy="1143000"/>
          </a:xfrm>
        </p:spPr>
        <p:txBody>
          <a:bodyPr/>
          <a:lstStyle/>
          <a:p>
            <a:pPr eaLnBrk="1" hangingPunct="1"/>
            <a:r>
              <a:rPr lang="en-GB" sz="3600" dirty="0" err="1">
                <a:latin typeface="Candara" panose="020E0502030303020204" pitchFamily="34" charset="0"/>
              </a:rPr>
              <a:t>Coase</a:t>
            </a:r>
            <a:r>
              <a:rPr lang="en-GB" sz="3600" dirty="0">
                <a:latin typeface="Candara" panose="020E0502030303020204" pitchFamily="34" charset="0"/>
              </a:rPr>
              <a:t> Theorem</a:t>
            </a:r>
          </a:p>
        </p:txBody>
      </p:sp>
      <p:sp>
        <p:nvSpPr>
          <p:cNvPr id="21507" name="Rectangle 3"/>
          <p:cNvSpPr>
            <a:spLocks noGrp="1" noChangeArrowheads="1"/>
          </p:cNvSpPr>
          <p:nvPr>
            <p:ph type="body" idx="1"/>
          </p:nvPr>
        </p:nvSpPr>
        <p:spPr>
          <a:xfrm>
            <a:off x="835025" y="1209675"/>
            <a:ext cx="7772400" cy="4800600"/>
          </a:xfrm>
        </p:spPr>
        <p:txBody>
          <a:bodyPr/>
          <a:lstStyle/>
          <a:p>
            <a:pPr eaLnBrk="1" hangingPunct="1">
              <a:lnSpc>
                <a:spcPct val="90000"/>
              </a:lnSpc>
            </a:pPr>
            <a:r>
              <a:rPr lang="en-GB" sz="2800" dirty="0">
                <a:latin typeface="Candara" panose="020E0502030303020204" pitchFamily="34" charset="0"/>
              </a:rPr>
              <a:t>The </a:t>
            </a:r>
            <a:r>
              <a:rPr lang="en-GB" sz="2800" dirty="0" err="1">
                <a:latin typeface="Candara" panose="020E0502030303020204" pitchFamily="34" charset="0"/>
              </a:rPr>
              <a:t>Coase</a:t>
            </a:r>
            <a:r>
              <a:rPr lang="en-GB" sz="2800" dirty="0">
                <a:latin typeface="Candara" panose="020E0502030303020204" pitchFamily="34" charset="0"/>
              </a:rPr>
              <a:t> Theorem separates efficiency and equity</a:t>
            </a:r>
          </a:p>
          <a:p>
            <a:pPr eaLnBrk="1" hangingPunct="1">
              <a:lnSpc>
                <a:spcPct val="90000"/>
              </a:lnSpc>
            </a:pPr>
            <a:r>
              <a:rPr lang="en-GB" sz="2800" dirty="0">
                <a:latin typeface="Candara" panose="020E0502030303020204" pitchFamily="34" charset="0"/>
              </a:rPr>
              <a:t>Regardless of the initial allocation of property rights, the market will find the same allocation</a:t>
            </a:r>
          </a:p>
          <a:p>
            <a:pPr eaLnBrk="1" hangingPunct="1">
              <a:lnSpc>
                <a:spcPct val="90000"/>
              </a:lnSpc>
            </a:pPr>
            <a:r>
              <a:rPr lang="en-GB" sz="2800" dirty="0">
                <a:latin typeface="Candara" panose="020E0502030303020204" pitchFamily="34" charset="0"/>
              </a:rPr>
              <a:t>The initial allocation: Who pays what</a:t>
            </a:r>
          </a:p>
          <a:p>
            <a:pPr eaLnBrk="1" hangingPunct="1">
              <a:lnSpc>
                <a:spcPct val="90000"/>
              </a:lnSpc>
            </a:pPr>
            <a:r>
              <a:rPr lang="en-GB" sz="2800" dirty="0">
                <a:latin typeface="Candara" panose="020E0502030303020204" pitchFamily="34" charset="0"/>
              </a:rPr>
              <a:t>The final allocation: Who does what</a:t>
            </a:r>
          </a:p>
        </p:txBody>
      </p:sp>
      <p:pic>
        <p:nvPicPr>
          <p:cNvPr id="4" name="Picture 3">
            <a:extLst>
              <a:ext uri="{FF2B5EF4-FFF2-40B4-BE49-F238E27FC236}">
                <a16:creationId xmlns:a16="http://schemas.microsoft.com/office/drawing/2014/main" id="{99CECA49-926C-4F46-8675-B1CD68EF4C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6256" y="3717032"/>
            <a:ext cx="2135619" cy="30203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2768" y="0"/>
            <a:ext cx="7772400" cy="1143000"/>
          </a:xfrm>
        </p:spPr>
        <p:txBody>
          <a:bodyPr/>
          <a:lstStyle/>
          <a:p>
            <a:pPr eaLnBrk="1" hangingPunct="1"/>
            <a:r>
              <a:rPr lang="de-DE" sz="3600" dirty="0">
                <a:latin typeface="Candara" panose="020E0502030303020204" pitchFamily="34" charset="0"/>
              </a:rPr>
              <a:t>Policy instruments</a:t>
            </a:r>
            <a:endParaRPr lang="en-GB" sz="3600" dirty="0">
              <a:latin typeface="Candara" panose="020E0502030303020204" pitchFamily="34" charset="0"/>
            </a:endParaRPr>
          </a:p>
        </p:txBody>
      </p:sp>
      <p:sp>
        <p:nvSpPr>
          <p:cNvPr id="4099" name="Rectangle 3"/>
          <p:cNvSpPr>
            <a:spLocks noGrp="1" noChangeArrowheads="1"/>
          </p:cNvSpPr>
          <p:nvPr>
            <p:ph type="body" idx="1"/>
          </p:nvPr>
        </p:nvSpPr>
        <p:spPr>
          <a:xfrm>
            <a:off x="682768" y="1143000"/>
            <a:ext cx="7772400" cy="4114800"/>
          </a:xfrm>
        </p:spPr>
        <p:txBody>
          <a:bodyPr/>
          <a:lstStyle/>
          <a:p>
            <a:pPr eaLnBrk="1" hangingPunct="1"/>
            <a:r>
              <a:rPr lang="de-DE" b="1" dirty="0">
                <a:latin typeface="Candara" panose="020E0502030303020204" pitchFamily="34" charset="0"/>
              </a:rPr>
              <a:t>Instruments recap</a:t>
            </a:r>
          </a:p>
          <a:p>
            <a:pPr lvl="1" eaLnBrk="1" hangingPunct="1"/>
            <a:r>
              <a:rPr lang="de-DE" sz="2400" dirty="0">
                <a:latin typeface="Candara" panose="020E0502030303020204" pitchFamily="34" charset="0"/>
              </a:rPr>
              <a:t>Coase Theorem</a:t>
            </a:r>
          </a:p>
          <a:p>
            <a:pPr lvl="1" eaLnBrk="1" hangingPunct="1"/>
            <a:r>
              <a:rPr lang="de-DE" sz="2400" dirty="0">
                <a:latin typeface="Candara" panose="020E0502030303020204" pitchFamily="34" charset="0"/>
              </a:rPr>
              <a:t>Weitzman Theorem</a:t>
            </a:r>
          </a:p>
          <a:p>
            <a:pPr eaLnBrk="1" hangingPunct="1"/>
            <a:r>
              <a:rPr lang="de-DE" sz="2800" dirty="0">
                <a:latin typeface="Candara" panose="020E0502030303020204" pitchFamily="34" charset="0"/>
              </a:rPr>
              <a:t>Tradable Emission Permits</a:t>
            </a:r>
          </a:p>
          <a:p>
            <a:pPr lvl="1" eaLnBrk="1" hangingPunct="1"/>
            <a:r>
              <a:rPr lang="de-DE" sz="2400" dirty="0">
                <a:latin typeface="Candara" panose="020E0502030303020204" pitchFamily="34" charset="0"/>
              </a:rPr>
              <a:t>International</a:t>
            </a:r>
          </a:p>
          <a:p>
            <a:pPr lvl="1" eaLnBrk="1" hangingPunct="1"/>
            <a:r>
              <a:rPr lang="de-DE" sz="2400" dirty="0">
                <a:latin typeface="Candara" panose="020E0502030303020204" pitchFamily="34" charset="0"/>
              </a:rPr>
              <a:t>European Union</a:t>
            </a:r>
          </a:p>
          <a:p>
            <a:pPr lvl="1" eaLnBrk="1" hangingPunct="1"/>
            <a:r>
              <a:rPr lang="de-DE" sz="2400" dirty="0">
                <a:latin typeface="Candara" panose="020E0502030303020204" pitchFamily="34" charset="0"/>
              </a:rPr>
              <a:t>United Kingdom</a:t>
            </a:r>
          </a:p>
          <a:p>
            <a:pPr lvl="1" eaLnBrk="1" hangingPunct="1"/>
            <a:r>
              <a:rPr lang="de-DE" sz="2400" dirty="0">
                <a:latin typeface="Candara" panose="020E0502030303020204" pitchFamily="34" charset="0"/>
              </a:rPr>
              <a:t>Border adjustments</a:t>
            </a:r>
          </a:p>
          <a:p>
            <a:pPr eaLnBrk="1" hangingPunct="1"/>
            <a:r>
              <a:rPr lang="de-DE" sz="2800" dirty="0">
                <a:latin typeface="Candara" panose="020E0502030303020204" pitchFamily="34" charset="0"/>
              </a:rPr>
              <a:t>Clean Development Mechanism</a:t>
            </a:r>
          </a:p>
          <a:p>
            <a:pPr eaLnBrk="1" hangingPunct="1"/>
            <a:r>
              <a:rPr lang="de-DE" sz="2800" dirty="0">
                <a:latin typeface="Candara" panose="020E0502030303020204" pitchFamily="34" charset="0"/>
              </a:rPr>
              <a:t>Technological change</a:t>
            </a:r>
            <a:endParaRPr lang="de-DE" sz="2800" dirty="0">
              <a:latin typeface="Comic Sans MS" pitchFamily="66" charset="0"/>
            </a:endParaRPr>
          </a:p>
        </p:txBody>
      </p:sp>
    </p:spTree>
    <p:extLst>
      <p:ext uri="{BB962C8B-B14F-4D97-AF65-F5344CB8AC3E}">
        <p14:creationId xmlns:p14="http://schemas.microsoft.com/office/powerpoint/2010/main" val="3511993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2"/>
          <p:cNvSpPr>
            <a:spLocks noGrp="1" noChangeArrowheads="1"/>
          </p:cNvSpPr>
          <p:nvPr>
            <p:ph type="title"/>
          </p:nvPr>
        </p:nvSpPr>
        <p:spPr>
          <a:xfrm>
            <a:off x="684213" y="0"/>
            <a:ext cx="7772400" cy="1143000"/>
          </a:xfrm>
        </p:spPr>
        <p:txBody>
          <a:bodyPr/>
          <a:lstStyle/>
          <a:p>
            <a:pPr eaLnBrk="1" hangingPunct="1"/>
            <a:r>
              <a:rPr lang="de-DE" sz="3600" dirty="0">
                <a:solidFill>
                  <a:schemeClr val="bg1">
                    <a:lumMod val="50000"/>
                  </a:schemeClr>
                </a:solidFill>
                <a:latin typeface="Comic Sans MS" pitchFamily="66" charset="0"/>
              </a:rPr>
              <a:t>Cost-effectiveness</a:t>
            </a:r>
            <a:endParaRPr lang="en-GB" sz="3600" dirty="0">
              <a:solidFill>
                <a:schemeClr val="bg1">
                  <a:lumMod val="50000"/>
                </a:schemeClr>
              </a:solidFill>
              <a:latin typeface="Comic Sans MS" pitchFamily="66" charset="0"/>
            </a:endParaRPr>
          </a:p>
        </p:txBody>
      </p:sp>
      <p:sp>
        <p:nvSpPr>
          <p:cNvPr id="1031" name="Rectangle 3"/>
          <p:cNvSpPr>
            <a:spLocks noGrp="1" noChangeArrowheads="1"/>
          </p:cNvSpPr>
          <p:nvPr>
            <p:ph type="body" idx="1"/>
          </p:nvPr>
        </p:nvSpPr>
        <p:spPr>
          <a:xfrm>
            <a:off x="685800" y="1676400"/>
            <a:ext cx="7772400" cy="4495800"/>
          </a:xfrm>
        </p:spPr>
        <p:txBody>
          <a:bodyPr/>
          <a:lstStyle/>
          <a:p>
            <a:pPr eaLnBrk="1" hangingPunct="1"/>
            <a:endParaRPr lang="de-DE" sz="2400" dirty="0">
              <a:latin typeface="Comic Sans MS" pitchFamily="66" charset="0"/>
            </a:endParaRPr>
          </a:p>
          <a:p>
            <a:pPr eaLnBrk="1" hangingPunct="1"/>
            <a:endParaRPr lang="de-DE" sz="2400" dirty="0">
              <a:latin typeface="Comic Sans MS" pitchFamily="66" charset="0"/>
            </a:endParaRPr>
          </a:p>
          <a:p>
            <a:pPr eaLnBrk="1" hangingPunct="1"/>
            <a:endParaRPr lang="de-DE" sz="2400" dirty="0">
              <a:latin typeface="Comic Sans MS" pitchFamily="66" charset="0"/>
            </a:endParaRPr>
          </a:p>
          <a:p>
            <a:pPr eaLnBrk="1" hangingPunct="1"/>
            <a:endParaRPr lang="de-DE" sz="2400" dirty="0">
              <a:latin typeface="Comic Sans MS" pitchFamily="66" charset="0"/>
            </a:endParaRPr>
          </a:p>
          <a:p>
            <a:pPr eaLnBrk="1" hangingPunct="1"/>
            <a:endParaRPr lang="de-DE" sz="2400" dirty="0">
              <a:latin typeface="Comic Sans MS" pitchFamily="66" charset="0"/>
            </a:endParaRPr>
          </a:p>
          <a:p>
            <a:pPr eaLnBrk="1" hangingPunct="1"/>
            <a:endParaRPr lang="de-DE" sz="2400" dirty="0">
              <a:latin typeface="Comic Sans MS" pitchFamily="66" charset="0"/>
            </a:endParaRPr>
          </a:p>
          <a:p>
            <a:pPr eaLnBrk="1" hangingPunct="1"/>
            <a:endParaRPr lang="de-DE" sz="2400" dirty="0">
              <a:latin typeface="Comic Sans MS" pitchFamily="66" charset="0"/>
            </a:endParaRPr>
          </a:p>
          <a:p>
            <a:pPr eaLnBrk="1" hangingPunct="1"/>
            <a:endParaRPr lang="de-DE" sz="2400" dirty="0">
              <a:latin typeface="Comic Sans MS" pitchFamily="66" charset="0"/>
            </a:endParaRPr>
          </a:p>
          <a:p>
            <a:pPr eaLnBrk="1" hangingPunct="1"/>
            <a:endParaRPr lang="de-DE" sz="2400" dirty="0">
              <a:latin typeface="Comic Sans MS" pitchFamily="66" charset="0"/>
            </a:endParaRPr>
          </a:p>
          <a:p>
            <a:pPr eaLnBrk="1" hangingPunct="1">
              <a:buFontTx/>
              <a:buNone/>
            </a:pPr>
            <a:r>
              <a:rPr lang="de-DE" sz="2800" dirty="0">
                <a:solidFill>
                  <a:schemeClr val="tx1">
                    <a:lumMod val="50000"/>
                    <a:lumOff val="50000"/>
                  </a:schemeClr>
                </a:solidFill>
                <a:latin typeface="Comic Sans MS" pitchFamily="66" charset="0"/>
              </a:rPr>
              <a:t>Marginal costs are equal for all producers</a:t>
            </a:r>
            <a:endParaRPr lang="de-DE" sz="2400" dirty="0">
              <a:solidFill>
                <a:schemeClr val="tx1">
                  <a:lumMod val="50000"/>
                  <a:lumOff val="50000"/>
                </a:schemeClr>
              </a:solidFill>
              <a:latin typeface="Comic Sans MS" pitchFamily="66" charset="0"/>
            </a:endParaRPr>
          </a:p>
        </p:txBody>
      </p:sp>
      <mc:AlternateContent xmlns:mc="http://schemas.openxmlformats.org/markup-compatibility/2006" xmlns:a14="http://schemas.microsoft.com/office/drawing/2010/main">
        <mc:Choice Requires="a14">
          <p:sp>
            <p:nvSpPr>
              <p:cNvPr id="1026" name="Object 4"/>
              <p:cNvSpPr txBox="1"/>
              <p:nvPr/>
            </p:nvSpPr>
            <p:spPr bwMode="auto">
              <a:xfrm>
                <a:off x="631825" y="1989138"/>
                <a:ext cx="4445000" cy="914400"/>
              </a:xfrm>
              <a:prstGeom prst="rect">
                <a:avLst/>
              </a:prstGeom>
              <a:noFill/>
            </p:spPr>
            <p:txBody>
              <a:bodyPr>
                <a:normAutofit fontScale="77500" lnSpcReduction="20000"/>
              </a:bodyPr>
              <a:lstStyle/>
              <a:p>
                <a:pPr/>
                <a14:m>
                  <m:oMathPara xmlns:m="http://schemas.openxmlformats.org/officeDocument/2006/math">
                    <m:oMathParaPr>
                      <m:jc m:val="left"/>
                    </m:oMathParaPr>
                    <m:oMath xmlns:m="http://schemas.openxmlformats.org/officeDocument/2006/math">
                      <m:func>
                        <m:funcPr>
                          <m:ctrlPr>
                            <a:rPr lang="en-GB" i="1">
                              <a:solidFill>
                                <a:srgbClr val="000000"/>
                              </a:solidFill>
                              <a:latin typeface="Cambria Math" panose="02040503050406030204" pitchFamily="18" charset="0"/>
                            </a:rPr>
                          </m:ctrlPr>
                        </m:funcPr>
                        <m:fName>
                          <m:r>
                            <m:rPr>
                              <m:sty m:val="p"/>
                            </m:rPr>
                            <a:rPr lang="en-GB" i="0">
                              <a:solidFill>
                                <a:srgbClr val="000000"/>
                              </a:solidFill>
                              <a:latin typeface="Cambria Math" panose="02040503050406030204" pitchFamily="18" charset="0"/>
                            </a:rPr>
                            <m:t>min</m:t>
                          </m:r>
                        </m:fName>
                        <m:e>
                          <m:nary>
                            <m:naryPr>
                              <m:chr m:val="∑"/>
                              <m:ctrlPr>
                                <a:rPr lang="en-GB" i="1">
                                  <a:solidFill>
                                    <a:srgbClr val="000000"/>
                                  </a:solidFill>
                                  <a:latin typeface="Cambria Math" panose="02040503050406030204" pitchFamily="18" charset="0"/>
                                </a:rPr>
                              </m:ctrlPr>
                            </m:naryPr>
                            <m:sub>
                              <m:r>
                                <a:rPr lang="en-GB" i="1">
                                  <a:solidFill>
                                    <a:srgbClr val="000000"/>
                                  </a:solidFill>
                                  <a:latin typeface="Cambria Math" panose="02040503050406030204" pitchFamily="18" charset="0"/>
                                </a:rPr>
                                <m:t>𝑛</m:t>
                              </m:r>
                              <m:r>
                                <a:rPr lang="en-GB" i="1">
                                  <a:solidFill>
                                    <a:srgbClr val="000000"/>
                                  </a:solidFill>
                                  <a:latin typeface="Cambria Math" panose="02040503050406030204" pitchFamily="18" charset="0"/>
                                </a:rPr>
                                <m:t>=1</m:t>
                              </m:r>
                            </m:sub>
                            <m:sup>
                              <m:r>
                                <a:rPr lang="en-GB" i="1">
                                  <a:solidFill>
                                    <a:srgbClr val="000000"/>
                                  </a:solidFill>
                                  <a:latin typeface="Cambria Math" panose="02040503050406030204" pitchFamily="18" charset="0"/>
                                </a:rPr>
                                <m:t>𝑁</m:t>
                              </m:r>
                            </m:sup>
                            <m:e>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𝐶</m:t>
                                  </m:r>
                                </m:e>
                                <m:sub>
                                  <m:r>
                                    <a:rPr lang="en-GB" i="1">
                                      <a:solidFill>
                                        <a:srgbClr val="000000"/>
                                      </a:solidFill>
                                      <a:latin typeface="Cambria Math" panose="02040503050406030204" pitchFamily="18" charset="0"/>
                                    </a:rPr>
                                    <m:t>𝑛</m:t>
                                  </m:r>
                                </m:sub>
                              </m:sSub>
                              <m:d>
                                <m:dPr>
                                  <m:ctrlPr>
                                    <a:rPr lang="en-GB" i="1">
                                      <a:solidFill>
                                        <a:srgbClr val="000000"/>
                                      </a:solidFill>
                                      <a:latin typeface="Cambria Math" panose="02040503050406030204" pitchFamily="18" charset="0"/>
                                    </a:rPr>
                                  </m:ctrlPr>
                                </m:dPr>
                                <m:e>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𝑀</m:t>
                                      </m:r>
                                    </m:e>
                                    <m:sub>
                                      <m:r>
                                        <a:rPr lang="en-GB" i="1">
                                          <a:solidFill>
                                            <a:srgbClr val="000000"/>
                                          </a:solidFill>
                                          <a:latin typeface="Cambria Math" panose="02040503050406030204" pitchFamily="18" charset="0"/>
                                        </a:rPr>
                                        <m:t>𝑛</m:t>
                                      </m:r>
                                    </m:sub>
                                  </m:sSub>
                                </m:e>
                              </m:d>
                              <m:r>
                                <m:rPr>
                                  <m:nor/>
                                </m:rPr>
                                <a:rPr lang="en-GB" i="0">
                                  <a:solidFill>
                                    <a:srgbClr val="000000"/>
                                  </a:solidFill>
                                  <a:latin typeface="Cambria Math" panose="02040503050406030204" pitchFamily="18" charset="0"/>
                                </a:rPr>
                                <m:t> </m:t>
                              </m:r>
                              <m:r>
                                <m:rPr>
                                  <m:nor/>
                                </m:rPr>
                                <a:rPr lang="en-GB" i="0">
                                  <a:solidFill>
                                    <a:srgbClr val="000000"/>
                                  </a:solidFill>
                                  <a:latin typeface="Cambria Math" panose="02040503050406030204" pitchFamily="18" charset="0"/>
                                </a:rPr>
                                <m:t>s</m:t>
                              </m:r>
                              <m:r>
                                <m:rPr>
                                  <m:nor/>
                                </m:rPr>
                                <a:rPr lang="en-GB" i="0">
                                  <a:solidFill>
                                    <a:srgbClr val="000000"/>
                                  </a:solidFill>
                                  <a:latin typeface="Cambria Math" panose="02040503050406030204" pitchFamily="18" charset="0"/>
                                </a:rPr>
                                <m:t>.</m:t>
                              </m:r>
                              <m:r>
                                <m:rPr>
                                  <m:nor/>
                                </m:rPr>
                                <a:rPr lang="en-GB" i="0">
                                  <a:solidFill>
                                    <a:srgbClr val="000000"/>
                                  </a:solidFill>
                                  <a:latin typeface="Cambria Math" panose="02040503050406030204" pitchFamily="18" charset="0"/>
                                </a:rPr>
                                <m:t>t</m:t>
                              </m:r>
                              <m:r>
                                <m:rPr>
                                  <m:nor/>
                                </m:rPr>
                                <a:rPr lang="en-GB" i="0">
                                  <a:solidFill>
                                    <a:srgbClr val="000000"/>
                                  </a:solidFill>
                                  <a:latin typeface="Cambria Math" panose="02040503050406030204" pitchFamily="18" charset="0"/>
                                </a:rPr>
                                <m:t>. </m:t>
                              </m:r>
                              <m:nary>
                                <m:naryPr>
                                  <m:chr m:val="∑"/>
                                  <m:ctrlPr>
                                    <a:rPr lang="en-GB" i="1">
                                      <a:solidFill>
                                        <a:srgbClr val="000000"/>
                                      </a:solidFill>
                                      <a:latin typeface="Cambria Math" panose="02040503050406030204" pitchFamily="18" charset="0"/>
                                    </a:rPr>
                                  </m:ctrlPr>
                                </m:naryPr>
                                <m:sub>
                                  <m:r>
                                    <a:rPr lang="en-GB" i="1">
                                      <a:solidFill>
                                        <a:srgbClr val="000000"/>
                                      </a:solidFill>
                                      <a:latin typeface="Cambria Math" panose="02040503050406030204" pitchFamily="18" charset="0"/>
                                    </a:rPr>
                                    <m:t>𝑛</m:t>
                                  </m:r>
                                  <m:r>
                                    <a:rPr lang="en-GB" i="1">
                                      <a:solidFill>
                                        <a:srgbClr val="000000"/>
                                      </a:solidFill>
                                      <a:latin typeface="Cambria Math" panose="02040503050406030204" pitchFamily="18" charset="0"/>
                                    </a:rPr>
                                    <m:t>=1</m:t>
                                  </m:r>
                                </m:sub>
                                <m:sup>
                                  <m:r>
                                    <a:rPr lang="en-GB" i="1">
                                      <a:solidFill>
                                        <a:srgbClr val="000000"/>
                                      </a:solidFill>
                                      <a:latin typeface="Cambria Math" panose="02040503050406030204" pitchFamily="18" charset="0"/>
                                    </a:rPr>
                                    <m:t>𝑁</m:t>
                                  </m:r>
                                </m:sup>
                                <m:e>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𝑀</m:t>
                                      </m:r>
                                    </m:e>
                                    <m:sub>
                                      <m:r>
                                        <a:rPr lang="en-GB" i="1">
                                          <a:solidFill>
                                            <a:srgbClr val="000000"/>
                                          </a:solidFill>
                                          <a:latin typeface="Cambria Math" panose="02040503050406030204" pitchFamily="18" charset="0"/>
                                        </a:rPr>
                                        <m:t>𝑛</m:t>
                                      </m:r>
                                    </m:sub>
                                  </m:sSub>
                                  <m:r>
                                    <a:rPr lang="en-GB" i="1">
                                      <a:solidFill>
                                        <a:srgbClr val="000000"/>
                                      </a:solidFill>
                                      <a:latin typeface="Cambria Math" panose="02040503050406030204" pitchFamily="18" charset="0"/>
                                    </a:rPr>
                                    <m:t>≥</m:t>
                                  </m:r>
                                </m:e>
                              </m:nary>
                              <m:r>
                                <a:rPr lang="en-GB" i="1">
                                  <a:solidFill>
                                    <a:srgbClr val="000000"/>
                                  </a:solidFill>
                                  <a:latin typeface="Cambria Math" panose="02040503050406030204" pitchFamily="18" charset="0"/>
                                </a:rPr>
                                <m:t>𝑀</m:t>
                              </m:r>
                            </m:e>
                          </m:nary>
                        </m:e>
                      </m:func>
                    </m:oMath>
                  </m:oMathPara>
                </a14:m>
                <a:endParaRPr lang="en-GB" dirty="0"/>
              </a:p>
            </p:txBody>
          </p:sp>
        </mc:Choice>
        <mc:Fallback xmlns="">
          <p:sp>
            <p:nvSpPr>
              <p:cNvPr id="1026" name="Object 4"/>
              <p:cNvSpPr txBox="1">
                <a:spLocks noRot="1" noChangeAspect="1" noMove="1" noResize="1" noEditPoints="1" noAdjustHandles="1" noChangeArrowheads="1" noChangeShapeType="1" noTextEdit="1"/>
              </p:cNvSpPr>
              <p:nvPr/>
            </p:nvSpPr>
            <p:spPr bwMode="auto">
              <a:xfrm>
                <a:off x="631825" y="1989138"/>
                <a:ext cx="4445000" cy="91440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27" name="Object 5"/>
              <p:cNvSpPr txBox="1"/>
              <p:nvPr/>
            </p:nvSpPr>
            <p:spPr bwMode="auto">
              <a:xfrm>
                <a:off x="655638" y="1196975"/>
                <a:ext cx="2692400" cy="469900"/>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𝐶</m:t>
                          </m:r>
                        </m:e>
                        <m:sub>
                          <m:r>
                            <a:rPr lang="en-GB" i="1">
                              <a:solidFill>
                                <a:srgbClr val="000000"/>
                              </a:solidFill>
                              <a:latin typeface="Cambria Math" panose="02040503050406030204" pitchFamily="18" charset="0"/>
                            </a:rPr>
                            <m:t>𝑛</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𝑛</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𝑀</m:t>
                          </m:r>
                        </m:e>
                        <m:sub>
                          <m:r>
                            <a:rPr lang="en-GB" i="1">
                              <a:solidFill>
                                <a:srgbClr val="000000"/>
                              </a:solidFill>
                              <a:latin typeface="Cambria Math" panose="02040503050406030204" pitchFamily="18" charset="0"/>
                            </a:rPr>
                            <m:t>𝑛</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𝛾</m:t>
                          </m:r>
                        </m:e>
                        <m:sub>
                          <m:r>
                            <a:rPr lang="en-GB" i="1">
                              <a:solidFill>
                                <a:srgbClr val="000000"/>
                              </a:solidFill>
                              <a:latin typeface="Cambria Math" panose="02040503050406030204" pitchFamily="18" charset="0"/>
                            </a:rPr>
                            <m:t>𝑛</m:t>
                          </m:r>
                        </m:sub>
                      </m:sSub>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𝑀</m:t>
                          </m:r>
                        </m:e>
                        <m:sub>
                          <m:r>
                            <a:rPr lang="en-GB" i="1">
                              <a:solidFill>
                                <a:srgbClr val="000000"/>
                              </a:solidFill>
                              <a:latin typeface="Cambria Math" panose="02040503050406030204" pitchFamily="18" charset="0"/>
                            </a:rPr>
                            <m:t>𝑛</m:t>
                          </m:r>
                        </m:sub>
                        <m:sup>
                          <m:r>
                            <a:rPr lang="en-GB" i="1">
                              <a:solidFill>
                                <a:srgbClr val="000000"/>
                              </a:solidFill>
                              <a:latin typeface="Cambria Math" panose="02040503050406030204" pitchFamily="18" charset="0"/>
                            </a:rPr>
                            <m:t>2</m:t>
                          </m:r>
                        </m:sup>
                      </m:sSubSup>
                    </m:oMath>
                  </m:oMathPara>
                </a14:m>
                <a:endParaRPr lang="en-GB" dirty="0"/>
              </a:p>
            </p:txBody>
          </p:sp>
        </mc:Choice>
        <mc:Fallback xmlns="">
          <p:sp>
            <p:nvSpPr>
              <p:cNvPr id="1027" name="Object 5"/>
              <p:cNvSpPr txBox="1">
                <a:spLocks noRot="1" noChangeAspect="1" noMove="1" noResize="1" noEditPoints="1" noAdjustHandles="1" noChangeArrowheads="1" noChangeShapeType="1" noTextEdit="1"/>
              </p:cNvSpPr>
              <p:nvPr/>
            </p:nvSpPr>
            <p:spPr bwMode="auto">
              <a:xfrm>
                <a:off x="655638" y="1196975"/>
                <a:ext cx="2692400" cy="469900"/>
              </a:xfrm>
              <a:prstGeom prst="rect">
                <a:avLst/>
              </a:prstGeom>
              <a:blipFill>
                <a:blip r:embed="rId4"/>
                <a:stretch>
                  <a:fillRect l="-227" b="-779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28" name="Object 6"/>
              <p:cNvSpPr txBox="1"/>
              <p:nvPr/>
            </p:nvSpPr>
            <p:spPr bwMode="auto">
              <a:xfrm>
                <a:off x="647700" y="3141663"/>
                <a:ext cx="3924300" cy="990600"/>
              </a:xfrm>
              <a:prstGeom prst="rect">
                <a:avLst/>
              </a:prstGeom>
              <a:noFill/>
            </p:spPr>
            <p:txBody>
              <a:bodyPr>
                <a:normAutofit fontScale="70000" lnSpcReduction="20000"/>
              </a:bodyPr>
              <a:lstStyle/>
              <a:p>
                <a:pPr/>
                <a14:m>
                  <m:oMathPara xmlns:m="http://schemas.openxmlformats.org/officeDocument/2006/math">
                    <m:oMathParaPr>
                      <m:jc m:val="left"/>
                    </m:oMathParaPr>
                    <m:oMath xmlns:m="http://schemas.openxmlformats.org/officeDocument/2006/math">
                      <m:r>
                        <a:rPr lang="en-GB" i="1">
                          <a:solidFill>
                            <a:srgbClr val="000000"/>
                          </a:solidFill>
                          <a:latin typeface="Cambria Math" panose="02040503050406030204" pitchFamily="18" charset="0"/>
                        </a:rPr>
                        <m:t>𝐿</m:t>
                      </m:r>
                      <m:r>
                        <a:rPr lang="en-GB" i="1">
                          <a:solidFill>
                            <a:srgbClr val="000000"/>
                          </a:solidFill>
                          <a:latin typeface="Cambria Math" panose="02040503050406030204" pitchFamily="18" charset="0"/>
                        </a:rPr>
                        <m:t>=</m:t>
                      </m:r>
                      <m:nary>
                        <m:naryPr>
                          <m:chr m:val="∑"/>
                          <m:ctrlPr>
                            <a:rPr lang="en-GB" i="1">
                              <a:solidFill>
                                <a:srgbClr val="000000"/>
                              </a:solidFill>
                              <a:latin typeface="Cambria Math" panose="02040503050406030204" pitchFamily="18" charset="0"/>
                            </a:rPr>
                          </m:ctrlPr>
                        </m:naryPr>
                        <m:sub>
                          <m:r>
                            <a:rPr lang="en-GB" i="1">
                              <a:solidFill>
                                <a:srgbClr val="000000"/>
                              </a:solidFill>
                              <a:latin typeface="Cambria Math" panose="02040503050406030204" pitchFamily="18" charset="0"/>
                            </a:rPr>
                            <m:t>𝑛</m:t>
                          </m:r>
                          <m:r>
                            <a:rPr lang="en-GB" i="1">
                              <a:solidFill>
                                <a:srgbClr val="000000"/>
                              </a:solidFill>
                              <a:latin typeface="Cambria Math" panose="02040503050406030204" pitchFamily="18" charset="0"/>
                            </a:rPr>
                            <m:t>=1</m:t>
                          </m:r>
                        </m:sub>
                        <m:sup>
                          <m:r>
                            <a:rPr lang="en-GB" i="1">
                              <a:solidFill>
                                <a:srgbClr val="000000"/>
                              </a:solidFill>
                              <a:latin typeface="Cambria Math" panose="02040503050406030204" pitchFamily="18" charset="0"/>
                            </a:rPr>
                            <m:t>𝑁</m:t>
                          </m:r>
                        </m:sup>
                        <m:e>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𝐶</m:t>
                              </m:r>
                            </m:e>
                            <m:sub>
                              <m:r>
                                <a:rPr lang="en-GB" i="1">
                                  <a:solidFill>
                                    <a:srgbClr val="000000"/>
                                  </a:solidFill>
                                  <a:latin typeface="Cambria Math" panose="02040503050406030204" pitchFamily="18" charset="0"/>
                                </a:rPr>
                                <m:t>𝑛</m:t>
                              </m:r>
                            </m:sub>
                          </m:sSub>
                        </m:e>
                      </m:nary>
                      <m:r>
                        <a:rPr lang="en-GB" i="1">
                          <a:solidFill>
                            <a:srgbClr val="000000"/>
                          </a:solidFill>
                          <a:latin typeface="Cambria Math" panose="02040503050406030204" pitchFamily="18" charset="0"/>
                        </a:rPr>
                        <m:t>+</m:t>
                      </m:r>
                      <m:r>
                        <a:rPr lang="en-GB" i="1">
                          <a:solidFill>
                            <a:srgbClr val="000000"/>
                          </a:solidFill>
                          <a:latin typeface="Cambria Math" panose="02040503050406030204" pitchFamily="18" charset="0"/>
                        </a:rPr>
                        <m:t>𝜆</m:t>
                      </m:r>
                      <m:d>
                        <m:dPr>
                          <m:ctrlPr>
                            <a:rPr lang="en-GB" i="1">
                              <a:solidFill>
                                <a:srgbClr val="000000"/>
                              </a:solidFill>
                              <a:latin typeface="Cambria Math" panose="02040503050406030204" pitchFamily="18" charset="0"/>
                            </a:rPr>
                          </m:ctrlPr>
                        </m:dPr>
                        <m:e>
                          <m:r>
                            <a:rPr lang="en-GB" i="1">
                              <a:solidFill>
                                <a:srgbClr val="000000"/>
                              </a:solidFill>
                              <a:latin typeface="Cambria Math" panose="02040503050406030204" pitchFamily="18" charset="0"/>
                            </a:rPr>
                            <m:t>𝑀</m:t>
                          </m:r>
                          <m:r>
                            <a:rPr lang="en-GB" i="1">
                              <a:solidFill>
                                <a:srgbClr val="000000"/>
                              </a:solidFill>
                              <a:latin typeface="Cambria Math" panose="02040503050406030204" pitchFamily="18" charset="0"/>
                            </a:rPr>
                            <m:t>−</m:t>
                          </m:r>
                          <m:nary>
                            <m:naryPr>
                              <m:chr m:val="∑"/>
                              <m:ctrlPr>
                                <a:rPr lang="en-GB" i="1">
                                  <a:solidFill>
                                    <a:srgbClr val="000000"/>
                                  </a:solidFill>
                                  <a:latin typeface="Cambria Math" panose="02040503050406030204" pitchFamily="18" charset="0"/>
                                </a:rPr>
                              </m:ctrlPr>
                            </m:naryPr>
                            <m:sub>
                              <m:r>
                                <a:rPr lang="en-GB" i="1">
                                  <a:solidFill>
                                    <a:srgbClr val="000000"/>
                                  </a:solidFill>
                                  <a:latin typeface="Cambria Math" panose="02040503050406030204" pitchFamily="18" charset="0"/>
                                </a:rPr>
                                <m:t>𝑛</m:t>
                              </m:r>
                              <m:r>
                                <a:rPr lang="en-GB" i="1">
                                  <a:solidFill>
                                    <a:srgbClr val="000000"/>
                                  </a:solidFill>
                                  <a:latin typeface="Cambria Math" panose="02040503050406030204" pitchFamily="18" charset="0"/>
                                </a:rPr>
                                <m:t>=1</m:t>
                              </m:r>
                            </m:sub>
                            <m:sup>
                              <m:r>
                                <a:rPr lang="en-GB" i="1">
                                  <a:solidFill>
                                    <a:srgbClr val="000000"/>
                                  </a:solidFill>
                                  <a:latin typeface="Cambria Math" panose="02040503050406030204" pitchFamily="18" charset="0"/>
                                </a:rPr>
                                <m:t>𝑁</m:t>
                              </m:r>
                            </m:sup>
                            <m:e>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𝑀</m:t>
                                  </m:r>
                                </m:e>
                                <m:sub>
                                  <m:r>
                                    <a:rPr lang="en-GB" i="1">
                                      <a:solidFill>
                                        <a:srgbClr val="000000"/>
                                      </a:solidFill>
                                      <a:latin typeface="Cambria Math" panose="02040503050406030204" pitchFamily="18" charset="0"/>
                                    </a:rPr>
                                    <m:t>𝑛</m:t>
                                  </m:r>
                                </m:sub>
                              </m:sSub>
                            </m:e>
                          </m:nary>
                        </m:e>
                      </m:d>
                    </m:oMath>
                  </m:oMathPara>
                </a14:m>
                <a:endParaRPr lang="en-GB" dirty="0"/>
              </a:p>
            </p:txBody>
          </p:sp>
        </mc:Choice>
        <mc:Fallback xmlns="">
          <p:sp>
            <p:nvSpPr>
              <p:cNvPr id="1028" name="Object 6"/>
              <p:cNvSpPr txBox="1">
                <a:spLocks noRot="1" noChangeAspect="1" noMove="1" noResize="1" noEditPoints="1" noAdjustHandles="1" noChangeArrowheads="1" noChangeShapeType="1" noTextEdit="1"/>
              </p:cNvSpPr>
              <p:nvPr/>
            </p:nvSpPr>
            <p:spPr bwMode="auto">
              <a:xfrm>
                <a:off x="647700" y="3141663"/>
                <a:ext cx="3924300" cy="990600"/>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29" name="Object 7"/>
              <p:cNvSpPr txBox="1"/>
              <p:nvPr/>
            </p:nvSpPr>
            <p:spPr bwMode="auto">
              <a:xfrm>
                <a:off x="684213" y="4386263"/>
                <a:ext cx="5524500" cy="9144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f>
                        <m:fPr>
                          <m:ctrlPr>
                            <a:rPr lang="en-GB" i="1">
                              <a:solidFill>
                                <a:srgbClr val="000000"/>
                              </a:solidFill>
                              <a:latin typeface="Cambria Math" panose="02040503050406030204" pitchFamily="18" charset="0"/>
                            </a:rPr>
                          </m:ctrlPr>
                        </m:fPr>
                        <m:num>
                          <m:r>
                            <a:rPr lang="en-GB" i="1">
                              <a:solidFill>
                                <a:srgbClr val="000000"/>
                              </a:solidFill>
                              <a:latin typeface="Cambria Math" panose="02040503050406030204" pitchFamily="18" charset="0"/>
                            </a:rPr>
                            <m:t>𝜕</m:t>
                          </m:r>
                          <m:r>
                            <a:rPr lang="en-GB" i="1">
                              <a:solidFill>
                                <a:srgbClr val="000000"/>
                              </a:solidFill>
                              <a:latin typeface="Cambria Math" panose="02040503050406030204" pitchFamily="18" charset="0"/>
                            </a:rPr>
                            <m:t>𝐿</m:t>
                          </m:r>
                        </m:num>
                        <m:den>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𝑀</m:t>
                              </m:r>
                            </m:e>
                            <m:sub>
                              <m:r>
                                <a:rPr lang="en-GB" i="1">
                                  <a:solidFill>
                                    <a:srgbClr val="000000"/>
                                  </a:solidFill>
                                  <a:latin typeface="Cambria Math" panose="02040503050406030204" pitchFamily="18" charset="0"/>
                                </a:rPr>
                                <m:t>𝑛</m:t>
                              </m:r>
                            </m:sub>
                          </m:sSub>
                        </m:den>
                      </m:f>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𝑛</m:t>
                          </m:r>
                        </m:sub>
                      </m:sSub>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𝛾</m:t>
                          </m:r>
                        </m:e>
                        <m:sub>
                          <m:r>
                            <a:rPr lang="en-GB" i="1">
                              <a:solidFill>
                                <a:srgbClr val="000000"/>
                              </a:solidFill>
                              <a:latin typeface="Cambria Math" panose="02040503050406030204" pitchFamily="18" charset="0"/>
                            </a:rPr>
                            <m:t>𝑛</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𝑀</m:t>
                          </m:r>
                        </m:e>
                        <m:sub>
                          <m:r>
                            <a:rPr lang="en-GB" i="1">
                              <a:solidFill>
                                <a:srgbClr val="000000"/>
                              </a:solidFill>
                              <a:latin typeface="Cambria Math" panose="02040503050406030204" pitchFamily="18" charset="0"/>
                            </a:rPr>
                            <m:t>𝑛</m:t>
                          </m:r>
                        </m:sub>
                      </m:sSub>
                      <m:r>
                        <a:rPr lang="en-GB" i="1">
                          <a:solidFill>
                            <a:srgbClr val="000000"/>
                          </a:solidFill>
                          <a:latin typeface="Cambria Math" panose="02040503050406030204" pitchFamily="18" charset="0"/>
                        </a:rPr>
                        <m:t>−</m:t>
                      </m:r>
                      <m:r>
                        <a:rPr lang="en-GB" i="1">
                          <a:solidFill>
                            <a:srgbClr val="000000"/>
                          </a:solidFill>
                          <a:latin typeface="Cambria Math" panose="02040503050406030204" pitchFamily="18" charset="0"/>
                        </a:rPr>
                        <m:t>𝜆</m:t>
                      </m:r>
                      <m:r>
                        <a:rPr lang="en-GB" i="1">
                          <a:solidFill>
                            <a:srgbClr val="000000"/>
                          </a:solidFill>
                          <a:latin typeface="Cambria Math" panose="02040503050406030204" pitchFamily="18" charset="0"/>
                        </a:rPr>
                        <m:t>=0⇒</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𝐶</m:t>
                          </m:r>
                        </m:e>
                        <m: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𝑀</m:t>
                              </m:r>
                            </m:e>
                            <m:sub>
                              <m:r>
                                <a:rPr lang="en-GB" i="1">
                                  <a:solidFill>
                                    <a:srgbClr val="000000"/>
                                  </a:solidFill>
                                  <a:latin typeface="Cambria Math" panose="02040503050406030204" pitchFamily="18" charset="0"/>
                                </a:rPr>
                                <m:t>𝑛</m:t>
                              </m:r>
                            </m:sub>
                          </m:sSub>
                        </m:sub>
                      </m:sSub>
                      <m:r>
                        <a:rPr lang="en-GB" i="1">
                          <a:solidFill>
                            <a:srgbClr val="000000"/>
                          </a:solidFill>
                          <a:latin typeface="Cambria Math" panose="02040503050406030204" pitchFamily="18" charset="0"/>
                        </a:rPr>
                        <m:t>=</m:t>
                      </m:r>
                      <m:r>
                        <a:rPr lang="en-GB" i="1">
                          <a:solidFill>
                            <a:srgbClr val="000000"/>
                          </a:solidFill>
                          <a:latin typeface="Cambria Math" panose="02040503050406030204" pitchFamily="18" charset="0"/>
                        </a:rPr>
                        <m:t>𝜆</m:t>
                      </m:r>
                    </m:oMath>
                  </m:oMathPara>
                </a14:m>
                <a:endParaRPr lang="en-GB" dirty="0"/>
              </a:p>
            </p:txBody>
          </p:sp>
        </mc:Choice>
        <mc:Fallback xmlns="">
          <p:sp>
            <p:nvSpPr>
              <p:cNvPr id="1029" name="Object 7"/>
              <p:cNvSpPr txBox="1">
                <a:spLocks noRot="1" noChangeAspect="1" noMove="1" noResize="1" noEditPoints="1" noAdjustHandles="1" noChangeArrowheads="1" noChangeShapeType="1" noTextEdit="1"/>
              </p:cNvSpPr>
              <p:nvPr/>
            </p:nvSpPr>
            <p:spPr bwMode="auto">
              <a:xfrm>
                <a:off x="684213" y="4386263"/>
                <a:ext cx="5524500" cy="914400"/>
              </a:xfrm>
              <a:prstGeom prst="rect">
                <a:avLst/>
              </a:prstGeom>
              <a:blipFill>
                <a:blip r:embed="rId6"/>
                <a:stretch>
                  <a:fillRect/>
                </a:stretch>
              </a:blipFill>
            </p:spPr>
            <p:txBody>
              <a:bodyPr/>
              <a:lstStyle/>
              <a:p>
                <a:r>
                  <a:rPr lang="en-GB">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2"/>
          <p:cNvSpPr>
            <a:spLocks noGrp="1" noChangeArrowheads="1"/>
          </p:cNvSpPr>
          <p:nvPr>
            <p:ph type="title"/>
          </p:nvPr>
        </p:nvSpPr>
        <p:spPr>
          <a:xfrm>
            <a:off x="755650" y="0"/>
            <a:ext cx="7772400" cy="1143000"/>
          </a:xfrm>
        </p:spPr>
        <p:txBody>
          <a:bodyPr/>
          <a:lstStyle/>
          <a:p>
            <a:pPr eaLnBrk="1" hangingPunct="1"/>
            <a:r>
              <a:rPr lang="de-DE" sz="3600" dirty="0">
                <a:solidFill>
                  <a:schemeClr val="bg1">
                    <a:lumMod val="50000"/>
                  </a:schemeClr>
                </a:solidFill>
                <a:latin typeface="Comic Sans MS" pitchFamily="66" charset="0"/>
              </a:rPr>
              <a:t>Cost-effectiveness</a:t>
            </a:r>
            <a:endParaRPr lang="en-GB" sz="3600" dirty="0">
              <a:solidFill>
                <a:schemeClr val="bg1">
                  <a:lumMod val="50000"/>
                </a:schemeClr>
              </a:solidFill>
              <a:latin typeface="Comic Sans MS" pitchFamily="66" charset="0"/>
            </a:endParaRPr>
          </a:p>
        </p:txBody>
      </p:sp>
      <p:sp>
        <p:nvSpPr>
          <p:cNvPr id="2055" name="Rectangle 3"/>
          <p:cNvSpPr>
            <a:spLocks noGrp="1" noChangeArrowheads="1"/>
          </p:cNvSpPr>
          <p:nvPr>
            <p:ph type="body" sz="half" idx="1"/>
          </p:nvPr>
        </p:nvSpPr>
        <p:spPr>
          <a:xfrm>
            <a:off x="685800" y="1981200"/>
            <a:ext cx="7773988" cy="3824288"/>
          </a:xfrm>
        </p:spPr>
        <p:txBody>
          <a:bodyPr/>
          <a:lstStyle/>
          <a:p>
            <a:pPr eaLnBrk="1" hangingPunct="1">
              <a:lnSpc>
                <a:spcPct val="90000"/>
              </a:lnSpc>
            </a:pPr>
            <a:endParaRPr lang="de-DE" sz="2400" dirty="0">
              <a:latin typeface="Comic Sans MS" pitchFamily="66" charset="0"/>
            </a:endParaRPr>
          </a:p>
          <a:p>
            <a:pPr eaLnBrk="1" hangingPunct="1">
              <a:lnSpc>
                <a:spcPct val="90000"/>
              </a:lnSpc>
            </a:pPr>
            <a:endParaRPr lang="de-DE" sz="2400" dirty="0">
              <a:latin typeface="Comic Sans MS" pitchFamily="66" charset="0"/>
            </a:endParaRPr>
          </a:p>
          <a:p>
            <a:pPr eaLnBrk="1" hangingPunct="1">
              <a:lnSpc>
                <a:spcPct val="90000"/>
              </a:lnSpc>
            </a:pPr>
            <a:endParaRPr lang="de-DE" sz="2400" dirty="0">
              <a:latin typeface="Comic Sans MS" pitchFamily="66" charset="0"/>
            </a:endParaRPr>
          </a:p>
          <a:p>
            <a:pPr eaLnBrk="1" hangingPunct="1">
              <a:lnSpc>
                <a:spcPct val="90000"/>
              </a:lnSpc>
            </a:pPr>
            <a:endParaRPr lang="de-DE" sz="2400" dirty="0">
              <a:latin typeface="Comic Sans MS" pitchFamily="66" charset="0"/>
            </a:endParaRPr>
          </a:p>
          <a:p>
            <a:pPr eaLnBrk="1" hangingPunct="1">
              <a:lnSpc>
                <a:spcPct val="90000"/>
              </a:lnSpc>
            </a:pPr>
            <a:endParaRPr lang="de-DE" sz="2400" dirty="0">
              <a:latin typeface="Comic Sans MS" pitchFamily="66" charset="0"/>
            </a:endParaRPr>
          </a:p>
          <a:p>
            <a:pPr eaLnBrk="1" hangingPunct="1">
              <a:lnSpc>
                <a:spcPct val="90000"/>
              </a:lnSpc>
            </a:pPr>
            <a:endParaRPr lang="de-DE" sz="2400" dirty="0">
              <a:latin typeface="Comic Sans MS" pitchFamily="66" charset="0"/>
            </a:endParaRPr>
          </a:p>
          <a:p>
            <a:pPr eaLnBrk="1" hangingPunct="1">
              <a:lnSpc>
                <a:spcPct val="90000"/>
              </a:lnSpc>
            </a:pPr>
            <a:endParaRPr lang="de-DE" sz="2400" dirty="0">
              <a:latin typeface="Comic Sans MS" pitchFamily="66" charset="0"/>
            </a:endParaRPr>
          </a:p>
          <a:p>
            <a:pPr eaLnBrk="1" hangingPunct="1">
              <a:lnSpc>
                <a:spcPct val="90000"/>
              </a:lnSpc>
            </a:pPr>
            <a:endParaRPr lang="de-DE" sz="2400" dirty="0">
              <a:latin typeface="Comic Sans MS" pitchFamily="66" charset="0"/>
            </a:endParaRPr>
          </a:p>
          <a:p>
            <a:pPr eaLnBrk="1" hangingPunct="1">
              <a:lnSpc>
                <a:spcPct val="90000"/>
              </a:lnSpc>
              <a:buFontTx/>
              <a:buNone/>
            </a:pPr>
            <a:r>
              <a:rPr lang="de-DE" sz="2800" dirty="0">
                <a:solidFill>
                  <a:schemeClr val="tx1">
                    <a:lumMod val="50000"/>
                    <a:lumOff val="50000"/>
                  </a:schemeClr>
                </a:solidFill>
                <a:latin typeface="Comic Sans MS" pitchFamily="66" charset="0"/>
              </a:rPr>
              <a:t>Marginal costs are equal for all producers</a:t>
            </a:r>
            <a:endParaRPr lang="de-DE" sz="2400" dirty="0">
              <a:solidFill>
                <a:schemeClr val="tx1">
                  <a:lumMod val="50000"/>
                  <a:lumOff val="50000"/>
                </a:schemeClr>
              </a:solidFill>
              <a:latin typeface="Comic Sans MS" pitchFamily="66" charset="0"/>
            </a:endParaRPr>
          </a:p>
        </p:txBody>
      </p:sp>
      <mc:AlternateContent xmlns:mc="http://schemas.openxmlformats.org/markup-compatibility/2006" xmlns:a14="http://schemas.microsoft.com/office/drawing/2010/main">
        <mc:Choice Requires="a14">
          <p:sp>
            <p:nvSpPr>
              <p:cNvPr id="2050" name="Object 8"/>
              <p:cNvSpPr txBox="1">
                <a:spLocks noGrp="1"/>
              </p:cNvSpPr>
              <p:nvPr>
                <p:ph sz="quarter" idx="2"/>
              </p:nvPr>
            </p:nvSpPr>
            <p:spPr bwMode="auto">
              <a:xfrm>
                <a:off x="755650" y="3137899"/>
                <a:ext cx="5256510" cy="463550"/>
              </a:xfrm>
              <a:prstGeom prst="rect">
                <a:avLst/>
              </a:prstGeom>
              <a:noFill/>
            </p:spPr>
            <p:txBody>
              <a:bodyPr>
                <a:noAutofit/>
              </a:bodyPr>
              <a:lstStyle/>
              <a:p>
                <a:pPr>
                  <a:buNone/>
                </a:pPr>
                <a14:m>
                  <m:oMathPara xmlns:m="http://schemas.openxmlformats.org/officeDocument/2006/math">
                    <m:oMathParaPr>
                      <m:jc m:val="left"/>
                    </m:oMathParaPr>
                    <m:oMath xmlns:m="http://schemas.openxmlformats.org/officeDocument/2006/math">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𝐶</m:t>
                          </m:r>
                        </m:e>
                        <m:sub>
                          <m:r>
                            <a:rPr lang="en-GB" sz="2800" i="1">
                              <a:solidFill>
                                <a:srgbClr val="000000"/>
                              </a:solidFill>
                              <a:latin typeface="Cambria Math" panose="02040503050406030204" pitchFamily="18" charset="0"/>
                            </a:rPr>
                            <m:t>𝑛</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𝛽</m:t>
                          </m:r>
                        </m:e>
                        <m:sub>
                          <m:r>
                            <a:rPr lang="en-GB" sz="2800" i="1">
                              <a:solidFill>
                                <a:srgbClr val="000000"/>
                              </a:solidFill>
                              <a:latin typeface="Cambria Math" panose="02040503050406030204" pitchFamily="18" charset="0"/>
                            </a:rPr>
                            <m:t>𝑛</m:t>
                          </m:r>
                        </m:sub>
                      </m:s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𝑀</m:t>
                          </m:r>
                        </m:e>
                        <m:sub>
                          <m:r>
                            <a:rPr lang="en-GB" sz="2800" i="1">
                              <a:solidFill>
                                <a:srgbClr val="000000"/>
                              </a:solidFill>
                              <a:latin typeface="Cambria Math" panose="02040503050406030204" pitchFamily="18" charset="0"/>
                            </a:rPr>
                            <m:t>𝑛</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𝛾</m:t>
                          </m:r>
                        </m:e>
                        <m:sub>
                          <m:r>
                            <a:rPr lang="en-GB" sz="2800" i="1">
                              <a:solidFill>
                                <a:srgbClr val="000000"/>
                              </a:solidFill>
                              <a:latin typeface="Cambria Math" panose="02040503050406030204" pitchFamily="18" charset="0"/>
                            </a:rPr>
                            <m:t>𝑛</m:t>
                          </m:r>
                        </m:sub>
                      </m:sSub>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𝑀</m:t>
                          </m:r>
                        </m:e>
                        <m:sub>
                          <m:r>
                            <a:rPr lang="en-GB" sz="2800" i="1">
                              <a:solidFill>
                                <a:srgbClr val="000000"/>
                              </a:solidFill>
                              <a:latin typeface="Cambria Math" panose="02040503050406030204" pitchFamily="18" charset="0"/>
                            </a:rPr>
                            <m:t>𝑛</m:t>
                          </m:r>
                        </m:sub>
                        <m:sup>
                          <m:r>
                            <a:rPr lang="en-GB" sz="2800" i="1">
                              <a:solidFill>
                                <a:srgbClr val="000000"/>
                              </a:solidFill>
                              <a:latin typeface="Cambria Math" panose="02040503050406030204" pitchFamily="18" charset="0"/>
                            </a:rPr>
                            <m:t>2</m:t>
                          </m:r>
                        </m:sup>
                      </m:sSubSup>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𝑝</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𝑀</m:t>
                          </m:r>
                        </m:e>
                        <m:sub>
                          <m:r>
                            <a:rPr lang="en-GB" sz="2800" i="1">
                              <a:solidFill>
                                <a:srgbClr val="000000"/>
                              </a:solidFill>
                              <a:latin typeface="Cambria Math" panose="02040503050406030204" pitchFamily="18" charset="0"/>
                            </a:rPr>
                            <m:t>𝑛</m:t>
                          </m:r>
                        </m:sub>
                      </m:sSub>
                    </m:oMath>
                  </m:oMathPara>
                </a14:m>
                <a:endParaRPr lang="en-GB" sz="2800" dirty="0"/>
              </a:p>
            </p:txBody>
          </p:sp>
        </mc:Choice>
        <mc:Fallback xmlns="">
          <p:sp>
            <p:nvSpPr>
              <p:cNvPr id="2050" name="Object 8"/>
              <p:cNvSpPr txBox="1">
                <a:spLocks noRot="1" noChangeAspect="1" noMove="1" noResize="1" noEditPoints="1" noAdjustHandles="1" noChangeArrowheads="1" noChangeShapeType="1" noTextEdit="1"/>
              </p:cNvSpPr>
              <p:nvPr>
                <p:ph sz="quarter" idx="2"/>
              </p:nvPr>
            </p:nvSpPr>
            <p:spPr bwMode="auto">
              <a:xfrm>
                <a:off x="755650" y="3137899"/>
                <a:ext cx="5256510" cy="46355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51" name="Object 5"/>
              <p:cNvSpPr txBox="1"/>
              <p:nvPr/>
            </p:nvSpPr>
            <p:spPr bwMode="auto">
              <a:xfrm>
                <a:off x="684212" y="1268413"/>
                <a:ext cx="5111924" cy="4826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𝐶</m:t>
                          </m:r>
                        </m:e>
                        <m:sub>
                          <m:r>
                            <a:rPr lang="en-GB" sz="2800" i="1">
                              <a:solidFill>
                                <a:srgbClr val="000000"/>
                              </a:solidFill>
                              <a:latin typeface="Cambria Math" panose="02040503050406030204" pitchFamily="18" charset="0"/>
                            </a:rPr>
                            <m:t>𝑛</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𝛽</m:t>
                          </m:r>
                        </m:e>
                        <m:sub>
                          <m:r>
                            <a:rPr lang="en-GB" sz="2800" i="1">
                              <a:solidFill>
                                <a:srgbClr val="000000"/>
                              </a:solidFill>
                              <a:latin typeface="Cambria Math" panose="02040503050406030204" pitchFamily="18" charset="0"/>
                            </a:rPr>
                            <m:t>𝑛</m:t>
                          </m:r>
                        </m:sub>
                      </m:s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𝑀</m:t>
                          </m:r>
                        </m:e>
                        <m:sub>
                          <m:r>
                            <a:rPr lang="en-GB" sz="2800" i="1">
                              <a:solidFill>
                                <a:srgbClr val="000000"/>
                              </a:solidFill>
                              <a:latin typeface="Cambria Math" panose="02040503050406030204" pitchFamily="18" charset="0"/>
                            </a:rPr>
                            <m:t>𝑛</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𝛾</m:t>
                          </m:r>
                        </m:e>
                        <m:sub>
                          <m:r>
                            <a:rPr lang="en-GB" sz="2800" i="1">
                              <a:solidFill>
                                <a:srgbClr val="000000"/>
                              </a:solidFill>
                              <a:latin typeface="Cambria Math" panose="02040503050406030204" pitchFamily="18" charset="0"/>
                            </a:rPr>
                            <m:t>𝑛</m:t>
                          </m:r>
                        </m:sub>
                      </m:sSub>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𝑀</m:t>
                          </m:r>
                        </m:e>
                        <m:sub>
                          <m:r>
                            <a:rPr lang="en-GB" sz="2800" i="1">
                              <a:solidFill>
                                <a:srgbClr val="000000"/>
                              </a:solidFill>
                              <a:latin typeface="Cambria Math" panose="02040503050406030204" pitchFamily="18" charset="0"/>
                            </a:rPr>
                            <m:t>𝑛</m:t>
                          </m:r>
                        </m:sub>
                        <m:sup>
                          <m:r>
                            <a:rPr lang="en-GB" sz="2800" i="1">
                              <a:solidFill>
                                <a:srgbClr val="000000"/>
                              </a:solidFill>
                              <a:latin typeface="Cambria Math" panose="02040503050406030204" pitchFamily="18" charset="0"/>
                            </a:rPr>
                            <m:t>2</m:t>
                          </m:r>
                        </m:sup>
                      </m:sSubSup>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𝑡</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𝑀</m:t>
                          </m:r>
                        </m:e>
                        <m:sub>
                          <m:r>
                            <a:rPr lang="en-GB" sz="2800" i="1">
                              <a:solidFill>
                                <a:srgbClr val="000000"/>
                              </a:solidFill>
                              <a:latin typeface="Cambria Math" panose="02040503050406030204" pitchFamily="18" charset="0"/>
                            </a:rPr>
                            <m:t>𝑛</m:t>
                          </m:r>
                        </m:sub>
                      </m:sSub>
                    </m:oMath>
                  </m:oMathPara>
                </a14:m>
                <a:endParaRPr lang="en-GB" dirty="0"/>
              </a:p>
            </p:txBody>
          </p:sp>
        </mc:Choice>
        <mc:Fallback xmlns="">
          <p:sp>
            <p:nvSpPr>
              <p:cNvPr id="2051" name="Object 5"/>
              <p:cNvSpPr txBox="1">
                <a:spLocks noRot="1" noChangeAspect="1" noMove="1" noResize="1" noEditPoints="1" noAdjustHandles="1" noChangeArrowheads="1" noChangeShapeType="1" noTextEdit="1"/>
              </p:cNvSpPr>
              <p:nvPr/>
            </p:nvSpPr>
            <p:spPr bwMode="auto">
              <a:xfrm>
                <a:off x="684212" y="1268413"/>
                <a:ext cx="5111924" cy="482600"/>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52" name="Object 7"/>
              <p:cNvSpPr txBox="1"/>
              <p:nvPr/>
            </p:nvSpPr>
            <p:spPr bwMode="auto">
              <a:xfrm>
                <a:off x="684212" y="1982993"/>
                <a:ext cx="6984131" cy="9144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𝐶</m:t>
                              </m:r>
                            </m:e>
                            <m:sub>
                              <m:r>
                                <a:rPr lang="en-GB" sz="2800" i="1">
                                  <a:solidFill>
                                    <a:srgbClr val="000000"/>
                                  </a:solidFill>
                                  <a:latin typeface="Cambria Math" panose="02040503050406030204" pitchFamily="18" charset="0"/>
                                </a:rPr>
                                <m:t>𝑛</m:t>
                              </m:r>
                            </m:sub>
                          </m:sSub>
                        </m:num>
                        <m:den>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𝑀</m:t>
                              </m:r>
                            </m:e>
                            <m:sub>
                              <m:r>
                                <a:rPr lang="en-GB" sz="2800" i="1">
                                  <a:solidFill>
                                    <a:srgbClr val="000000"/>
                                  </a:solidFill>
                                  <a:latin typeface="Cambria Math" panose="02040503050406030204" pitchFamily="18" charset="0"/>
                                </a:rPr>
                                <m:t>𝑛</m:t>
                              </m:r>
                            </m:sub>
                          </m:sSub>
                        </m:den>
                      </m:f>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𝛽</m:t>
                          </m:r>
                        </m:e>
                        <m:sub>
                          <m:r>
                            <a:rPr lang="en-GB" sz="2800" i="1">
                              <a:solidFill>
                                <a:srgbClr val="000000"/>
                              </a:solidFill>
                              <a:latin typeface="Cambria Math" panose="02040503050406030204" pitchFamily="18" charset="0"/>
                            </a:rPr>
                            <m:t>𝑛</m:t>
                          </m:r>
                        </m:sub>
                      </m:sSub>
                      <m:r>
                        <a:rPr lang="en-GB" sz="2800" i="1">
                          <a:solidFill>
                            <a:srgbClr val="000000"/>
                          </a:solidFill>
                          <a:latin typeface="Cambria Math" panose="02040503050406030204" pitchFamily="18" charset="0"/>
                        </a:rPr>
                        <m:t>+2</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𝛾</m:t>
                          </m:r>
                        </m:e>
                        <m:sub>
                          <m:r>
                            <a:rPr lang="en-GB" sz="2800" i="1">
                              <a:solidFill>
                                <a:srgbClr val="000000"/>
                              </a:solidFill>
                              <a:latin typeface="Cambria Math" panose="02040503050406030204" pitchFamily="18" charset="0"/>
                            </a:rPr>
                            <m:t>𝑛</m:t>
                          </m:r>
                        </m:sub>
                      </m:s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𝑀</m:t>
                          </m:r>
                        </m:e>
                        <m:sub>
                          <m:r>
                            <a:rPr lang="en-GB" sz="2800" i="1">
                              <a:solidFill>
                                <a:srgbClr val="000000"/>
                              </a:solidFill>
                              <a:latin typeface="Cambria Math" panose="02040503050406030204" pitchFamily="18" charset="0"/>
                            </a:rPr>
                            <m:t>𝑛</m:t>
                          </m:r>
                        </m:sub>
                      </m:sSub>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𝑡</m:t>
                      </m:r>
                      <m:r>
                        <a:rPr lang="en-GB" sz="2800" i="1">
                          <a:solidFill>
                            <a:srgbClr val="000000"/>
                          </a:solidFill>
                          <a:latin typeface="Cambria Math" panose="02040503050406030204" pitchFamily="18" charset="0"/>
                        </a:rPr>
                        <m:t>=0⇒</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𝐶</m:t>
                          </m:r>
                        </m:e>
                        <m: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𝑀</m:t>
                              </m:r>
                            </m:e>
                            <m:sub>
                              <m:r>
                                <a:rPr lang="en-GB" sz="2800" i="1">
                                  <a:solidFill>
                                    <a:srgbClr val="000000"/>
                                  </a:solidFill>
                                  <a:latin typeface="Cambria Math" panose="02040503050406030204" pitchFamily="18" charset="0"/>
                                </a:rPr>
                                <m:t>𝑛</m:t>
                              </m:r>
                            </m:sub>
                          </m:sSub>
                        </m:sub>
                      </m:sSub>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𝑡</m:t>
                      </m:r>
                    </m:oMath>
                  </m:oMathPara>
                </a14:m>
                <a:endParaRPr lang="en-GB" sz="2800" dirty="0"/>
              </a:p>
            </p:txBody>
          </p:sp>
        </mc:Choice>
        <mc:Fallback xmlns="">
          <p:sp>
            <p:nvSpPr>
              <p:cNvPr id="2052" name="Object 7"/>
              <p:cNvSpPr txBox="1">
                <a:spLocks noRot="1" noChangeAspect="1" noMove="1" noResize="1" noEditPoints="1" noAdjustHandles="1" noChangeArrowheads="1" noChangeShapeType="1" noTextEdit="1"/>
              </p:cNvSpPr>
              <p:nvPr/>
            </p:nvSpPr>
            <p:spPr bwMode="auto">
              <a:xfrm>
                <a:off x="684212" y="1982993"/>
                <a:ext cx="6984131" cy="914400"/>
              </a:xfrm>
              <a:prstGeom prst="rect">
                <a:avLst/>
              </a:prstGeom>
              <a:blipFill>
                <a:blip r:embed="rId5"/>
                <a:stretch>
                  <a:fillRect b="-2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53" name="Object 10"/>
              <p:cNvSpPr txBox="1">
                <a:spLocks noGrp="1"/>
              </p:cNvSpPr>
              <p:nvPr>
                <p:ph sz="quarter" idx="3"/>
              </p:nvPr>
            </p:nvSpPr>
            <p:spPr bwMode="auto">
              <a:xfrm>
                <a:off x="755650" y="3893344"/>
                <a:ext cx="5256510" cy="463550"/>
              </a:xfrm>
              <a:prstGeom prst="rect">
                <a:avLst/>
              </a:prstGeom>
              <a:noFill/>
            </p:spPr>
            <p:txBody>
              <a:bodyPr>
                <a:noAutofit/>
              </a:bodyPr>
              <a:lstStyle/>
              <a:p>
                <a:pPr>
                  <a:buNone/>
                </a:pPr>
                <a14:m>
                  <m:oMathPara xmlns:m="http://schemas.openxmlformats.org/officeDocument/2006/math">
                    <m:oMathParaPr>
                      <m:jc m:val="left"/>
                    </m:oMathParaPr>
                    <m:oMath xmlns:m="http://schemas.openxmlformats.org/officeDocument/2006/math">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𝐶</m:t>
                          </m:r>
                        </m:e>
                        <m:sub>
                          <m:r>
                            <a:rPr lang="en-GB" sz="2800" i="1">
                              <a:solidFill>
                                <a:srgbClr val="000000"/>
                              </a:solidFill>
                              <a:latin typeface="Cambria Math" panose="02040503050406030204" pitchFamily="18" charset="0"/>
                            </a:rPr>
                            <m:t>𝑛</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𝛽</m:t>
                          </m:r>
                        </m:e>
                        <m:sub>
                          <m:r>
                            <a:rPr lang="en-GB" sz="2800" i="1">
                              <a:solidFill>
                                <a:srgbClr val="000000"/>
                              </a:solidFill>
                              <a:latin typeface="Cambria Math" panose="02040503050406030204" pitchFamily="18" charset="0"/>
                            </a:rPr>
                            <m:t>𝑛</m:t>
                          </m:r>
                        </m:sub>
                      </m:s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𝑀</m:t>
                          </m:r>
                        </m:e>
                        <m:sub>
                          <m:r>
                            <a:rPr lang="en-GB" sz="2800" i="1">
                              <a:solidFill>
                                <a:srgbClr val="000000"/>
                              </a:solidFill>
                              <a:latin typeface="Cambria Math" panose="02040503050406030204" pitchFamily="18" charset="0"/>
                            </a:rPr>
                            <m:t>𝑛</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𝛾</m:t>
                          </m:r>
                        </m:e>
                        <m:sub>
                          <m:r>
                            <a:rPr lang="en-GB" sz="2800" i="1">
                              <a:solidFill>
                                <a:srgbClr val="000000"/>
                              </a:solidFill>
                              <a:latin typeface="Cambria Math" panose="02040503050406030204" pitchFamily="18" charset="0"/>
                            </a:rPr>
                            <m:t>𝑛</m:t>
                          </m:r>
                        </m:sub>
                      </m:sSub>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𝑀</m:t>
                          </m:r>
                        </m:e>
                        <m:sub>
                          <m:r>
                            <a:rPr lang="en-GB" sz="2800" i="1">
                              <a:solidFill>
                                <a:srgbClr val="000000"/>
                              </a:solidFill>
                              <a:latin typeface="Cambria Math" panose="02040503050406030204" pitchFamily="18" charset="0"/>
                            </a:rPr>
                            <m:t>𝑛</m:t>
                          </m:r>
                        </m:sub>
                        <m:sup>
                          <m:r>
                            <a:rPr lang="en-GB" sz="2800" i="1">
                              <a:solidFill>
                                <a:srgbClr val="000000"/>
                              </a:solidFill>
                              <a:latin typeface="Cambria Math" panose="02040503050406030204" pitchFamily="18" charset="0"/>
                            </a:rPr>
                            <m:t>2</m:t>
                          </m:r>
                        </m:sup>
                      </m:sSubSup>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𝑠</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𝑀</m:t>
                          </m:r>
                        </m:e>
                        <m:sub>
                          <m:r>
                            <a:rPr lang="en-GB" sz="2800" i="1">
                              <a:solidFill>
                                <a:srgbClr val="000000"/>
                              </a:solidFill>
                              <a:latin typeface="Cambria Math" panose="02040503050406030204" pitchFamily="18" charset="0"/>
                            </a:rPr>
                            <m:t>𝑛</m:t>
                          </m:r>
                        </m:sub>
                      </m:sSub>
                    </m:oMath>
                  </m:oMathPara>
                </a14:m>
                <a:endParaRPr lang="en-GB" sz="2800" dirty="0"/>
              </a:p>
            </p:txBody>
          </p:sp>
        </mc:Choice>
        <mc:Fallback xmlns="">
          <p:sp>
            <p:nvSpPr>
              <p:cNvPr id="2053" name="Object 10"/>
              <p:cNvSpPr txBox="1">
                <a:spLocks noRot="1" noChangeAspect="1" noMove="1" noResize="1" noEditPoints="1" noAdjustHandles="1" noChangeArrowheads="1" noChangeShapeType="1" noTextEdit="1"/>
              </p:cNvSpPr>
              <p:nvPr>
                <p:ph sz="quarter" idx="3"/>
              </p:nvPr>
            </p:nvSpPr>
            <p:spPr bwMode="auto">
              <a:xfrm>
                <a:off x="755650" y="3893344"/>
                <a:ext cx="5256510" cy="463550"/>
              </a:xfrm>
              <a:prstGeom prst="rect">
                <a:avLst/>
              </a:prstGeom>
              <a:blipFill>
                <a:blip r:embed="rId6"/>
                <a:stretch>
                  <a:fillRect/>
                </a:stretch>
              </a:blipFill>
            </p:spPr>
            <p:txBody>
              <a:bodyPr/>
              <a:lstStyle/>
              <a:p>
                <a:r>
                  <a:rPr lang="en-GB">
                    <a:noFill/>
                  </a:rPr>
                  <a:t> </a:t>
                </a:r>
              </a:p>
            </p:txBody>
          </p:sp>
        </mc:Fallback>
      </mc:AlternateContent>
      <p:pic>
        <p:nvPicPr>
          <p:cNvPr id="8" name="Picture 7">
            <a:extLst>
              <a:ext uri="{FF2B5EF4-FFF2-40B4-BE49-F238E27FC236}">
                <a16:creationId xmlns:a16="http://schemas.microsoft.com/office/drawing/2014/main" id="{4D805D15-C24F-4436-8269-E4E75C13335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19833" y="-27384"/>
            <a:ext cx="2424167" cy="336949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4213" y="53975"/>
            <a:ext cx="7772400" cy="1143000"/>
          </a:xfrm>
        </p:spPr>
        <p:txBody>
          <a:bodyPr/>
          <a:lstStyle/>
          <a:p>
            <a:pPr eaLnBrk="1" hangingPunct="1"/>
            <a:r>
              <a:rPr lang="de-DE" sz="3600" dirty="0">
                <a:solidFill>
                  <a:schemeClr val="bg1">
                    <a:lumMod val="50000"/>
                  </a:schemeClr>
                </a:solidFill>
                <a:latin typeface="Candara" panose="020E0502030303020204" pitchFamily="34" charset="0"/>
              </a:rPr>
              <a:t>Cost-Effectiveness</a:t>
            </a:r>
            <a:endParaRPr lang="en-GB" sz="3600" dirty="0">
              <a:solidFill>
                <a:schemeClr val="bg1">
                  <a:lumMod val="50000"/>
                </a:schemeClr>
              </a:solidFill>
              <a:latin typeface="Candara" panose="020E0502030303020204" pitchFamily="34" charset="0"/>
            </a:endParaRPr>
          </a:p>
        </p:txBody>
      </p:sp>
      <p:sp>
        <p:nvSpPr>
          <p:cNvPr id="9219" name="Rectangle 3"/>
          <p:cNvSpPr>
            <a:spLocks noGrp="1" noChangeArrowheads="1"/>
          </p:cNvSpPr>
          <p:nvPr>
            <p:ph type="body" idx="1"/>
          </p:nvPr>
        </p:nvSpPr>
        <p:spPr>
          <a:xfrm>
            <a:off x="611188" y="1052513"/>
            <a:ext cx="7772400" cy="4114800"/>
          </a:xfrm>
        </p:spPr>
        <p:txBody>
          <a:bodyPr/>
          <a:lstStyle/>
          <a:p>
            <a:pPr eaLnBrk="1" hangingPunct="1"/>
            <a:r>
              <a:rPr lang="de-DE" sz="2800" dirty="0">
                <a:solidFill>
                  <a:schemeClr val="bg1">
                    <a:lumMod val="50000"/>
                  </a:schemeClr>
                </a:solidFill>
                <a:latin typeface="Candara" panose="020E0502030303020204" pitchFamily="34" charset="0"/>
              </a:rPr>
              <a:t>Market-based instruments are cost-effective, as every polluter faces the same tax, subsidy or permit price</a:t>
            </a:r>
          </a:p>
          <a:p>
            <a:pPr eaLnBrk="1" hangingPunct="1"/>
            <a:r>
              <a:rPr lang="de-DE" sz="2800" dirty="0">
                <a:solidFill>
                  <a:schemeClr val="bg1">
                    <a:lumMod val="50000"/>
                  </a:schemeClr>
                </a:solidFill>
                <a:latin typeface="Candara" panose="020E0502030303020204" pitchFamily="34" charset="0"/>
              </a:rPr>
              <a:t>Command and control is unlike to be cost-effective, unless the regulator knows a lot and the industry is homogenous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2768" y="0"/>
            <a:ext cx="7772400" cy="1143000"/>
          </a:xfrm>
        </p:spPr>
        <p:txBody>
          <a:bodyPr/>
          <a:lstStyle/>
          <a:p>
            <a:pPr eaLnBrk="1" hangingPunct="1"/>
            <a:r>
              <a:rPr lang="de-DE" sz="3600" dirty="0">
                <a:latin typeface="Candara" panose="020E0502030303020204" pitchFamily="34" charset="0"/>
              </a:rPr>
              <a:t>Policy instruments</a:t>
            </a:r>
            <a:endParaRPr lang="en-GB" sz="3600" dirty="0">
              <a:latin typeface="Candara" panose="020E0502030303020204" pitchFamily="34" charset="0"/>
            </a:endParaRPr>
          </a:p>
        </p:txBody>
      </p:sp>
      <p:sp>
        <p:nvSpPr>
          <p:cNvPr id="4099" name="Rectangle 3"/>
          <p:cNvSpPr>
            <a:spLocks noGrp="1" noChangeArrowheads="1"/>
          </p:cNvSpPr>
          <p:nvPr>
            <p:ph type="body" idx="1"/>
          </p:nvPr>
        </p:nvSpPr>
        <p:spPr>
          <a:xfrm>
            <a:off x="682768" y="1143000"/>
            <a:ext cx="7772400" cy="4114800"/>
          </a:xfrm>
        </p:spPr>
        <p:txBody>
          <a:bodyPr/>
          <a:lstStyle/>
          <a:p>
            <a:pPr eaLnBrk="1" hangingPunct="1"/>
            <a:r>
              <a:rPr lang="de-DE" dirty="0">
                <a:latin typeface="Candara" panose="020E0502030303020204" pitchFamily="34" charset="0"/>
              </a:rPr>
              <a:t>Instruments recap</a:t>
            </a:r>
          </a:p>
          <a:p>
            <a:pPr lvl="1" eaLnBrk="1" hangingPunct="1"/>
            <a:r>
              <a:rPr lang="de-DE" sz="2400" dirty="0">
                <a:latin typeface="Candara" panose="020E0502030303020204" pitchFamily="34" charset="0"/>
              </a:rPr>
              <a:t>Coase Theorem</a:t>
            </a:r>
          </a:p>
          <a:p>
            <a:pPr lvl="1" eaLnBrk="1" hangingPunct="1"/>
            <a:r>
              <a:rPr lang="de-DE" sz="2400" b="1" dirty="0">
                <a:latin typeface="Candara" panose="020E0502030303020204" pitchFamily="34" charset="0"/>
              </a:rPr>
              <a:t>Weitzman Theorem</a:t>
            </a:r>
          </a:p>
          <a:p>
            <a:pPr eaLnBrk="1" hangingPunct="1"/>
            <a:r>
              <a:rPr lang="de-DE" sz="2800" dirty="0">
                <a:latin typeface="Candara" panose="020E0502030303020204" pitchFamily="34" charset="0"/>
              </a:rPr>
              <a:t>Tradable Emission Permits</a:t>
            </a:r>
          </a:p>
          <a:p>
            <a:pPr lvl="1" eaLnBrk="1" hangingPunct="1"/>
            <a:r>
              <a:rPr lang="de-DE" sz="2400" dirty="0">
                <a:latin typeface="Candara" panose="020E0502030303020204" pitchFamily="34" charset="0"/>
              </a:rPr>
              <a:t>International</a:t>
            </a:r>
          </a:p>
          <a:p>
            <a:pPr lvl="1" eaLnBrk="1" hangingPunct="1"/>
            <a:r>
              <a:rPr lang="de-DE" sz="2400" dirty="0">
                <a:latin typeface="Candara" panose="020E0502030303020204" pitchFamily="34" charset="0"/>
              </a:rPr>
              <a:t>European Union</a:t>
            </a:r>
          </a:p>
          <a:p>
            <a:pPr lvl="1" eaLnBrk="1" hangingPunct="1"/>
            <a:r>
              <a:rPr lang="de-DE" sz="2400" dirty="0">
                <a:latin typeface="Candara" panose="020E0502030303020204" pitchFamily="34" charset="0"/>
              </a:rPr>
              <a:t>United Kingdom</a:t>
            </a:r>
          </a:p>
          <a:p>
            <a:pPr lvl="1" eaLnBrk="1" hangingPunct="1"/>
            <a:r>
              <a:rPr lang="de-DE" sz="2400" dirty="0">
                <a:latin typeface="Candara" panose="020E0502030303020204" pitchFamily="34" charset="0"/>
              </a:rPr>
              <a:t>Border adjustments</a:t>
            </a:r>
          </a:p>
          <a:p>
            <a:pPr eaLnBrk="1" hangingPunct="1"/>
            <a:r>
              <a:rPr lang="de-DE" sz="2800" dirty="0">
                <a:latin typeface="Candara" panose="020E0502030303020204" pitchFamily="34" charset="0"/>
              </a:rPr>
              <a:t>Clean Development Mechanism</a:t>
            </a:r>
          </a:p>
          <a:p>
            <a:pPr eaLnBrk="1" hangingPunct="1"/>
            <a:r>
              <a:rPr lang="de-DE" sz="2800" dirty="0">
                <a:latin typeface="Candara" panose="020E0502030303020204" pitchFamily="34" charset="0"/>
              </a:rPr>
              <a:t>Technological change</a:t>
            </a:r>
            <a:endParaRPr lang="de-DE" sz="2800" dirty="0">
              <a:latin typeface="Comic Sans MS" pitchFamily="66" charset="0"/>
            </a:endParaRPr>
          </a:p>
        </p:txBody>
      </p:sp>
    </p:spTree>
    <p:extLst>
      <p:ext uri="{BB962C8B-B14F-4D97-AF65-F5344CB8AC3E}">
        <p14:creationId xmlns:p14="http://schemas.microsoft.com/office/powerpoint/2010/main" val="2707264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4213" y="0"/>
            <a:ext cx="7772400" cy="1143000"/>
          </a:xfrm>
        </p:spPr>
        <p:txBody>
          <a:bodyPr/>
          <a:lstStyle/>
          <a:p>
            <a:pPr eaLnBrk="1" hangingPunct="1"/>
            <a:r>
              <a:rPr lang="de-DE" sz="3600" dirty="0">
                <a:solidFill>
                  <a:schemeClr val="bg1">
                    <a:lumMod val="50000"/>
                  </a:schemeClr>
                </a:solidFill>
                <a:latin typeface="Candara" panose="020E0502030303020204" pitchFamily="34" charset="0"/>
              </a:rPr>
              <a:t>Environmental Effectiveness</a:t>
            </a:r>
            <a:endParaRPr lang="en-GB" sz="3600" dirty="0">
              <a:solidFill>
                <a:schemeClr val="bg1">
                  <a:lumMod val="50000"/>
                </a:schemeClr>
              </a:solidFill>
              <a:latin typeface="Candara" panose="020E0502030303020204" pitchFamily="34" charset="0"/>
            </a:endParaRPr>
          </a:p>
        </p:txBody>
      </p:sp>
      <p:sp>
        <p:nvSpPr>
          <p:cNvPr id="10243" name="Rectangle 3"/>
          <p:cNvSpPr>
            <a:spLocks noGrp="1" noChangeArrowheads="1"/>
          </p:cNvSpPr>
          <p:nvPr>
            <p:ph type="body" idx="1"/>
          </p:nvPr>
        </p:nvSpPr>
        <p:spPr>
          <a:xfrm>
            <a:off x="611188" y="1125538"/>
            <a:ext cx="7772400" cy="4114800"/>
          </a:xfrm>
        </p:spPr>
        <p:txBody>
          <a:bodyPr/>
          <a:lstStyle/>
          <a:p>
            <a:pPr eaLnBrk="1" hangingPunct="1"/>
            <a:r>
              <a:rPr lang="de-DE" sz="2600" dirty="0">
                <a:solidFill>
                  <a:schemeClr val="bg1">
                    <a:lumMod val="50000"/>
                  </a:schemeClr>
                </a:solidFill>
                <a:latin typeface="Candara" panose="020E0502030303020204" pitchFamily="34" charset="0"/>
              </a:rPr>
              <a:t>The environmental effect of taxes and subsidies is uncertain (but its marginal costs are certain)</a:t>
            </a:r>
          </a:p>
          <a:p>
            <a:pPr eaLnBrk="1" hangingPunct="1"/>
            <a:r>
              <a:rPr lang="de-DE" sz="2600" dirty="0">
                <a:solidFill>
                  <a:schemeClr val="bg1">
                    <a:lumMod val="50000"/>
                  </a:schemeClr>
                </a:solidFill>
                <a:latin typeface="Candara" panose="020E0502030303020204" pitchFamily="34" charset="0"/>
              </a:rPr>
              <a:t>The environmental effect of tradeable permits is certain (but its costs are uncertain)</a:t>
            </a:r>
          </a:p>
          <a:p>
            <a:pPr eaLnBrk="1" hangingPunct="1"/>
            <a:r>
              <a:rPr lang="de-DE" sz="2600" dirty="0">
                <a:solidFill>
                  <a:schemeClr val="bg1">
                    <a:lumMod val="50000"/>
                  </a:schemeClr>
                </a:solidFill>
                <a:latin typeface="Candara" panose="020E0502030303020204" pitchFamily="34" charset="0"/>
              </a:rPr>
              <a:t>The environmental effects of emission standards are certain (bar illegal dumping), of input and production standards less certain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762000" y="-76200"/>
            <a:ext cx="7772400" cy="1143000"/>
          </a:xfrm>
        </p:spPr>
        <p:txBody>
          <a:bodyPr/>
          <a:lstStyle/>
          <a:p>
            <a:r>
              <a:rPr lang="de-DE" sz="3200" dirty="0">
                <a:latin typeface="Candara" panose="020E0502030303020204" pitchFamily="34" charset="0"/>
              </a:rPr>
              <a:t>Lectures</a:t>
            </a:r>
            <a:endParaRPr lang="en-GB" sz="3200" dirty="0">
              <a:latin typeface="Candara" panose="020E0502030303020204" pitchFamily="34" charset="0"/>
            </a:endParaRPr>
          </a:p>
        </p:txBody>
      </p:sp>
      <p:sp>
        <p:nvSpPr>
          <p:cNvPr id="190467" name="Rectangle 3"/>
          <p:cNvSpPr>
            <a:spLocks noGrp="1" noChangeArrowheads="1"/>
          </p:cNvSpPr>
          <p:nvPr>
            <p:ph type="body" idx="1"/>
          </p:nvPr>
        </p:nvSpPr>
        <p:spPr>
          <a:xfrm>
            <a:off x="685800" y="838200"/>
            <a:ext cx="7772400" cy="5486400"/>
          </a:xfrm>
        </p:spPr>
        <p:txBody>
          <a:bodyPr/>
          <a:lstStyle/>
          <a:p>
            <a:pPr>
              <a:lnSpc>
                <a:spcPct val="90000"/>
              </a:lnSpc>
            </a:pPr>
            <a:r>
              <a:rPr lang="en-US" sz="2800" dirty="0">
                <a:latin typeface="Candara" panose="020E0502030303020204" pitchFamily="34" charset="0"/>
              </a:rPr>
              <a:t>Science</a:t>
            </a:r>
          </a:p>
          <a:p>
            <a:pPr>
              <a:lnSpc>
                <a:spcPct val="90000"/>
              </a:lnSpc>
            </a:pPr>
            <a:r>
              <a:rPr lang="en-US" sz="2800" dirty="0">
                <a:latin typeface="Candara" panose="020E0502030303020204" pitchFamily="34" charset="0"/>
              </a:rPr>
              <a:t>Scenarios &amp; emission reduction options</a:t>
            </a:r>
          </a:p>
          <a:p>
            <a:pPr>
              <a:lnSpc>
                <a:spcPct val="90000"/>
              </a:lnSpc>
            </a:pPr>
            <a:r>
              <a:rPr lang="en-US" dirty="0">
                <a:latin typeface="Candara" panose="020E0502030303020204" pitchFamily="34" charset="0"/>
              </a:rPr>
              <a:t>Costs of emission reduction</a:t>
            </a:r>
          </a:p>
          <a:p>
            <a:pPr>
              <a:lnSpc>
                <a:spcPct val="90000"/>
              </a:lnSpc>
            </a:pPr>
            <a:r>
              <a:rPr lang="en-US" sz="2800" b="1" dirty="0">
                <a:latin typeface="Candara" panose="020E0502030303020204" pitchFamily="34" charset="0"/>
              </a:rPr>
              <a:t>Instruments for emission reduction</a:t>
            </a:r>
          </a:p>
          <a:p>
            <a:pPr>
              <a:lnSpc>
                <a:spcPct val="90000"/>
              </a:lnSpc>
            </a:pPr>
            <a:r>
              <a:rPr lang="en-US" sz="2800" dirty="0">
                <a:latin typeface="Candara" panose="020E0502030303020204" pitchFamily="34" charset="0"/>
              </a:rPr>
              <a:t>Impacts of climate change &amp; valuation</a:t>
            </a:r>
          </a:p>
          <a:p>
            <a:pPr>
              <a:lnSpc>
                <a:spcPct val="90000"/>
              </a:lnSpc>
            </a:pPr>
            <a:r>
              <a:rPr lang="en-US" sz="2800" dirty="0">
                <a:latin typeface="Candara" panose="020E0502030303020204" pitchFamily="34" charset="0"/>
              </a:rPr>
              <a:t>Economic impacts of climate change</a:t>
            </a:r>
          </a:p>
          <a:p>
            <a:pPr>
              <a:lnSpc>
                <a:spcPct val="90000"/>
              </a:lnSpc>
            </a:pPr>
            <a:r>
              <a:rPr lang="en-US" sz="2800" dirty="0">
                <a:latin typeface="Candara" panose="020E0502030303020204" pitchFamily="34" charset="0"/>
              </a:rPr>
              <a:t>Climate and development</a:t>
            </a:r>
          </a:p>
          <a:p>
            <a:pPr>
              <a:lnSpc>
                <a:spcPct val="90000"/>
              </a:lnSpc>
            </a:pPr>
            <a:r>
              <a:rPr lang="en-US" sz="2800" dirty="0">
                <a:latin typeface="Candara" panose="020E0502030303020204" pitchFamily="34" charset="0"/>
              </a:rPr>
              <a:t>Adaptation policy</a:t>
            </a:r>
          </a:p>
          <a:p>
            <a:pPr>
              <a:lnSpc>
                <a:spcPct val="90000"/>
              </a:lnSpc>
            </a:pPr>
            <a:r>
              <a:rPr lang="en-US" sz="2800" dirty="0">
                <a:latin typeface="Candara" panose="020E0502030303020204" pitchFamily="34" charset="0"/>
              </a:rPr>
              <a:t>Optimal emission reduction</a:t>
            </a:r>
          </a:p>
          <a:p>
            <a:pPr>
              <a:lnSpc>
                <a:spcPct val="90000"/>
              </a:lnSpc>
            </a:pPr>
            <a:r>
              <a:rPr lang="en-US" sz="2800" dirty="0">
                <a:latin typeface="Candara" panose="020E0502030303020204" pitchFamily="34" charset="0"/>
              </a:rPr>
              <a:t>Discounting, uncertainty, equity</a:t>
            </a:r>
          </a:p>
          <a:p>
            <a:pPr>
              <a:lnSpc>
                <a:spcPct val="90000"/>
              </a:lnSpc>
            </a:pPr>
            <a:r>
              <a:rPr lang="en-US" sz="2800" dirty="0">
                <a:latin typeface="Candara" panose="020E0502030303020204" pitchFamily="34" charset="0"/>
              </a:rPr>
              <a:t>International environmental agreements</a:t>
            </a:r>
          </a:p>
        </p:txBody>
      </p:sp>
    </p:spTree>
  </p:cSld>
  <p:clrMapOvr>
    <a:masterClrMapping/>
  </p:clrMapOvr>
  <mc:AlternateContent xmlns:mc="http://schemas.openxmlformats.org/markup-compatibility/2006" xmlns:p14="http://schemas.microsoft.com/office/powerpoint/2010/main">
    <mc:Choice Requires="p14">
      <p:transition spd="slow" p14:dur="2000" advTm="6530"/>
    </mc:Choice>
    <mc:Fallback xmlns="">
      <p:transition spd="slow" advTm="653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4213" y="0"/>
            <a:ext cx="7772400" cy="1143000"/>
          </a:xfrm>
        </p:spPr>
        <p:txBody>
          <a:bodyPr/>
          <a:lstStyle/>
          <a:p>
            <a:pPr eaLnBrk="1" hangingPunct="1"/>
            <a:r>
              <a:rPr lang="en-GB" sz="2800" dirty="0">
                <a:solidFill>
                  <a:schemeClr val="bg1">
                    <a:lumMod val="50000"/>
                  </a:schemeClr>
                </a:solidFill>
                <a:latin typeface="Comic Sans MS" pitchFamily="66" charset="0"/>
              </a:rPr>
              <a:t>Weitzman Theorem: Preliminaries</a:t>
            </a:r>
          </a:p>
        </p:txBody>
      </p:sp>
      <p:sp>
        <p:nvSpPr>
          <p:cNvPr id="287747" name="Line 3"/>
          <p:cNvSpPr>
            <a:spLocks noChangeShapeType="1"/>
          </p:cNvSpPr>
          <p:nvPr/>
        </p:nvSpPr>
        <p:spPr bwMode="auto">
          <a:xfrm>
            <a:off x="1987550" y="1889125"/>
            <a:ext cx="0" cy="3584575"/>
          </a:xfrm>
          <a:prstGeom prst="line">
            <a:avLst/>
          </a:prstGeom>
          <a:noFill/>
          <a:ln w="25400">
            <a:solidFill>
              <a:schemeClr val="tx1"/>
            </a:solidFill>
            <a:round/>
            <a:headEnd/>
            <a:tailEnd/>
          </a:ln>
        </p:spPr>
        <p:txBody>
          <a:bodyPr/>
          <a:lstStyle/>
          <a:p>
            <a:endParaRPr lang="en-US"/>
          </a:p>
        </p:txBody>
      </p:sp>
      <p:sp>
        <p:nvSpPr>
          <p:cNvPr id="287748" name="Line 4"/>
          <p:cNvSpPr>
            <a:spLocks noChangeShapeType="1"/>
          </p:cNvSpPr>
          <p:nvPr/>
        </p:nvSpPr>
        <p:spPr bwMode="auto">
          <a:xfrm>
            <a:off x="1985963" y="5462588"/>
            <a:ext cx="5646737" cy="0"/>
          </a:xfrm>
          <a:prstGeom prst="line">
            <a:avLst/>
          </a:prstGeom>
          <a:noFill/>
          <a:ln w="25400">
            <a:solidFill>
              <a:schemeClr val="tx1"/>
            </a:solidFill>
            <a:round/>
            <a:headEnd/>
            <a:tailEnd/>
          </a:ln>
        </p:spPr>
        <p:txBody>
          <a:bodyPr/>
          <a:lstStyle/>
          <a:p>
            <a:endParaRPr lang="en-US"/>
          </a:p>
        </p:txBody>
      </p:sp>
      <p:sp>
        <p:nvSpPr>
          <p:cNvPr id="287749" name="Line 5"/>
          <p:cNvSpPr>
            <a:spLocks noChangeShapeType="1"/>
          </p:cNvSpPr>
          <p:nvPr/>
        </p:nvSpPr>
        <p:spPr bwMode="auto">
          <a:xfrm flipV="1">
            <a:off x="2255838" y="1889125"/>
            <a:ext cx="5145087" cy="3389313"/>
          </a:xfrm>
          <a:prstGeom prst="line">
            <a:avLst/>
          </a:prstGeom>
          <a:noFill/>
          <a:ln w="25400">
            <a:solidFill>
              <a:srgbClr val="008000"/>
            </a:solidFill>
            <a:round/>
            <a:headEnd/>
            <a:tailEnd/>
          </a:ln>
        </p:spPr>
        <p:txBody>
          <a:bodyPr/>
          <a:lstStyle/>
          <a:p>
            <a:endParaRPr lang="en-US"/>
          </a:p>
        </p:txBody>
      </p:sp>
      <p:sp>
        <p:nvSpPr>
          <p:cNvPr id="287750" name="Line 6"/>
          <p:cNvSpPr>
            <a:spLocks noChangeShapeType="1"/>
          </p:cNvSpPr>
          <p:nvPr/>
        </p:nvSpPr>
        <p:spPr bwMode="auto">
          <a:xfrm>
            <a:off x="2670175" y="1401763"/>
            <a:ext cx="4852988" cy="3938587"/>
          </a:xfrm>
          <a:prstGeom prst="line">
            <a:avLst/>
          </a:prstGeom>
          <a:noFill/>
          <a:ln w="25400">
            <a:solidFill>
              <a:srgbClr val="FF0000"/>
            </a:solidFill>
            <a:round/>
            <a:headEnd/>
            <a:tailEnd/>
          </a:ln>
        </p:spPr>
        <p:txBody>
          <a:bodyPr/>
          <a:lstStyle/>
          <a:p>
            <a:endParaRPr lang="en-US"/>
          </a:p>
        </p:txBody>
      </p:sp>
      <p:sp>
        <p:nvSpPr>
          <p:cNvPr id="287751" name="Line 7"/>
          <p:cNvSpPr>
            <a:spLocks noChangeShapeType="1"/>
          </p:cNvSpPr>
          <p:nvPr/>
        </p:nvSpPr>
        <p:spPr bwMode="auto">
          <a:xfrm>
            <a:off x="2043113" y="1760538"/>
            <a:ext cx="4498975" cy="3646487"/>
          </a:xfrm>
          <a:prstGeom prst="line">
            <a:avLst/>
          </a:prstGeom>
          <a:noFill/>
          <a:ln w="25400">
            <a:solidFill>
              <a:srgbClr val="993300"/>
            </a:solidFill>
            <a:round/>
            <a:headEnd/>
            <a:tailEnd/>
          </a:ln>
        </p:spPr>
        <p:txBody>
          <a:bodyPr/>
          <a:lstStyle/>
          <a:p>
            <a:endParaRPr lang="en-US"/>
          </a:p>
        </p:txBody>
      </p:sp>
      <p:sp>
        <p:nvSpPr>
          <p:cNvPr id="287752" name="Line 8"/>
          <p:cNvSpPr>
            <a:spLocks noChangeShapeType="1"/>
          </p:cNvSpPr>
          <p:nvPr/>
        </p:nvSpPr>
        <p:spPr bwMode="auto">
          <a:xfrm>
            <a:off x="4548188" y="3803650"/>
            <a:ext cx="0" cy="1670050"/>
          </a:xfrm>
          <a:prstGeom prst="line">
            <a:avLst/>
          </a:prstGeom>
          <a:noFill/>
          <a:ln w="25400">
            <a:solidFill>
              <a:schemeClr val="tx1"/>
            </a:solidFill>
            <a:prstDash val="sysDot"/>
            <a:round/>
            <a:headEnd/>
            <a:tailEnd/>
          </a:ln>
        </p:spPr>
        <p:txBody>
          <a:bodyPr/>
          <a:lstStyle/>
          <a:p>
            <a:endParaRPr lang="en-US"/>
          </a:p>
        </p:txBody>
      </p:sp>
      <p:sp>
        <p:nvSpPr>
          <p:cNvPr id="287753" name="Line 9"/>
          <p:cNvSpPr>
            <a:spLocks noChangeShapeType="1"/>
          </p:cNvSpPr>
          <p:nvPr/>
        </p:nvSpPr>
        <p:spPr bwMode="auto">
          <a:xfrm>
            <a:off x="5132388" y="3425825"/>
            <a:ext cx="0" cy="2036763"/>
          </a:xfrm>
          <a:prstGeom prst="line">
            <a:avLst/>
          </a:prstGeom>
          <a:noFill/>
          <a:ln w="25400">
            <a:solidFill>
              <a:schemeClr val="tx1"/>
            </a:solidFill>
            <a:prstDash val="sysDot"/>
            <a:round/>
            <a:headEnd/>
            <a:tailEnd/>
          </a:ln>
        </p:spPr>
        <p:txBody>
          <a:bodyPr/>
          <a:lstStyle/>
          <a:p>
            <a:endParaRPr lang="en-US"/>
          </a:p>
        </p:txBody>
      </p:sp>
      <p:sp>
        <p:nvSpPr>
          <p:cNvPr id="287754" name="Line 10"/>
          <p:cNvSpPr>
            <a:spLocks noChangeShapeType="1"/>
          </p:cNvSpPr>
          <p:nvPr/>
        </p:nvSpPr>
        <p:spPr bwMode="auto">
          <a:xfrm flipH="1">
            <a:off x="1987550" y="3779838"/>
            <a:ext cx="2498725" cy="0"/>
          </a:xfrm>
          <a:prstGeom prst="line">
            <a:avLst/>
          </a:prstGeom>
          <a:noFill/>
          <a:ln w="25400">
            <a:solidFill>
              <a:schemeClr val="tx1"/>
            </a:solidFill>
            <a:prstDash val="sysDot"/>
            <a:round/>
            <a:headEnd/>
            <a:tailEnd/>
          </a:ln>
        </p:spPr>
        <p:txBody>
          <a:bodyPr/>
          <a:lstStyle/>
          <a:p>
            <a:endParaRPr lang="en-US"/>
          </a:p>
        </p:txBody>
      </p:sp>
      <p:sp>
        <p:nvSpPr>
          <p:cNvPr id="287755" name="Line 11"/>
          <p:cNvSpPr>
            <a:spLocks noChangeShapeType="1"/>
          </p:cNvSpPr>
          <p:nvPr/>
        </p:nvSpPr>
        <p:spPr bwMode="auto">
          <a:xfrm flipH="1">
            <a:off x="1962150" y="3376613"/>
            <a:ext cx="3133725" cy="0"/>
          </a:xfrm>
          <a:prstGeom prst="line">
            <a:avLst/>
          </a:prstGeom>
          <a:noFill/>
          <a:ln w="25400">
            <a:solidFill>
              <a:schemeClr val="tx1"/>
            </a:solidFill>
            <a:prstDash val="sysDot"/>
            <a:round/>
            <a:headEnd/>
            <a:tailEnd/>
          </a:ln>
        </p:spPr>
        <p:txBody>
          <a:bodyPr/>
          <a:lstStyle/>
          <a:p>
            <a:endParaRPr lang="en-US"/>
          </a:p>
        </p:txBody>
      </p:sp>
      <p:sp>
        <p:nvSpPr>
          <p:cNvPr id="287756" name="Text Box 12"/>
          <p:cNvSpPr txBox="1">
            <a:spLocks noChangeArrowheads="1"/>
          </p:cNvSpPr>
          <p:nvPr/>
        </p:nvSpPr>
        <p:spPr bwMode="auto">
          <a:xfrm>
            <a:off x="6832600" y="5586413"/>
            <a:ext cx="1071563" cy="396875"/>
          </a:xfrm>
          <a:prstGeom prst="rect">
            <a:avLst/>
          </a:prstGeom>
          <a:noFill/>
          <a:ln w="25400">
            <a:noFill/>
            <a:miter lim="800000"/>
            <a:headEnd/>
            <a:tailEnd/>
          </a:ln>
        </p:spPr>
        <p:txBody>
          <a:bodyPr wrap="none">
            <a:spAutoFit/>
          </a:bodyPr>
          <a:lstStyle/>
          <a:p>
            <a:pPr eaLnBrk="0" hangingPunct="0"/>
            <a:r>
              <a:rPr lang="en-GB" sz="2000"/>
              <a:t>Quantity</a:t>
            </a:r>
          </a:p>
        </p:txBody>
      </p:sp>
      <p:sp>
        <p:nvSpPr>
          <p:cNvPr id="287757" name="Text Box 13"/>
          <p:cNvSpPr txBox="1">
            <a:spLocks noChangeArrowheads="1"/>
          </p:cNvSpPr>
          <p:nvPr/>
        </p:nvSpPr>
        <p:spPr bwMode="auto">
          <a:xfrm rot="-5400000">
            <a:off x="1365251" y="2070100"/>
            <a:ext cx="704850" cy="396875"/>
          </a:xfrm>
          <a:prstGeom prst="rect">
            <a:avLst/>
          </a:prstGeom>
          <a:noFill/>
          <a:ln w="25400">
            <a:noFill/>
            <a:miter lim="800000"/>
            <a:headEnd/>
            <a:tailEnd/>
          </a:ln>
        </p:spPr>
        <p:txBody>
          <a:bodyPr wrap="none">
            <a:spAutoFit/>
          </a:bodyPr>
          <a:lstStyle/>
          <a:p>
            <a:pPr eaLnBrk="0" hangingPunct="0"/>
            <a:r>
              <a:rPr lang="en-GB" sz="2000"/>
              <a:t>Price</a:t>
            </a:r>
          </a:p>
        </p:txBody>
      </p:sp>
      <p:sp>
        <p:nvSpPr>
          <p:cNvPr id="287758" name="Text Box 14"/>
          <p:cNvSpPr txBox="1">
            <a:spLocks noChangeArrowheads="1"/>
          </p:cNvSpPr>
          <p:nvPr/>
        </p:nvSpPr>
        <p:spPr bwMode="auto">
          <a:xfrm>
            <a:off x="1565275" y="3525838"/>
            <a:ext cx="438150" cy="396875"/>
          </a:xfrm>
          <a:prstGeom prst="rect">
            <a:avLst/>
          </a:prstGeom>
          <a:noFill/>
          <a:ln w="25400">
            <a:noFill/>
            <a:miter lim="800000"/>
            <a:headEnd/>
            <a:tailEnd/>
          </a:ln>
        </p:spPr>
        <p:txBody>
          <a:bodyPr wrap="none">
            <a:spAutoFit/>
          </a:bodyPr>
          <a:lstStyle/>
          <a:p>
            <a:pPr eaLnBrk="0" hangingPunct="0"/>
            <a:r>
              <a:rPr lang="en-GB" sz="2000"/>
              <a:t>p*</a:t>
            </a:r>
          </a:p>
        </p:txBody>
      </p:sp>
      <p:sp>
        <p:nvSpPr>
          <p:cNvPr id="287759" name="Text Box 15"/>
          <p:cNvSpPr txBox="1">
            <a:spLocks noChangeArrowheads="1"/>
          </p:cNvSpPr>
          <p:nvPr/>
        </p:nvSpPr>
        <p:spPr bwMode="auto">
          <a:xfrm>
            <a:off x="4935538" y="5521325"/>
            <a:ext cx="395287" cy="396875"/>
          </a:xfrm>
          <a:prstGeom prst="rect">
            <a:avLst/>
          </a:prstGeom>
          <a:noFill/>
          <a:ln w="25400">
            <a:noFill/>
            <a:miter lim="800000"/>
            <a:headEnd/>
            <a:tailEnd/>
          </a:ln>
        </p:spPr>
        <p:txBody>
          <a:bodyPr wrap="none">
            <a:spAutoFit/>
          </a:bodyPr>
          <a:lstStyle/>
          <a:p>
            <a:pPr eaLnBrk="0" hangingPunct="0"/>
            <a:r>
              <a:rPr lang="en-GB" sz="2000"/>
              <a:t>q’</a:t>
            </a:r>
          </a:p>
        </p:txBody>
      </p:sp>
      <p:sp>
        <p:nvSpPr>
          <p:cNvPr id="287760" name="Text Box 16"/>
          <p:cNvSpPr txBox="1">
            <a:spLocks noChangeArrowheads="1"/>
          </p:cNvSpPr>
          <p:nvPr/>
        </p:nvSpPr>
        <p:spPr bwMode="auto">
          <a:xfrm>
            <a:off x="4321175" y="5526088"/>
            <a:ext cx="438150" cy="396875"/>
          </a:xfrm>
          <a:prstGeom prst="rect">
            <a:avLst/>
          </a:prstGeom>
          <a:noFill/>
          <a:ln w="25400">
            <a:noFill/>
            <a:miter lim="800000"/>
            <a:headEnd/>
            <a:tailEnd/>
          </a:ln>
        </p:spPr>
        <p:txBody>
          <a:bodyPr wrap="none">
            <a:spAutoFit/>
          </a:bodyPr>
          <a:lstStyle/>
          <a:p>
            <a:pPr eaLnBrk="0" hangingPunct="0"/>
            <a:r>
              <a:rPr lang="en-GB" sz="2000"/>
              <a:t>q*</a:t>
            </a:r>
          </a:p>
        </p:txBody>
      </p:sp>
      <p:sp>
        <p:nvSpPr>
          <p:cNvPr id="287761" name="Text Box 17"/>
          <p:cNvSpPr txBox="1">
            <a:spLocks noChangeArrowheads="1"/>
          </p:cNvSpPr>
          <p:nvPr/>
        </p:nvSpPr>
        <p:spPr bwMode="auto">
          <a:xfrm>
            <a:off x="1582738" y="3189288"/>
            <a:ext cx="395287" cy="396875"/>
          </a:xfrm>
          <a:prstGeom prst="rect">
            <a:avLst/>
          </a:prstGeom>
          <a:noFill/>
          <a:ln w="25400">
            <a:noFill/>
            <a:miter lim="800000"/>
            <a:headEnd/>
            <a:tailEnd/>
          </a:ln>
        </p:spPr>
        <p:txBody>
          <a:bodyPr wrap="none">
            <a:spAutoFit/>
          </a:bodyPr>
          <a:lstStyle/>
          <a:p>
            <a:pPr eaLnBrk="0" hangingPunct="0"/>
            <a:r>
              <a:rPr lang="en-GB" sz="2000"/>
              <a:t>p’</a:t>
            </a:r>
          </a:p>
        </p:txBody>
      </p:sp>
      <p:sp>
        <p:nvSpPr>
          <p:cNvPr id="11282" name="Text Box 18"/>
          <p:cNvSpPr txBox="1">
            <a:spLocks noChangeArrowheads="1"/>
          </p:cNvSpPr>
          <p:nvPr/>
        </p:nvSpPr>
        <p:spPr bwMode="auto">
          <a:xfrm>
            <a:off x="6846888" y="1306513"/>
            <a:ext cx="184150" cy="396875"/>
          </a:xfrm>
          <a:prstGeom prst="rect">
            <a:avLst/>
          </a:prstGeom>
          <a:noFill/>
          <a:ln w="25400">
            <a:noFill/>
            <a:miter lim="800000"/>
            <a:headEnd/>
            <a:tailEnd/>
          </a:ln>
        </p:spPr>
        <p:txBody>
          <a:bodyPr wrap="none">
            <a:spAutoFit/>
          </a:bodyPr>
          <a:lstStyle/>
          <a:p>
            <a:pPr eaLnBrk="0" hangingPunct="0"/>
            <a:endParaRPr lang="en-US" sz="2000"/>
          </a:p>
        </p:txBody>
      </p:sp>
      <p:sp>
        <p:nvSpPr>
          <p:cNvPr id="287763" name="Text Box 19"/>
          <p:cNvSpPr txBox="1">
            <a:spLocks noChangeArrowheads="1"/>
          </p:cNvSpPr>
          <p:nvPr/>
        </p:nvSpPr>
        <p:spPr bwMode="auto">
          <a:xfrm>
            <a:off x="6972300" y="1341438"/>
            <a:ext cx="2063750" cy="396875"/>
          </a:xfrm>
          <a:prstGeom prst="rect">
            <a:avLst/>
          </a:prstGeom>
          <a:noFill/>
          <a:ln w="25400">
            <a:noFill/>
            <a:miter lim="800000"/>
            <a:headEnd/>
            <a:tailEnd/>
          </a:ln>
        </p:spPr>
        <p:txBody>
          <a:bodyPr wrap="none">
            <a:spAutoFit/>
          </a:bodyPr>
          <a:lstStyle/>
          <a:p>
            <a:pPr eaLnBrk="0" hangingPunct="0"/>
            <a:r>
              <a:rPr lang="en-GB" sz="2000"/>
              <a:t>Marginal damages</a:t>
            </a:r>
          </a:p>
        </p:txBody>
      </p:sp>
      <p:sp>
        <p:nvSpPr>
          <p:cNvPr id="287764" name="Text Box 20"/>
          <p:cNvSpPr txBox="1">
            <a:spLocks noChangeArrowheads="1"/>
          </p:cNvSpPr>
          <p:nvPr/>
        </p:nvSpPr>
        <p:spPr bwMode="auto">
          <a:xfrm>
            <a:off x="3062288" y="1341438"/>
            <a:ext cx="2662237" cy="396875"/>
          </a:xfrm>
          <a:prstGeom prst="rect">
            <a:avLst/>
          </a:prstGeom>
          <a:noFill/>
          <a:ln w="25400">
            <a:noFill/>
            <a:miter lim="800000"/>
            <a:headEnd/>
            <a:tailEnd/>
          </a:ln>
        </p:spPr>
        <p:txBody>
          <a:bodyPr wrap="none">
            <a:spAutoFit/>
          </a:bodyPr>
          <a:lstStyle/>
          <a:p>
            <a:pPr eaLnBrk="0" hangingPunct="0"/>
            <a:r>
              <a:rPr lang="en-GB" sz="2000"/>
              <a:t>Assumed marginal costs</a:t>
            </a:r>
          </a:p>
        </p:txBody>
      </p:sp>
      <p:sp>
        <p:nvSpPr>
          <p:cNvPr id="287765" name="Text Box 21"/>
          <p:cNvSpPr txBox="1">
            <a:spLocks noChangeArrowheads="1"/>
          </p:cNvSpPr>
          <p:nvPr/>
        </p:nvSpPr>
        <p:spPr bwMode="auto">
          <a:xfrm>
            <a:off x="323850" y="1341438"/>
            <a:ext cx="2197100" cy="396875"/>
          </a:xfrm>
          <a:prstGeom prst="rect">
            <a:avLst/>
          </a:prstGeom>
          <a:noFill/>
          <a:ln w="25400">
            <a:noFill/>
            <a:miter lim="800000"/>
            <a:headEnd/>
            <a:tailEnd/>
          </a:ln>
        </p:spPr>
        <p:txBody>
          <a:bodyPr wrap="none">
            <a:spAutoFit/>
          </a:bodyPr>
          <a:lstStyle/>
          <a:p>
            <a:pPr eaLnBrk="0" hangingPunct="0"/>
            <a:r>
              <a:rPr lang="en-GB" sz="2000"/>
              <a:t>True marginal costs</a:t>
            </a:r>
          </a:p>
        </p:txBody>
      </p:sp>
      <p:sp>
        <p:nvSpPr>
          <p:cNvPr id="287766" name="Text Box 22"/>
          <p:cNvSpPr txBox="1">
            <a:spLocks noChangeArrowheads="1"/>
          </p:cNvSpPr>
          <p:nvPr/>
        </p:nvSpPr>
        <p:spPr bwMode="auto">
          <a:xfrm>
            <a:off x="3027363" y="6172200"/>
            <a:ext cx="3956050" cy="396875"/>
          </a:xfrm>
          <a:prstGeom prst="rect">
            <a:avLst/>
          </a:prstGeom>
          <a:noFill/>
          <a:ln w="25400">
            <a:noFill/>
            <a:miter lim="800000"/>
            <a:headEnd/>
            <a:tailEnd/>
          </a:ln>
        </p:spPr>
        <p:txBody>
          <a:bodyPr wrap="none">
            <a:spAutoFit/>
          </a:bodyPr>
          <a:lstStyle/>
          <a:p>
            <a:pPr eaLnBrk="0" hangingPunct="0"/>
            <a:r>
              <a:rPr lang="en-GB" sz="2000">
                <a:solidFill>
                  <a:schemeClr val="accent2"/>
                </a:solidFill>
              </a:rPr>
              <a:t>Quantity instrument: underregulation</a:t>
            </a:r>
          </a:p>
        </p:txBody>
      </p:sp>
      <p:sp>
        <p:nvSpPr>
          <p:cNvPr id="287767" name="Text Box 23"/>
          <p:cNvSpPr txBox="1">
            <a:spLocks noChangeArrowheads="1"/>
          </p:cNvSpPr>
          <p:nvPr/>
        </p:nvSpPr>
        <p:spPr bwMode="auto">
          <a:xfrm rot="-5400000">
            <a:off x="-927893" y="3593306"/>
            <a:ext cx="3462338" cy="396875"/>
          </a:xfrm>
          <a:prstGeom prst="rect">
            <a:avLst/>
          </a:prstGeom>
          <a:noFill/>
          <a:ln w="25400">
            <a:noFill/>
            <a:miter lim="800000"/>
            <a:headEnd/>
            <a:tailEnd/>
          </a:ln>
        </p:spPr>
        <p:txBody>
          <a:bodyPr wrap="none">
            <a:spAutoFit/>
          </a:bodyPr>
          <a:lstStyle/>
          <a:p>
            <a:pPr eaLnBrk="0" hangingPunct="0"/>
            <a:r>
              <a:rPr lang="en-GB" sz="2000">
                <a:solidFill>
                  <a:srgbClr val="FF33CC"/>
                </a:solidFill>
              </a:rPr>
              <a:t>Price instrument: overregulation</a:t>
            </a:r>
          </a:p>
        </p:txBody>
      </p:sp>
      <p:sp>
        <p:nvSpPr>
          <p:cNvPr id="287768" name="Line 24"/>
          <p:cNvSpPr>
            <a:spLocks noChangeShapeType="1"/>
          </p:cNvSpPr>
          <p:nvPr/>
        </p:nvSpPr>
        <p:spPr bwMode="auto">
          <a:xfrm>
            <a:off x="4621213" y="3743325"/>
            <a:ext cx="11112" cy="122238"/>
          </a:xfrm>
          <a:prstGeom prst="line">
            <a:avLst/>
          </a:prstGeom>
          <a:noFill/>
          <a:ln w="25400">
            <a:solidFill>
              <a:srgbClr val="0000FF"/>
            </a:solidFill>
            <a:round/>
            <a:headEnd/>
            <a:tailEnd/>
          </a:ln>
        </p:spPr>
        <p:txBody>
          <a:bodyPr/>
          <a:lstStyle/>
          <a:p>
            <a:endParaRPr lang="en-US"/>
          </a:p>
        </p:txBody>
      </p:sp>
      <p:sp>
        <p:nvSpPr>
          <p:cNvPr id="287769" name="Line 25"/>
          <p:cNvSpPr>
            <a:spLocks noChangeShapeType="1"/>
          </p:cNvSpPr>
          <p:nvPr/>
        </p:nvSpPr>
        <p:spPr bwMode="auto">
          <a:xfrm>
            <a:off x="4743450" y="3670300"/>
            <a:ext cx="11113" cy="231775"/>
          </a:xfrm>
          <a:prstGeom prst="line">
            <a:avLst/>
          </a:prstGeom>
          <a:noFill/>
          <a:ln w="25400">
            <a:solidFill>
              <a:srgbClr val="0000FF"/>
            </a:solidFill>
            <a:round/>
            <a:headEnd/>
            <a:tailEnd/>
          </a:ln>
        </p:spPr>
        <p:txBody>
          <a:bodyPr/>
          <a:lstStyle/>
          <a:p>
            <a:endParaRPr lang="en-US"/>
          </a:p>
        </p:txBody>
      </p:sp>
      <p:sp>
        <p:nvSpPr>
          <p:cNvPr id="287770" name="Line 26"/>
          <p:cNvSpPr>
            <a:spLocks noChangeShapeType="1"/>
          </p:cNvSpPr>
          <p:nvPr/>
        </p:nvSpPr>
        <p:spPr bwMode="auto">
          <a:xfrm flipH="1">
            <a:off x="4852988" y="3608388"/>
            <a:ext cx="11112" cy="403225"/>
          </a:xfrm>
          <a:prstGeom prst="line">
            <a:avLst/>
          </a:prstGeom>
          <a:noFill/>
          <a:ln w="25400">
            <a:solidFill>
              <a:srgbClr val="0000FF"/>
            </a:solidFill>
            <a:round/>
            <a:headEnd/>
            <a:tailEnd/>
          </a:ln>
        </p:spPr>
        <p:txBody>
          <a:bodyPr/>
          <a:lstStyle/>
          <a:p>
            <a:endParaRPr lang="en-US"/>
          </a:p>
        </p:txBody>
      </p:sp>
      <p:sp>
        <p:nvSpPr>
          <p:cNvPr id="287771" name="Line 27"/>
          <p:cNvSpPr>
            <a:spLocks noChangeShapeType="1"/>
          </p:cNvSpPr>
          <p:nvPr/>
        </p:nvSpPr>
        <p:spPr bwMode="auto">
          <a:xfrm>
            <a:off x="4999038" y="3475038"/>
            <a:ext cx="0" cy="658812"/>
          </a:xfrm>
          <a:prstGeom prst="line">
            <a:avLst/>
          </a:prstGeom>
          <a:noFill/>
          <a:ln w="25400">
            <a:solidFill>
              <a:srgbClr val="0000FF"/>
            </a:solidFill>
            <a:round/>
            <a:headEnd/>
            <a:tailEnd/>
          </a:ln>
        </p:spPr>
        <p:txBody>
          <a:bodyPr/>
          <a:lstStyle/>
          <a:p>
            <a:endParaRPr lang="en-US"/>
          </a:p>
        </p:txBody>
      </p:sp>
      <p:sp>
        <p:nvSpPr>
          <p:cNvPr id="287772" name="Line 28"/>
          <p:cNvSpPr>
            <a:spLocks noChangeShapeType="1"/>
          </p:cNvSpPr>
          <p:nvPr/>
        </p:nvSpPr>
        <p:spPr bwMode="auto">
          <a:xfrm>
            <a:off x="4022725" y="3389313"/>
            <a:ext cx="0" cy="719137"/>
          </a:xfrm>
          <a:prstGeom prst="line">
            <a:avLst/>
          </a:prstGeom>
          <a:noFill/>
          <a:ln w="25400">
            <a:solidFill>
              <a:srgbClr val="FF00FF"/>
            </a:solidFill>
            <a:round/>
            <a:headEnd/>
            <a:tailEnd/>
          </a:ln>
        </p:spPr>
        <p:txBody>
          <a:bodyPr/>
          <a:lstStyle/>
          <a:p>
            <a:endParaRPr lang="en-US"/>
          </a:p>
        </p:txBody>
      </p:sp>
      <p:sp>
        <p:nvSpPr>
          <p:cNvPr id="287773" name="Line 29"/>
          <p:cNvSpPr>
            <a:spLocks noChangeShapeType="1"/>
          </p:cNvSpPr>
          <p:nvPr/>
        </p:nvSpPr>
        <p:spPr bwMode="auto">
          <a:xfrm flipH="1">
            <a:off x="4144963" y="3498850"/>
            <a:ext cx="12700" cy="487363"/>
          </a:xfrm>
          <a:prstGeom prst="line">
            <a:avLst/>
          </a:prstGeom>
          <a:noFill/>
          <a:ln w="25400">
            <a:solidFill>
              <a:srgbClr val="FF00FF"/>
            </a:solidFill>
            <a:round/>
            <a:headEnd/>
            <a:tailEnd/>
          </a:ln>
        </p:spPr>
        <p:txBody>
          <a:bodyPr/>
          <a:lstStyle/>
          <a:p>
            <a:endParaRPr lang="en-US"/>
          </a:p>
        </p:txBody>
      </p:sp>
      <p:sp>
        <p:nvSpPr>
          <p:cNvPr id="287774" name="Line 30"/>
          <p:cNvSpPr>
            <a:spLocks noChangeShapeType="1"/>
          </p:cNvSpPr>
          <p:nvPr/>
        </p:nvSpPr>
        <p:spPr bwMode="auto">
          <a:xfrm>
            <a:off x="4279900" y="3621088"/>
            <a:ext cx="0" cy="317500"/>
          </a:xfrm>
          <a:prstGeom prst="line">
            <a:avLst/>
          </a:prstGeom>
          <a:noFill/>
          <a:ln w="25400">
            <a:solidFill>
              <a:srgbClr val="FF00FF"/>
            </a:solidFill>
            <a:round/>
            <a:headEnd/>
            <a:tailEnd/>
          </a:ln>
        </p:spPr>
        <p:txBody>
          <a:bodyPr/>
          <a:lstStyle/>
          <a:p>
            <a:endParaRPr lang="en-US"/>
          </a:p>
        </p:txBody>
      </p:sp>
      <p:sp>
        <p:nvSpPr>
          <p:cNvPr id="287775" name="Line 31"/>
          <p:cNvSpPr>
            <a:spLocks noChangeShapeType="1"/>
          </p:cNvSpPr>
          <p:nvPr/>
        </p:nvSpPr>
        <p:spPr bwMode="auto">
          <a:xfrm flipH="1">
            <a:off x="4389438" y="3706813"/>
            <a:ext cx="11112" cy="146050"/>
          </a:xfrm>
          <a:prstGeom prst="line">
            <a:avLst/>
          </a:prstGeom>
          <a:noFill/>
          <a:ln w="25400">
            <a:solidFill>
              <a:srgbClr val="FF00FF"/>
            </a:solidFill>
            <a:round/>
            <a:headEnd/>
            <a:tailEnd/>
          </a:ln>
        </p:spPr>
        <p:txBody>
          <a:bodyPr/>
          <a:lstStyle/>
          <a:p>
            <a:endParaRPr lang="en-US"/>
          </a:p>
        </p:txBody>
      </p:sp>
      <p:sp>
        <p:nvSpPr>
          <p:cNvPr id="287776" name="Line 32"/>
          <p:cNvSpPr>
            <a:spLocks noChangeShapeType="1"/>
          </p:cNvSpPr>
          <p:nvPr/>
        </p:nvSpPr>
        <p:spPr bwMode="auto">
          <a:xfrm flipH="1">
            <a:off x="2000250" y="4243388"/>
            <a:ext cx="3108325" cy="0"/>
          </a:xfrm>
          <a:prstGeom prst="line">
            <a:avLst/>
          </a:prstGeom>
          <a:noFill/>
          <a:ln w="25400" cap="rnd">
            <a:solidFill>
              <a:schemeClr val="tx1"/>
            </a:solidFill>
            <a:prstDash val="sysDot"/>
            <a:round/>
            <a:headEnd/>
            <a:tailEnd/>
          </a:ln>
        </p:spPr>
        <p:txBody>
          <a:bodyPr/>
          <a:lstStyle/>
          <a:p>
            <a:endParaRPr lang="en-US"/>
          </a:p>
        </p:txBody>
      </p:sp>
      <p:sp>
        <p:nvSpPr>
          <p:cNvPr id="287777" name="Line 33"/>
          <p:cNvSpPr>
            <a:spLocks noChangeShapeType="1"/>
          </p:cNvSpPr>
          <p:nvPr/>
        </p:nvSpPr>
        <p:spPr bwMode="auto">
          <a:xfrm>
            <a:off x="4011613" y="3365500"/>
            <a:ext cx="0" cy="2133600"/>
          </a:xfrm>
          <a:prstGeom prst="line">
            <a:avLst/>
          </a:prstGeom>
          <a:noFill/>
          <a:ln w="25400" cap="rnd">
            <a:solidFill>
              <a:schemeClr val="tx1"/>
            </a:solidFill>
            <a:prstDash val="sysDot"/>
            <a:round/>
            <a:headEnd/>
            <a:tailEnd/>
          </a:ln>
        </p:spPr>
        <p:txBody>
          <a:bodyPr/>
          <a:lstStyle/>
          <a:p>
            <a:endParaRPr lang="en-US"/>
          </a:p>
        </p:txBody>
      </p:sp>
      <p:sp>
        <p:nvSpPr>
          <p:cNvPr id="287778" name="Text Box 34"/>
          <p:cNvSpPr txBox="1">
            <a:spLocks noChangeArrowheads="1"/>
          </p:cNvSpPr>
          <p:nvPr/>
        </p:nvSpPr>
        <p:spPr bwMode="auto">
          <a:xfrm>
            <a:off x="5265738" y="3617913"/>
            <a:ext cx="3125787" cy="396875"/>
          </a:xfrm>
          <a:prstGeom prst="rect">
            <a:avLst/>
          </a:prstGeom>
          <a:noFill/>
          <a:ln w="25400">
            <a:noFill/>
            <a:miter lim="800000"/>
            <a:headEnd/>
            <a:tailEnd/>
          </a:ln>
        </p:spPr>
        <p:txBody>
          <a:bodyPr wrap="none">
            <a:spAutoFit/>
          </a:bodyPr>
          <a:lstStyle/>
          <a:p>
            <a:pPr eaLnBrk="0" hangingPunct="0"/>
            <a:r>
              <a:rPr lang="en-GB" sz="2000">
                <a:solidFill>
                  <a:schemeClr val="accent2"/>
                </a:solidFill>
              </a:rPr>
              <a:t>Welfare loss underregulation</a:t>
            </a:r>
          </a:p>
        </p:txBody>
      </p:sp>
      <p:sp>
        <p:nvSpPr>
          <p:cNvPr id="287779" name="Text Box 35"/>
          <p:cNvSpPr txBox="1">
            <a:spLocks noChangeArrowheads="1"/>
          </p:cNvSpPr>
          <p:nvPr/>
        </p:nvSpPr>
        <p:spPr bwMode="auto">
          <a:xfrm>
            <a:off x="1039813" y="3905250"/>
            <a:ext cx="2998787" cy="396875"/>
          </a:xfrm>
          <a:prstGeom prst="rect">
            <a:avLst/>
          </a:prstGeom>
          <a:noFill/>
          <a:ln w="25400">
            <a:noFill/>
            <a:miter lim="800000"/>
            <a:headEnd/>
            <a:tailEnd/>
          </a:ln>
        </p:spPr>
        <p:txBody>
          <a:bodyPr wrap="none">
            <a:spAutoFit/>
          </a:bodyPr>
          <a:lstStyle/>
          <a:p>
            <a:pPr eaLnBrk="0" hangingPunct="0"/>
            <a:r>
              <a:rPr lang="en-GB" sz="2000">
                <a:solidFill>
                  <a:srgbClr val="FF33CC"/>
                </a:solidFill>
              </a:rPr>
              <a:t>Welfare loss overregulation</a:t>
            </a:r>
          </a:p>
        </p:txBody>
      </p:sp>
      <p:sp>
        <p:nvSpPr>
          <p:cNvPr id="287780" name="Line 36"/>
          <p:cNvSpPr>
            <a:spLocks noChangeShapeType="1"/>
          </p:cNvSpPr>
          <p:nvPr/>
        </p:nvSpPr>
        <p:spPr bwMode="auto">
          <a:xfrm>
            <a:off x="5095875" y="3425825"/>
            <a:ext cx="0" cy="731838"/>
          </a:xfrm>
          <a:prstGeom prst="line">
            <a:avLst/>
          </a:prstGeom>
          <a:noFill/>
          <a:ln w="25400">
            <a:solidFill>
              <a:srgbClr val="0000FF"/>
            </a:solidFill>
            <a:round/>
            <a:headEnd/>
            <a:tailEnd/>
          </a:ln>
        </p:spPr>
        <p:txBody>
          <a:bodyPr/>
          <a:lstStyle/>
          <a:p>
            <a:endParaRPr lang="en-US"/>
          </a:p>
        </p:txBody>
      </p:sp>
      <p:sp>
        <p:nvSpPr>
          <p:cNvPr id="287781" name="Text Box 37"/>
          <p:cNvSpPr txBox="1">
            <a:spLocks noChangeArrowheads="1"/>
          </p:cNvSpPr>
          <p:nvPr/>
        </p:nvSpPr>
        <p:spPr bwMode="auto">
          <a:xfrm>
            <a:off x="3816350" y="5553075"/>
            <a:ext cx="423863" cy="396875"/>
          </a:xfrm>
          <a:prstGeom prst="rect">
            <a:avLst/>
          </a:prstGeom>
          <a:noFill/>
          <a:ln w="25400">
            <a:noFill/>
            <a:miter lim="800000"/>
            <a:headEnd/>
            <a:tailEnd/>
          </a:ln>
        </p:spPr>
        <p:txBody>
          <a:bodyPr wrap="none">
            <a:spAutoFit/>
          </a:bodyPr>
          <a:lstStyle/>
          <a:p>
            <a:pPr eaLnBrk="0" hangingPunct="0"/>
            <a:r>
              <a:rPr lang="en-GB" sz="2000"/>
              <a:t>q”</a:t>
            </a:r>
          </a:p>
        </p:txBody>
      </p:sp>
      <p:sp>
        <p:nvSpPr>
          <p:cNvPr id="287782" name="Text Box 38"/>
          <p:cNvSpPr txBox="1">
            <a:spLocks noChangeArrowheads="1"/>
          </p:cNvSpPr>
          <p:nvPr/>
        </p:nvSpPr>
        <p:spPr bwMode="auto">
          <a:xfrm>
            <a:off x="1547813" y="4149725"/>
            <a:ext cx="423862" cy="396875"/>
          </a:xfrm>
          <a:prstGeom prst="rect">
            <a:avLst/>
          </a:prstGeom>
          <a:noFill/>
          <a:ln w="25400">
            <a:noFill/>
            <a:miter lim="800000"/>
            <a:headEnd/>
            <a:tailEnd/>
          </a:ln>
        </p:spPr>
        <p:txBody>
          <a:bodyPr wrap="none">
            <a:spAutoFit/>
          </a:bodyPr>
          <a:lstStyle/>
          <a:p>
            <a:pPr eaLnBrk="0" hangingPunct="0"/>
            <a:r>
              <a:rPr lang="en-GB" sz="2000"/>
              <a:t>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77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8774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8775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8775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877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8776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8776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877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8775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2877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28775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28776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28775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28776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8775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499"/>
                                          </p:stCondLst>
                                        </p:cTn>
                                        <p:tgtEl>
                                          <p:spTgt spid="2877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499"/>
                                          </p:stCondLst>
                                        </p:cTn>
                                        <p:tgtEl>
                                          <p:spTgt spid="28777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499"/>
                                          </p:stCondLst>
                                        </p:cTn>
                                        <p:tgtEl>
                                          <p:spTgt spid="28776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28775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499"/>
                                          </p:stCondLst>
                                        </p:cTn>
                                        <p:tgtEl>
                                          <p:spTgt spid="28776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499"/>
                                          </p:stCondLst>
                                        </p:cTn>
                                        <p:tgtEl>
                                          <p:spTgt spid="28777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499"/>
                                          </p:stCondLst>
                                        </p:cTn>
                                        <p:tgtEl>
                                          <p:spTgt spid="28776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28777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499"/>
                                          </p:stCondLst>
                                        </p:cTn>
                                        <p:tgtEl>
                                          <p:spTgt spid="28777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499"/>
                                          </p:stCondLst>
                                        </p:cTn>
                                        <p:tgtEl>
                                          <p:spTgt spid="28776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499"/>
                                          </p:stCondLst>
                                        </p:cTn>
                                        <p:tgtEl>
                                          <p:spTgt spid="28776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499"/>
                                          </p:stCondLst>
                                        </p:cTn>
                                        <p:tgtEl>
                                          <p:spTgt spid="28778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499"/>
                                          </p:stCondLst>
                                        </p:cTn>
                                        <p:tgtEl>
                                          <p:spTgt spid="28777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499"/>
                                          </p:stCondLst>
                                        </p:cTn>
                                        <p:tgtEl>
                                          <p:spTgt spid="28777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499"/>
                                          </p:stCondLst>
                                        </p:cTn>
                                        <p:tgtEl>
                                          <p:spTgt spid="28777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499"/>
                                          </p:stCondLst>
                                        </p:cTn>
                                        <p:tgtEl>
                                          <p:spTgt spid="28777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499"/>
                                          </p:stCondLst>
                                        </p:cTn>
                                        <p:tgtEl>
                                          <p:spTgt spid="28777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499"/>
                                          </p:stCondLst>
                                        </p:cTn>
                                        <p:tgtEl>
                                          <p:spTgt spid="28777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499"/>
                                          </p:stCondLst>
                                        </p:cTn>
                                        <p:tgtEl>
                                          <p:spTgt spid="28778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499"/>
                                          </p:stCondLst>
                                        </p:cTn>
                                        <p:tgtEl>
                                          <p:spTgt spid="2877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7" grpId="0" animBg="1"/>
      <p:bldP spid="287748" grpId="0" animBg="1"/>
      <p:bldP spid="287749" grpId="0" animBg="1"/>
      <p:bldP spid="287750" grpId="0" animBg="1"/>
      <p:bldP spid="287751" grpId="0" animBg="1"/>
      <p:bldP spid="287752" grpId="0" animBg="1"/>
      <p:bldP spid="287753" grpId="0" animBg="1"/>
      <p:bldP spid="287754" grpId="0" animBg="1"/>
      <p:bldP spid="287755" grpId="0" animBg="1"/>
      <p:bldP spid="287756" grpId="0" autoUpdateAnimBg="0"/>
      <p:bldP spid="287757" grpId="0" autoUpdateAnimBg="0"/>
      <p:bldP spid="287758" grpId="0" autoUpdateAnimBg="0"/>
      <p:bldP spid="287759" grpId="0" autoUpdateAnimBg="0"/>
      <p:bldP spid="287760" grpId="0" autoUpdateAnimBg="0"/>
      <p:bldP spid="287761" grpId="0" autoUpdateAnimBg="0"/>
      <p:bldP spid="287763" grpId="0" autoUpdateAnimBg="0"/>
      <p:bldP spid="287764" grpId="0" autoUpdateAnimBg="0"/>
      <p:bldP spid="287765" grpId="0" autoUpdateAnimBg="0"/>
      <p:bldP spid="287766" grpId="0" autoUpdateAnimBg="0"/>
      <p:bldP spid="287767" grpId="0" autoUpdateAnimBg="0"/>
      <p:bldP spid="287768" grpId="0" animBg="1"/>
      <p:bldP spid="287769" grpId="0" animBg="1"/>
      <p:bldP spid="287770" grpId="0" animBg="1"/>
      <p:bldP spid="287771" grpId="0" animBg="1"/>
      <p:bldP spid="287772" grpId="0" animBg="1"/>
      <p:bldP spid="287773" grpId="0" animBg="1"/>
      <p:bldP spid="287774" grpId="0" animBg="1"/>
      <p:bldP spid="287775" grpId="0" animBg="1"/>
      <p:bldP spid="287776" grpId="0" animBg="1"/>
      <p:bldP spid="287777" grpId="0" animBg="1"/>
      <p:bldP spid="287778" grpId="0" autoUpdateAnimBg="0"/>
      <p:bldP spid="287779" grpId="0" autoUpdateAnimBg="0"/>
      <p:bldP spid="287780" grpId="0" animBg="1"/>
      <p:bldP spid="287781" grpId="0" autoUpdateAnimBg="0"/>
      <p:bldP spid="287782"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4213" y="0"/>
            <a:ext cx="7772400" cy="1143000"/>
          </a:xfrm>
        </p:spPr>
        <p:txBody>
          <a:bodyPr/>
          <a:lstStyle/>
          <a:p>
            <a:pPr eaLnBrk="1" hangingPunct="1"/>
            <a:r>
              <a:rPr lang="en-GB" sz="2800" dirty="0">
                <a:solidFill>
                  <a:schemeClr val="bg1">
                    <a:lumMod val="50000"/>
                  </a:schemeClr>
                </a:solidFill>
                <a:latin typeface="Candara" panose="020E0502030303020204" pitchFamily="34" charset="0"/>
              </a:rPr>
              <a:t>Weitzman Theorem: MD steeper than MC</a:t>
            </a:r>
          </a:p>
        </p:txBody>
      </p:sp>
      <p:sp>
        <p:nvSpPr>
          <p:cNvPr id="12291" name="Line 3"/>
          <p:cNvSpPr>
            <a:spLocks noChangeShapeType="1"/>
          </p:cNvSpPr>
          <p:nvPr/>
        </p:nvSpPr>
        <p:spPr bwMode="auto">
          <a:xfrm>
            <a:off x="1987550" y="1889125"/>
            <a:ext cx="0" cy="3584575"/>
          </a:xfrm>
          <a:prstGeom prst="line">
            <a:avLst/>
          </a:prstGeom>
          <a:noFill/>
          <a:ln w="25400">
            <a:solidFill>
              <a:schemeClr val="tx1"/>
            </a:solidFill>
            <a:round/>
            <a:headEnd/>
            <a:tailEnd/>
          </a:ln>
        </p:spPr>
        <p:txBody>
          <a:bodyPr/>
          <a:lstStyle/>
          <a:p>
            <a:endParaRPr lang="en-US"/>
          </a:p>
        </p:txBody>
      </p:sp>
      <p:sp>
        <p:nvSpPr>
          <p:cNvPr id="12292" name="Line 4"/>
          <p:cNvSpPr>
            <a:spLocks noChangeShapeType="1"/>
          </p:cNvSpPr>
          <p:nvPr/>
        </p:nvSpPr>
        <p:spPr bwMode="auto">
          <a:xfrm>
            <a:off x="1985963" y="5462588"/>
            <a:ext cx="5646737" cy="0"/>
          </a:xfrm>
          <a:prstGeom prst="line">
            <a:avLst/>
          </a:prstGeom>
          <a:noFill/>
          <a:ln w="25400">
            <a:solidFill>
              <a:schemeClr val="tx1"/>
            </a:solidFill>
            <a:round/>
            <a:headEnd/>
            <a:tailEnd/>
          </a:ln>
        </p:spPr>
        <p:txBody>
          <a:bodyPr/>
          <a:lstStyle/>
          <a:p>
            <a:endParaRPr lang="en-US"/>
          </a:p>
        </p:txBody>
      </p:sp>
      <p:sp>
        <p:nvSpPr>
          <p:cNvPr id="12293" name="Line 5"/>
          <p:cNvSpPr>
            <a:spLocks noChangeShapeType="1"/>
          </p:cNvSpPr>
          <p:nvPr/>
        </p:nvSpPr>
        <p:spPr bwMode="auto">
          <a:xfrm flipV="1">
            <a:off x="3400425" y="1098550"/>
            <a:ext cx="3000375" cy="4325938"/>
          </a:xfrm>
          <a:prstGeom prst="line">
            <a:avLst/>
          </a:prstGeom>
          <a:noFill/>
          <a:ln w="25400">
            <a:solidFill>
              <a:srgbClr val="008000"/>
            </a:solidFill>
            <a:round/>
            <a:headEnd/>
            <a:tailEnd/>
          </a:ln>
        </p:spPr>
        <p:txBody>
          <a:bodyPr/>
          <a:lstStyle/>
          <a:p>
            <a:endParaRPr lang="en-US"/>
          </a:p>
        </p:txBody>
      </p:sp>
      <p:sp>
        <p:nvSpPr>
          <p:cNvPr id="12294" name="Line 6"/>
          <p:cNvSpPr>
            <a:spLocks noChangeShapeType="1"/>
          </p:cNvSpPr>
          <p:nvPr/>
        </p:nvSpPr>
        <p:spPr bwMode="auto">
          <a:xfrm>
            <a:off x="2670175" y="1401763"/>
            <a:ext cx="4852988" cy="3938587"/>
          </a:xfrm>
          <a:prstGeom prst="line">
            <a:avLst/>
          </a:prstGeom>
          <a:noFill/>
          <a:ln w="25400">
            <a:solidFill>
              <a:srgbClr val="FF0000"/>
            </a:solidFill>
            <a:round/>
            <a:headEnd/>
            <a:tailEnd/>
          </a:ln>
        </p:spPr>
        <p:txBody>
          <a:bodyPr/>
          <a:lstStyle/>
          <a:p>
            <a:endParaRPr lang="en-US"/>
          </a:p>
        </p:txBody>
      </p:sp>
      <p:sp>
        <p:nvSpPr>
          <p:cNvPr id="12295" name="Line 7"/>
          <p:cNvSpPr>
            <a:spLocks noChangeShapeType="1"/>
          </p:cNvSpPr>
          <p:nvPr/>
        </p:nvSpPr>
        <p:spPr bwMode="auto">
          <a:xfrm>
            <a:off x="2043113" y="1760538"/>
            <a:ext cx="4498975" cy="3646487"/>
          </a:xfrm>
          <a:prstGeom prst="line">
            <a:avLst/>
          </a:prstGeom>
          <a:noFill/>
          <a:ln w="25400">
            <a:solidFill>
              <a:srgbClr val="993300"/>
            </a:solidFill>
            <a:round/>
            <a:headEnd/>
            <a:tailEnd/>
          </a:ln>
        </p:spPr>
        <p:txBody>
          <a:bodyPr/>
          <a:lstStyle/>
          <a:p>
            <a:endParaRPr lang="en-US"/>
          </a:p>
        </p:txBody>
      </p:sp>
      <p:sp>
        <p:nvSpPr>
          <p:cNvPr id="12296" name="Line 8"/>
          <p:cNvSpPr>
            <a:spLocks noChangeShapeType="1"/>
          </p:cNvSpPr>
          <p:nvPr/>
        </p:nvSpPr>
        <p:spPr bwMode="auto">
          <a:xfrm>
            <a:off x="4548188" y="3803650"/>
            <a:ext cx="0" cy="1670050"/>
          </a:xfrm>
          <a:prstGeom prst="line">
            <a:avLst/>
          </a:prstGeom>
          <a:noFill/>
          <a:ln w="25400">
            <a:solidFill>
              <a:schemeClr val="tx1"/>
            </a:solidFill>
            <a:prstDash val="sysDot"/>
            <a:round/>
            <a:headEnd/>
            <a:tailEnd/>
          </a:ln>
        </p:spPr>
        <p:txBody>
          <a:bodyPr/>
          <a:lstStyle/>
          <a:p>
            <a:endParaRPr lang="en-US"/>
          </a:p>
        </p:txBody>
      </p:sp>
      <p:sp>
        <p:nvSpPr>
          <p:cNvPr id="12297" name="Line 9"/>
          <p:cNvSpPr>
            <a:spLocks noChangeShapeType="1"/>
          </p:cNvSpPr>
          <p:nvPr/>
        </p:nvSpPr>
        <p:spPr bwMode="auto">
          <a:xfrm flipH="1">
            <a:off x="4913313" y="3243263"/>
            <a:ext cx="12700" cy="2219325"/>
          </a:xfrm>
          <a:prstGeom prst="line">
            <a:avLst/>
          </a:prstGeom>
          <a:noFill/>
          <a:ln w="25400">
            <a:solidFill>
              <a:schemeClr val="tx1"/>
            </a:solidFill>
            <a:prstDash val="sysDot"/>
            <a:round/>
            <a:headEnd/>
            <a:tailEnd/>
          </a:ln>
        </p:spPr>
        <p:txBody>
          <a:bodyPr/>
          <a:lstStyle/>
          <a:p>
            <a:endParaRPr lang="en-US"/>
          </a:p>
        </p:txBody>
      </p:sp>
      <p:sp>
        <p:nvSpPr>
          <p:cNvPr id="12298" name="Line 10"/>
          <p:cNvSpPr>
            <a:spLocks noChangeShapeType="1"/>
          </p:cNvSpPr>
          <p:nvPr/>
        </p:nvSpPr>
        <p:spPr bwMode="auto">
          <a:xfrm flipH="1">
            <a:off x="1987550" y="3779838"/>
            <a:ext cx="2498725" cy="0"/>
          </a:xfrm>
          <a:prstGeom prst="line">
            <a:avLst/>
          </a:prstGeom>
          <a:noFill/>
          <a:ln w="25400">
            <a:solidFill>
              <a:schemeClr val="tx1"/>
            </a:solidFill>
            <a:prstDash val="sysDot"/>
            <a:round/>
            <a:headEnd/>
            <a:tailEnd/>
          </a:ln>
        </p:spPr>
        <p:txBody>
          <a:bodyPr/>
          <a:lstStyle/>
          <a:p>
            <a:endParaRPr lang="en-US"/>
          </a:p>
        </p:txBody>
      </p:sp>
      <p:sp>
        <p:nvSpPr>
          <p:cNvPr id="12299" name="Line 11"/>
          <p:cNvSpPr>
            <a:spLocks noChangeShapeType="1"/>
          </p:cNvSpPr>
          <p:nvPr/>
        </p:nvSpPr>
        <p:spPr bwMode="auto">
          <a:xfrm flipH="1">
            <a:off x="1974850" y="3243263"/>
            <a:ext cx="2938463" cy="0"/>
          </a:xfrm>
          <a:prstGeom prst="line">
            <a:avLst/>
          </a:prstGeom>
          <a:noFill/>
          <a:ln w="25400">
            <a:solidFill>
              <a:schemeClr val="tx1"/>
            </a:solidFill>
            <a:prstDash val="sysDot"/>
            <a:round/>
            <a:headEnd/>
            <a:tailEnd/>
          </a:ln>
        </p:spPr>
        <p:txBody>
          <a:bodyPr/>
          <a:lstStyle/>
          <a:p>
            <a:endParaRPr lang="en-US"/>
          </a:p>
        </p:txBody>
      </p:sp>
      <p:sp>
        <p:nvSpPr>
          <p:cNvPr id="12300" name="Text Box 12"/>
          <p:cNvSpPr txBox="1">
            <a:spLocks noChangeArrowheads="1"/>
          </p:cNvSpPr>
          <p:nvPr/>
        </p:nvSpPr>
        <p:spPr bwMode="auto">
          <a:xfrm>
            <a:off x="6832600" y="5586413"/>
            <a:ext cx="1071563" cy="396875"/>
          </a:xfrm>
          <a:prstGeom prst="rect">
            <a:avLst/>
          </a:prstGeom>
          <a:noFill/>
          <a:ln w="25400">
            <a:noFill/>
            <a:miter lim="800000"/>
            <a:headEnd/>
            <a:tailEnd/>
          </a:ln>
        </p:spPr>
        <p:txBody>
          <a:bodyPr wrap="none">
            <a:spAutoFit/>
          </a:bodyPr>
          <a:lstStyle/>
          <a:p>
            <a:pPr eaLnBrk="0" hangingPunct="0"/>
            <a:r>
              <a:rPr lang="en-GB" sz="2000"/>
              <a:t>Quantity</a:t>
            </a:r>
          </a:p>
        </p:txBody>
      </p:sp>
      <p:sp>
        <p:nvSpPr>
          <p:cNvPr id="12301" name="Text Box 13"/>
          <p:cNvSpPr txBox="1">
            <a:spLocks noChangeArrowheads="1"/>
          </p:cNvSpPr>
          <p:nvPr/>
        </p:nvSpPr>
        <p:spPr bwMode="auto">
          <a:xfrm rot="-5400000">
            <a:off x="1365251" y="2070100"/>
            <a:ext cx="704850" cy="396875"/>
          </a:xfrm>
          <a:prstGeom prst="rect">
            <a:avLst/>
          </a:prstGeom>
          <a:noFill/>
          <a:ln w="25400">
            <a:noFill/>
            <a:miter lim="800000"/>
            <a:headEnd/>
            <a:tailEnd/>
          </a:ln>
        </p:spPr>
        <p:txBody>
          <a:bodyPr wrap="none">
            <a:spAutoFit/>
          </a:bodyPr>
          <a:lstStyle/>
          <a:p>
            <a:pPr eaLnBrk="0" hangingPunct="0"/>
            <a:r>
              <a:rPr lang="en-GB" sz="2000"/>
              <a:t>Price</a:t>
            </a:r>
          </a:p>
        </p:txBody>
      </p:sp>
      <p:sp>
        <p:nvSpPr>
          <p:cNvPr id="12302" name="Text Box 14"/>
          <p:cNvSpPr txBox="1">
            <a:spLocks noChangeArrowheads="1"/>
          </p:cNvSpPr>
          <p:nvPr/>
        </p:nvSpPr>
        <p:spPr bwMode="auto">
          <a:xfrm>
            <a:off x="1565275" y="3525838"/>
            <a:ext cx="438150" cy="396875"/>
          </a:xfrm>
          <a:prstGeom prst="rect">
            <a:avLst/>
          </a:prstGeom>
          <a:noFill/>
          <a:ln w="25400">
            <a:noFill/>
            <a:miter lim="800000"/>
            <a:headEnd/>
            <a:tailEnd/>
          </a:ln>
        </p:spPr>
        <p:txBody>
          <a:bodyPr wrap="none">
            <a:spAutoFit/>
          </a:bodyPr>
          <a:lstStyle/>
          <a:p>
            <a:pPr eaLnBrk="0" hangingPunct="0"/>
            <a:r>
              <a:rPr lang="en-GB" sz="2000"/>
              <a:t>p*</a:t>
            </a:r>
          </a:p>
        </p:txBody>
      </p:sp>
      <p:sp>
        <p:nvSpPr>
          <p:cNvPr id="12303" name="Text Box 15"/>
          <p:cNvSpPr txBox="1">
            <a:spLocks noChangeArrowheads="1"/>
          </p:cNvSpPr>
          <p:nvPr/>
        </p:nvSpPr>
        <p:spPr bwMode="auto">
          <a:xfrm>
            <a:off x="4752975" y="5497513"/>
            <a:ext cx="395288" cy="396875"/>
          </a:xfrm>
          <a:prstGeom prst="rect">
            <a:avLst/>
          </a:prstGeom>
          <a:noFill/>
          <a:ln w="25400">
            <a:noFill/>
            <a:miter lim="800000"/>
            <a:headEnd/>
            <a:tailEnd/>
          </a:ln>
        </p:spPr>
        <p:txBody>
          <a:bodyPr wrap="none">
            <a:spAutoFit/>
          </a:bodyPr>
          <a:lstStyle/>
          <a:p>
            <a:pPr eaLnBrk="0" hangingPunct="0"/>
            <a:r>
              <a:rPr lang="en-GB" sz="2000"/>
              <a:t>q’</a:t>
            </a:r>
          </a:p>
        </p:txBody>
      </p:sp>
      <p:sp>
        <p:nvSpPr>
          <p:cNvPr id="12304" name="Text Box 16"/>
          <p:cNvSpPr txBox="1">
            <a:spLocks noChangeArrowheads="1"/>
          </p:cNvSpPr>
          <p:nvPr/>
        </p:nvSpPr>
        <p:spPr bwMode="auto">
          <a:xfrm>
            <a:off x="4321175" y="5526088"/>
            <a:ext cx="438150" cy="396875"/>
          </a:xfrm>
          <a:prstGeom prst="rect">
            <a:avLst/>
          </a:prstGeom>
          <a:noFill/>
          <a:ln w="25400">
            <a:noFill/>
            <a:miter lim="800000"/>
            <a:headEnd/>
            <a:tailEnd/>
          </a:ln>
        </p:spPr>
        <p:txBody>
          <a:bodyPr wrap="none">
            <a:spAutoFit/>
          </a:bodyPr>
          <a:lstStyle/>
          <a:p>
            <a:pPr eaLnBrk="0" hangingPunct="0"/>
            <a:r>
              <a:rPr lang="en-GB" sz="2000"/>
              <a:t>q*</a:t>
            </a:r>
          </a:p>
        </p:txBody>
      </p:sp>
      <p:sp>
        <p:nvSpPr>
          <p:cNvPr id="12305" name="Text Box 17"/>
          <p:cNvSpPr txBox="1">
            <a:spLocks noChangeArrowheads="1"/>
          </p:cNvSpPr>
          <p:nvPr/>
        </p:nvSpPr>
        <p:spPr bwMode="auto">
          <a:xfrm>
            <a:off x="1593850" y="2994025"/>
            <a:ext cx="395288" cy="396875"/>
          </a:xfrm>
          <a:prstGeom prst="rect">
            <a:avLst/>
          </a:prstGeom>
          <a:noFill/>
          <a:ln w="25400">
            <a:noFill/>
            <a:miter lim="800000"/>
            <a:headEnd/>
            <a:tailEnd/>
          </a:ln>
        </p:spPr>
        <p:txBody>
          <a:bodyPr wrap="none">
            <a:spAutoFit/>
          </a:bodyPr>
          <a:lstStyle/>
          <a:p>
            <a:pPr eaLnBrk="0" hangingPunct="0"/>
            <a:r>
              <a:rPr lang="en-GB" sz="2000"/>
              <a:t>p’</a:t>
            </a:r>
          </a:p>
        </p:txBody>
      </p:sp>
      <p:sp>
        <p:nvSpPr>
          <p:cNvPr id="12306" name="Text Box 18"/>
          <p:cNvSpPr txBox="1">
            <a:spLocks noChangeArrowheads="1"/>
          </p:cNvSpPr>
          <p:nvPr/>
        </p:nvSpPr>
        <p:spPr bwMode="auto">
          <a:xfrm>
            <a:off x="6846888" y="1306513"/>
            <a:ext cx="184150" cy="396875"/>
          </a:xfrm>
          <a:prstGeom prst="rect">
            <a:avLst/>
          </a:prstGeom>
          <a:noFill/>
          <a:ln w="25400">
            <a:noFill/>
            <a:miter lim="800000"/>
            <a:headEnd/>
            <a:tailEnd/>
          </a:ln>
        </p:spPr>
        <p:txBody>
          <a:bodyPr wrap="none">
            <a:spAutoFit/>
          </a:bodyPr>
          <a:lstStyle/>
          <a:p>
            <a:pPr eaLnBrk="0" hangingPunct="0"/>
            <a:endParaRPr lang="en-US" sz="2000"/>
          </a:p>
        </p:txBody>
      </p:sp>
      <p:sp>
        <p:nvSpPr>
          <p:cNvPr id="12307" name="Text Box 19"/>
          <p:cNvSpPr txBox="1">
            <a:spLocks noChangeArrowheads="1"/>
          </p:cNvSpPr>
          <p:nvPr/>
        </p:nvSpPr>
        <p:spPr bwMode="auto">
          <a:xfrm>
            <a:off x="6484938" y="958850"/>
            <a:ext cx="2063750" cy="396875"/>
          </a:xfrm>
          <a:prstGeom prst="rect">
            <a:avLst/>
          </a:prstGeom>
          <a:noFill/>
          <a:ln w="25400">
            <a:noFill/>
            <a:miter lim="800000"/>
            <a:headEnd/>
            <a:tailEnd/>
          </a:ln>
        </p:spPr>
        <p:txBody>
          <a:bodyPr wrap="none">
            <a:spAutoFit/>
          </a:bodyPr>
          <a:lstStyle/>
          <a:p>
            <a:pPr eaLnBrk="0" hangingPunct="0"/>
            <a:r>
              <a:rPr lang="en-GB" sz="2000"/>
              <a:t>Marginal damages</a:t>
            </a:r>
          </a:p>
        </p:txBody>
      </p:sp>
      <p:sp>
        <p:nvSpPr>
          <p:cNvPr id="12308" name="Text Box 22"/>
          <p:cNvSpPr txBox="1">
            <a:spLocks noChangeArrowheads="1"/>
          </p:cNvSpPr>
          <p:nvPr/>
        </p:nvSpPr>
        <p:spPr bwMode="auto">
          <a:xfrm>
            <a:off x="3027363" y="6172200"/>
            <a:ext cx="3956050" cy="396875"/>
          </a:xfrm>
          <a:prstGeom prst="rect">
            <a:avLst/>
          </a:prstGeom>
          <a:noFill/>
          <a:ln w="25400">
            <a:noFill/>
            <a:miter lim="800000"/>
            <a:headEnd/>
            <a:tailEnd/>
          </a:ln>
        </p:spPr>
        <p:txBody>
          <a:bodyPr wrap="none">
            <a:spAutoFit/>
          </a:bodyPr>
          <a:lstStyle/>
          <a:p>
            <a:pPr eaLnBrk="0" hangingPunct="0"/>
            <a:r>
              <a:rPr lang="en-GB" sz="2000">
                <a:solidFill>
                  <a:schemeClr val="accent2"/>
                </a:solidFill>
              </a:rPr>
              <a:t>Quantity instrument: underregulation</a:t>
            </a:r>
          </a:p>
        </p:txBody>
      </p:sp>
      <p:sp>
        <p:nvSpPr>
          <p:cNvPr id="12309" name="Text Box 23"/>
          <p:cNvSpPr txBox="1">
            <a:spLocks noChangeArrowheads="1"/>
          </p:cNvSpPr>
          <p:nvPr/>
        </p:nvSpPr>
        <p:spPr bwMode="auto">
          <a:xfrm rot="-5400000">
            <a:off x="-927893" y="3593306"/>
            <a:ext cx="3462338" cy="396875"/>
          </a:xfrm>
          <a:prstGeom prst="rect">
            <a:avLst/>
          </a:prstGeom>
          <a:noFill/>
          <a:ln w="25400">
            <a:noFill/>
            <a:miter lim="800000"/>
            <a:headEnd/>
            <a:tailEnd/>
          </a:ln>
        </p:spPr>
        <p:txBody>
          <a:bodyPr wrap="none">
            <a:spAutoFit/>
          </a:bodyPr>
          <a:lstStyle/>
          <a:p>
            <a:pPr eaLnBrk="0" hangingPunct="0"/>
            <a:r>
              <a:rPr lang="en-GB" sz="2000">
                <a:solidFill>
                  <a:srgbClr val="FF33CC"/>
                </a:solidFill>
              </a:rPr>
              <a:t>Price instrument: overregulation</a:t>
            </a:r>
          </a:p>
        </p:txBody>
      </p:sp>
      <p:sp>
        <p:nvSpPr>
          <p:cNvPr id="12310" name="Line 24"/>
          <p:cNvSpPr>
            <a:spLocks noChangeShapeType="1"/>
          </p:cNvSpPr>
          <p:nvPr/>
        </p:nvSpPr>
        <p:spPr bwMode="auto">
          <a:xfrm>
            <a:off x="4610100" y="3683000"/>
            <a:ext cx="22225" cy="182563"/>
          </a:xfrm>
          <a:prstGeom prst="line">
            <a:avLst/>
          </a:prstGeom>
          <a:noFill/>
          <a:ln w="25400">
            <a:solidFill>
              <a:srgbClr val="0000FF"/>
            </a:solidFill>
            <a:round/>
            <a:headEnd/>
            <a:tailEnd/>
          </a:ln>
        </p:spPr>
        <p:txBody>
          <a:bodyPr/>
          <a:lstStyle/>
          <a:p>
            <a:endParaRPr lang="en-US"/>
          </a:p>
        </p:txBody>
      </p:sp>
      <p:sp>
        <p:nvSpPr>
          <p:cNvPr id="12311" name="Line 25"/>
          <p:cNvSpPr>
            <a:spLocks noChangeShapeType="1"/>
          </p:cNvSpPr>
          <p:nvPr/>
        </p:nvSpPr>
        <p:spPr bwMode="auto">
          <a:xfrm>
            <a:off x="4732338" y="3487738"/>
            <a:ext cx="22225" cy="414337"/>
          </a:xfrm>
          <a:prstGeom prst="line">
            <a:avLst/>
          </a:prstGeom>
          <a:noFill/>
          <a:ln w="25400">
            <a:solidFill>
              <a:srgbClr val="0000FF"/>
            </a:solidFill>
            <a:round/>
            <a:headEnd/>
            <a:tailEnd/>
          </a:ln>
        </p:spPr>
        <p:txBody>
          <a:bodyPr/>
          <a:lstStyle/>
          <a:p>
            <a:endParaRPr lang="en-US"/>
          </a:p>
        </p:txBody>
      </p:sp>
      <p:sp>
        <p:nvSpPr>
          <p:cNvPr id="12312" name="Line 26"/>
          <p:cNvSpPr>
            <a:spLocks noChangeShapeType="1"/>
          </p:cNvSpPr>
          <p:nvPr/>
        </p:nvSpPr>
        <p:spPr bwMode="auto">
          <a:xfrm flipH="1">
            <a:off x="4852988" y="3376613"/>
            <a:ext cx="22225" cy="635000"/>
          </a:xfrm>
          <a:prstGeom prst="line">
            <a:avLst/>
          </a:prstGeom>
          <a:noFill/>
          <a:ln w="25400">
            <a:solidFill>
              <a:srgbClr val="0000FF"/>
            </a:solidFill>
            <a:round/>
            <a:headEnd/>
            <a:tailEnd/>
          </a:ln>
        </p:spPr>
        <p:txBody>
          <a:bodyPr/>
          <a:lstStyle/>
          <a:p>
            <a:endParaRPr lang="en-US"/>
          </a:p>
        </p:txBody>
      </p:sp>
      <p:sp>
        <p:nvSpPr>
          <p:cNvPr id="12313" name="Line 27"/>
          <p:cNvSpPr>
            <a:spLocks noChangeShapeType="1"/>
          </p:cNvSpPr>
          <p:nvPr/>
        </p:nvSpPr>
        <p:spPr bwMode="auto">
          <a:xfrm>
            <a:off x="4022725" y="3389313"/>
            <a:ext cx="0" cy="1049337"/>
          </a:xfrm>
          <a:prstGeom prst="line">
            <a:avLst/>
          </a:prstGeom>
          <a:noFill/>
          <a:ln w="25400">
            <a:solidFill>
              <a:srgbClr val="FF00FF"/>
            </a:solidFill>
            <a:round/>
            <a:headEnd/>
            <a:tailEnd/>
          </a:ln>
        </p:spPr>
        <p:txBody>
          <a:bodyPr/>
          <a:lstStyle/>
          <a:p>
            <a:endParaRPr lang="en-US"/>
          </a:p>
        </p:txBody>
      </p:sp>
      <p:sp>
        <p:nvSpPr>
          <p:cNvPr id="12314" name="Line 28"/>
          <p:cNvSpPr>
            <a:spLocks noChangeShapeType="1"/>
          </p:cNvSpPr>
          <p:nvPr/>
        </p:nvSpPr>
        <p:spPr bwMode="auto">
          <a:xfrm>
            <a:off x="4157663" y="3498850"/>
            <a:ext cx="11112" cy="731838"/>
          </a:xfrm>
          <a:prstGeom prst="line">
            <a:avLst/>
          </a:prstGeom>
          <a:noFill/>
          <a:ln w="25400">
            <a:solidFill>
              <a:srgbClr val="FF00FF"/>
            </a:solidFill>
            <a:round/>
            <a:headEnd/>
            <a:tailEnd/>
          </a:ln>
        </p:spPr>
        <p:txBody>
          <a:bodyPr/>
          <a:lstStyle/>
          <a:p>
            <a:endParaRPr lang="en-US"/>
          </a:p>
        </p:txBody>
      </p:sp>
      <p:sp>
        <p:nvSpPr>
          <p:cNvPr id="12315" name="Line 29"/>
          <p:cNvSpPr>
            <a:spLocks noChangeShapeType="1"/>
          </p:cNvSpPr>
          <p:nvPr/>
        </p:nvSpPr>
        <p:spPr bwMode="auto">
          <a:xfrm>
            <a:off x="4279900" y="3621088"/>
            <a:ext cx="0" cy="463550"/>
          </a:xfrm>
          <a:prstGeom prst="line">
            <a:avLst/>
          </a:prstGeom>
          <a:noFill/>
          <a:ln w="25400">
            <a:solidFill>
              <a:srgbClr val="FF00FF"/>
            </a:solidFill>
            <a:round/>
            <a:headEnd/>
            <a:tailEnd/>
          </a:ln>
        </p:spPr>
        <p:txBody>
          <a:bodyPr/>
          <a:lstStyle/>
          <a:p>
            <a:endParaRPr lang="en-US"/>
          </a:p>
        </p:txBody>
      </p:sp>
      <p:sp>
        <p:nvSpPr>
          <p:cNvPr id="12316" name="Line 30"/>
          <p:cNvSpPr>
            <a:spLocks noChangeShapeType="1"/>
          </p:cNvSpPr>
          <p:nvPr/>
        </p:nvSpPr>
        <p:spPr bwMode="auto">
          <a:xfrm flipH="1">
            <a:off x="4389438" y="3706813"/>
            <a:ext cx="11112" cy="242887"/>
          </a:xfrm>
          <a:prstGeom prst="line">
            <a:avLst/>
          </a:prstGeom>
          <a:noFill/>
          <a:ln w="25400">
            <a:solidFill>
              <a:srgbClr val="FF00FF"/>
            </a:solidFill>
            <a:round/>
            <a:headEnd/>
            <a:tailEnd/>
          </a:ln>
        </p:spPr>
        <p:txBody>
          <a:bodyPr/>
          <a:lstStyle/>
          <a:p>
            <a:endParaRPr lang="en-US"/>
          </a:p>
        </p:txBody>
      </p:sp>
      <p:sp>
        <p:nvSpPr>
          <p:cNvPr id="12317" name="Line 31"/>
          <p:cNvSpPr>
            <a:spLocks noChangeShapeType="1"/>
          </p:cNvSpPr>
          <p:nvPr/>
        </p:nvSpPr>
        <p:spPr bwMode="auto">
          <a:xfrm flipH="1">
            <a:off x="1963738" y="4108450"/>
            <a:ext cx="2936875" cy="0"/>
          </a:xfrm>
          <a:prstGeom prst="line">
            <a:avLst/>
          </a:prstGeom>
          <a:noFill/>
          <a:ln w="25400" cap="rnd">
            <a:solidFill>
              <a:schemeClr val="tx1"/>
            </a:solidFill>
            <a:prstDash val="sysDot"/>
            <a:round/>
            <a:headEnd/>
            <a:tailEnd/>
          </a:ln>
        </p:spPr>
        <p:txBody>
          <a:bodyPr/>
          <a:lstStyle/>
          <a:p>
            <a:endParaRPr lang="en-US"/>
          </a:p>
        </p:txBody>
      </p:sp>
      <p:sp>
        <p:nvSpPr>
          <p:cNvPr id="12318" name="Line 32"/>
          <p:cNvSpPr>
            <a:spLocks noChangeShapeType="1"/>
          </p:cNvSpPr>
          <p:nvPr/>
        </p:nvSpPr>
        <p:spPr bwMode="auto">
          <a:xfrm flipH="1">
            <a:off x="3852863" y="3267075"/>
            <a:ext cx="12700" cy="2206625"/>
          </a:xfrm>
          <a:prstGeom prst="line">
            <a:avLst/>
          </a:prstGeom>
          <a:noFill/>
          <a:ln w="25400" cap="rnd">
            <a:solidFill>
              <a:schemeClr val="tx1"/>
            </a:solidFill>
            <a:prstDash val="sysDot"/>
            <a:round/>
            <a:headEnd/>
            <a:tailEnd/>
          </a:ln>
        </p:spPr>
        <p:txBody>
          <a:bodyPr/>
          <a:lstStyle/>
          <a:p>
            <a:endParaRPr lang="en-US"/>
          </a:p>
        </p:txBody>
      </p:sp>
      <p:sp>
        <p:nvSpPr>
          <p:cNvPr id="12319" name="Text Box 33"/>
          <p:cNvSpPr txBox="1">
            <a:spLocks noChangeArrowheads="1"/>
          </p:cNvSpPr>
          <p:nvPr/>
        </p:nvSpPr>
        <p:spPr bwMode="auto">
          <a:xfrm>
            <a:off x="5265738" y="3617913"/>
            <a:ext cx="3125787" cy="396875"/>
          </a:xfrm>
          <a:prstGeom prst="rect">
            <a:avLst/>
          </a:prstGeom>
          <a:noFill/>
          <a:ln w="25400">
            <a:noFill/>
            <a:miter lim="800000"/>
            <a:headEnd/>
            <a:tailEnd/>
          </a:ln>
        </p:spPr>
        <p:txBody>
          <a:bodyPr wrap="none">
            <a:spAutoFit/>
          </a:bodyPr>
          <a:lstStyle/>
          <a:p>
            <a:pPr eaLnBrk="0" hangingPunct="0"/>
            <a:r>
              <a:rPr lang="en-GB" sz="2000">
                <a:solidFill>
                  <a:schemeClr val="accent2"/>
                </a:solidFill>
              </a:rPr>
              <a:t>Welfare loss underregulation</a:t>
            </a:r>
          </a:p>
        </p:txBody>
      </p:sp>
      <p:sp>
        <p:nvSpPr>
          <p:cNvPr id="12320" name="Text Box 34"/>
          <p:cNvSpPr txBox="1">
            <a:spLocks noChangeArrowheads="1"/>
          </p:cNvSpPr>
          <p:nvPr/>
        </p:nvSpPr>
        <p:spPr bwMode="auto">
          <a:xfrm>
            <a:off x="1039813" y="3905250"/>
            <a:ext cx="2998787" cy="396875"/>
          </a:xfrm>
          <a:prstGeom prst="rect">
            <a:avLst/>
          </a:prstGeom>
          <a:noFill/>
          <a:ln w="25400">
            <a:noFill/>
            <a:miter lim="800000"/>
            <a:headEnd/>
            <a:tailEnd/>
          </a:ln>
        </p:spPr>
        <p:txBody>
          <a:bodyPr wrap="none">
            <a:spAutoFit/>
          </a:bodyPr>
          <a:lstStyle/>
          <a:p>
            <a:pPr eaLnBrk="0" hangingPunct="0"/>
            <a:r>
              <a:rPr lang="en-GB" sz="2000">
                <a:solidFill>
                  <a:srgbClr val="FF33CC"/>
                </a:solidFill>
              </a:rPr>
              <a:t>Welfare loss overregulation</a:t>
            </a:r>
          </a:p>
        </p:txBody>
      </p:sp>
      <p:sp>
        <p:nvSpPr>
          <p:cNvPr id="12321" name="Line 35"/>
          <p:cNvSpPr>
            <a:spLocks noChangeShapeType="1"/>
          </p:cNvSpPr>
          <p:nvPr/>
        </p:nvSpPr>
        <p:spPr bwMode="auto">
          <a:xfrm>
            <a:off x="3889375" y="3279775"/>
            <a:ext cx="0" cy="1414463"/>
          </a:xfrm>
          <a:prstGeom prst="line">
            <a:avLst/>
          </a:prstGeom>
          <a:noFill/>
          <a:ln w="25400">
            <a:solidFill>
              <a:srgbClr val="FF00FF"/>
            </a:solidFill>
            <a:round/>
            <a:headEnd/>
            <a:tailEnd/>
          </a:ln>
        </p:spPr>
        <p:txBody>
          <a:bodyPr/>
          <a:lstStyle/>
          <a:p>
            <a:endParaRPr lang="en-US"/>
          </a:p>
        </p:txBody>
      </p:sp>
      <p:sp>
        <p:nvSpPr>
          <p:cNvPr id="277540" name="Text Box 36"/>
          <p:cNvSpPr txBox="1">
            <a:spLocks noChangeArrowheads="1"/>
          </p:cNvSpPr>
          <p:nvPr/>
        </p:nvSpPr>
        <p:spPr bwMode="auto">
          <a:xfrm>
            <a:off x="1547813" y="4149725"/>
            <a:ext cx="423862" cy="396875"/>
          </a:xfrm>
          <a:prstGeom prst="rect">
            <a:avLst/>
          </a:prstGeom>
          <a:noFill/>
          <a:ln w="25400">
            <a:noFill/>
            <a:miter lim="800000"/>
            <a:headEnd/>
            <a:tailEnd/>
          </a:ln>
        </p:spPr>
        <p:txBody>
          <a:bodyPr wrap="none">
            <a:spAutoFit/>
          </a:bodyPr>
          <a:lstStyle/>
          <a:p>
            <a:pPr eaLnBrk="0" hangingPunct="0"/>
            <a:r>
              <a:rPr lang="en-GB" sz="2000"/>
              <a:t>p”</a:t>
            </a:r>
          </a:p>
        </p:txBody>
      </p:sp>
      <p:sp>
        <p:nvSpPr>
          <p:cNvPr id="277541" name="Text Box 37"/>
          <p:cNvSpPr txBox="1">
            <a:spLocks noChangeArrowheads="1"/>
          </p:cNvSpPr>
          <p:nvPr/>
        </p:nvSpPr>
        <p:spPr bwMode="auto">
          <a:xfrm>
            <a:off x="3816350" y="5553075"/>
            <a:ext cx="423863" cy="396875"/>
          </a:xfrm>
          <a:prstGeom prst="rect">
            <a:avLst/>
          </a:prstGeom>
          <a:noFill/>
          <a:ln w="25400">
            <a:noFill/>
            <a:miter lim="800000"/>
            <a:headEnd/>
            <a:tailEnd/>
          </a:ln>
        </p:spPr>
        <p:txBody>
          <a:bodyPr wrap="none">
            <a:spAutoFit/>
          </a:bodyPr>
          <a:lstStyle/>
          <a:p>
            <a:pPr eaLnBrk="0" hangingPunct="0"/>
            <a:r>
              <a:rPr lang="en-GB" sz="2000"/>
              <a:t>q”</a:t>
            </a:r>
          </a:p>
        </p:txBody>
      </p:sp>
      <p:sp>
        <p:nvSpPr>
          <p:cNvPr id="38" name="Text Box 21"/>
          <p:cNvSpPr txBox="1">
            <a:spLocks noChangeArrowheads="1"/>
          </p:cNvSpPr>
          <p:nvPr/>
        </p:nvSpPr>
        <p:spPr bwMode="auto">
          <a:xfrm>
            <a:off x="323850" y="1341438"/>
            <a:ext cx="2197100" cy="396875"/>
          </a:xfrm>
          <a:prstGeom prst="rect">
            <a:avLst/>
          </a:prstGeom>
          <a:noFill/>
          <a:ln w="25400">
            <a:noFill/>
            <a:miter lim="800000"/>
            <a:headEnd/>
            <a:tailEnd/>
          </a:ln>
        </p:spPr>
        <p:txBody>
          <a:bodyPr wrap="none">
            <a:spAutoFit/>
          </a:bodyPr>
          <a:lstStyle/>
          <a:p>
            <a:pPr eaLnBrk="0" hangingPunct="0"/>
            <a:r>
              <a:rPr lang="en-GB" sz="2000"/>
              <a:t>True marginal costs</a:t>
            </a:r>
          </a:p>
        </p:txBody>
      </p:sp>
      <p:sp>
        <p:nvSpPr>
          <p:cNvPr id="39" name="Text Box 20"/>
          <p:cNvSpPr txBox="1">
            <a:spLocks noChangeArrowheads="1"/>
          </p:cNvSpPr>
          <p:nvPr/>
        </p:nvSpPr>
        <p:spPr bwMode="auto">
          <a:xfrm>
            <a:off x="3062288" y="1341438"/>
            <a:ext cx="2662237" cy="396875"/>
          </a:xfrm>
          <a:prstGeom prst="rect">
            <a:avLst/>
          </a:prstGeom>
          <a:noFill/>
          <a:ln w="25400">
            <a:noFill/>
            <a:miter lim="800000"/>
            <a:headEnd/>
            <a:tailEnd/>
          </a:ln>
        </p:spPr>
        <p:txBody>
          <a:bodyPr wrap="none">
            <a:spAutoFit/>
          </a:bodyPr>
          <a:lstStyle/>
          <a:p>
            <a:pPr eaLnBrk="0" hangingPunct="0"/>
            <a:r>
              <a:rPr lang="en-GB" sz="2000"/>
              <a:t>Assumed marginal costs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2775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775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40" grpId="0" autoUpdateAnimBg="0"/>
      <p:bldP spid="277541" grpId="0" autoUpdateAnimBg="0"/>
      <p:bldP spid="38" grpId="0" autoUpdateAnimBg="0"/>
      <p:bldP spid="39"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4213" y="0"/>
            <a:ext cx="7772400" cy="1143000"/>
          </a:xfrm>
        </p:spPr>
        <p:txBody>
          <a:bodyPr/>
          <a:lstStyle/>
          <a:p>
            <a:pPr eaLnBrk="1" hangingPunct="1"/>
            <a:r>
              <a:rPr lang="en-GB" sz="2800" dirty="0">
                <a:latin typeface="Candara" panose="020E0502030303020204" pitchFamily="34" charset="0"/>
              </a:rPr>
              <a:t>Weitzman Theorem: MD less steep than MC</a:t>
            </a:r>
          </a:p>
        </p:txBody>
      </p:sp>
      <p:sp>
        <p:nvSpPr>
          <p:cNvPr id="13315" name="Line 3"/>
          <p:cNvSpPr>
            <a:spLocks noChangeShapeType="1"/>
          </p:cNvSpPr>
          <p:nvPr/>
        </p:nvSpPr>
        <p:spPr bwMode="auto">
          <a:xfrm>
            <a:off x="1987550" y="1889125"/>
            <a:ext cx="0" cy="3584575"/>
          </a:xfrm>
          <a:prstGeom prst="line">
            <a:avLst/>
          </a:prstGeom>
          <a:noFill/>
          <a:ln w="25400">
            <a:solidFill>
              <a:schemeClr val="tx1"/>
            </a:solidFill>
            <a:round/>
            <a:headEnd/>
            <a:tailEnd/>
          </a:ln>
        </p:spPr>
        <p:txBody>
          <a:bodyPr/>
          <a:lstStyle/>
          <a:p>
            <a:endParaRPr lang="en-US"/>
          </a:p>
        </p:txBody>
      </p:sp>
      <p:sp>
        <p:nvSpPr>
          <p:cNvPr id="13316" name="Line 4"/>
          <p:cNvSpPr>
            <a:spLocks noChangeShapeType="1"/>
          </p:cNvSpPr>
          <p:nvPr/>
        </p:nvSpPr>
        <p:spPr bwMode="auto">
          <a:xfrm>
            <a:off x="1985963" y="5462588"/>
            <a:ext cx="5646737" cy="0"/>
          </a:xfrm>
          <a:prstGeom prst="line">
            <a:avLst/>
          </a:prstGeom>
          <a:noFill/>
          <a:ln w="25400">
            <a:solidFill>
              <a:schemeClr val="tx1"/>
            </a:solidFill>
            <a:round/>
            <a:headEnd/>
            <a:tailEnd/>
          </a:ln>
        </p:spPr>
        <p:txBody>
          <a:bodyPr/>
          <a:lstStyle/>
          <a:p>
            <a:endParaRPr lang="en-US"/>
          </a:p>
        </p:txBody>
      </p:sp>
      <p:sp>
        <p:nvSpPr>
          <p:cNvPr id="13317" name="Line 5"/>
          <p:cNvSpPr>
            <a:spLocks noChangeShapeType="1"/>
          </p:cNvSpPr>
          <p:nvPr/>
        </p:nvSpPr>
        <p:spPr bwMode="auto">
          <a:xfrm flipV="1">
            <a:off x="2133600" y="2484438"/>
            <a:ext cx="6351588" cy="2046287"/>
          </a:xfrm>
          <a:prstGeom prst="line">
            <a:avLst/>
          </a:prstGeom>
          <a:noFill/>
          <a:ln w="25400">
            <a:solidFill>
              <a:srgbClr val="008000"/>
            </a:solidFill>
            <a:round/>
            <a:headEnd/>
            <a:tailEnd/>
          </a:ln>
        </p:spPr>
        <p:txBody>
          <a:bodyPr/>
          <a:lstStyle/>
          <a:p>
            <a:endParaRPr lang="en-US"/>
          </a:p>
        </p:txBody>
      </p:sp>
      <p:sp>
        <p:nvSpPr>
          <p:cNvPr id="13318" name="Line 6"/>
          <p:cNvSpPr>
            <a:spLocks noChangeShapeType="1"/>
          </p:cNvSpPr>
          <p:nvPr/>
        </p:nvSpPr>
        <p:spPr bwMode="auto">
          <a:xfrm>
            <a:off x="2670175" y="1401763"/>
            <a:ext cx="4852988" cy="3938587"/>
          </a:xfrm>
          <a:prstGeom prst="line">
            <a:avLst/>
          </a:prstGeom>
          <a:noFill/>
          <a:ln w="25400">
            <a:solidFill>
              <a:srgbClr val="FF0000"/>
            </a:solidFill>
            <a:round/>
            <a:headEnd/>
            <a:tailEnd/>
          </a:ln>
        </p:spPr>
        <p:txBody>
          <a:bodyPr/>
          <a:lstStyle/>
          <a:p>
            <a:endParaRPr lang="en-US"/>
          </a:p>
        </p:txBody>
      </p:sp>
      <p:sp>
        <p:nvSpPr>
          <p:cNvPr id="13319" name="Line 7"/>
          <p:cNvSpPr>
            <a:spLocks noChangeShapeType="1"/>
          </p:cNvSpPr>
          <p:nvPr/>
        </p:nvSpPr>
        <p:spPr bwMode="auto">
          <a:xfrm>
            <a:off x="2043113" y="1760538"/>
            <a:ext cx="4498975" cy="3646487"/>
          </a:xfrm>
          <a:prstGeom prst="line">
            <a:avLst/>
          </a:prstGeom>
          <a:noFill/>
          <a:ln w="25400">
            <a:solidFill>
              <a:srgbClr val="993300"/>
            </a:solidFill>
            <a:round/>
            <a:headEnd/>
            <a:tailEnd/>
          </a:ln>
        </p:spPr>
        <p:txBody>
          <a:bodyPr/>
          <a:lstStyle/>
          <a:p>
            <a:endParaRPr lang="en-US"/>
          </a:p>
        </p:txBody>
      </p:sp>
      <p:sp>
        <p:nvSpPr>
          <p:cNvPr id="13320" name="Line 8"/>
          <p:cNvSpPr>
            <a:spLocks noChangeShapeType="1"/>
          </p:cNvSpPr>
          <p:nvPr/>
        </p:nvSpPr>
        <p:spPr bwMode="auto">
          <a:xfrm>
            <a:off x="4548188" y="3803650"/>
            <a:ext cx="0" cy="1670050"/>
          </a:xfrm>
          <a:prstGeom prst="line">
            <a:avLst/>
          </a:prstGeom>
          <a:noFill/>
          <a:ln w="25400">
            <a:solidFill>
              <a:schemeClr val="tx1"/>
            </a:solidFill>
            <a:prstDash val="sysDot"/>
            <a:round/>
            <a:headEnd/>
            <a:tailEnd/>
          </a:ln>
        </p:spPr>
        <p:txBody>
          <a:bodyPr/>
          <a:lstStyle/>
          <a:p>
            <a:endParaRPr lang="en-US"/>
          </a:p>
        </p:txBody>
      </p:sp>
      <p:sp>
        <p:nvSpPr>
          <p:cNvPr id="13321" name="Line 9"/>
          <p:cNvSpPr>
            <a:spLocks noChangeShapeType="1"/>
          </p:cNvSpPr>
          <p:nvPr/>
        </p:nvSpPr>
        <p:spPr bwMode="auto">
          <a:xfrm>
            <a:off x="5303838" y="3535363"/>
            <a:ext cx="0" cy="1927225"/>
          </a:xfrm>
          <a:prstGeom prst="line">
            <a:avLst/>
          </a:prstGeom>
          <a:noFill/>
          <a:ln w="25400">
            <a:solidFill>
              <a:schemeClr val="tx1"/>
            </a:solidFill>
            <a:prstDash val="sysDot"/>
            <a:round/>
            <a:headEnd/>
            <a:tailEnd/>
          </a:ln>
        </p:spPr>
        <p:txBody>
          <a:bodyPr/>
          <a:lstStyle/>
          <a:p>
            <a:endParaRPr lang="en-US"/>
          </a:p>
        </p:txBody>
      </p:sp>
      <p:sp>
        <p:nvSpPr>
          <p:cNvPr id="13322" name="Line 10"/>
          <p:cNvSpPr>
            <a:spLocks noChangeShapeType="1"/>
          </p:cNvSpPr>
          <p:nvPr/>
        </p:nvSpPr>
        <p:spPr bwMode="auto">
          <a:xfrm flipH="1">
            <a:off x="1987550" y="3779838"/>
            <a:ext cx="2498725" cy="0"/>
          </a:xfrm>
          <a:prstGeom prst="line">
            <a:avLst/>
          </a:prstGeom>
          <a:noFill/>
          <a:ln w="25400">
            <a:solidFill>
              <a:schemeClr val="tx1"/>
            </a:solidFill>
            <a:prstDash val="sysDot"/>
            <a:round/>
            <a:headEnd/>
            <a:tailEnd/>
          </a:ln>
        </p:spPr>
        <p:txBody>
          <a:bodyPr/>
          <a:lstStyle/>
          <a:p>
            <a:endParaRPr lang="en-US"/>
          </a:p>
        </p:txBody>
      </p:sp>
      <p:sp>
        <p:nvSpPr>
          <p:cNvPr id="13323" name="Line 11"/>
          <p:cNvSpPr>
            <a:spLocks noChangeShapeType="1"/>
          </p:cNvSpPr>
          <p:nvPr/>
        </p:nvSpPr>
        <p:spPr bwMode="auto">
          <a:xfrm flipH="1">
            <a:off x="1974850" y="3546475"/>
            <a:ext cx="3303588" cy="12700"/>
          </a:xfrm>
          <a:prstGeom prst="line">
            <a:avLst/>
          </a:prstGeom>
          <a:noFill/>
          <a:ln w="25400">
            <a:solidFill>
              <a:schemeClr val="tx1"/>
            </a:solidFill>
            <a:prstDash val="sysDot"/>
            <a:round/>
            <a:headEnd/>
            <a:tailEnd/>
          </a:ln>
        </p:spPr>
        <p:txBody>
          <a:bodyPr/>
          <a:lstStyle/>
          <a:p>
            <a:endParaRPr lang="en-US"/>
          </a:p>
        </p:txBody>
      </p:sp>
      <p:sp>
        <p:nvSpPr>
          <p:cNvPr id="13324" name="Text Box 12"/>
          <p:cNvSpPr txBox="1">
            <a:spLocks noChangeArrowheads="1"/>
          </p:cNvSpPr>
          <p:nvPr/>
        </p:nvSpPr>
        <p:spPr bwMode="auto">
          <a:xfrm>
            <a:off x="6832600" y="5586413"/>
            <a:ext cx="1071563" cy="396875"/>
          </a:xfrm>
          <a:prstGeom prst="rect">
            <a:avLst/>
          </a:prstGeom>
          <a:noFill/>
          <a:ln w="25400">
            <a:noFill/>
            <a:miter lim="800000"/>
            <a:headEnd/>
            <a:tailEnd/>
          </a:ln>
        </p:spPr>
        <p:txBody>
          <a:bodyPr wrap="none">
            <a:spAutoFit/>
          </a:bodyPr>
          <a:lstStyle/>
          <a:p>
            <a:pPr eaLnBrk="0" hangingPunct="0"/>
            <a:r>
              <a:rPr lang="en-GB" sz="2000"/>
              <a:t>Quantity</a:t>
            </a:r>
          </a:p>
        </p:txBody>
      </p:sp>
      <p:sp>
        <p:nvSpPr>
          <p:cNvPr id="13325" name="Text Box 13"/>
          <p:cNvSpPr txBox="1">
            <a:spLocks noChangeArrowheads="1"/>
          </p:cNvSpPr>
          <p:nvPr/>
        </p:nvSpPr>
        <p:spPr bwMode="auto">
          <a:xfrm rot="-5400000">
            <a:off x="1365251" y="2070100"/>
            <a:ext cx="704850" cy="396875"/>
          </a:xfrm>
          <a:prstGeom prst="rect">
            <a:avLst/>
          </a:prstGeom>
          <a:noFill/>
          <a:ln w="25400">
            <a:noFill/>
            <a:miter lim="800000"/>
            <a:headEnd/>
            <a:tailEnd/>
          </a:ln>
        </p:spPr>
        <p:txBody>
          <a:bodyPr wrap="none">
            <a:spAutoFit/>
          </a:bodyPr>
          <a:lstStyle/>
          <a:p>
            <a:pPr eaLnBrk="0" hangingPunct="0"/>
            <a:r>
              <a:rPr lang="en-GB" sz="2000"/>
              <a:t>Price</a:t>
            </a:r>
          </a:p>
        </p:txBody>
      </p:sp>
      <p:sp>
        <p:nvSpPr>
          <p:cNvPr id="13326" name="Text Box 14"/>
          <p:cNvSpPr txBox="1">
            <a:spLocks noChangeArrowheads="1"/>
          </p:cNvSpPr>
          <p:nvPr/>
        </p:nvSpPr>
        <p:spPr bwMode="auto">
          <a:xfrm>
            <a:off x="1589088" y="3538538"/>
            <a:ext cx="438150" cy="396875"/>
          </a:xfrm>
          <a:prstGeom prst="rect">
            <a:avLst/>
          </a:prstGeom>
          <a:noFill/>
          <a:ln w="25400">
            <a:noFill/>
            <a:miter lim="800000"/>
            <a:headEnd/>
            <a:tailEnd/>
          </a:ln>
        </p:spPr>
        <p:txBody>
          <a:bodyPr wrap="none">
            <a:spAutoFit/>
          </a:bodyPr>
          <a:lstStyle/>
          <a:p>
            <a:pPr eaLnBrk="0" hangingPunct="0"/>
            <a:r>
              <a:rPr lang="en-GB" sz="2000"/>
              <a:t>p*</a:t>
            </a:r>
          </a:p>
        </p:txBody>
      </p:sp>
      <p:sp>
        <p:nvSpPr>
          <p:cNvPr id="13327" name="Text Box 15"/>
          <p:cNvSpPr txBox="1">
            <a:spLocks noChangeArrowheads="1"/>
          </p:cNvSpPr>
          <p:nvPr/>
        </p:nvSpPr>
        <p:spPr bwMode="auto">
          <a:xfrm>
            <a:off x="5094288" y="5521325"/>
            <a:ext cx="395287" cy="396875"/>
          </a:xfrm>
          <a:prstGeom prst="rect">
            <a:avLst/>
          </a:prstGeom>
          <a:noFill/>
          <a:ln w="25400">
            <a:noFill/>
            <a:miter lim="800000"/>
            <a:headEnd/>
            <a:tailEnd/>
          </a:ln>
        </p:spPr>
        <p:txBody>
          <a:bodyPr wrap="none">
            <a:spAutoFit/>
          </a:bodyPr>
          <a:lstStyle/>
          <a:p>
            <a:pPr eaLnBrk="0" hangingPunct="0"/>
            <a:r>
              <a:rPr lang="en-GB" sz="2000"/>
              <a:t>q’</a:t>
            </a:r>
          </a:p>
        </p:txBody>
      </p:sp>
      <p:sp>
        <p:nvSpPr>
          <p:cNvPr id="13328" name="Text Box 16"/>
          <p:cNvSpPr txBox="1">
            <a:spLocks noChangeArrowheads="1"/>
          </p:cNvSpPr>
          <p:nvPr/>
        </p:nvSpPr>
        <p:spPr bwMode="auto">
          <a:xfrm>
            <a:off x="4321175" y="5526088"/>
            <a:ext cx="438150" cy="396875"/>
          </a:xfrm>
          <a:prstGeom prst="rect">
            <a:avLst/>
          </a:prstGeom>
          <a:noFill/>
          <a:ln w="25400">
            <a:noFill/>
            <a:miter lim="800000"/>
            <a:headEnd/>
            <a:tailEnd/>
          </a:ln>
        </p:spPr>
        <p:txBody>
          <a:bodyPr wrap="none">
            <a:spAutoFit/>
          </a:bodyPr>
          <a:lstStyle/>
          <a:p>
            <a:pPr eaLnBrk="0" hangingPunct="0"/>
            <a:r>
              <a:rPr lang="en-GB" sz="2000"/>
              <a:t>q*</a:t>
            </a:r>
          </a:p>
        </p:txBody>
      </p:sp>
      <p:sp>
        <p:nvSpPr>
          <p:cNvPr id="13329" name="Text Box 17"/>
          <p:cNvSpPr txBox="1">
            <a:spLocks noChangeArrowheads="1"/>
          </p:cNvSpPr>
          <p:nvPr/>
        </p:nvSpPr>
        <p:spPr bwMode="auto">
          <a:xfrm>
            <a:off x="1593850" y="3335338"/>
            <a:ext cx="395288" cy="396875"/>
          </a:xfrm>
          <a:prstGeom prst="rect">
            <a:avLst/>
          </a:prstGeom>
          <a:noFill/>
          <a:ln w="25400">
            <a:noFill/>
            <a:miter lim="800000"/>
            <a:headEnd/>
            <a:tailEnd/>
          </a:ln>
        </p:spPr>
        <p:txBody>
          <a:bodyPr wrap="none">
            <a:spAutoFit/>
          </a:bodyPr>
          <a:lstStyle/>
          <a:p>
            <a:pPr eaLnBrk="0" hangingPunct="0"/>
            <a:r>
              <a:rPr lang="en-GB" sz="2000"/>
              <a:t>p’</a:t>
            </a:r>
          </a:p>
        </p:txBody>
      </p:sp>
      <p:sp>
        <p:nvSpPr>
          <p:cNvPr id="13330" name="Text Box 18"/>
          <p:cNvSpPr txBox="1">
            <a:spLocks noChangeArrowheads="1"/>
          </p:cNvSpPr>
          <p:nvPr/>
        </p:nvSpPr>
        <p:spPr bwMode="auto">
          <a:xfrm>
            <a:off x="6846888" y="1306513"/>
            <a:ext cx="184150" cy="396875"/>
          </a:xfrm>
          <a:prstGeom prst="rect">
            <a:avLst/>
          </a:prstGeom>
          <a:noFill/>
          <a:ln w="25400">
            <a:noFill/>
            <a:miter lim="800000"/>
            <a:headEnd/>
            <a:tailEnd/>
          </a:ln>
        </p:spPr>
        <p:txBody>
          <a:bodyPr wrap="none">
            <a:spAutoFit/>
          </a:bodyPr>
          <a:lstStyle/>
          <a:p>
            <a:pPr eaLnBrk="0" hangingPunct="0"/>
            <a:endParaRPr lang="en-US" sz="2000"/>
          </a:p>
        </p:txBody>
      </p:sp>
      <p:sp>
        <p:nvSpPr>
          <p:cNvPr id="13331" name="Text Box 19"/>
          <p:cNvSpPr txBox="1">
            <a:spLocks noChangeArrowheads="1"/>
          </p:cNvSpPr>
          <p:nvPr/>
        </p:nvSpPr>
        <p:spPr bwMode="auto">
          <a:xfrm>
            <a:off x="6886575" y="2019300"/>
            <a:ext cx="2063750" cy="396875"/>
          </a:xfrm>
          <a:prstGeom prst="rect">
            <a:avLst/>
          </a:prstGeom>
          <a:noFill/>
          <a:ln w="25400">
            <a:noFill/>
            <a:miter lim="800000"/>
            <a:headEnd/>
            <a:tailEnd/>
          </a:ln>
        </p:spPr>
        <p:txBody>
          <a:bodyPr wrap="none">
            <a:spAutoFit/>
          </a:bodyPr>
          <a:lstStyle/>
          <a:p>
            <a:pPr eaLnBrk="0" hangingPunct="0"/>
            <a:r>
              <a:rPr lang="en-GB" sz="2000"/>
              <a:t>Marginal damages</a:t>
            </a:r>
          </a:p>
        </p:txBody>
      </p:sp>
      <p:sp>
        <p:nvSpPr>
          <p:cNvPr id="13332" name="Text Box 22"/>
          <p:cNvSpPr txBox="1">
            <a:spLocks noChangeArrowheads="1"/>
          </p:cNvSpPr>
          <p:nvPr/>
        </p:nvSpPr>
        <p:spPr bwMode="auto">
          <a:xfrm>
            <a:off x="3027363" y="6172200"/>
            <a:ext cx="3956050" cy="396875"/>
          </a:xfrm>
          <a:prstGeom prst="rect">
            <a:avLst/>
          </a:prstGeom>
          <a:noFill/>
          <a:ln w="25400">
            <a:noFill/>
            <a:miter lim="800000"/>
            <a:headEnd/>
            <a:tailEnd/>
          </a:ln>
        </p:spPr>
        <p:txBody>
          <a:bodyPr wrap="none">
            <a:spAutoFit/>
          </a:bodyPr>
          <a:lstStyle/>
          <a:p>
            <a:pPr eaLnBrk="0" hangingPunct="0"/>
            <a:r>
              <a:rPr lang="en-GB" sz="2000">
                <a:solidFill>
                  <a:schemeClr val="accent2"/>
                </a:solidFill>
              </a:rPr>
              <a:t>Quantity instrument: underregulation</a:t>
            </a:r>
          </a:p>
        </p:txBody>
      </p:sp>
      <p:sp>
        <p:nvSpPr>
          <p:cNvPr id="13333" name="Text Box 23"/>
          <p:cNvSpPr txBox="1">
            <a:spLocks noChangeArrowheads="1"/>
          </p:cNvSpPr>
          <p:nvPr/>
        </p:nvSpPr>
        <p:spPr bwMode="auto">
          <a:xfrm rot="-5400000">
            <a:off x="-927893" y="3593306"/>
            <a:ext cx="3462338" cy="396875"/>
          </a:xfrm>
          <a:prstGeom prst="rect">
            <a:avLst/>
          </a:prstGeom>
          <a:noFill/>
          <a:ln w="25400">
            <a:noFill/>
            <a:miter lim="800000"/>
            <a:headEnd/>
            <a:tailEnd/>
          </a:ln>
        </p:spPr>
        <p:txBody>
          <a:bodyPr wrap="none">
            <a:spAutoFit/>
          </a:bodyPr>
          <a:lstStyle/>
          <a:p>
            <a:pPr eaLnBrk="0" hangingPunct="0"/>
            <a:r>
              <a:rPr lang="en-GB" sz="2000">
                <a:solidFill>
                  <a:srgbClr val="FF33CC"/>
                </a:solidFill>
              </a:rPr>
              <a:t>Price instrument: overregulation</a:t>
            </a:r>
          </a:p>
        </p:txBody>
      </p:sp>
      <p:sp>
        <p:nvSpPr>
          <p:cNvPr id="13334" name="Line 24"/>
          <p:cNvSpPr>
            <a:spLocks noChangeShapeType="1"/>
          </p:cNvSpPr>
          <p:nvPr/>
        </p:nvSpPr>
        <p:spPr bwMode="auto">
          <a:xfrm>
            <a:off x="4621213" y="3743325"/>
            <a:ext cx="11112" cy="122238"/>
          </a:xfrm>
          <a:prstGeom prst="line">
            <a:avLst/>
          </a:prstGeom>
          <a:noFill/>
          <a:ln w="25400">
            <a:solidFill>
              <a:srgbClr val="0000FF"/>
            </a:solidFill>
            <a:round/>
            <a:headEnd/>
            <a:tailEnd/>
          </a:ln>
        </p:spPr>
        <p:txBody>
          <a:bodyPr/>
          <a:lstStyle/>
          <a:p>
            <a:endParaRPr lang="en-US"/>
          </a:p>
        </p:txBody>
      </p:sp>
      <p:sp>
        <p:nvSpPr>
          <p:cNvPr id="13335" name="Line 25"/>
          <p:cNvSpPr>
            <a:spLocks noChangeShapeType="1"/>
          </p:cNvSpPr>
          <p:nvPr/>
        </p:nvSpPr>
        <p:spPr bwMode="auto">
          <a:xfrm>
            <a:off x="4743450" y="3706813"/>
            <a:ext cx="11113" cy="231775"/>
          </a:xfrm>
          <a:prstGeom prst="line">
            <a:avLst/>
          </a:prstGeom>
          <a:noFill/>
          <a:ln w="25400">
            <a:solidFill>
              <a:srgbClr val="0000FF"/>
            </a:solidFill>
            <a:round/>
            <a:headEnd/>
            <a:tailEnd/>
          </a:ln>
        </p:spPr>
        <p:txBody>
          <a:bodyPr/>
          <a:lstStyle/>
          <a:p>
            <a:endParaRPr lang="en-US"/>
          </a:p>
        </p:txBody>
      </p:sp>
      <p:sp>
        <p:nvSpPr>
          <p:cNvPr id="13336" name="Line 26"/>
          <p:cNvSpPr>
            <a:spLocks noChangeShapeType="1"/>
          </p:cNvSpPr>
          <p:nvPr/>
        </p:nvSpPr>
        <p:spPr bwMode="auto">
          <a:xfrm flipH="1">
            <a:off x="4852988" y="3681413"/>
            <a:ext cx="11112" cy="330200"/>
          </a:xfrm>
          <a:prstGeom prst="line">
            <a:avLst/>
          </a:prstGeom>
          <a:noFill/>
          <a:ln w="25400">
            <a:solidFill>
              <a:srgbClr val="0000FF"/>
            </a:solidFill>
            <a:round/>
            <a:headEnd/>
            <a:tailEnd/>
          </a:ln>
        </p:spPr>
        <p:txBody>
          <a:bodyPr/>
          <a:lstStyle/>
          <a:p>
            <a:endParaRPr lang="en-US"/>
          </a:p>
        </p:txBody>
      </p:sp>
      <p:sp>
        <p:nvSpPr>
          <p:cNvPr id="13337" name="Line 27"/>
          <p:cNvSpPr>
            <a:spLocks noChangeShapeType="1"/>
          </p:cNvSpPr>
          <p:nvPr/>
        </p:nvSpPr>
        <p:spPr bwMode="auto">
          <a:xfrm>
            <a:off x="4973638" y="3621088"/>
            <a:ext cx="12700" cy="512762"/>
          </a:xfrm>
          <a:prstGeom prst="line">
            <a:avLst/>
          </a:prstGeom>
          <a:noFill/>
          <a:ln w="25400">
            <a:solidFill>
              <a:srgbClr val="0000FF"/>
            </a:solidFill>
            <a:round/>
            <a:headEnd/>
            <a:tailEnd/>
          </a:ln>
        </p:spPr>
        <p:txBody>
          <a:bodyPr/>
          <a:lstStyle/>
          <a:p>
            <a:endParaRPr lang="en-US"/>
          </a:p>
        </p:txBody>
      </p:sp>
      <p:sp>
        <p:nvSpPr>
          <p:cNvPr id="13338" name="Line 28"/>
          <p:cNvSpPr>
            <a:spLocks noChangeShapeType="1"/>
          </p:cNvSpPr>
          <p:nvPr/>
        </p:nvSpPr>
        <p:spPr bwMode="auto">
          <a:xfrm>
            <a:off x="4279900" y="3584575"/>
            <a:ext cx="0" cy="317500"/>
          </a:xfrm>
          <a:prstGeom prst="line">
            <a:avLst/>
          </a:prstGeom>
          <a:noFill/>
          <a:ln w="25400">
            <a:solidFill>
              <a:srgbClr val="FF00FF"/>
            </a:solidFill>
            <a:round/>
            <a:headEnd/>
            <a:tailEnd/>
          </a:ln>
        </p:spPr>
        <p:txBody>
          <a:bodyPr/>
          <a:lstStyle/>
          <a:p>
            <a:endParaRPr lang="en-US"/>
          </a:p>
        </p:txBody>
      </p:sp>
      <p:sp>
        <p:nvSpPr>
          <p:cNvPr id="13339" name="Line 29"/>
          <p:cNvSpPr>
            <a:spLocks noChangeShapeType="1"/>
          </p:cNvSpPr>
          <p:nvPr/>
        </p:nvSpPr>
        <p:spPr bwMode="auto">
          <a:xfrm flipH="1">
            <a:off x="4376738" y="3670300"/>
            <a:ext cx="11112" cy="146050"/>
          </a:xfrm>
          <a:prstGeom prst="line">
            <a:avLst/>
          </a:prstGeom>
          <a:noFill/>
          <a:ln w="25400">
            <a:solidFill>
              <a:srgbClr val="FF00FF"/>
            </a:solidFill>
            <a:round/>
            <a:headEnd/>
            <a:tailEnd/>
          </a:ln>
        </p:spPr>
        <p:txBody>
          <a:bodyPr/>
          <a:lstStyle/>
          <a:p>
            <a:endParaRPr lang="en-US"/>
          </a:p>
        </p:txBody>
      </p:sp>
      <p:sp>
        <p:nvSpPr>
          <p:cNvPr id="13340" name="Line 30"/>
          <p:cNvSpPr>
            <a:spLocks noChangeShapeType="1"/>
          </p:cNvSpPr>
          <p:nvPr/>
        </p:nvSpPr>
        <p:spPr bwMode="auto">
          <a:xfrm flipH="1">
            <a:off x="1987550" y="4413250"/>
            <a:ext cx="3314700" cy="0"/>
          </a:xfrm>
          <a:prstGeom prst="line">
            <a:avLst/>
          </a:prstGeom>
          <a:noFill/>
          <a:ln w="25400" cap="rnd">
            <a:solidFill>
              <a:schemeClr val="tx1"/>
            </a:solidFill>
            <a:prstDash val="sysDot"/>
            <a:round/>
            <a:headEnd/>
            <a:tailEnd/>
          </a:ln>
        </p:spPr>
        <p:txBody>
          <a:bodyPr/>
          <a:lstStyle/>
          <a:p>
            <a:endParaRPr lang="en-US"/>
          </a:p>
        </p:txBody>
      </p:sp>
      <p:sp>
        <p:nvSpPr>
          <p:cNvPr id="13341" name="Line 31"/>
          <p:cNvSpPr>
            <a:spLocks noChangeShapeType="1"/>
          </p:cNvSpPr>
          <p:nvPr/>
        </p:nvSpPr>
        <p:spPr bwMode="auto">
          <a:xfrm>
            <a:off x="4230688" y="3548063"/>
            <a:ext cx="0" cy="1914525"/>
          </a:xfrm>
          <a:prstGeom prst="line">
            <a:avLst/>
          </a:prstGeom>
          <a:noFill/>
          <a:ln w="25400" cap="rnd">
            <a:solidFill>
              <a:schemeClr val="tx1"/>
            </a:solidFill>
            <a:prstDash val="sysDot"/>
            <a:round/>
            <a:headEnd/>
            <a:tailEnd/>
          </a:ln>
        </p:spPr>
        <p:txBody>
          <a:bodyPr/>
          <a:lstStyle/>
          <a:p>
            <a:endParaRPr lang="en-US"/>
          </a:p>
        </p:txBody>
      </p:sp>
      <p:sp>
        <p:nvSpPr>
          <p:cNvPr id="13342" name="Text Box 32"/>
          <p:cNvSpPr txBox="1">
            <a:spLocks noChangeArrowheads="1"/>
          </p:cNvSpPr>
          <p:nvPr/>
        </p:nvSpPr>
        <p:spPr bwMode="auto">
          <a:xfrm>
            <a:off x="5265738" y="3617913"/>
            <a:ext cx="3125787" cy="396875"/>
          </a:xfrm>
          <a:prstGeom prst="rect">
            <a:avLst/>
          </a:prstGeom>
          <a:noFill/>
          <a:ln w="25400">
            <a:noFill/>
            <a:miter lim="800000"/>
            <a:headEnd/>
            <a:tailEnd/>
          </a:ln>
        </p:spPr>
        <p:txBody>
          <a:bodyPr wrap="none">
            <a:spAutoFit/>
          </a:bodyPr>
          <a:lstStyle/>
          <a:p>
            <a:pPr eaLnBrk="0" hangingPunct="0"/>
            <a:r>
              <a:rPr lang="en-GB" sz="2000">
                <a:solidFill>
                  <a:schemeClr val="accent2"/>
                </a:solidFill>
              </a:rPr>
              <a:t>Welfare loss underregulation</a:t>
            </a:r>
          </a:p>
        </p:txBody>
      </p:sp>
      <p:sp>
        <p:nvSpPr>
          <p:cNvPr id="13343" name="Text Box 33"/>
          <p:cNvSpPr txBox="1">
            <a:spLocks noChangeArrowheads="1"/>
          </p:cNvSpPr>
          <p:nvPr/>
        </p:nvSpPr>
        <p:spPr bwMode="auto">
          <a:xfrm>
            <a:off x="1039813" y="3905250"/>
            <a:ext cx="2998787" cy="396875"/>
          </a:xfrm>
          <a:prstGeom prst="rect">
            <a:avLst/>
          </a:prstGeom>
          <a:noFill/>
          <a:ln w="25400">
            <a:noFill/>
            <a:miter lim="800000"/>
            <a:headEnd/>
            <a:tailEnd/>
          </a:ln>
        </p:spPr>
        <p:txBody>
          <a:bodyPr wrap="none">
            <a:spAutoFit/>
          </a:bodyPr>
          <a:lstStyle/>
          <a:p>
            <a:pPr eaLnBrk="0" hangingPunct="0"/>
            <a:r>
              <a:rPr lang="en-GB" sz="2000">
                <a:solidFill>
                  <a:srgbClr val="FF33CC"/>
                </a:solidFill>
              </a:rPr>
              <a:t>Welfare loss overregulation</a:t>
            </a:r>
          </a:p>
        </p:txBody>
      </p:sp>
      <p:sp>
        <p:nvSpPr>
          <p:cNvPr id="13344" name="Line 34"/>
          <p:cNvSpPr>
            <a:spLocks noChangeShapeType="1"/>
          </p:cNvSpPr>
          <p:nvPr/>
        </p:nvSpPr>
        <p:spPr bwMode="auto">
          <a:xfrm>
            <a:off x="5265738" y="3511550"/>
            <a:ext cx="0" cy="854075"/>
          </a:xfrm>
          <a:prstGeom prst="line">
            <a:avLst/>
          </a:prstGeom>
          <a:noFill/>
          <a:ln w="25400">
            <a:solidFill>
              <a:srgbClr val="0000FF"/>
            </a:solidFill>
            <a:round/>
            <a:headEnd/>
            <a:tailEnd/>
          </a:ln>
        </p:spPr>
        <p:txBody>
          <a:bodyPr/>
          <a:lstStyle/>
          <a:p>
            <a:endParaRPr lang="en-US"/>
          </a:p>
        </p:txBody>
      </p:sp>
      <p:sp>
        <p:nvSpPr>
          <p:cNvPr id="13345" name="Line 35"/>
          <p:cNvSpPr>
            <a:spLocks noChangeShapeType="1"/>
          </p:cNvSpPr>
          <p:nvPr/>
        </p:nvSpPr>
        <p:spPr bwMode="auto">
          <a:xfrm>
            <a:off x="5078413" y="3603625"/>
            <a:ext cx="0" cy="635000"/>
          </a:xfrm>
          <a:prstGeom prst="line">
            <a:avLst/>
          </a:prstGeom>
          <a:noFill/>
          <a:ln w="25400">
            <a:solidFill>
              <a:srgbClr val="0000FF"/>
            </a:solidFill>
            <a:round/>
            <a:headEnd/>
            <a:tailEnd/>
          </a:ln>
        </p:spPr>
        <p:txBody>
          <a:bodyPr/>
          <a:lstStyle/>
          <a:p>
            <a:endParaRPr lang="en-US"/>
          </a:p>
        </p:txBody>
      </p:sp>
      <p:sp>
        <p:nvSpPr>
          <p:cNvPr id="13346" name="Line 36"/>
          <p:cNvSpPr>
            <a:spLocks noChangeShapeType="1"/>
          </p:cNvSpPr>
          <p:nvPr/>
        </p:nvSpPr>
        <p:spPr bwMode="auto">
          <a:xfrm flipH="1">
            <a:off x="5157788" y="3573463"/>
            <a:ext cx="11112" cy="695325"/>
          </a:xfrm>
          <a:prstGeom prst="line">
            <a:avLst/>
          </a:prstGeom>
          <a:noFill/>
          <a:ln w="25400">
            <a:solidFill>
              <a:srgbClr val="0000FF"/>
            </a:solidFill>
            <a:round/>
            <a:headEnd/>
            <a:tailEnd/>
          </a:ln>
        </p:spPr>
        <p:txBody>
          <a:bodyPr/>
          <a:lstStyle/>
          <a:p>
            <a:endParaRPr lang="en-US"/>
          </a:p>
        </p:txBody>
      </p:sp>
      <p:sp>
        <p:nvSpPr>
          <p:cNvPr id="279589" name="Text Box 37"/>
          <p:cNvSpPr txBox="1">
            <a:spLocks noChangeArrowheads="1"/>
          </p:cNvSpPr>
          <p:nvPr/>
        </p:nvSpPr>
        <p:spPr bwMode="auto">
          <a:xfrm>
            <a:off x="1547813" y="4149725"/>
            <a:ext cx="423862" cy="396875"/>
          </a:xfrm>
          <a:prstGeom prst="rect">
            <a:avLst/>
          </a:prstGeom>
          <a:noFill/>
          <a:ln w="25400">
            <a:noFill/>
            <a:miter lim="800000"/>
            <a:headEnd/>
            <a:tailEnd/>
          </a:ln>
        </p:spPr>
        <p:txBody>
          <a:bodyPr wrap="none">
            <a:spAutoFit/>
          </a:bodyPr>
          <a:lstStyle/>
          <a:p>
            <a:pPr eaLnBrk="0" hangingPunct="0"/>
            <a:r>
              <a:rPr lang="en-GB" sz="2000"/>
              <a:t>p”</a:t>
            </a:r>
          </a:p>
        </p:txBody>
      </p:sp>
      <p:sp>
        <p:nvSpPr>
          <p:cNvPr id="279590" name="Text Box 38"/>
          <p:cNvSpPr txBox="1">
            <a:spLocks noChangeArrowheads="1"/>
          </p:cNvSpPr>
          <p:nvPr/>
        </p:nvSpPr>
        <p:spPr bwMode="auto">
          <a:xfrm>
            <a:off x="3816350" y="5553075"/>
            <a:ext cx="423863" cy="396875"/>
          </a:xfrm>
          <a:prstGeom prst="rect">
            <a:avLst/>
          </a:prstGeom>
          <a:noFill/>
          <a:ln w="25400">
            <a:noFill/>
            <a:miter lim="800000"/>
            <a:headEnd/>
            <a:tailEnd/>
          </a:ln>
        </p:spPr>
        <p:txBody>
          <a:bodyPr wrap="none">
            <a:spAutoFit/>
          </a:bodyPr>
          <a:lstStyle/>
          <a:p>
            <a:pPr eaLnBrk="0" hangingPunct="0"/>
            <a:r>
              <a:rPr lang="en-GB" sz="2000"/>
              <a:t>q”</a:t>
            </a:r>
          </a:p>
        </p:txBody>
      </p:sp>
      <p:sp>
        <p:nvSpPr>
          <p:cNvPr id="39" name="Text Box 21"/>
          <p:cNvSpPr txBox="1">
            <a:spLocks noChangeArrowheads="1"/>
          </p:cNvSpPr>
          <p:nvPr/>
        </p:nvSpPr>
        <p:spPr bwMode="auto">
          <a:xfrm>
            <a:off x="323850" y="1341438"/>
            <a:ext cx="2197100" cy="396875"/>
          </a:xfrm>
          <a:prstGeom prst="rect">
            <a:avLst/>
          </a:prstGeom>
          <a:noFill/>
          <a:ln w="25400">
            <a:noFill/>
            <a:miter lim="800000"/>
            <a:headEnd/>
            <a:tailEnd/>
          </a:ln>
        </p:spPr>
        <p:txBody>
          <a:bodyPr wrap="none">
            <a:spAutoFit/>
          </a:bodyPr>
          <a:lstStyle/>
          <a:p>
            <a:pPr eaLnBrk="0" hangingPunct="0"/>
            <a:r>
              <a:rPr lang="en-GB" sz="2000"/>
              <a:t>True marginal costs</a:t>
            </a:r>
          </a:p>
        </p:txBody>
      </p:sp>
      <p:sp>
        <p:nvSpPr>
          <p:cNvPr id="40" name="Text Box 20"/>
          <p:cNvSpPr txBox="1">
            <a:spLocks noChangeArrowheads="1"/>
          </p:cNvSpPr>
          <p:nvPr/>
        </p:nvSpPr>
        <p:spPr bwMode="auto">
          <a:xfrm>
            <a:off x="3062288" y="1341438"/>
            <a:ext cx="2662237" cy="396875"/>
          </a:xfrm>
          <a:prstGeom prst="rect">
            <a:avLst/>
          </a:prstGeom>
          <a:noFill/>
          <a:ln w="25400">
            <a:noFill/>
            <a:miter lim="800000"/>
            <a:headEnd/>
            <a:tailEnd/>
          </a:ln>
        </p:spPr>
        <p:txBody>
          <a:bodyPr wrap="none">
            <a:spAutoFit/>
          </a:bodyPr>
          <a:lstStyle/>
          <a:p>
            <a:pPr eaLnBrk="0" hangingPunct="0"/>
            <a:r>
              <a:rPr lang="en-GB" sz="2000"/>
              <a:t>Assumed marginal costs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27958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7959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89" grpId="0" autoUpdateAnimBg="0"/>
      <p:bldP spid="279590" grpId="0" autoUpdateAnimBg="0"/>
      <p:bldP spid="39" grpId="0" autoUpdateAnimBg="0"/>
      <p:bldP spid="40"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4213" y="0"/>
            <a:ext cx="7772400" cy="1143000"/>
          </a:xfrm>
        </p:spPr>
        <p:txBody>
          <a:bodyPr/>
          <a:lstStyle/>
          <a:p>
            <a:pPr eaLnBrk="1" hangingPunct="1"/>
            <a:r>
              <a:rPr lang="en-GB" sz="2800" dirty="0">
                <a:solidFill>
                  <a:schemeClr val="bg1">
                    <a:lumMod val="50000"/>
                  </a:schemeClr>
                </a:solidFill>
                <a:latin typeface="Candara" panose="020E0502030303020204" pitchFamily="34" charset="0"/>
              </a:rPr>
              <a:t>Weitzman Theorem: MD as steep as MC</a:t>
            </a:r>
          </a:p>
        </p:txBody>
      </p:sp>
      <p:sp>
        <p:nvSpPr>
          <p:cNvPr id="14339" name="Line 3"/>
          <p:cNvSpPr>
            <a:spLocks noChangeShapeType="1"/>
          </p:cNvSpPr>
          <p:nvPr/>
        </p:nvSpPr>
        <p:spPr bwMode="auto">
          <a:xfrm>
            <a:off x="1987550" y="1889125"/>
            <a:ext cx="0" cy="3584575"/>
          </a:xfrm>
          <a:prstGeom prst="line">
            <a:avLst/>
          </a:prstGeom>
          <a:noFill/>
          <a:ln w="25400">
            <a:solidFill>
              <a:schemeClr val="tx1"/>
            </a:solidFill>
            <a:round/>
            <a:headEnd/>
            <a:tailEnd/>
          </a:ln>
        </p:spPr>
        <p:txBody>
          <a:bodyPr/>
          <a:lstStyle/>
          <a:p>
            <a:endParaRPr lang="en-US"/>
          </a:p>
        </p:txBody>
      </p:sp>
      <p:sp>
        <p:nvSpPr>
          <p:cNvPr id="14340" name="Line 4"/>
          <p:cNvSpPr>
            <a:spLocks noChangeShapeType="1"/>
          </p:cNvSpPr>
          <p:nvPr/>
        </p:nvSpPr>
        <p:spPr bwMode="auto">
          <a:xfrm>
            <a:off x="1985963" y="5462588"/>
            <a:ext cx="5646737" cy="0"/>
          </a:xfrm>
          <a:prstGeom prst="line">
            <a:avLst/>
          </a:prstGeom>
          <a:noFill/>
          <a:ln w="25400">
            <a:solidFill>
              <a:schemeClr val="tx1"/>
            </a:solidFill>
            <a:round/>
            <a:headEnd/>
            <a:tailEnd/>
          </a:ln>
        </p:spPr>
        <p:txBody>
          <a:bodyPr/>
          <a:lstStyle/>
          <a:p>
            <a:endParaRPr lang="en-US"/>
          </a:p>
        </p:txBody>
      </p:sp>
      <p:sp>
        <p:nvSpPr>
          <p:cNvPr id="14341" name="Line 5"/>
          <p:cNvSpPr>
            <a:spLocks noChangeShapeType="1"/>
          </p:cNvSpPr>
          <p:nvPr/>
        </p:nvSpPr>
        <p:spPr bwMode="auto">
          <a:xfrm flipV="1">
            <a:off x="2255838" y="1889125"/>
            <a:ext cx="5145087" cy="3389313"/>
          </a:xfrm>
          <a:prstGeom prst="line">
            <a:avLst/>
          </a:prstGeom>
          <a:noFill/>
          <a:ln w="25400">
            <a:solidFill>
              <a:srgbClr val="008000"/>
            </a:solidFill>
            <a:round/>
            <a:headEnd/>
            <a:tailEnd/>
          </a:ln>
        </p:spPr>
        <p:txBody>
          <a:bodyPr/>
          <a:lstStyle/>
          <a:p>
            <a:endParaRPr lang="en-US"/>
          </a:p>
        </p:txBody>
      </p:sp>
      <p:sp>
        <p:nvSpPr>
          <p:cNvPr id="14342" name="Line 6"/>
          <p:cNvSpPr>
            <a:spLocks noChangeShapeType="1"/>
          </p:cNvSpPr>
          <p:nvPr/>
        </p:nvSpPr>
        <p:spPr bwMode="auto">
          <a:xfrm>
            <a:off x="2670175" y="1401763"/>
            <a:ext cx="4852988" cy="3938587"/>
          </a:xfrm>
          <a:prstGeom prst="line">
            <a:avLst/>
          </a:prstGeom>
          <a:noFill/>
          <a:ln w="25400">
            <a:solidFill>
              <a:srgbClr val="FF0000"/>
            </a:solidFill>
            <a:round/>
            <a:headEnd/>
            <a:tailEnd/>
          </a:ln>
        </p:spPr>
        <p:txBody>
          <a:bodyPr/>
          <a:lstStyle/>
          <a:p>
            <a:endParaRPr lang="en-US"/>
          </a:p>
        </p:txBody>
      </p:sp>
      <p:sp>
        <p:nvSpPr>
          <p:cNvPr id="14343" name="Line 7"/>
          <p:cNvSpPr>
            <a:spLocks noChangeShapeType="1"/>
          </p:cNvSpPr>
          <p:nvPr/>
        </p:nvSpPr>
        <p:spPr bwMode="auto">
          <a:xfrm>
            <a:off x="2043113" y="1760538"/>
            <a:ext cx="4498975" cy="3646487"/>
          </a:xfrm>
          <a:prstGeom prst="line">
            <a:avLst/>
          </a:prstGeom>
          <a:noFill/>
          <a:ln w="25400">
            <a:solidFill>
              <a:srgbClr val="993300"/>
            </a:solidFill>
            <a:round/>
            <a:headEnd/>
            <a:tailEnd/>
          </a:ln>
        </p:spPr>
        <p:txBody>
          <a:bodyPr/>
          <a:lstStyle/>
          <a:p>
            <a:endParaRPr lang="en-US"/>
          </a:p>
        </p:txBody>
      </p:sp>
      <p:sp>
        <p:nvSpPr>
          <p:cNvPr id="14344" name="Line 8"/>
          <p:cNvSpPr>
            <a:spLocks noChangeShapeType="1"/>
          </p:cNvSpPr>
          <p:nvPr/>
        </p:nvSpPr>
        <p:spPr bwMode="auto">
          <a:xfrm>
            <a:off x="4548188" y="3803650"/>
            <a:ext cx="0" cy="1670050"/>
          </a:xfrm>
          <a:prstGeom prst="line">
            <a:avLst/>
          </a:prstGeom>
          <a:noFill/>
          <a:ln w="25400">
            <a:solidFill>
              <a:schemeClr val="tx1"/>
            </a:solidFill>
            <a:prstDash val="sysDot"/>
            <a:round/>
            <a:headEnd/>
            <a:tailEnd/>
          </a:ln>
        </p:spPr>
        <p:txBody>
          <a:bodyPr/>
          <a:lstStyle/>
          <a:p>
            <a:endParaRPr lang="en-US"/>
          </a:p>
        </p:txBody>
      </p:sp>
      <p:sp>
        <p:nvSpPr>
          <p:cNvPr id="14345" name="Line 9"/>
          <p:cNvSpPr>
            <a:spLocks noChangeShapeType="1"/>
          </p:cNvSpPr>
          <p:nvPr/>
        </p:nvSpPr>
        <p:spPr bwMode="auto">
          <a:xfrm>
            <a:off x="5132388" y="3425825"/>
            <a:ext cx="0" cy="2036763"/>
          </a:xfrm>
          <a:prstGeom prst="line">
            <a:avLst/>
          </a:prstGeom>
          <a:noFill/>
          <a:ln w="25400">
            <a:solidFill>
              <a:schemeClr val="tx1"/>
            </a:solidFill>
            <a:prstDash val="sysDot"/>
            <a:round/>
            <a:headEnd/>
            <a:tailEnd/>
          </a:ln>
        </p:spPr>
        <p:txBody>
          <a:bodyPr/>
          <a:lstStyle/>
          <a:p>
            <a:endParaRPr lang="en-US"/>
          </a:p>
        </p:txBody>
      </p:sp>
      <p:sp>
        <p:nvSpPr>
          <p:cNvPr id="14346" name="Line 10"/>
          <p:cNvSpPr>
            <a:spLocks noChangeShapeType="1"/>
          </p:cNvSpPr>
          <p:nvPr/>
        </p:nvSpPr>
        <p:spPr bwMode="auto">
          <a:xfrm flipH="1">
            <a:off x="1987550" y="3779838"/>
            <a:ext cx="2498725" cy="0"/>
          </a:xfrm>
          <a:prstGeom prst="line">
            <a:avLst/>
          </a:prstGeom>
          <a:noFill/>
          <a:ln w="25400">
            <a:solidFill>
              <a:schemeClr val="tx1"/>
            </a:solidFill>
            <a:prstDash val="sysDot"/>
            <a:round/>
            <a:headEnd/>
            <a:tailEnd/>
          </a:ln>
        </p:spPr>
        <p:txBody>
          <a:bodyPr/>
          <a:lstStyle/>
          <a:p>
            <a:endParaRPr lang="en-US"/>
          </a:p>
        </p:txBody>
      </p:sp>
      <p:sp>
        <p:nvSpPr>
          <p:cNvPr id="14347" name="Line 11"/>
          <p:cNvSpPr>
            <a:spLocks noChangeShapeType="1"/>
          </p:cNvSpPr>
          <p:nvPr/>
        </p:nvSpPr>
        <p:spPr bwMode="auto">
          <a:xfrm flipH="1">
            <a:off x="1962150" y="3376613"/>
            <a:ext cx="3133725" cy="0"/>
          </a:xfrm>
          <a:prstGeom prst="line">
            <a:avLst/>
          </a:prstGeom>
          <a:noFill/>
          <a:ln w="25400">
            <a:solidFill>
              <a:schemeClr val="tx1"/>
            </a:solidFill>
            <a:prstDash val="sysDot"/>
            <a:round/>
            <a:headEnd/>
            <a:tailEnd/>
          </a:ln>
        </p:spPr>
        <p:txBody>
          <a:bodyPr/>
          <a:lstStyle/>
          <a:p>
            <a:endParaRPr lang="en-US"/>
          </a:p>
        </p:txBody>
      </p:sp>
      <p:sp>
        <p:nvSpPr>
          <p:cNvPr id="14348" name="Text Box 12"/>
          <p:cNvSpPr txBox="1">
            <a:spLocks noChangeArrowheads="1"/>
          </p:cNvSpPr>
          <p:nvPr/>
        </p:nvSpPr>
        <p:spPr bwMode="auto">
          <a:xfrm>
            <a:off x="6832600" y="5586413"/>
            <a:ext cx="1071563" cy="396875"/>
          </a:xfrm>
          <a:prstGeom prst="rect">
            <a:avLst/>
          </a:prstGeom>
          <a:noFill/>
          <a:ln w="25400">
            <a:noFill/>
            <a:miter lim="800000"/>
            <a:headEnd/>
            <a:tailEnd/>
          </a:ln>
        </p:spPr>
        <p:txBody>
          <a:bodyPr wrap="none">
            <a:spAutoFit/>
          </a:bodyPr>
          <a:lstStyle/>
          <a:p>
            <a:pPr eaLnBrk="0" hangingPunct="0"/>
            <a:r>
              <a:rPr lang="en-GB" sz="2000"/>
              <a:t>Quantity</a:t>
            </a:r>
          </a:p>
        </p:txBody>
      </p:sp>
      <p:sp>
        <p:nvSpPr>
          <p:cNvPr id="14349" name="Text Box 13"/>
          <p:cNvSpPr txBox="1">
            <a:spLocks noChangeArrowheads="1"/>
          </p:cNvSpPr>
          <p:nvPr/>
        </p:nvSpPr>
        <p:spPr bwMode="auto">
          <a:xfrm rot="-5400000">
            <a:off x="1365251" y="2070100"/>
            <a:ext cx="704850" cy="396875"/>
          </a:xfrm>
          <a:prstGeom prst="rect">
            <a:avLst/>
          </a:prstGeom>
          <a:noFill/>
          <a:ln w="25400">
            <a:noFill/>
            <a:miter lim="800000"/>
            <a:headEnd/>
            <a:tailEnd/>
          </a:ln>
        </p:spPr>
        <p:txBody>
          <a:bodyPr wrap="none">
            <a:spAutoFit/>
          </a:bodyPr>
          <a:lstStyle/>
          <a:p>
            <a:pPr eaLnBrk="0" hangingPunct="0"/>
            <a:r>
              <a:rPr lang="en-GB" sz="2000"/>
              <a:t>Price</a:t>
            </a:r>
          </a:p>
        </p:txBody>
      </p:sp>
      <p:sp>
        <p:nvSpPr>
          <p:cNvPr id="14350" name="Text Box 14"/>
          <p:cNvSpPr txBox="1">
            <a:spLocks noChangeArrowheads="1"/>
          </p:cNvSpPr>
          <p:nvPr/>
        </p:nvSpPr>
        <p:spPr bwMode="auto">
          <a:xfrm>
            <a:off x="1565275" y="3525838"/>
            <a:ext cx="438150" cy="396875"/>
          </a:xfrm>
          <a:prstGeom prst="rect">
            <a:avLst/>
          </a:prstGeom>
          <a:noFill/>
          <a:ln w="25400">
            <a:noFill/>
            <a:miter lim="800000"/>
            <a:headEnd/>
            <a:tailEnd/>
          </a:ln>
        </p:spPr>
        <p:txBody>
          <a:bodyPr wrap="none">
            <a:spAutoFit/>
          </a:bodyPr>
          <a:lstStyle/>
          <a:p>
            <a:pPr eaLnBrk="0" hangingPunct="0"/>
            <a:r>
              <a:rPr lang="en-GB" sz="2000"/>
              <a:t>p*</a:t>
            </a:r>
          </a:p>
        </p:txBody>
      </p:sp>
      <p:sp>
        <p:nvSpPr>
          <p:cNvPr id="14351" name="Text Box 15"/>
          <p:cNvSpPr txBox="1">
            <a:spLocks noChangeArrowheads="1"/>
          </p:cNvSpPr>
          <p:nvPr/>
        </p:nvSpPr>
        <p:spPr bwMode="auto">
          <a:xfrm>
            <a:off x="4935538" y="5521325"/>
            <a:ext cx="395287" cy="396875"/>
          </a:xfrm>
          <a:prstGeom prst="rect">
            <a:avLst/>
          </a:prstGeom>
          <a:noFill/>
          <a:ln w="25400">
            <a:noFill/>
            <a:miter lim="800000"/>
            <a:headEnd/>
            <a:tailEnd/>
          </a:ln>
        </p:spPr>
        <p:txBody>
          <a:bodyPr wrap="none">
            <a:spAutoFit/>
          </a:bodyPr>
          <a:lstStyle/>
          <a:p>
            <a:pPr eaLnBrk="0" hangingPunct="0"/>
            <a:r>
              <a:rPr lang="en-GB" sz="2000"/>
              <a:t>q’</a:t>
            </a:r>
          </a:p>
        </p:txBody>
      </p:sp>
      <p:sp>
        <p:nvSpPr>
          <p:cNvPr id="14352" name="Text Box 16"/>
          <p:cNvSpPr txBox="1">
            <a:spLocks noChangeArrowheads="1"/>
          </p:cNvSpPr>
          <p:nvPr/>
        </p:nvSpPr>
        <p:spPr bwMode="auto">
          <a:xfrm>
            <a:off x="4321175" y="5526088"/>
            <a:ext cx="438150" cy="396875"/>
          </a:xfrm>
          <a:prstGeom prst="rect">
            <a:avLst/>
          </a:prstGeom>
          <a:noFill/>
          <a:ln w="25400">
            <a:noFill/>
            <a:miter lim="800000"/>
            <a:headEnd/>
            <a:tailEnd/>
          </a:ln>
        </p:spPr>
        <p:txBody>
          <a:bodyPr wrap="none">
            <a:spAutoFit/>
          </a:bodyPr>
          <a:lstStyle/>
          <a:p>
            <a:pPr eaLnBrk="0" hangingPunct="0"/>
            <a:r>
              <a:rPr lang="en-GB" sz="2000"/>
              <a:t>q*</a:t>
            </a:r>
          </a:p>
        </p:txBody>
      </p:sp>
      <p:sp>
        <p:nvSpPr>
          <p:cNvPr id="14353" name="Text Box 17"/>
          <p:cNvSpPr txBox="1">
            <a:spLocks noChangeArrowheads="1"/>
          </p:cNvSpPr>
          <p:nvPr/>
        </p:nvSpPr>
        <p:spPr bwMode="auto">
          <a:xfrm>
            <a:off x="1582738" y="3189288"/>
            <a:ext cx="395287" cy="396875"/>
          </a:xfrm>
          <a:prstGeom prst="rect">
            <a:avLst/>
          </a:prstGeom>
          <a:noFill/>
          <a:ln w="25400">
            <a:noFill/>
            <a:miter lim="800000"/>
            <a:headEnd/>
            <a:tailEnd/>
          </a:ln>
        </p:spPr>
        <p:txBody>
          <a:bodyPr wrap="none">
            <a:spAutoFit/>
          </a:bodyPr>
          <a:lstStyle/>
          <a:p>
            <a:pPr eaLnBrk="0" hangingPunct="0"/>
            <a:r>
              <a:rPr lang="en-GB" sz="2000"/>
              <a:t>p’</a:t>
            </a:r>
          </a:p>
        </p:txBody>
      </p:sp>
      <p:sp>
        <p:nvSpPr>
          <p:cNvPr id="14354" name="Text Box 18"/>
          <p:cNvSpPr txBox="1">
            <a:spLocks noChangeArrowheads="1"/>
          </p:cNvSpPr>
          <p:nvPr/>
        </p:nvSpPr>
        <p:spPr bwMode="auto">
          <a:xfrm>
            <a:off x="6846888" y="1306513"/>
            <a:ext cx="184150" cy="396875"/>
          </a:xfrm>
          <a:prstGeom prst="rect">
            <a:avLst/>
          </a:prstGeom>
          <a:noFill/>
          <a:ln w="25400">
            <a:noFill/>
            <a:miter lim="800000"/>
            <a:headEnd/>
            <a:tailEnd/>
          </a:ln>
        </p:spPr>
        <p:txBody>
          <a:bodyPr wrap="none">
            <a:spAutoFit/>
          </a:bodyPr>
          <a:lstStyle/>
          <a:p>
            <a:pPr eaLnBrk="0" hangingPunct="0"/>
            <a:endParaRPr lang="en-US" sz="2000"/>
          </a:p>
        </p:txBody>
      </p:sp>
      <p:sp>
        <p:nvSpPr>
          <p:cNvPr id="14355" name="Text Box 22"/>
          <p:cNvSpPr txBox="1">
            <a:spLocks noChangeArrowheads="1"/>
          </p:cNvSpPr>
          <p:nvPr/>
        </p:nvSpPr>
        <p:spPr bwMode="auto">
          <a:xfrm>
            <a:off x="3027363" y="6172200"/>
            <a:ext cx="3956050" cy="396875"/>
          </a:xfrm>
          <a:prstGeom prst="rect">
            <a:avLst/>
          </a:prstGeom>
          <a:noFill/>
          <a:ln w="25400">
            <a:noFill/>
            <a:miter lim="800000"/>
            <a:headEnd/>
            <a:tailEnd/>
          </a:ln>
        </p:spPr>
        <p:txBody>
          <a:bodyPr wrap="none">
            <a:spAutoFit/>
          </a:bodyPr>
          <a:lstStyle/>
          <a:p>
            <a:pPr eaLnBrk="0" hangingPunct="0"/>
            <a:r>
              <a:rPr lang="en-GB" sz="2000">
                <a:solidFill>
                  <a:schemeClr val="accent2"/>
                </a:solidFill>
              </a:rPr>
              <a:t>Quantity instrument: underregulation</a:t>
            </a:r>
          </a:p>
        </p:txBody>
      </p:sp>
      <p:sp>
        <p:nvSpPr>
          <p:cNvPr id="14356" name="Text Box 23"/>
          <p:cNvSpPr txBox="1">
            <a:spLocks noChangeArrowheads="1"/>
          </p:cNvSpPr>
          <p:nvPr/>
        </p:nvSpPr>
        <p:spPr bwMode="auto">
          <a:xfrm rot="-5400000">
            <a:off x="-927893" y="3593306"/>
            <a:ext cx="3462338" cy="396875"/>
          </a:xfrm>
          <a:prstGeom prst="rect">
            <a:avLst/>
          </a:prstGeom>
          <a:noFill/>
          <a:ln w="25400">
            <a:noFill/>
            <a:miter lim="800000"/>
            <a:headEnd/>
            <a:tailEnd/>
          </a:ln>
        </p:spPr>
        <p:txBody>
          <a:bodyPr wrap="none">
            <a:spAutoFit/>
          </a:bodyPr>
          <a:lstStyle/>
          <a:p>
            <a:pPr eaLnBrk="0" hangingPunct="0"/>
            <a:r>
              <a:rPr lang="en-GB" sz="2000">
                <a:solidFill>
                  <a:srgbClr val="FF33CC"/>
                </a:solidFill>
              </a:rPr>
              <a:t>Price instrument: overregulation</a:t>
            </a:r>
          </a:p>
        </p:txBody>
      </p:sp>
      <p:sp>
        <p:nvSpPr>
          <p:cNvPr id="14357" name="Line 24"/>
          <p:cNvSpPr>
            <a:spLocks noChangeShapeType="1"/>
          </p:cNvSpPr>
          <p:nvPr/>
        </p:nvSpPr>
        <p:spPr bwMode="auto">
          <a:xfrm>
            <a:off x="4621213" y="3743325"/>
            <a:ext cx="11112" cy="122238"/>
          </a:xfrm>
          <a:prstGeom prst="line">
            <a:avLst/>
          </a:prstGeom>
          <a:noFill/>
          <a:ln w="25400">
            <a:solidFill>
              <a:srgbClr val="0000FF"/>
            </a:solidFill>
            <a:round/>
            <a:headEnd/>
            <a:tailEnd/>
          </a:ln>
        </p:spPr>
        <p:txBody>
          <a:bodyPr/>
          <a:lstStyle/>
          <a:p>
            <a:endParaRPr lang="en-US"/>
          </a:p>
        </p:txBody>
      </p:sp>
      <p:sp>
        <p:nvSpPr>
          <p:cNvPr id="14358" name="Line 25"/>
          <p:cNvSpPr>
            <a:spLocks noChangeShapeType="1"/>
          </p:cNvSpPr>
          <p:nvPr/>
        </p:nvSpPr>
        <p:spPr bwMode="auto">
          <a:xfrm>
            <a:off x="4743450" y="3670300"/>
            <a:ext cx="11113" cy="231775"/>
          </a:xfrm>
          <a:prstGeom prst="line">
            <a:avLst/>
          </a:prstGeom>
          <a:noFill/>
          <a:ln w="25400">
            <a:solidFill>
              <a:srgbClr val="0000FF"/>
            </a:solidFill>
            <a:round/>
            <a:headEnd/>
            <a:tailEnd/>
          </a:ln>
        </p:spPr>
        <p:txBody>
          <a:bodyPr/>
          <a:lstStyle/>
          <a:p>
            <a:endParaRPr lang="en-US"/>
          </a:p>
        </p:txBody>
      </p:sp>
      <p:sp>
        <p:nvSpPr>
          <p:cNvPr id="14359" name="Line 26"/>
          <p:cNvSpPr>
            <a:spLocks noChangeShapeType="1"/>
          </p:cNvSpPr>
          <p:nvPr/>
        </p:nvSpPr>
        <p:spPr bwMode="auto">
          <a:xfrm flipH="1">
            <a:off x="4852988" y="3608388"/>
            <a:ext cx="11112" cy="403225"/>
          </a:xfrm>
          <a:prstGeom prst="line">
            <a:avLst/>
          </a:prstGeom>
          <a:noFill/>
          <a:ln w="25400">
            <a:solidFill>
              <a:srgbClr val="0000FF"/>
            </a:solidFill>
            <a:round/>
            <a:headEnd/>
            <a:tailEnd/>
          </a:ln>
        </p:spPr>
        <p:txBody>
          <a:bodyPr/>
          <a:lstStyle/>
          <a:p>
            <a:endParaRPr lang="en-US"/>
          </a:p>
        </p:txBody>
      </p:sp>
      <p:sp>
        <p:nvSpPr>
          <p:cNvPr id="14360" name="Line 27"/>
          <p:cNvSpPr>
            <a:spLocks noChangeShapeType="1"/>
          </p:cNvSpPr>
          <p:nvPr/>
        </p:nvSpPr>
        <p:spPr bwMode="auto">
          <a:xfrm>
            <a:off x="4999038" y="3475038"/>
            <a:ext cx="0" cy="658812"/>
          </a:xfrm>
          <a:prstGeom prst="line">
            <a:avLst/>
          </a:prstGeom>
          <a:noFill/>
          <a:ln w="25400">
            <a:solidFill>
              <a:srgbClr val="0000FF"/>
            </a:solidFill>
            <a:round/>
            <a:headEnd/>
            <a:tailEnd/>
          </a:ln>
        </p:spPr>
        <p:txBody>
          <a:bodyPr/>
          <a:lstStyle/>
          <a:p>
            <a:endParaRPr lang="en-US"/>
          </a:p>
        </p:txBody>
      </p:sp>
      <p:sp>
        <p:nvSpPr>
          <p:cNvPr id="14361" name="Line 28"/>
          <p:cNvSpPr>
            <a:spLocks noChangeShapeType="1"/>
          </p:cNvSpPr>
          <p:nvPr/>
        </p:nvSpPr>
        <p:spPr bwMode="auto">
          <a:xfrm>
            <a:off x="4022725" y="3389313"/>
            <a:ext cx="0" cy="719137"/>
          </a:xfrm>
          <a:prstGeom prst="line">
            <a:avLst/>
          </a:prstGeom>
          <a:noFill/>
          <a:ln w="25400">
            <a:solidFill>
              <a:srgbClr val="FF00FF"/>
            </a:solidFill>
            <a:round/>
            <a:headEnd/>
            <a:tailEnd/>
          </a:ln>
        </p:spPr>
        <p:txBody>
          <a:bodyPr/>
          <a:lstStyle/>
          <a:p>
            <a:endParaRPr lang="en-US"/>
          </a:p>
        </p:txBody>
      </p:sp>
      <p:sp>
        <p:nvSpPr>
          <p:cNvPr id="14362" name="Line 29"/>
          <p:cNvSpPr>
            <a:spLocks noChangeShapeType="1"/>
          </p:cNvSpPr>
          <p:nvPr/>
        </p:nvSpPr>
        <p:spPr bwMode="auto">
          <a:xfrm flipH="1">
            <a:off x="4144963" y="3498850"/>
            <a:ext cx="12700" cy="487363"/>
          </a:xfrm>
          <a:prstGeom prst="line">
            <a:avLst/>
          </a:prstGeom>
          <a:noFill/>
          <a:ln w="25400">
            <a:solidFill>
              <a:srgbClr val="FF00FF"/>
            </a:solidFill>
            <a:round/>
            <a:headEnd/>
            <a:tailEnd/>
          </a:ln>
        </p:spPr>
        <p:txBody>
          <a:bodyPr/>
          <a:lstStyle/>
          <a:p>
            <a:endParaRPr lang="en-US"/>
          </a:p>
        </p:txBody>
      </p:sp>
      <p:sp>
        <p:nvSpPr>
          <p:cNvPr id="14363" name="Line 30"/>
          <p:cNvSpPr>
            <a:spLocks noChangeShapeType="1"/>
          </p:cNvSpPr>
          <p:nvPr/>
        </p:nvSpPr>
        <p:spPr bwMode="auto">
          <a:xfrm>
            <a:off x="4279900" y="3621088"/>
            <a:ext cx="0" cy="317500"/>
          </a:xfrm>
          <a:prstGeom prst="line">
            <a:avLst/>
          </a:prstGeom>
          <a:noFill/>
          <a:ln w="25400">
            <a:solidFill>
              <a:srgbClr val="FF00FF"/>
            </a:solidFill>
            <a:round/>
            <a:headEnd/>
            <a:tailEnd/>
          </a:ln>
        </p:spPr>
        <p:txBody>
          <a:bodyPr/>
          <a:lstStyle/>
          <a:p>
            <a:endParaRPr lang="en-US"/>
          </a:p>
        </p:txBody>
      </p:sp>
      <p:sp>
        <p:nvSpPr>
          <p:cNvPr id="14364" name="Line 31"/>
          <p:cNvSpPr>
            <a:spLocks noChangeShapeType="1"/>
          </p:cNvSpPr>
          <p:nvPr/>
        </p:nvSpPr>
        <p:spPr bwMode="auto">
          <a:xfrm flipH="1">
            <a:off x="4389438" y="3706813"/>
            <a:ext cx="11112" cy="146050"/>
          </a:xfrm>
          <a:prstGeom prst="line">
            <a:avLst/>
          </a:prstGeom>
          <a:noFill/>
          <a:ln w="25400">
            <a:solidFill>
              <a:srgbClr val="FF00FF"/>
            </a:solidFill>
            <a:round/>
            <a:headEnd/>
            <a:tailEnd/>
          </a:ln>
        </p:spPr>
        <p:txBody>
          <a:bodyPr/>
          <a:lstStyle/>
          <a:p>
            <a:endParaRPr lang="en-US"/>
          </a:p>
        </p:txBody>
      </p:sp>
      <p:sp>
        <p:nvSpPr>
          <p:cNvPr id="14365" name="Line 32"/>
          <p:cNvSpPr>
            <a:spLocks noChangeShapeType="1"/>
          </p:cNvSpPr>
          <p:nvPr/>
        </p:nvSpPr>
        <p:spPr bwMode="auto">
          <a:xfrm flipH="1">
            <a:off x="2000250" y="4243388"/>
            <a:ext cx="3108325" cy="0"/>
          </a:xfrm>
          <a:prstGeom prst="line">
            <a:avLst/>
          </a:prstGeom>
          <a:noFill/>
          <a:ln w="25400" cap="rnd">
            <a:solidFill>
              <a:schemeClr val="tx1"/>
            </a:solidFill>
            <a:prstDash val="sysDot"/>
            <a:round/>
            <a:headEnd/>
            <a:tailEnd/>
          </a:ln>
        </p:spPr>
        <p:txBody>
          <a:bodyPr/>
          <a:lstStyle/>
          <a:p>
            <a:endParaRPr lang="en-US"/>
          </a:p>
        </p:txBody>
      </p:sp>
      <p:sp>
        <p:nvSpPr>
          <p:cNvPr id="14366" name="Line 33"/>
          <p:cNvSpPr>
            <a:spLocks noChangeShapeType="1"/>
          </p:cNvSpPr>
          <p:nvPr/>
        </p:nvSpPr>
        <p:spPr bwMode="auto">
          <a:xfrm>
            <a:off x="4011613" y="3365500"/>
            <a:ext cx="0" cy="2133600"/>
          </a:xfrm>
          <a:prstGeom prst="line">
            <a:avLst/>
          </a:prstGeom>
          <a:noFill/>
          <a:ln w="25400" cap="rnd">
            <a:solidFill>
              <a:schemeClr val="tx1"/>
            </a:solidFill>
            <a:prstDash val="sysDot"/>
            <a:round/>
            <a:headEnd/>
            <a:tailEnd/>
          </a:ln>
        </p:spPr>
        <p:txBody>
          <a:bodyPr/>
          <a:lstStyle/>
          <a:p>
            <a:endParaRPr lang="en-US"/>
          </a:p>
        </p:txBody>
      </p:sp>
      <p:sp>
        <p:nvSpPr>
          <p:cNvPr id="14367" name="Text Box 34"/>
          <p:cNvSpPr txBox="1">
            <a:spLocks noChangeArrowheads="1"/>
          </p:cNvSpPr>
          <p:nvPr/>
        </p:nvSpPr>
        <p:spPr bwMode="auto">
          <a:xfrm>
            <a:off x="5265738" y="3617913"/>
            <a:ext cx="3125787" cy="396875"/>
          </a:xfrm>
          <a:prstGeom prst="rect">
            <a:avLst/>
          </a:prstGeom>
          <a:noFill/>
          <a:ln w="25400">
            <a:noFill/>
            <a:miter lim="800000"/>
            <a:headEnd/>
            <a:tailEnd/>
          </a:ln>
        </p:spPr>
        <p:txBody>
          <a:bodyPr wrap="none">
            <a:spAutoFit/>
          </a:bodyPr>
          <a:lstStyle/>
          <a:p>
            <a:pPr eaLnBrk="0" hangingPunct="0"/>
            <a:r>
              <a:rPr lang="en-GB" sz="2000">
                <a:solidFill>
                  <a:schemeClr val="accent2"/>
                </a:solidFill>
              </a:rPr>
              <a:t>Welfare loss underregulation</a:t>
            </a:r>
          </a:p>
        </p:txBody>
      </p:sp>
      <p:sp>
        <p:nvSpPr>
          <p:cNvPr id="14368" name="Text Box 35"/>
          <p:cNvSpPr txBox="1">
            <a:spLocks noChangeArrowheads="1"/>
          </p:cNvSpPr>
          <p:nvPr/>
        </p:nvSpPr>
        <p:spPr bwMode="auto">
          <a:xfrm>
            <a:off x="1039813" y="3905250"/>
            <a:ext cx="2998787" cy="396875"/>
          </a:xfrm>
          <a:prstGeom prst="rect">
            <a:avLst/>
          </a:prstGeom>
          <a:noFill/>
          <a:ln w="25400">
            <a:noFill/>
            <a:miter lim="800000"/>
            <a:headEnd/>
            <a:tailEnd/>
          </a:ln>
        </p:spPr>
        <p:txBody>
          <a:bodyPr wrap="none">
            <a:spAutoFit/>
          </a:bodyPr>
          <a:lstStyle/>
          <a:p>
            <a:pPr eaLnBrk="0" hangingPunct="0"/>
            <a:r>
              <a:rPr lang="en-GB" sz="2000">
                <a:solidFill>
                  <a:srgbClr val="FF33CC"/>
                </a:solidFill>
              </a:rPr>
              <a:t>Welfare loss overregulation</a:t>
            </a:r>
          </a:p>
        </p:txBody>
      </p:sp>
      <p:sp>
        <p:nvSpPr>
          <p:cNvPr id="14369" name="Line 36"/>
          <p:cNvSpPr>
            <a:spLocks noChangeShapeType="1"/>
          </p:cNvSpPr>
          <p:nvPr/>
        </p:nvSpPr>
        <p:spPr bwMode="auto">
          <a:xfrm>
            <a:off x="5095875" y="3425825"/>
            <a:ext cx="0" cy="731838"/>
          </a:xfrm>
          <a:prstGeom prst="line">
            <a:avLst/>
          </a:prstGeom>
          <a:noFill/>
          <a:ln w="25400">
            <a:solidFill>
              <a:srgbClr val="0000FF"/>
            </a:solidFill>
            <a:round/>
            <a:headEnd/>
            <a:tailEnd/>
          </a:ln>
        </p:spPr>
        <p:txBody>
          <a:bodyPr/>
          <a:lstStyle/>
          <a:p>
            <a:endParaRPr lang="en-US"/>
          </a:p>
        </p:txBody>
      </p:sp>
      <p:sp>
        <p:nvSpPr>
          <p:cNvPr id="281637" name="Text Box 37"/>
          <p:cNvSpPr txBox="1">
            <a:spLocks noChangeArrowheads="1"/>
          </p:cNvSpPr>
          <p:nvPr/>
        </p:nvSpPr>
        <p:spPr bwMode="auto">
          <a:xfrm>
            <a:off x="1547813" y="4149725"/>
            <a:ext cx="423862" cy="396875"/>
          </a:xfrm>
          <a:prstGeom prst="rect">
            <a:avLst/>
          </a:prstGeom>
          <a:noFill/>
          <a:ln w="25400">
            <a:noFill/>
            <a:miter lim="800000"/>
            <a:headEnd/>
            <a:tailEnd/>
          </a:ln>
        </p:spPr>
        <p:txBody>
          <a:bodyPr wrap="none">
            <a:spAutoFit/>
          </a:bodyPr>
          <a:lstStyle/>
          <a:p>
            <a:pPr eaLnBrk="0" hangingPunct="0"/>
            <a:r>
              <a:rPr lang="en-GB" sz="2000"/>
              <a:t>p”</a:t>
            </a:r>
          </a:p>
        </p:txBody>
      </p:sp>
      <p:sp>
        <p:nvSpPr>
          <p:cNvPr id="281638" name="Text Box 38"/>
          <p:cNvSpPr txBox="1">
            <a:spLocks noChangeArrowheads="1"/>
          </p:cNvSpPr>
          <p:nvPr/>
        </p:nvSpPr>
        <p:spPr bwMode="auto">
          <a:xfrm>
            <a:off x="3816350" y="5553075"/>
            <a:ext cx="423863" cy="396875"/>
          </a:xfrm>
          <a:prstGeom prst="rect">
            <a:avLst/>
          </a:prstGeom>
          <a:noFill/>
          <a:ln w="25400">
            <a:noFill/>
            <a:miter lim="800000"/>
            <a:headEnd/>
            <a:tailEnd/>
          </a:ln>
        </p:spPr>
        <p:txBody>
          <a:bodyPr wrap="none">
            <a:spAutoFit/>
          </a:bodyPr>
          <a:lstStyle/>
          <a:p>
            <a:pPr eaLnBrk="0" hangingPunct="0"/>
            <a:r>
              <a:rPr lang="en-GB" sz="2000"/>
              <a:t>q”</a:t>
            </a:r>
          </a:p>
        </p:txBody>
      </p:sp>
      <p:sp>
        <p:nvSpPr>
          <p:cNvPr id="39" name="Text Box 21"/>
          <p:cNvSpPr txBox="1">
            <a:spLocks noChangeArrowheads="1"/>
          </p:cNvSpPr>
          <p:nvPr/>
        </p:nvSpPr>
        <p:spPr bwMode="auto">
          <a:xfrm>
            <a:off x="323850" y="1341438"/>
            <a:ext cx="2197100" cy="396875"/>
          </a:xfrm>
          <a:prstGeom prst="rect">
            <a:avLst/>
          </a:prstGeom>
          <a:noFill/>
          <a:ln w="25400">
            <a:noFill/>
            <a:miter lim="800000"/>
            <a:headEnd/>
            <a:tailEnd/>
          </a:ln>
        </p:spPr>
        <p:txBody>
          <a:bodyPr wrap="none">
            <a:spAutoFit/>
          </a:bodyPr>
          <a:lstStyle/>
          <a:p>
            <a:pPr eaLnBrk="0" hangingPunct="0"/>
            <a:r>
              <a:rPr lang="en-GB" sz="2000"/>
              <a:t>True marginal costs</a:t>
            </a:r>
          </a:p>
        </p:txBody>
      </p:sp>
      <p:sp>
        <p:nvSpPr>
          <p:cNvPr id="40" name="Text Box 20"/>
          <p:cNvSpPr txBox="1">
            <a:spLocks noChangeArrowheads="1"/>
          </p:cNvSpPr>
          <p:nvPr/>
        </p:nvSpPr>
        <p:spPr bwMode="auto">
          <a:xfrm>
            <a:off x="3062288" y="1341438"/>
            <a:ext cx="2662237" cy="396875"/>
          </a:xfrm>
          <a:prstGeom prst="rect">
            <a:avLst/>
          </a:prstGeom>
          <a:noFill/>
          <a:ln w="25400">
            <a:noFill/>
            <a:miter lim="800000"/>
            <a:headEnd/>
            <a:tailEnd/>
          </a:ln>
        </p:spPr>
        <p:txBody>
          <a:bodyPr wrap="none">
            <a:spAutoFit/>
          </a:bodyPr>
          <a:lstStyle/>
          <a:p>
            <a:pPr eaLnBrk="0" hangingPunct="0"/>
            <a:r>
              <a:rPr lang="en-GB" sz="2000"/>
              <a:t>Assumed marginal costs</a:t>
            </a:r>
          </a:p>
        </p:txBody>
      </p:sp>
      <p:sp>
        <p:nvSpPr>
          <p:cNvPr id="42" name="Text Box 19"/>
          <p:cNvSpPr txBox="1">
            <a:spLocks noChangeArrowheads="1"/>
          </p:cNvSpPr>
          <p:nvPr/>
        </p:nvSpPr>
        <p:spPr bwMode="auto">
          <a:xfrm>
            <a:off x="6972300" y="1341438"/>
            <a:ext cx="2063750" cy="396875"/>
          </a:xfrm>
          <a:prstGeom prst="rect">
            <a:avLst/>
          </a:prstGeom>
          <a:noFill/>
          <a:ln w="25400">
            <a:noFill/>
            <a:miter lim="800000"/>
            <a:headEnd/>
            <a:tailEnd/>
          </a:ln>
        </p:spPr>
        <p:txBody>
          <a:bodyPr wrap="none">
            <a:spAutoFit/>
          </a:bodyPr>
          <a:lstStyle/>
          <a:p>
            <a:pPr eaLnBrk="0" hangingPunct="0"/>
            <a:r>
              <a:rPr lang="en-GB" sz="2000"/>
              <a:t>Marginal damages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2816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816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37" grpId="0" autoUpdateAnimBg="0"/>
      <p:bldP spid="281638" grpId="0" autoUpdateAnimBg="0"/>
      <p:bldP spid="39" grpId="0" autoUpdateAnimBg="0"/>
      <p:bldP spid="40" grpId="0" autoUpdateAnimBg="0"/>
      <p:bldP spid="42"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74700" y="0"/>
            <a:ext cx="7772400" cy="1143000"/>
          </a:xfrm>
        </p:spPr>
        <p:txBody>
          <a:bodyPr/>
          <a:lstStyle/>
          <a:p>
            <a:pPr eaLnBrk="1" hangingPunct="1"/>
            <a:r>
              <a:rPr lang="en-GB" sz="3600" dirty="0">
                <a:solidFill>
                  <a:schemeClr val="bg1">
                    <a:lumMod val="50000"/>
                  </a:schemeClr>
                </a:solidFill>
                <a:latin typeface="Candara" panose="020E0502030303020204" pitchFamily="34" charset="0"/>
              </a:rPr>
              <a:t>Weitzman Theorem</a:t>
            </a:r>
          </a:p>
        </p:txBody>
      </p:sp>
      <p:sp>
        <p:nvSpPr>
          <p:cNvPr id="15363" name="Rectangle 3"/>
          <p:cNvSpPr>
            <a:spLocks noGrp="1" noChangeArrowheads="1"/>
          </p:cNvSpPr>
          <p:nvPr>
            <p:ph type="body" idx="1"/>
          </p:nvPr>
        </p:nvSpPr>
        <p:spPr>
          <a:xfrm>
            <a:off x="835025" y="1209675"/>
            <a:ext cx="7772400" cy="4800600"/>
          </a:xfrm>
        </p:spPr>
        <p:txBody>
          <a:bodyPr/>
          <a:lstStyle/>
          <a:p>
            <a:pPr eaLnBrk="1" hangingPunct="1">
              <a:lnSpc>
                <a:spcPct val="90000"/>
              </a:lnSpc>
            </a:pPr>
            <a:r>
              <a:rPr lang="en-GB" sz="2800" dirty="0">
                <a:solidFill>
                  <a:schemeClr val="bg1">
                    <a:lumMod val="50000"/>
                  </a:schemeClr>
                </a:solidFill>
                <a:latin typeface="Candara" panose="020E0502030303020204" pitchFamily="34" charset="0"/>
              </a:rPr>
              <a:t>If the marginal damage cost curve is less steep than the marginal abatement cost curve, then mistakes with price instruments (taxes) are less costly than are mistakes with quantity instruments (tradable permits)</a:t>
            </a:r>
          </a:p>
          <a:p>
            <a:pPr eaLnBrk="1" hangingPunct="1">
              <a:lnSpc>
                <a:spcPct val="90000"/>
              </a:lnSpc>
            </a:pPr>
            <a:r>
              <a:rPr lang="en-GB" sz="2800" dirty="0">
                <a:solidFill>
                  <a:schemeClr val="bg1">
                    <a:lumMod val="50000"/>
                  </a:schemeClr>
                </a:solidFill>
                <a:latin typeface="Candara" panose="020E0502030303020204" pitchFamily="34" charset="0"/>
              </a:rPr>
              <a:t>If the marginal damage cost curve is steeper than the marginal abatement cost curve, then mistake with quantity instruments (tradable permits) are less costly than are mistakes with price instruments (taxes)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774700" y="0"/>
            <a:ext cx="7772400" cy="1143000"/>
          </a:xfrm>
        </p:spPr>
        <p:txBody>
          <a:bodyPr/>
          <a:lstStyle/>
          <a:p>
            <a:pPr eaLnBrk="1" hangingPunct="1"/>
            <a:r>
              <a:rPr lang="en-GB" sz="3600" dirty="0">
                <a:latin typeface="Candara" panose="020E0502030303020204" pitchFamily="34" charset="0"/>
              </a:rPr>
              <a:t>Weitzman Theorem</a:t>
            </a:r>
          </a:p>
        </p:txBody>
      </p:sp>
      <p:sp>
        <p:nvSpPr>
          <p:cNvPr id="16387" name="Rectangle 3"/>
          <p:cNvSpPr>
            <a:spLocks noGrp="1" noChangeArrowheads="1"/>
          </p:cNvSpPr>
          <p:nvPr>
            <p:ph type="body" idx="1"/>
          </p:nvPr>
        </p:nvSpPr>
        <p:spPr>
          <a:xfrm>
            <a:off x="835025" y="1209675"/>
            <a:ext cx="7772400" cy="4800600"/>
          </a:xfrm>
        </p:spPr>
        <p:txBody>
          <a:bodyPr/>
          <a:lstStyle/>
          <a:p>
            <a:pPr eaLnBrk="1" hangingPunct="1">
              <a:lnSpc>
                <a:spcPct val="90000"/>
              </a:lnSpc>
            </a:pPr>
            <a:r>
              <a:rPr lang="en-GB" sz="2800" dirty="0">
                <a:latin typeface="Candara" panose="020E0502030303020204" pitchFamily="34" charset="0"/>
              </a:rPr>
              <a:t>If environmental pollution is a stock variable, pollution would not be very sensitive to changes in emissions and the marginal damage cost curve would be relatively flat, that is, not vary much with emissions</a:t>
            </a:r>
          </a:p>
          <a:p>
            <a:pPr eaLnBrk="1" hangingPunct="1">
              <a:lnSpc>
                <a:spcPct val="90000"/>
              </a:lnSpc>
            </a:pPr>
            <a:r>
              <a:rPr lang="en-GB" sz="2800" dirty="0">
                <a:latin typeface="Candara" panose="020E0502030303020204" pitchFamily="34" charset="0"/>
              </a:rPr>
              <a:t>In this case (e.g., climate change, biodiversity loss), taxes are preferred over tradable permits</a:t>
            </a:r>
          </a:p>
          <a:p>
            <a:pPr eaLnBrk="1" hangingPunct="1">
              <a:lnSpc>
                <a:spcPct val="90000"/>
              </a:lnSpc>
            </a:pPr>
            <a:endParaRPr lang="en-GB" sz="2800" dirty="0">
              <a:latin typeface="Candara" panose="020E0502030303020204" pitchFamily="34" charset="0"/>
            </a:endParaRPr>
          </a:p>
          <a:p>
            <a:pPr eaLnBrk="1" hangingPunct="1">
              <a:lnSpc>
                <a:spcPct val="90000"/>
              </a:lnSpc>
            </a:pPr>
            <a:endParaRPr lang="en-GB" sz="2800" dirty="0">
              <a:latin typeface="Candara" panose="020E0502030303020204" pitchFamily="34" charset="0"/>
            </a:endParaRPr>
          </a:p>
          <a:p>
            <a:pPr marL="0" indent="0" eaLnBrk="1" hangingPunct="1">
              <a:lnSpc>
                <a:spcPct val="90000"/>
              </a:lnSpc>
              <a:buNone/>
            </a:pPr>
            <a:r>
              <a:rPr lang="en-GB" sz="2800" dirty="0">
                <a:latin typeface="Candara" panose="020E0502030303020204" pitchFamily="34" charset="0"/>
              </a:rPr>
              <a:t>https://richardtol.shinyapps.io/Weitzman/</a:t>
            </a:r>
          </a:p>
          <a:p>
            <a:pPr eaLnBrk="1" hangingPunct="1">
              <a:lnSpc>
                <a:spcPct val="90000"/>
              </a:lnSpc>
            </a:pPr>
            <a:endParaRPr lang="en-GB" sz="2800" dirty="0">
              <a:latin typeface="Candara" panose="020E0502030303020204" pitchFamily="34" charset="0"/>
            </a:endParaRPr>
          </a:p>
        </p:txBody>
      </p:sp>
      <p:pic>
        <p:nvPicPr>
          <p:cNvPr id="4" name="Picture 3">
            <a:extLst>
              <a:ext uri="{FF2B5EF4-FFF2-40B4-BE49-F238E27FC236}">
                <a16:creationId xmlns:a16="http://schemas.microsoft.com/office/drawing/2014/main" id="{9552EA92-FB5B-4ECA-98B6-64BADD7BF1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6296" y="4077072"/>
            <a:ext cx="1800200" cy="27003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2768" y="0"/>
            <a:ext cx="7772400" cy="1143000"/>
          </a:xfrm>
        </p:spPr>
        <p:txBody>
          <a:bodyPr/>
          <a:lstStyle/>
          <a:p>
            <a:pPr eaLnBrk="1" hangingPunct="1"/>
            <a:r>
              <a:rPr lang="de-DE" sz="3600" dirty="0">
                <a:latin typeface="Candara" panose="020E0502030303020204" pitchFamily="34" charset="0"/>
              </a:rPr>
              <a:t>Policy instruments</a:t>
            </a:r>
            <a:endParaRPr lang="en-GB" sz="3600" dirty="0">
              <a:latin typeface="Candara" panose="020E0502030303020204" pitchFamily="34" charset="0"/>
            </a:endParaRPr>
          </a:p>
        </p:txBody>
      </p:sp>
      <p:sp>
        <p:nvSpPr>
          <p:cNvPr id="4099" name="Rectangle 3"/>
          <p:cNvSpPr>
            <a:spLocks noGrp="1" noChangeArrowheads="1"/>
          </p:cNvSpPr>
          <p:nvPr>
            <p:ph type="body" idx="1"/>
          </p:nvPr>
        </p:nvSpPr>
        <p:spPr>
          <a:xfrm>
            <a:off x="682768" y="1143000"/>
            <a:ext cx="7772400" cy="4114800"/>
          </a:xfrm>
        </p:spPr>
        <p:txBody>
          <a:bodyPr/>
          <a:lstStyle/>
          <a:p>
            <a:pPr eaLnBrk="1" hangingPunct="1"/>
            <a:r>
              <a:rPr lang="de-DE" dirty="0">
                <a:latin typeface="Candara" panose="020E0502030303020204" pitchFamily="34" charset="0"/>
              </a:rPr>
              <a:t>Instruments recap</a:t>
            </a:r>
          </a:p>
          <a:p>
            <a:pPr lvl="1" eaLnBrk="1" hangingPunct="1"/>
            <a:r>
              <a:rPr lang="de-DE" sz="2400" dirty="0">
                <a:latin typeface="Candara" panose="020E0502030303020204" pitchFamily="34" charset="0"/>
              </a:rPr>
              <a:t>Coase Theorem</a:t>
            </a:r>
          </a:p>
          <a:p>
            <a:pPr lvl="1" eaLnBrk="1" hangingPunct="1"/>
            <a:r>
              <a:rPr lang="de-DE" sz="2400" dirty="0">
                <a:latin typeface="Candara" panose="020E0502030303020204" pitchFamily="34" charset="0"/>
              </a:rPr>
              <a:t>Weitzman Theorem</a:t>
            </a:r>
          </a:p>
          <a:p>
            <a:pPr eaLnBrk="1" hangingPunct="1"/>
            <a:r>
              <a:rPr lang="de-DE" sz="2800" b="1" dirty="0">
                <a:latin typeface="Candara" panose="020E0502030303020204" pitchFamily="34" charset="0"/>
              </a:rPr>
              <a:t>Tradable Emission Permits</a:t>
            </a:r>
          </a:p>
          <a:p>
            <a:pPr lvl="1" eaLnBrk="1" hangingPunct="1"/>
            <a:r>
              <a:rPr lang="de-DE" sz="2400" b="1" dirty="0">
                <a:latin typeface="Candara" panose="020E0502030303020204" pitchFamily="34" charset="0"/>
              </a:rPr>
              <a:t>International</a:t>
            </a:r>
          </a:p>
          <a:p>
            <a:pPr lvl="1" eaLnBrk="1" hangingPunct="1"/>
            <a:r>
              <a:rPr lang="de-DE" sz="2400" dirty="0">
                <a:latin typeface="Candara" panose="020E0502030303020204" pitchFamily="34" charset="0"/>
              </a:rPr>
              <a:t>European Union</a:t>
            </a:r>
          </a:p>
          <a:p>
            <a:pPr lvl="1" eaLnBrk="1" hangingPunct="1"/>
            <a:r>
              <a:rPr lang="de-DE" sz="2400" dirty="0">
                <a:latin typeface="Candara" panose="020E0502030303020204" pitchFamily="34" charset="0"/>
              </a:rPr>
              <a:t>United Kingdom</a:t>
            </a:r>
          </a:p>
          <a:p>
            <a:pPr lvl="1" eaLnBrk="1" hangingPunct="1"/>
            <a:r>
              <a:rPr lang="de-DE" sz="2400" dirty="0">
                <a:latin typeface="Candara" panose="020E0502030303020204" pitchFamily="34" charset="0"/>
              </a:rPr>
              <a:t>Border adjustments</a:t>
            </a:r>
          </a:p>
          <a:p>
            <a:pPr eaLnBrk="1" hangingPunct="1"/>
            <a:r>
              <a:rPr lang="de-DE" sz="2800" dirty="0">
                <a:latin typeface="Candara" panose="020E0502030303020204" pitchFamily="34" charset="0"/>
              </a:rPr>
              <a:t>Clean Development Mechanism</a:t>
            </a:r>
          </a:p>
          <a:p>
            <a:pPr eaLnBrk="1" hangingPunct="1"/>
            <a:r>
              <a:rPr lang="de-DE" sz="2800" dirty="0">
                <a:latin typeface="Candara" panose="020E0502030303020204" pitchFamily="34" charset="0"/>
              </a:rPr>
              <a:t>Technological change</a:t>
            </a:r>
            <a:endParaRPr lang="de-DE" sz="2800" dirty="0">
              <a:latin typeface="Comic Sans MS" pitchFamily="66" charset="0"/>
            </a:endParaRPr>
          </a:p>
        </p:txBody>
      </p:sp>
    </p:spTree>
    <p:extLst>
      <p:ext uri="{BB962C8B-B14F-4D97-AF65-F5344CB8AC3E}">
        <p14:creationId xmlns:p14="http://schemas.microsoft.com/office/powerpoint/2010/main" val="2854031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7388" y="0"/>
            <a:ext cx="7772400" cy="1052736"/>
          </a:xfrm>
        </p:spPr>
        <p:txBody>
          <a:bodyPr/>
          <a:lstStyle/>
          <a:p>
            <a:r>
              <a:rPr lang="de-DE" sz="3600" dirty="0">
                <a:latin typeface="Candara" panose="020E0502030303020204" pitchFamily="34" charset="0"/>
              </a:rPr>
              <a:t>International Emissions Trade</a:t>
            </a:r>
            <a:endParaRPr lang="en-GB" sz="3600" dirty="0">
              <a:latin typeface="Candara" panose="020E0502030303020204" pitchFamily="34" charset="0"/>
            </a:endParaRPr>
          </a:p>
        </p:txBody>
      </p:sp>
      <p:sp>
        <p:nvSpPr>
          <p:cNvPr id="29699" name="Rectangle 3"/>
          <p:cNvSpPr>
            <a:spLocks noGrp="1" noChangeArrowheads="1"/>
          </p:cNvSpPr>
          <p:nvPr>
            <p:ph type="body" idx="1"/>
          </p:nvPr>
        </p:nvSpPr>
        <p:spPr>
          <a:xfrm>
            <a:off x="661159" y="872331"/>
            <a:ext cx="7772400" cy="5113337"/>
          </a:xfrm>
        </p:spPr>
        <p:txBody>
          <a:bodyPr/>
          <a:lstStyle/>
          <a:p>
            <a:pPr>
              <a:lnSpc>
                <a:spcPct val="90000"/>
              </a:lnSpc>
            </a:pPr>
            <a:r>
              <a:rPr lang="de-DE" sz="2800" dirty="0">
                <a:latin typeface="Candara" panose="020E0502030303020204" pitchFamily="34" charset="0"/>
              </a:rPr>
              <a:t>Kyoto Protocol / Marrakech Accords</a:t>
            </a:r>
          </a:p>
          <a:p>
            <a:pPr lvl="1">
              <a:lnSpc>
                <a:spcPct val="90000"/>
              </a:lnSpc>
            </a:pPr>
            <a:r>
              <a:rPr lang="de-DE" sz="2400" dirty="0">
                <a:latin typeface="Candara" panose="020E0502030303020204" pitchFamily="34" charset="0"/>
              </a:rPr>
              <a:t>Emissions trade in the OECD</a:t>
            </a:r>
          </a:p>
          <a:p>
            <a:pPr lvl="1">
              <a:lnSpc>
                <a:spcPct val="90000"/>
              </a:lnSpc>
            </a:pPr>
            <a:r>
              <a:rPr lang="de-DE" sz="2400" dirty="0">
                <a:latin typeface="Candara" panose="020E0502030303020204" pitchFamily="34" charset="0"/>
              </a:rPr>
              <a:t>Joint Implementation (project based) between OECD and Countries in Transition</a:t>
            </a:r>
          </a:p>
          <a:p>
            <a:pPr lvl="1">
              <a:lnSpc>
                <a:spcPct val="90000"/>
              </a:lnSpc>
            </a:pPr>
            <a:r>
              <a:rPr lang="de-DE" sz="2400" b="1" dirty="0">
                <a:latin typeface="Candara" panose="020E0502030303020204" pitchFamily="34" charset="0"/>
              </a:rPr>
              <a:t>Clean Development Mechanism </a:t>
            </a:r>
            <a:r>
              <a:rPr lang="de-DE" sz="2400" dirty="0">
                <a:latin typeface="Candara" panose="020E0502030303020204" pitchFamily="34" charset="0"/>
              </a:rPr>
              <a:t>(project based) between OECD and Less Developed Countries</a:t>
            </a:r>
          </a:p>
          <a:p>
            <a:pPr>
              <a:lnSpc>
                <a:spcPct val="90000"/>
              </a:lnSpc>
            </a:pPr>
            <a:r>
              <a:rPr lang="de-DE" sz="2800" dirty="0">
                <a:latin typeface="Candara" panose="020E0502030303020204" pitchFamily="34" charset="0"/>
              </a:rPr>
              <a:t>Within the EU, there is the </a:t>
            </a:r>
            <a:r>
              <a:rPr lang="de-DE" sz="2800" b="1" dirty="0">
                <a:latin typeface="Candara" panose="020E0502030303020204" pitchFamily="34" charset="0"/>
              </a:rPr>
              <a:t>Emissions Trading </a:t>
            </a:r>
            <a:r>
              <a:rPr lang="de-DE" sz="2800" dirty="0">
                <a:latin typeface="Candara" panose="020E0502030303020204" pitchFamily="34" charset="0"/>
              </a:rPr>
              <a:t>Scheme/</a:t>
            </a:r>
            <a:r>
              <a:rPr lang="de-DE" sz="2800" b="1" dirty="0">
                <a:latin typeface="Candara" panose="020E0502030303020204" pitchFamily="34" charset="0"/>
              </a:rPr>
              <a:t>System</a:t>
            </a:r>
            <a:r>
              <a:rPr lang="de-DE" sz="2800" dirty="0">
                <a:latin typeface="Candara" panose="020E0502030303020204" pitchFamily="34" charset="0"/>
              </a:rPr>
              <a:t>, and one for aviation</a:t>
            </a:r>
          </a:p>
          <a:p>
            <a:pPr>
              <a:lnSpc>
                <a:spcPct val="90000"/>
              </a:lnSpc>
            </a:pPr>
            <a:r>
              <a:rPr lang="de-DE" sz="2800" dirty="0">
                <a:latin typeface="Candara" panose="020E0502030303020204" pitchFamily="34" charset="0"/>
              </a:rPr>
              <a:t>1 permit market in NE USA, 1 California+Quebec, Ontario, Nova Scotia, 9+1 in China, New Zealand, South Korea, Switzerland, </a:t>
            </a:r>
            <a:r>
              <a:rPr lang="de-DE" sz="2800" b="1" dirty="0">
                <a:latin typeface="Candara" panose="020E0502030303020204" pitchFamily="34" charset="0"/>
              </a:rPr>
              <a:t>UK</a:t>
            </a:r>
            <a:r>
              <a:rPr lang="de-DE" sz="2800" dirty="0">
                <a:latin typeface="Candara" panose="020E0502030303020204" pitchFamily="34" charset="0"/>
              </a:rPr>
              <a:t> and Kazakhstan (?) </a:t>
            </a:r>
          </a:p>
          <a:p>
            <a:pPr>
              <a:lnSpc>
                <a:spcPct val="90000"/>
              </a:lnSpc>
            </a:pPr>
            <a:r>
              <a:rPr lang="de-DE" sz="2800" dirty="0">
                <a:latin typeface="Candara" panose="020E0502030303020204" pitchFamily="34" charset="0"/>
              </a:rPr>
              <a:t>Note that a single market creates a single price – 20 markets means 20 prices</a:t>
            </a:r>
          </a:p>
        </p:txBody>
      </p:sp>
    </p:spTree>
    <p:extLst>
      <p:ext uri="{BB962C8B-B14F-4D97-AF65-F5344CB8AC3E}">
        <p14:creationId xmlns:p14="http://schemas.microsoft.com/office/powerpoint/2010/main" val="11574954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line chart&#10;&#10;Description automatically generated">
            <a:extLst>
              <a:ext uri="{FF2B5EF4-FFF2-40B4-BE49-F238E27FC236}">
                <a16:creationId xmlns:a16="http://schemas.microsoft.com/office/drawing/2014/main" id="{D857491C-8C74-4AE7-99C6-DCF97CCDDD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4"/>
            <a:ext cx="9144000" cy="5893222"/>
          </a:xfrm>
          <a:prstGeom prst="rect">
            <a:avLst/>
          </a:prstGeom>
        </p:spPr>
      </p:pic>
    </p:spTree>
    <p:extLst>
      <p:ext uri="{BB962C8B-B14F-4D97-AF65-F5344CB8AC3E}">
        <p14:creationId xmlns:p14="http://schemas.microsoft.com/office/powerpoint/2010/main" val="13015377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line chart&#10;&#10;Description automatically generated">
            <a:extLst>
              <a:ext uri="{FF2B5EF4-FFF2-40B4-BE49-F238E27FC236}">
                <a16:creationId xmlns:a16="http://schemas.microsoft.com/office/drawing/2014/main" id="{D3F6E56C-4C0E-475E-8DD4-1F03BB9C12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4"/>
            <a:ext cx="9144000" cy="5893222"/>
          </a:xfrm>
          <a:prstGeom prst="rect">
            <a:avLst/>
          </a:prstGeom>
        </p:spPr>
      </p:pic>
    </p:spTree>
    <p:extLst>
      <p:ext uri="{BB962C8B-B14F-4D97-AF65-F5344CB8AC3E}">
        <p14:creationId xmlns:p14="http://schemas.microsoft.com/office/powerpoint/2010/main" val="2932288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2768" y="0"/>
            <a:ext cx="7772400" cy="1143000"/>
          </a:xfrm>
        </p:spPr>
        <p:txBody>
          <a:bodyPr/>
          <a:lstStyle/>
          <a:p>
            <a:pPr eaLnBrk="1" hangingPunct="1"/>
            <a:r>
              <a:rPr lang="de-DE" sz="3600" dirty="0">
                <a:latin typeface="Candara" panose="020E0502030303020204" pitchFamily="34" charset="0"/>
              </a:rPr>
              <a:t>Policy instruments</a:t>
            </a:r>
            <a:endParaRPr lang="en-GB" sz="3600" dirty="0">
              <a:latin typeface="Candara" panose="020E0502030303020204" pitchFamily="34" charset="0"/>
            </a:endParaRPr>
          </a:p>
        </p:txBody>
      </p:sp>
      <p:sp>
        <p:nvSpPr>
          <p:cNvPr id="4099" name="Rectangle 3"/>
          <p:cNvSpPr>
            <a:spLocks noGrp="1" noChangeArrowheads="1"/>
          </p:cNvSpPr>
          <p:nvPr>
            <p:ph type="body" idx="1"/>
          </p:nvPr>
        </p:nvSpPr>
        <p:spPr>
          <a:xfrm>
            <a:off x="682768" y="1143000"/>
            <a:ext cx="7772400" cy="4114800"/>
          </a:xfrm>
        </p:spPr>
        <p:txBody>
          <a:bodyPr/>
          <a:lstStyle/>
          <a:p>
            <a:pPr eaLnBrk="1" hangingPunct="1"/>
            <a:r>
              <a:rPr lang="de-DE" b="1" dirty="0">
                <a:latin typeface="Candara" panose="020E0502030303020204" pitchFamily="34" charset="0"/>
              </a:rPr>
              <a:t>Instruments recap</a:t>
            </a:r>
          </a:p>
          <a:p>
            <a:pPr lvl="1" eaLnBrk="1" hangingPunct="1"/>
            <a:r>
              <a:rPr lang="de-DE" sz="2400" dirty="0">
                <a:latin typeface="Candara" panose="020E0502030303020204" pitchFamily="34" charset="0"/>
              </a:rPr>
              <a:t>Coase Theorem</a:t>
            </a:r>
          </a:p>
          <a:p>
            <a:pPr lvl="1" eaLnBrk="1" hangingPunct="1"/>
            <a:r>
              <a:rPr lang="de-DE" sz="2400" dirty="0">
                <a:latin typeface="Candara" panose="020E0502030303020204" pitchFamily="34" charset="0"/>
              </a:rPr>
              <a:t>Weitzman Theorem</a:t>
            </a:r>
          </a:p>
          <a:p>
            <a:pPr eaLnBrk="1" hangingPunct="1"/>
            <a:r>
              <a:rPr lang="de-DE" sz="2800" dirty="0">
                <a:latin typeface="Candara" panose="020E0502030303020204" pitchFamily="34" charset="0"/>
              </a:rPr>
              <a:t>Tradable Emission Permits</a:t>
            </a:r>
          </a:p>
          <a:p>
            <a:pPr lvl="1" eaLnBrk="1" hangingPunct="1"/>
            <a:r>
              <a:rPr lang="de-DE" sz="2400" dirty="0">
                <a:latin typeface="Candara" panose="020E0502030303020204" pitchFamily="34" charset="0"/>
              </a:rPr>
              <a:t>International</a:t>
            </a:r>
          </a:p>
          <a:p>
            <a:pPr lvl="1" eaLnBrk="1" hangingPunct="1"/>
            <a:r>
              <a:rPr lang="de-DE" sz="2400" dirty="0">
                <a:latin typeface="Candara" panose="020E0502030303020204" pitchFamily="34" charset="0"/>
              </a:rPr>
              <a:t>European Union</a:t>
            </a:r>
          </a:p>
          <a:p>
            <a:pPr lvl="1" eaLnBrk="1" hangingPunct="1"/>
            <a:r>
              <a:rPr lang="de-DE" sz="2400" dirty="0">
                <a:latin typeface="Candara" panose="020E0502030303020204" pitchFamily="34" charset="0"/>
              </a:rPr>
              <a:t>United Kingdom</a:t>
            </a:r>
          </a:p>
          <a:p>
            <a:pPr lvl="1" eaLnBrk="1" hangingPunct="1"/>
            <a:r>
              <a:rPr lang="de-DE" sz="2400" dirty="0">
                <a:latin typeface="Candara" panose="020E0502030303020204" pitchFamily="34" charset="0"/>
              </a:rPr>
              <a:t>Border adjustments</a:t>
            </a:r>
          </a:p>
          <a:p>
            <a:pPr eaLnBrk="1" hangingPunct="1"/>
            <a:r>
              <a:rPr lang="de-DE" sz="2800" dirty="0">
                <a:latin typeface="Candara" panose="020E0502030303020204" pitchFamily="34" charset="0"/>
              </a:rPr>
              <a:t>Clean Development Mechanism</a:t>
            </a:r>
          </a:p>
          <a:p>
            <a:pPr eaLnBrk="1" hangingPunct="1"/>
            <a:r>
              <a:rPr lang="de-DE" sz="2800" dirty="0">
                <a:latin typeface="Candara" panose="020E0502030303020204" pitchFamily="34" charset="0"/>
              </a:rPr>
              <a:t>Technological change</a:t>
            </a:r>
            <a:endParaRPr lang="de-DE" sz="2800" dirty="0">
              <a:latin typeface="Comic Sans MS" pitchFamily="66" charset="0"/>
            </a:endParaRPr>
          </a:p>
        </p:txBody>
      </p:sp>
    </p:spTree>
    <p:extLst>
      <p:ext uri="{BB962C8B-B14F-4D97-AF65-F5344CB8AC3E}">
        <p14:creationId xmlns:p14="http://schemas.microsoft.com/office/powerpoint/2010/main" val="25601492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line chart&#10;&#10;Description automatically generated">
            <a:extLst>
              <a:ext uri="{FF2B5EF4-FFF2-40B4-BE49-F238E27FC236}">
                <a16:creationId xmlns:a16="http://schemas.microsoft.com/office/drawing/2014/main" id="{153DC48D-F96F-4531-B584-C3ACB287A9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4"/>
            <a:ext cx="9144000" cy="5893222"/>
          </a:xfrm>
          <a:prstGeom prst="rect">
            <a:avLst/>
          </a:prstGeom>
        </p:spPr>
      </p:pic>
    </p:spTree>
    <p:extLst>
      <p:ext uri="{BB962C8B-B14F-4D97-AF65-F5344CB8AC3E}">
        <p14:creationId xmlns:p14="http://schemas.microsoft.com/office/powerpoint/2010/main" val="14203529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7388" y="0"/>
            <a:ext cx="7772400" cy="1143000"/>
          </a:xfrm>
        </p:spPr>
        <p:txBody>
          <a:bodyPr/>
          <a:lstStyle/>
          <a:p>
            <a:r>
              <a:rPr lang="de-DE" sz="3600" dirty="0">
                <a:latin typeface="Candara" panose="020E0502030303020204" pitchFamily="34" charset="0"/>
              </a:rPr>
              <a:t>Can permit markets be coupled?</a:t>
            </a:r>
            <a:endParaRPr lang="en-GB" sz="3600" dirty="0">
              <a:latin typeface="Candara" panose="020E0502030303020204" pitchFamily="34" charset="0"/>
            </a:endParaRPr>
          </a:p>
        </p:txBody>
      </p:sp>
      <p:sp>
        <p:nvSpPr>
          <p:cNvPr id="29699" name="Rectangle 3"/>
          <p:cNvSpPr>
            <a:spLocks noGrp="1" noChangeArrowheads="1"/>
          </p:cNvSpPr>
          <p:nvPr>
            <p:ph type="body" idx="1"/>
          </p:nvPr>
        </p:nvSpPr>
        <p:spPr>
          <a:xfrm>
            <a:off x="251520" y="1052513"/>
            <a:ext cx="8424936" cy="5113337"/>
          </a:xfrm>
        </p:spPr>
        <p:txBody>
          <a:bodyPr/>
          <a:lstStyle/>
          <a:p>
            <a:pPr>
              <a:lnSpc>
                <a:spcPct val="90000"/>
              </a:lnSpc>
            </a:pPr>
            <a:r>
              <a:rPr lang="en-GB" sz="2800" dirty="0">
                <a:latin typeface="Candara" panose="020E0502030303020204" pitchFamily="34" charset="0"/>
              </a:rPr>
              <a:t>Long distance trade is older than the nation state</a:t>
            </a:r>
          </a:p>
          <a:p>
            <a:pPr>
              <a:lnSpc>
                <a:spcPct val="90000"/>
              </a:lnSpc>
            </a:pPr>
            <a:r>
              <a:rPr lang="en-GB" sz="2800" dirty="0">
                <a:latin typeface="Candara" panose="020E0502030303020204" pitchFamily="34" charset="0"/>
              </a:rPr>
              <a:t>Permits are not goods, however, but government licenses</a:t>
            </a:r>
          </a:p>
          <a:p>
            <a:pPr>
              <a:lnSpc>
                <a:spcPct val="90000"/>
              </a:lnSpc>
            </a:pPr>
            <a:r>
              <a:rPr lang="en-GB" sz="2800" dirty="0">
                <a:latin typeface="Candara" panose="020E0502030303020204" pitchFamily="34" charset="0"/>
              </a:rPr>
              <a:t>International permit trade thus requires government acts of mutual recognition</a:t>
            </a:r>
          </a:p>
          <a:p>
            <a:pPr>
              <a:lnSpc>
                <a:spcPct val="90000"/>
              </a:lnSpc>
            </a:pPr>
            <a:r>
              <a:rPr lang="en-GB" sz="2800" dirty="0">
                <a:latin typeface="Candara" panose="020E0502030303020204" pitchFamily="34" charset="0"/>
              </a:rPr>
              <a:t>Heterogeneity in permits (monitoring, enforcement, definition) can be accommodated, e.g., through a rating system</a:t>
            </a:r>
          </a:p>
          <a:p>
            <a:pPr>
              <a:lnSpc>
                <a:spcPct val="90000"/>
              </a:lnSpc>
            </a:pPr>
            <a:r>
              <a:rPr lang="en-GB" sz="2800" dirty="0">
                <a:latin typeface="Candara" panose="020E0502030303020204" pitchFamily="34" charset="0"/>
              </a:rPr>
              <a:t>Permit markets do not fall under WTO, so trade can be regulated at will</a:t>
            </a:r>
          </a:p>
          <a:p>
            <a:pPr>
              <a:lnSpc>
                <a:spcPct val="90000"/>
              </a:lnSpc>
            </a:pPr>
            <a:r>
              <a:rPr lang="en-GB" sz="2800" dirty="0">
                <a:latin typeface="Candara" panose="020E0502030303020204" pitchFamily="34" charset="0"/>
              </a:rPr>
              <a:t>Can ... but is not ... regulators have been reluctant to accept each other’s permits</a:t>
            </a:r>
          </a:p>
          <a:p>
            <a:pPr>
              <a:lnSpc>
                <a:spcPct val="90000"/>
              </a:lnSpc>
            </a:pPr>
            <a:endParaRPr lang="de-DE" sz="2800" dirty="0">
              <a:latin typeface="Candara" panose="020E0502030303020204" pitchFamily="34" charset="0"/>
            </a:endParaRPr>
          </a:p>
        </p:txBody>
      </p:sp>
    </p:spTree>
    <p:extLst>
      <p:ext uri="{BB962C8B-B14F-4D97-AF65-F5344CB8AC3E}">
        <p14:creationId xmlns:p14="http://schemas.microsoft.com/office/powerpoint/2010/main" val="36789746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2768" y="0"/>
            <a:ext cx="7772400" cy="1143000"/>
          </a:xfrm>
        </p:spPr>
        <p:txBody>
          <a:bodyPr/>
          <a:lstStyle/>
          <a:p>
            <a:pPr eaLnBrk="1" hangingPunct="1"/>
            <a:r>
              <a:rPr lang="de-DE" sz="3600" dirty="0">
                <a:latin typeface="Candara" panose="020E0502030303020204" pitchFamily="34" charset="0"/>
              </a:rPr>
              <a:t>Policy instruments</a:t>
            </a:r>
            <a:endParaRPr lang="en-GB" sz="3600" dirty="0">
              <a:latin typeface="Candara" panose="020E0502030303020204" pitchFamily="34" charset="0"/>
            </a:endParaRPr>
          </a:p>
        </p:txBody>
      </p:sp>
      <p:sp>
        <p:nvSpPr>
          <p:cNvPr id="4099" name="Rectangle 3"/>
          <p:cNvSpPr>
            <a:spLocks noGrp="1" noChangeArrowheads="1"/>
          </p:cNvSpPr>
          <p:nvPr>
            <p:ph type="body" idx="1"/>
          </p:nvPr>
        </p:nvSpPr>
        <p:spPr>
          <a:xfrm>
            <a:off x="682768" y="1143000"/>
            <a:ext cx="7772400" cy="4114800"/>
          </a:xfrm>
        </p:spPr>
        <p:txBody>
          <a:bodyPr/>
          <a:lstStyle/>
          <a:p>
            <a:pPr eaLnBrk="1" hangingPunct="1"/>
            <a:r>
              <a:rPr lang="de-DE" dirty="0">
                <a:latin typeface="Candara" panose="020E0502030303020204" pitchFamily="34" charset="0"/>
              </a:rPr>
              <a:t>Instruments recap</a:t>
            </a:r>
          </a:p>
          <a:p>
            <a:pPr lvl="1" eaLnBrk="1" hangingPunct="1"/>
            <a:r>
              <a:rPr lang="de-DE" sz="2400" dirty="0">
                <a:latin typeface="Candara" panose="020E0502030303020204" pitchFamily="34" charset="0"/>
              </a:rPr>
              <a:t>Coase Theorem</a:t>
            </a:r>
          </a:p>
          <a:p>
            <a:pPr lvl="1" eaLnBrk="1" hangingPunct="1"/>
            <a:r>
              <a:rPr lang="de-DE" sz="2400" dirty="0">
                <a:latin typeface="Candara" panose="020E0502030303020204" pitchFamily="34" charset="0"/>
              </a:rPr>
              <a:t>Weitzman Theorem</a:t>
            </a:r>
          </a:p>
          <a:p>
            <a:pPr eaLnBrk="1" hangingPunct="1"/>
            <a:r>
              <a:rPr lang="de-DE" sz="2800" dirty="0">
                <a:latin typeface="Candara" panose="020E0502030303020204" pitchFamily="34" charset="0"/>
              </a:rPr>
              <a:t>Tradable Emission Permits</a:t>
            </a:r>
          </a:p>
          <a:p>
            <a:pPr lvl="1" eaLnBrk="1" hangingPunct="1"/>
            <a:r>
              <a:rPr lang="de-DE" sz="2400" dirty="0">
                <a:latin typeface="Candara" panose="020E0502030303020204" pitchFamily="34" charset="0"/>
              </a:rPr>
              <a:t>International</a:t>
            </a:r>
          </a:p>
          <a:p>
            <a:pPr lvl="1" eaLnBrk="1" hangingPunct="1"/>
            <a:r>
              <a:rPr lang="de-DE" sz="2400" b="1" dirty="0">
                <a:latin typeface="Candara" panose="020E0502030303020204" pitchFamily="34" charset="0"/>
              </a:rPr>
              <a:t>European Union</a:t>
            </a:r>
          </a:p>
          <a:p>
            <a:pPr lvl="1" eaLnBrk="1" hangingPunct="1"/>
            <a:r>
              <a:rPr lang="de-DE" sz="2400" dirty="0">
                <a:latin typeface="Candara" panose="020E0502030303020204" pitchFamily="34" charset="0"/>
              </a:rPr>
              <a:t>United Kingdom</a:t>
            </a:r>
          </a:p>
          <a:p>
            <a:pPr lvl="1" eaLnBrk="1" hangingPunct="1"/>
            <a:r>
              <a:rPr lang="de-DE" sz="2400" dirty="0">
                <a:latin typeface="Candara" panose="020E0502030303020204" pitchFamily="34" charset="0"/>
              </a:rPr>
              <a:t>Border adjustments</a:t>
            </a:r>
          </a:p>
          <a:p>
            <a:pPr eaLnBrk="1" hangingPunct="1"/>
            <a:r>
              <a:rPr lang="de-DE" sz="2800" dirty="0">
                <a:latin typeface="Candara" panose="020E0502030303020204" pitchFamily="34" charset="0"/>
              </a:rPr>
              <a:t>Clean Development Mechanism</a:t>
            </a:r>
          </a:p>
          <a:p>
            <a:pPr eaLnBrk="1" hangingPunct="1"/>
            <a:r>
              <a:rPr lang="de-DE" sz="2800" dirty="0">
                <a:latin typeface="Candara" panose="020E0502030303020204" pitchFamily="34" charset="0"/>
              </a:rPr>
              <a:t>Technological change</a:t>
            </a:r>
            <a:endParaRPr lang="de-DE" sz="2800" dirty="0">
              <a:latin typeface="Comic Sans MS" pitchFamily="66" charset="0"/>
            </a:endParaRPr>
          </a:p>
        </p:txBody>
      </p:sp>
    </p:spTree>
    <p:extLst>
      <p:ext uri="{BB962C8B-B14F-4D97-AF65-F5344CB8AC3E}">
        <p14:creationId xmlns:p14="http://schemas.microsoft.com/office/powerpoint/2010/main" val="23740680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4213" y="0"/>
            <a:ext cx="7772400" cy="1143000"/>
          </a:xfrm>
        </p:spPr>
        <p:txBody>
          <a:bodyPr/>
          <a:lstStyle/>
          <a:p>
            <a:r>
              <a:rPr lang="de-DE" sz="3600" dirty="0">
                <a:latin typeface="Candara" panose="020E0502030303020204" pitchFamily="34" charset="0"/>
              </a:rPr>
              <a:t>EU Emissions Trading System</a:t>
            </a:r>
            <a:endParaRPr lang="en-GB" sz="3600" dirty="0">
              <a:latin typeface="Candara" panose="020E0502030303020204" pitchFamily="34" charset="0"/>
            </a:endParaRPr>
          </a:p>
        </p:txBody>
      </p:sp>
      <p:sp>
        <p:nvSpPr>
          <p:cNvPr id="31747" name="Rectangle 3"/>
          <p:cNvSpPr>
            <a:spLocks noGrp="1" noChangeArrowheads="1"/>
          </p:cNvSpPr>
          <p:nvPr>
            <p:ph type="body" idx="1"/>
          </p:nvPr>
        </p:nvSpPr>
        <p:spPr>
          <a:xfrm>
            <a:off x="611188" y="1052513"/>
            <a:ext cx="7772400" cy="5113337"/>
          </a:xfrm>
        </p:spPr>
        <p:txBody>
          <a:bodyPr/>
          <a:lstStyle/>
          <a:p>
            <a:pPr>
              <a:lnSpc>
                <a:spcPct val="90000"/>
              </a:lnSpc>
            </a:pPr>
            <a:r>
              <a:rPr lang="de-DE" sz="2800" dirty="0">
                <a:latin typeface="Candara" panose="020E0502030303020204" pitchFamily="34" charset="0"/>
              </a:rPr>
              <a:t>Covers part of carbon dioxide, some nitrous oxide</a:t>
            </a:r>
          </a:p>
          <a:p>
            <a:pPr>
              <a:lnSpc>
                <a:spcPct val="90000"/>
              </a:lnSpc>
            </a:pPr>
            <a:r>
              <a:rPr lang="de-DE" sz="2800" dirty="0">
                <a:latin typeface="Candara" panose="020E0502030303020204" pitchFamily="34" charset="0"/>
              </a:rPr>
              <a:t>Mid-stream trade</a:t>
            </a:r>
          </a:p>
          <a:p>
            <a:pPr>
              <a:lnSpc>
                <a:spcPct val="90000"/>
              </a:lnSpc>
            </a:pPr>
            <a:r>
              <a:rPr lang="de-DE" sz="2800" dirty="0">
                <a:latin typeface="Candara" panose="020E0502030303020204" pitchFamily="34" charset="0"/>
              </a:rPr>
              <a:t>Grandparenting of permits – capital subsidy of billions of euros</a:t>
            </a:r>
          </a:p>
          <a:p>
            <a:pPr lvl="1">
              <a:lnSpc>
                <a:spcPct val="90000"/>
              </a:lnSpc>
            </a:pPr>
            <a:r>
              <a:rPr lang="de-DE" sz="2400" dirty="0">
                <a:latin typeface="Candara" panose="020E0502030303020204" pitchFamily="34" charset="0"/>
              </a:rPr>
              <a:t>Gradual transition to auctioning (40% in 2013, 57% in 2020), to be completed by </a:t>
            </a:r>
            <a:r>
              <a:rPr lang="de-DE" sz="2400" strike="sngStrike" dirty="0">
                <a:latin typeface="Candara" panose="020E0502030303020204" pitchFamily="34" charset="0"/>
              </a:rPr>
              <a:t>2020</a:t>
            </a:r>
            <a:r>
              <a:rPr lang="de-DE" sz="2400" dirty="0">
                <a:latin typeface="Candara" panose="020E0502030303020204" pitchFamily="34" charset="0"/>
              </a:rPr>
              <a:t> 2030</a:t>
            </a:r>
          </a:p>
          <a:p>
            <a:pPr>
              <a:lnSpc>
                <a:spcPct val="90000"/>
              </a:lnSpc>
            </a:pPr>
            <a:r>
              <a:rPr lang="de-DE" sz="2800" dirty="0">
                <a:latin typeface="Candara" panose="020E0502030303020204" pitchFamily="34" charset="0"/>
              </a:rPr>
              <a:t>Banking (after 2012) but not borrowing</a:t>
            </a:r>
          </a:p>
          <a:p>
            <a:pPr>
              <a:lnSpc>
                <a:spcPct val="90000"/>
              </a:lnSpc>
            </a:pPr>
            <a:r>
              <a:rPr lang="de-DE" sz="2800" dirty="0">
                <a:latin typeface="Candara" panose="020E0502030303020204" pitchFamily="34" charset="0"/>
              </a:rPr>
              <a:t>Full banking and borrowing 2008-12, 2013-2020, 2021-2030</a:t>
            </a:r>
          </a:p>
          <a:p>
            <a:pPr>
              <a:lnSpc>
                <a:spcPct val="90000"/>
              </a:lnSpc>
            </a:pPr>
            <a:r>
              <a:rPr lang="de-DE" sz="2800" dirty="0">
                <a:latin typeface="Candara" panose="020E0502030303020204" pitchFamily="34" charset="0"/>
              </a:rPr>
              <a:t>Fines for excess emissions</a:t>
            </a:r>
          </a:p>
        </p:txBody>
      </p:sp>
    </p:spTree>
    <p:extLst>
      <p:ext uri="{BB962C8B-B14F-4D97-AF65-F5344CB8AC3E}">
        <p14:creationId xmlns:p14="http://schemas.microsoft.com/office/powerpoint/2010/main" val="25722423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BF84F8-64F2-4E1D-8D76-F4F8BF5BA7A8}"/>
              </a:ext>
            </a:extLst>
          </p:cNvPr>
          <p:cNvPicPr>
            <a:picLocks noChangeAspect="1"/>
          </p:cNvPicPr>
          <p:nvPr/>
        </p:nvPicPr>
        <p:blipFill>
          <a:blip r:embed="rId2"/>
          <a:stretch>
            <a:fillRect/>
          </a:stretch>
        </p:blipFill>
        <p:spPr>
          <a:xfrm>
            <a:off x="0" y="0"/>
            <a:ext cx="9144000" cy="5969666"/>
          </a:xfrm>
          <a:prstGeom prst="rect">
            <a:avLst/>
          </a:prstGeom>
        </p:spPr>
      </p:pic>
    </p:spTree>
    <p:extLst>
      <p:ext uri="{BB962C8B-B14F-4D97-AF65-F5344CB8AC3E}">
        <p14:creationId xmlns:p14="http://schemas.microsoft.com/office/powerpoint/2010/main" val="11173497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4213" y="0"/>
            <a:ext cx="7772400" cy="1143000"/>
          </a:xfrm>
        </p:spPr>
        <p:txBody>
          <a:bodyPr/>
          <a:lstStyle/>
          <a:p>
            <a:r>
              <a:rPr lang="de-DE" sz="3600" dirty="0">
                <a:latin typeface="Candara" panose="020E0502030303020204" pitchFamily="34" charset="0"/>
              </a:rPr>
              <a:t>Teething issues?</a:t>
            </a:r>
            <a:endParaRPr lang="en-GB" sz="3600" dirty="0">
              <a:latin typeface="Candara" panose="020E0502030303020204" pitchFamily="34" charset="0"/>
            </a:endParaRPr>
          </a:p>
        </p:txBody>
      </p:sp>
      <p:sp>
        <p:nvSpPr>
          <p:cNvPr id="31747" name="Rectangle 3"/>
          <p:cNvSpPr>
            <a:spLocks noGrp="1" noChangeArrowheads="1"/>
          </p:cNvSpPr>
          <p:nvPr>
            <p:ph type="body" idx="1"/>
          </p:nvPr>
        </p:nvSpPr>
        <p:spPr>
          <a:xfrm>
            <a:off x="611188" y="1052513"/>
            <a:ext cx="7772400" cy="5113337"/>
          </a:xfrm>
        </p:spPr>
        <p:txBody>
          <a:bodyPr/>
          <a:lstStyle/>
          <a:p>
            <a:pPr>
              <a:lnSpc>
                <a:spcPct val="90000"/>
              </a:lnSpc>
            </a:pPr>
            <a:r>
              <a:rPr lang="de-DE" sz="2800" dirty="0">
                <a:latin typeface="Candara" panose="020E0502030303020204" pitchFamily="34" charset="0"/>
              </a:rPr>
              <a:t>Initial allocation by Member States – beggar thy neighbour – oversupply</a:t>
            </a:r>
          </a:p>
          <a:p>
            <a:pPr lvl="1">
              <a:lnSpc>
                <a:spcPct val="90000"/>
              </a:lnSpc>
            </a:pPr>
            <a:r>
              <a:rPr lang="de-DE" sz="2400" dirty="0">
                <a:latin typeface="Candara" panose="020E0502030303020204" pitchFamily="34" charset="0"/>
              </a:rPr>
              <a:t>European Commission is now in charge</a:t>
            </a:r>
          </a:p>
          <a:p>
            <a:pPr>
              <a:lnSpc>
                <a:spcPct val="90000"/>
              </a:lnSpc>
            </a:pPr>
            <a:r>
              <a:rPr lang="de-DE" sz="2800" dirty="0">
                <a:latin typeface="Candara" panose="020E0502030303020204" pitchFamily="34" charset="0"/>
              </a:rPr>
              <a:t>Electronic registries were hacked</a:t>
            </a:r>
          </a:p>
          <a:p>
            <a:pPr>
              <a:lnSpc>
                <a:spcPct val="90000"/>
              </a:lnSpc>
            </a:pPr>
            <a:r>
              <a:rPr lang="de-DE" sz="2800" dirty="0">
                <a:latin typeface="Candara" panose="020E0502030303020204" pitchFamily="34" charset="0"/>
              </a:rPr>
              <a:t>Rumania did not monitor for a while</a:t>
            </a:r>
          </a:p>
          <a:p>
            <a:pPr>
              <a:lnSpc>
                <a:spcPct val="90000"/>
              </a:lnSpc>
            </a:pPr>
            <a:r>
              <a:rPr lang="de-DE" sz="2800" dirty="0">
                <a:latin typeface="Candara" panose="020E0502030303020204" pitchFamily="34" charset="0"/>
              </a:rPr>
              <a:t>Carousel fraud (€300 mln uncovered)</a:t>
            </a:r>
          </a:p>
          <a:p>
            <a:pPr lvl="1">
              <a:lnSpc>
                <a:spcPct val="90000"/>
              </a:lnSpc>
            </a:pPr>
            <a:r>
              <a:rPr lang="de-DE" sz="2400" dirty="0">
                <a:latin typeface="Candara" panose="020E0502030303020204" pitchFamily="34" charset="0"/>
              </a:rPr>
              <a:t>VAT rules standardised in 2010</a:t>
            </a:r>
          </a:p>
          <a:p>
            <a:pPr>
              <a:lnSpc>
                <a:spcPct val="90000"/>
              </a:lnSpc>
            </a:pPr>
            <a:r>
              <a:rPr lang="de-DE" sz="2800" dirty="0">
                <a:latin typeface="Candara" panose="020E0502030303020204" pitchFamily="34" charset="0"/>
              </a:rPr>
              <a:t>Monitoring and enforcement with the Member States</a:t>
            </a:r>
          </a:p>
        </p:txBody>
      </p:sp>
    </p:spTree>
    <p:extLst>
      <p:ext uri="{BB962C8B-B14F-4D97-AF65-F5344CB8AC3E}">
        <p14:creationId xmlns:p14="http://schemas.microsoft.com/office/powerpoint/2010/main" val="38204845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2768" y="0"/>
            <a:ext cx="7772400" cy="1143000"/>
          </a:xfrm>
        </p:spPr>
        <p:txBody>
          <a:bodyPr/>
          <a:lstStyle/>
          <a:p>
            <a:pPr eaLnBrk="1" hangingPunct="1"/>
            <a:r>
              <a:rPr lang="de-DE" sz="3600" dirty="0">
                <a:latin typeface="Candara" panose="020E0502030303020204" pitchFamily="34" charset="0"/>
              </a:rPr>
              <a:t>Policy instruments</a:t>
            </a:r>
            <a:endParaRPr lang="en-GB" sz="3600" dirty="0">
              <a:latin typeface="Candara" panose="020E0502030303020204" pitchFamily="34" charset="0"/>
            </a:endParaRPr>
          </a:p>
        </p:txBody>
      </p:sp>
      <p:sp>
        <p:nvSpPr>
          <p:cNvPr id="4099" name="Rectangle 3"/>
          <p:cNvSpPr>
            <a:spLocks noGrp="1" noChangeArrowheads="1"/>
          </p:cNvSpPr>
          <p:nvPr>
            <p:ph type="body" idx="1"/>
          </p:nvPr>
        </p:nvSpPr>
        <p:spPr>
          <a:xfrm>
            <a:off x="682768" y="1143000"/>
            <a:ext cx="7772400" cy="4114800"/>
          </a:xfrm>
        </p:spPr>
        <p:txBody>
          <a:bodyPr/>
          <a:lstStyle/>
          <a:p>
            <a:pPr eaLnBrk="1" hangingPunct="1"/>
            <a:r>
              <a:rPr lang="de-DE" dirty="0">
                <a:latin typeface="Candara" panose="020E0502030303020204" pitchFamily="34" charset="0"/>
              </a:rPr>
              <a:t>Instruments recap</a:t>
            </a:r>
          </a:p>
          <a:p>
            <a:pPr lvl="1" eaLnBrk="1" hangingPunct="1"/>
            <a:r>
              <a:rPr lang="de-DE" sz="2400" dirty="0">
                <a:latin typeface="Candara" panose="020E0502030303020204" pitchFamily="34" charset="0"/>
              </a:rPr>
              <a:t>Coase Theorem</a:t>
            </a:r>
          </a:p>
          <a:p>
            <a:pPr lvl="1" eaLnBrk="1" hangingPunct="1"/>
            <a:r>
              <a:rPr lang="de-DE" sz="2400" dirty="0">
                <a:latin typeface="Candara" panose="020E0502030303020204" pitchFamily="34" charset="0"/>
              </a:rPr>
              <a:t>Weitzman Theorem</a:t>
            </a:r>
          </a:p>
          <a:p>
            <a:pPr eaLnBrk="1" hangingPunct="1"/>
            <a:r>
              <a:rPr lang="de-DE" sz="2800" dirty="0">
                <a:latin typeface="Candara" panose="020E0502030303020204" pitchFamily="34" charset="0"/>
              </a:rPr>
              <a:t>Tradable Emission Permits</a:t>
            </a:r>
          </a:p>
          <a:p>
            <a:pPr lvl="1" eaLnBrk="1" hangingPunct="1"/>
            <a:r>
              <a:rPr lang="de-DE" sz="2400" dirty="0">
                <a:latin typeface="Candara" panose="020E0502030303020204" pitchFamily="34" charset="0"/>
              </a:rPr>
              <a:t>International</a:t>
            </a:r>
          </a:p>
          <a:p>
            <a:pPr lvl="1" eaLnBrk="1" hangingPunct="1"/>
            <a:r>
              <a:rPr lang="de-DE" sz="2400" dirty="0">
                <a:latin typeface="Candara" panose="020E0502030303020204" pitchFamily="34" charset="0"/>
              </a:rPr>
              <a:t>European Union</a:t>
            </a:r>
          </a:p>
          <a:p>
            <a:pPr lvl="1" eaLnBrk="1" hangingPunct="1"/>
            <a:r>
              <a:rPr lang="de-DE" sz="2400" b="1" dirty="0">
                <a:latin typeface="Candara" panose="020E0502030303020204" pitchFamily="34" charset="0"/>
              </a:rPr>
              <a:t>United Kingdom</a:t>
            </a:r>
          </a:p>
          <a:p>
            <a:pPr lvl="1" eaLnBrk="1" hangingPunct="1"/>
            <a:r>
              <a:rPr lang="de-DE" sz="2400" dirty="0">
                <a:latin typeface="Candara" panose="020E0502030303020204" pitchFamily="34" charset="0"/>
              </a:rPr>
              <a:t>Border adjustments</a:t>
            </a:r>
          </a:p>
          <a:p>
            <a:pPr eaLnBrk="1" hangingPunct="1"/>
            <a:r>
              <a:rPr lang="de-DE" sz="2800" dirty="0">
                <a:latin typeface="Candara" panose="020E0502030303020204" pitchFamily="34" charset="0"/>
              </a:rPr>
              <a:t>Clean Development Mechanism</a:t>
            </a:r>
          </a:p>
          <a:p>
            <a:pPr eaLnBrk="1" hangingPunct="1"/>
            <a:r>
              <a:rPr lang="de-DE" sz="2800" dirty="0">
                <a:latin typeface="Candara" panose="020E0502030303020204" pitchFamily="34" charset="0"/>
              </a:rPr>
              <a:t>Technological change</a:t>
            </a:r>
            <a:endParaRPr lang="de-DE" sz="2800" dirty="0">
              <a:latin typeface="Comic Sans MS" pitchFamily="66" charset="0"/>
            </a:endParaRPr>
          </a:p>
        </p:txBody>
      </p:sp>
    </p:spTree>
    <p:extLst>
      <p:ext uri="{BB962C8B-B14F-4D97-AF65-F5344CB8AC3E}">
        <p14:creationId xmlns:p14="http://schemas.microsoft.com/office/powerpoint/2010/main" val="12612039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4213" y="0"/>
            <a:ext cx="7772400" cy="1143000"/>
          </a:xfrm>
        </p:spPr>
        <p:txBody>
          <a:bodyPr/>
          <a:lstStyle/>
          <a:p>
            <a:r>
              <a:rPr lang="de-DE" sz="3600" dirty="0">
                <a:latin typeface="Candara" panose="020E0502030303020204" pitchFamily="34" charset="0"/>
              </a:rPr>
              <a:t>UK ETS</a:t>
            </a:r>
            <a:endParaRPr lang="en-GB" sz="3600" dirty="0">
              <a:latin typeface="Candara" panose="020E0502030303020204" pitchFamily="34" charset="0"/>
            </a:endParaRPr>
          </a:p>
        </p:txBody>
      </p:sp>
      <p:sp>
        <p:nvSpPr>
          <p:cNvPr id="31747" name="Rectangle 3"/>
          <p:cNvSpPr>
            <a:spLocks noGrp="1" noChangeArrowheads="1"/>
          </p:cNvSpPr>
          <p:nvPr>
            <p:ph type="body" idx="1"/>
          </p:nvPr>
        </p:nvSpPr>
        <p:spPr>
          <a:xfrm>
            <a:off x="611188" y="1052513"/>
            <a:ext cx="7772400" cy="5113337"/>
          </a:xfrm>
        </p:spPr>
        <p:txBody>
          <a:bodyPr/>
          <a:lstStyle/>
          <a:p>
            <a:pPr>
              <a:lnSpc>
                <a:spcPct val="90000"/>
              </a:lnSpc>
            </a:pPr>
            <a:r>
              <a:rPr lang="en-GB" sz="2800" dirty="0">
                <a:latin typeface="Candara" panose="020E0502030303020204" pitchFamily="34" charset="0"/>
              </a:rPr>
              <a:t>The UK ETS “started” on 1 Jan 2021</a:t>
            </a:r>
          </a:p>
          <a:p>
            <a:pPr>
              <a:lnSpc>
                <a:spcPct val="90000"/>
              </a:lnSpc>
            </a:pPr>
            <a:r>
              <a:rPr lang="en-GB" sz="2800" dirty="0">
                <a:latin typeface="Candara" panose="020E0502030303020204" pitchFamily="34" charset="0"/>
              </a:rPr>
              <a:t>This was not necessary</a:t>
            </a:r>
          </a:p>
          <a:p>
            <a:pPr lvl="1">
              <a:lnSpc>
                <a:spcPct val="90000"/>
              </a:lnSpc>
            </a:pPr>
            <a:r>
              <a:rPr lang="en-GB" sz="2400" dirty="0">
                <a:latin typeface="Candara" panose="020E0502030303020204" pitchFamily="34" charset="0"/>
              </a:rPr>
              <a:t>Iceland, Liechtenstein and Norway</a:t>
            </a:r>
          </a:p>
          <a:p>
            <a:pPr>
              <a:lnSpc>
                <a:spcPct val="90000"/>
              </a:lnSpc>
            </a:pPr>
            <a:r>
              <a:rPr lang="en-GB" sz="2800" dirty="0">
                <a:latin typeface="Candara" panose="020E0502030303020204" pitchFamily="34" charset="0"/>
              </a:rPr>
              <a:t>UK dithered about whether or not to stay in the EU, which meant that UK companies lost their free allocation of permits in 2018</a:t>
            </a:r>
          </a:p>
          <a:p>
            <a:pPr lvl="1">
              <a:lnSpc>
                <a:spcPct val="90000"/>
              </a:lnSpc>
            </a:pPr>
            <a:r>
              <a:rPr lang="en-GB" sz="2400" dirty="0">
                <a:latin typeface="Candara" panose="020E0502030303020204" pitchFamily="34" charset="0"/>
              </a:rPr>
              <a:t>One factor in the bankruptcy of British Steel</a:t>
            </a:r>
          </a:p>
          <a:p>
            <a:pPr>
              <a:lnSpc>
                <a:spcPct val="90000"/>
              </a:lnSpc>
            </a:pPr>
            <a:r>
              <a:rPr lang="en-GB" sz="2800" dirty="0">
                <a:latin typeface="Candara" panose="020E0502030303020204" pitchFamily="34" charset="0"/>
              </a:rPr>
              <a:t>HMG not sure carbon tax or tradable permits</a:t>
            </a:r>
          </a:p>
          <a:p>
            <a:pPr lvl="1">
              <a:lnSpc>
                <a:spcPct val="90000"/>
              </a:lnSpc>
            </a:pPr>
            <a:r>
              <a:rPr lang="en-GB" sz="2400" dirty="0">
                <a:latin typeface="Candara" panose="020E0502030303020204" pitchFamily="34" charset="0"/>
              </a:rPr>
              <a:t>First trade was on 19 May 2021</a:t>
            </a:r>
          </a:p>
          <a:p>
            <a:pPr>
              <a:lnSpc>
                <a:spcPct val="90000"/>
              </a:lnSpc>
            </a:pPr>
            <a:r>
              <a:rPr lang="en-GB" sz="2800" dirty="0">
                <a:latin typeface="Candara" panose="020E0502030303020204" pitchFamily="34" charset="0"/>
              </a:rPr>
              <a:t>UK ETS is a carbon copy of EU ETS</a:t>
            </a:r>
          </a:p>
          <a:p>
            <a:pPr lvl="1">
              <a:lnSpc>
                <a:spcPct val="90000"/>
              </a:lnSpc>
            </a:pPr>
            <a:r>
              <a:rPr lang="en-GB" sz="2400" dirty="0">
                <a:latin typeface="Candara" panose="020E0502030303020204" pitchFamily="34" charset="0"/>
              </a:rPr>
              <a:t>except Cost Containment Mechanism</a:t>
            </a:r>
          </a:p>
          <a:p>
            <a:pPr lvl="1">
              <a:lnSpc>
                <a:spcPct val="90000"/>
              </a:lnSpc>
            </a:pPr>
            <a:r>
              <a:rPr lang="en-GB" sz="2400" dirty="0">
                <a:latin typeface="Candara" panose="020E0502030303020204" pitchFamily="34" charset="0"/>
              </a:rPr>
              <a:t>If average price is greater than price of previous 2 years for 3 months in a row, then nothing happens</a:t>
            </a:r>
          </a:p>
          <a:p>
            <a:pPr>
              <a:lnSpc>
                <a:spcPct val="90000"/>
              </a:lnSpc>
            </a:pPr>
            <a:endParaRPr lang="en-GB" sz="2800" dirty="0">
              <a:latin typeface="Candara" panose="020E0502030303020204" pitchFamily="34" charset="0"/>
            </a:endParaRPr>
          </a:p>
          <a:p>
            <a:pPr lvl="1">
              <a:lnSpc>
                <a:spcPct val="90000"/>
              </a:lnSpc>
            </a:pPr>
            <a:endParaRPr lang="en-GB" sz="2400" dirty="0">
              <a:latin typeface="Candara" panose="020E0502030303020204" pitchFamily="34" charset="0"/>
            </a:endParaRPr>
          </a:p>
        </p:txBody>
      </p:sp>
    </p:spTree>
    <p:extLst>
      <p:ext uri="{BB962C8B-B14F-4D97-AF65-F5344CB8AC3E}">
        <p14:creationId xmlns:p14="http://schemas.microsoft.com/office/powerpoint/2010/main" val="26433798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E542E065-9CF8-4AC7-82B9-CAC1E397375C}"/>
              </a:ext>
            </a:extLst>
          </p:cNvPr>
          <p:cNvGraphicFramePr>
            <a:graphicFrameLocks noGrp="1"/>
          </p:cNvGraphicFramePr>
          <p:nvPr>
            <p:extLst>
              <p:ext uri="{D42A27DB-BD31-4B8C-83A1-F6EECF244321}">
                <p14:modId xmlns:p14="http://schemas.microsoft.com/office/powerpoint/2010/main" val="2002843638"/>
              </p:ext>
            </p:extLst>
          </p:nvPr>
        </p:nvGraphicFramePr>
        <p:xfrm>
          <a:off x="0" y="13103"/>
          <a:ext cx="9144000" cy="586416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218432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4213" y="0"/>
            <a:ext cx="7772400" cy="1143000"/>
          </a:xfrm>
        </p:spPr>
        <p:txBody>
          <a:bodyPr/>
          <a:lstStyle/>
          <a:p>
            <a:r>
              <a:rPr lang="de-DE" sz="3600" dirty="0">
                <a:latin typeface="Candara" panose="020E0502030303020204" pitchFamily="34" charset="0"/>
              </a:rPr>
              <a:t>UK ETS</a:t>
            </a:r>
            <a:endParaRPr lang="en-GB" sz="3600" dirty="0">
              <a:latin typeface="Candara" panose="020E0502030303020204" pitchFamily="34" charset="0"/>
            </a:endParaRPr>
          </a:p>
        </p:txBody>
      </p:sp>
      <p:sp>
        <p:nvSpPr>
          <p:cNvPr id="31747" name="Rectangle 3"/>
          <p:cNvSpPr>
            <a:spLocks noGrp="1" noChangeArrowheads="1"/>
          </p:cNvSpPr>
          <p:nvPr>
            <p:ph type="body" idx="1"/>
          </p:nvPr>
        </p:nvSpPr>
        <p:spPr>
          <a:xfrm>
            <a:off x="611188" y="1052513"/>
            <a:ext cx="7772400" cy="5113337"/>
          </a:xfrm>
        </p:spPr>
        <p:txBody>
          <a:bodyPr/>
          <a:lstStyle/>
          <a:p>
            <a:pPr>
              <a:lnSpc>
                <a:spcPct val="90000"/>
              </a:lnSpc>
            </a:pPr>
            <a:r>
              <a:rPr lang="de-DE" sz="2800" dirty="0">
                <a:latin typeface="Candara" panose="020E0502030303020204" pitchFamily="34" charset="0"/>
              </a:rPr>
              <a:t>Average price in 2021 £55.59/tCO2</a:t>
            </a:r>
          </a:p>
          <a:p>
            <a:pPr>
              <a:lnSpc>
                <a:spcPct val="90000"/>
              </a:lnSpc>
            </a:pPr>
            <a:r>
              <a:rPr lang="de-DE" sz="2800" dirty="0">
                <a:latin typeface="Candara" panose="020E0502030303020204" pitchFamily="34" charset="0"/>
              </a:rPr>
              <a:t>Average price in EU: €49.43/tCO2 = £41.34/tCO2</a:t>
            </a:r>
          </a:p>
          <a:p>
            <a:pPr>
              <a:lnSpc>
                <a:spcPct val="90000"/>
              </a:lnSpc>
            </a:pPr>
            <a:endParaRPr lang="de-DE" sz="2800" dirty="0">
              <a:latin typeface="Candara" panose="020E0502030303020204" pitchFamily="34" charset="0"/>
            </a:endParaRPr>
          </a:p>
          <a:p>
            <a:pPr>
              <a:lnSpc>
                <a:spcPct val="90000"/>
              </a:lnSpc>
            </a:pPr>
            <a:r>
              <a:rPr lang="de-DE" sz="2800" dirty="0">
                <a:latin typeface="Candara" panose="020E0502030303020204" pitchFamily="34" charset="0"/>
              </a:rPr>
              <a:t>Number of permits: 84 mln tCO2</a:t>
            </a:r>
          </a:p>
          <a:p>
            <a:pPr>
              <a:lnSpc>
                <a:spcPct val="90000"/>
              </a:lnSpc>
            </a:pPr>
            <a:endParaRPr lang="de-DE" sz="2800" dirty="0">
              <a:latin typeface="Candara" panose="020E0502030303020204" pitchFamily="34" charset="0"/>
            </a:endParaRPr>
          </a:p>
          <a:p>
            <a:pPr>
              <a:lnSpc>
                <a:spcPct val="90000"/>
              </a:lnSpc>
            </a:pPr>
            <a:r>
              <a:rPr lang="de-DE" sz="2800" dirty="0">
                <a:latin typeface="Candara" panose="020E0502030303020204" pitchFamily="34" charset="0"/>
              </a:rPr>
              <a:t>Cost: £14.15/tCO2 * 84,867,000 tCO2 = £1,200,868,050</a:t>
            </a:r>
          </a:p>
        </p:txBody>
      </p:sp>
    </p:spTree>
    <p:extLst>
      <p:ext uri="{BB962C8B-B14F-4D97-AF65-F5344CB8AC3E}">
        <p14:creationId xmlns:p14="http://schemas.microsoft.com/office/powerpoint/2010/main" val="3532774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4213" y="0"/>
            <a:ext cx="7772400" cy="1143000"/>
          </a:xfrm>
        </p:spPr>
        <p:txBody>
          <a:bodyPr/>
          <a:lstStyle/>
          <a:p>
            <a:pPr eaLnBrk="1" hangingPunct="1"/>
            <a:r>
              <a:rPr lang="de-DE" sz="3600" dirty="0">
                <a:solidFill>
                  <a:schemeClr val="bg1">
                    <a:lumMod val="50000"/>
                  </a:schemeClr>
                </a:solidFill>
                <a:latin typeface="Candara" panose="020E0502030303020204" pitchFamily="34" charset="0"/>
              </a:rPr>
              <a:t>Direct Regulation</a:t>
            </a:r>
            <a:endParaRPr lang="en-GB" sz="3600" dirty="0">
              <a:solidFill>
                <a:schemeClr val="bg1">
                  <a:lumMod val="50000"/>
                </a:schemeClr>
              </a:solidFill>
              <a:latin typeface="Candara" panose="020E0502030303020204" pitchFamily="34" charset="0"/>
            </a:endParaRPr>
          </a:p>
        </p:txBody>
      </p:sp>
      <p:sp>
        <p:nvSpPr>
          <p:cNvPr id="5123" name="Rectangle 3"/>
          <p:cNvSpPr>
            <a:spLocks noGrp="1" noChangeArrowheads="1"/>
          </p:cNvSpPr>
          <p:nvPr>
            <p:ph type="body" idx="1"/>
          </p:nvPr>
        </p:nvSpPr>
        <p:spPr>
          <a:xfrm>
            <a:off x="684213" y="1125538"/>
            <a:ext cx="7772400" cy="4572000"/>
          </a:xfrm>
        </p:spPr>
        <p:txBody>
          <a:bodyPr/>
          <a:lstStyle/>
          <a:p>
            <a:pPr eaLnBrk="1" hangingPunct="1">
              <a:lnSpc>
                <a:spcPct val="90000"/>
              </a:lnSpc>
            </a:pPr>
            <a:r>
              <a:rPr lang="de-DE" sz="2800" dirty="0">
                <a:solidFill>
                  <a:schemeClr val="bg1">
                    <a:lumMod val="50000"/>
                  </a:schemeClr>
                </a:solidFill>
                <a:latin typeface="Candara" panose="020E0502030303020204" pitchFamily="34" charset="0"/>
              </a:rPr>
              <a:t>It is the most common form of environmental regulation, and highly successful in past management of point sources of toxic materials</a:t>
            </a:r>
          </a:p>
          <a:p>
            <a:pPr eaLnBrk="1" hangingPunct="1">
              <a:lnSpc>
                <a:spcPct val="90000"/>
              </a:lnSpc>
            </a:pPr>
            <a:r>
              <a:rPr lang="de-DE" sz="2800" dirty="0">
                <a:solidFill>
                  <a:schemeClr val="bg1">
                    <a:lumMod val="50000"/>
                  </a:schemeClr>
                </a:solidFill>
                <a:latin typeface="Candara" panose="020E0502030303020204" pitchFamily="34" charset="0"/>
              </a:rPr>
              <a:t>Essentially, command and control prescribes aspects of the production process, be it inputs, production or outputs</a:t>
            </a:r>
          </a:p>
          <a:p>
            <a:pPr eaLnBrk="1" hangingPunct="1">
              <a:lnSpc>
                <a:spcPct val="90000"/>
              </a:lnSpc>
            </a:pPr>
            <a:r>
              <a:rPr lang="de-DE" sz="2800" dirty="0">
                <a:solidFill>
                  <a:schemeClr val="bg1">
                    <a:lumMod val="50000"/>
                  </a:schemeClr>
                </a:solidFill>
                <a:latin typeface="Candara" panose="020E0502030303020204" pitchFamily="34" charset="0"/>
              </a:rPr>
              <a:t>Requires substantial knowledge on the part of the regulator</a:t>
            </a:r>
          </a:p>
          <a:p>
            <a:pPr eaLnBrk="1" hangingPunct="1">
              <a:lnSpc>
                <a:spcPct val="90000"/>
              </a:lnSpc>
            </a:pPr>
            <a:r>
              <a:rPr lang="de-DE" sz="2800" dirty="0">
                <a:solidFill>
                  <a:schemeClr val="bg1">
                    <a:lumMod val="50000"/>
                  </a:schemeClr>
                </a:solidFill>
                <a:latin typeface="Candara" panose="020E0502030303020204" pitchFamily="34" charset="0"/>
              </a:rPr>
              <a:t>Requires relatively homogenous producers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2768" y="0"/>
            <a:ext cx="7772400" cy="1143000"/>
          </a:xfrm>
        </p:spPr>
        <p:txBody>
          <a:bodyPr/>
          <a:lstStyle/>
          <a:p>
            <a:pPr eaLnBrk="1" hangingPunct="1"/>
            <a:r>
              <a:rPr lang="de-DE" sz="3600" dirty="0">
                <a:latin typeface="Candara" panose="020E0502030303020204" pitchFamily="34" charset="0"/>
              </a:rPr>
              <a:t>Policy instruments</a:t>
            </a:r>
            <a:endParaRPr lang="en-GB" sz="3600" dirty="0">
              <a:latin typeface="Candara" panose="020E0502030303020204" pitchFamily="34" charset="0"/>
            </a:endParaRPr>
          </a:p>
        </p:txBody>
      </p:sp>
      <p:sp>
        <p:nvSpPr>
          <p:cNvPr id="4099" name="Rectangle 3"/>
          <p:cNvSpPr>
            <a:spLocks noGrp="1" noChangeArrowheads="1"/>
          </p:cNvSpPr>
          <p:nvPr>
            <p:ph type="body" idx="1"/>
          </p:nvPr>
        </p:nvSpPr>
        <p:spPr>
          <a:xfrm>
            <a:off x="682768" y="1143000"/>
            <a:ext cx="7772400" cy="4114800"/>
          </a:xfrm>
        </p:spPr>
        <p:txBody>
          <a:bodyPr/>
          <a:lstStyle/>
          <a:p>
            <a:pPr eaLnBrk="1" hangingPunct="1"/>
            <a:r>
              <a:rPr lang="de-DE" dirty="0">
                <a:latin typeface="Candara" panose="020E0502030303020204" pitchFamily="34" charset="0"/>
              </a:rPr>
              <a:t>Instruments recap</a:t>
            </a:r>
          </a:p>
          <a:p>
            <a:pPr lvl="1" eaLnBrk="1" hangingPunct="1"/>
            <a:r>
              <a:rPr lang="de-DE" sz="2400" dirty="0">
                <a:latin typeface="Candara" panose="020E0502030303020204" pitchFamily="34" charset="0"/>
              </a:rPr>
              <a:t>Coase Theorem</a:t>
            </a:r>
          </a:p>
          <a:p>
            <a:pPr lvl="1" eaLnBrk="1" hangingPunct="1"/>
            <a:r>
              <a:rPr lang="de-DE" sz="2400" dirty="0">
                <a:latin typeface="Candara" panose="020E0502030303020204" pitchFamily="34" charset="0"/>
              </a:rPr>
              <a:t>Weitzman Theorem</a:t>
            </a:r>
          </a:p>
          <a:p>
            <a:pPr eaLnBrk="1" hangingPunct="1"/>
            <a:r>
              <a:rPr lang="de-DE" sz="2800" dirty="0">
                <a:latin typeface="Candara" panose="020E0502030303020204" pitchFamily="34" charset="0"/>
              </a:rPr>
              <a:t>Tradable Emission Permits</a:t>
            </a:r>
          </a:p>
          <a:p>
            <a:pPr lvl="1" eaLnBrk="1" hangingPunct="1"/>
            <a:r>
              <a:rPr lang="de-DE" sz="2400" dirty="0">
                <a:latin typeface="Candara" panose="020E0502030303020204" pitchFamily="34" charset="0"/>
              </a:rPr>
              <a:t>International</a:t>
            </a:r>
          </a:p>
          <a:p>
            <a:pPr lvl="1" eaLnBrk="1" hangingPunct="1"/>
            <a:r>
              <a:rPr lang="de-DE" sz="2400" dirty="0">
                <a:latin typeface="Candara" panose="020E0502030303020204" pitchFamily="34" charset="0"/>
              </a:rPr>
              <a:t>European Union</a:t>
            </a:r>
          </a:p>
          <a:p>
            <a:pPr lvl="1" eaLnBrk="1" hangingPunct="1"/>
            <a:r>
              <a:rPr lang="de-DE" sz="2400" dirty="0">
                <a:latin typeface="Candara" panose="020E0502030303020204" pitchFamily="34" charset="0"/>
              </a:rPr>
              <a:t>United Kingdom</a:t>
            </a:r>
          </a:p>
          <a:p>
            <a:pPr lvl="1" eaLnBrk="1" hangingPunct="1"/>
            <a:r>
              <a:rPr lang="de-DE" sz="2400" b="1" dirty="0">
                <a:latin typeface="Candara" panose="020E0502030303020204" pitchFamily="34" charset="0"/>
              </a:rPr>
              <a:t>Border adjustments</a:t>
            </a:r>
          </a:p>
          <a:p>
            <a:pPr eaLnBrk="1" hangingPunct="1"/>
            <a:r>
              <a:rPr lang="de-DE" sz="2800" dirty="0">
                <a:latin typeface="Candara" panose="020E0502030303020204" pitchFamily="34" charset="0"/>
              </a:rPr>
              <a:t>Clean Development Mechanism</a:t>
            </a:r>
          </a:p>
          <a:p>
            <a:pPr eaLnBrk="1" hangingPunct="1"/>
            <a:r>
              <a:rPr lang="de-DE" sz="2800" dirty="0">
                <a:latin typeface="Candara" panose="020E0502030303020204" pitchFamily="34" charset="0"/>
              </a:rPr>
              <a:t>Technological change</a:t>
            </a:r>
            <a:endParaRPr lang="de-DE" sz="2800" dirty="0">
              <a:latin typeface="Comic Sans MS" pitchFamily="66" charset="0"/>
            </a:endParaRPr>
          </a:p>
        </p:txBody>
      </p:sp>
    </p:spTree>
    <p:extLst>
      <p:ext uri="{BB962C8B-B14F-4D97-AF65-F5344CB8AC3E}">
        <p14:creationId xmlns:p14="http://schemas.microsoft.com/office/powerpoint/2010/main" val="12589769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4213" y="0"/>
            <a:ext cx="7772400" cy="1143000"/>
          </a:xfrm>
        </p:spPr>
        <p:txBody>
          <a:bodyPr/>
          <a:lstStyle/>
          <a:p>
            <a:r>
              <a:rPr lang="de-DE" sz="3600" dirty="0">
                <a:latin typeface="Candara" panose="020E0502030303020204" pitchFamily="34" charset="0"/>
              </a:rPr>
              <a:t>Border adjustments</a:t>
            </a:r>
            <a:endParaRPr lang="en-GB" sz="3600" dirty="0">
              <a:latin typeface="Candara" panose="020E0502030303020204" pitchFamily="34" charset="0"/>
            </a:endParaRPr>
          </a:p>
        </p:txBody>
      </p:sp>
      <p:sp>
        <p:nvSpPr>
          <p:cNvPr id="31747" name="Rectangle 3"/>
          <p:cNvSpPr>
            <a:spLocks noGrp="1" noChangeArrowheads="1"/>
          </p:cNvSpPr>
          <p:nvPr>
            <p:ph type="body" idx="1"/>
          </p:nvPr>
        </p:nvSpPr>
        <p:spPr>
          <a:xfrm>
            <a:off x="611188" y="1052513"/>
            <a:ext cx="7772400" cy="5113337"/>
          </a:xfrm>
        </p:spPr>
        <p:txBody>
          <a:bodyPr/>
          <a:lstStyle/>
          <a:p>
            <a:pPr>
              <a:lnSpc>
                <a:spcPct val="90000"/>
              </a:lnSpc>
            </a:pPr>
            <a:r>
              <a:rPr lang="de-DE" sz="2800" dirty="0">
                <a:latin typeface="Candara" panose="020E0502030303020204" pitchFamily="34" charset="0"/>
              </a:rPr>
              <a:t>Allocation in EU and UK ETS is a mix of auctioned and grandparented permits</a:t>
            </a:r>
          </a:p>
          <a:p>
            <a:pPr>
              <a:lnSpc>
                <a:spcPct val="90000"/>
              </a:lnSpc>
            </a:pPr>
            <a:r>
              <a:rPr lang="de-DE" sz="2800" dirty="0">
                <a:latin typeface="Candara" panose="020E0502030303020204" pitchFamily="34" charset="0"/>
              </a:rPr>
              <a:t>EU has long tried to reduce grandparenting</a:t>
            </a:r>
          </a:p>
          <a:p>
            <a:pPr>
              <a:lnSpc>
                <a:spcPct val="90000"/>
              </a:lnSpc>
            </a:pPr>
            <a:r>
              <a:rPr lang="de-DE" sz="2800" dirty="0">
                <a:latin typeface="Candara" panose="020E0502030303020204" pitchFamily="34" charset="0"/>
              </a:rPr>
              <a:t>Grandparenting continues in sectors that are exposed to international trade</a:t>
            </a:r>
          </a:p>
          <a:p>
            <a:pPr lvl="1">
              <a:lnSpc>
                <a:spcPct val="90000"/>
              </a:lnSpc>
            </a:pPr>
            <a:r>
              <a:rPr lang="de-DE" sz="2400" dirty="0">
                <a:latin typeface="Candara" panose="020E0502030303020204" pitchFamily="34" charset="0"/>
              </a:rPr>
              <a:t>Domestic steel, with a carbon price, competes with imported steel, without a carbon price</a:t>
            </a:r>
          </a:p>
          <a:p>
            <a:pPr>
              <a:lnSpc>
                <a:spcPct val="90000"/>
              </a:lnSpc>
            </a:pPr>
            <a:r>
              <a:rPr lang="de-DE" sz="2800" dirty="0">
                <a:latin typeface="Candara" panose="020E0502030303020204" pitchFamily="34" charset="0"/>
              </a:rPr>
              <a:t>These sectors receive free permits, which is essentially a capital subsidy</a:t>
            </a:r>
          </a:p>
          <a:p>
            <a:pPr>
              <a:lnSpc>
                <a:spcPct val="90000"/>
              </a:lnSpc>
            </a:pPr>
            <a:endParaRPr lang="de-DE" sz="2800" dirty="0">
              <a:latin typeface="Candara" panose="020E0502030303020204" pitchFamily="34" charset="0"/>
            </a:endParaRPr>
          </a:p>
        </p:txBody>
      </p:sp>
    </p:spTree>
    <p:extLst>
      <p:ext uri="{BB962C8B-B14F-4D97-AF65-F5344CB8AC3E}">
        <p14:creationId xmlns:p14="http://schemas.microsoft.com/office/powerpoint/2010/main" val="24899779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4213" y="0"/>
            <a:ext cx="7772400" cy="1143000"/>
          </a:xfrm>
        </p:spPr>
        <p:txBody>
          <a:bodyPr/>
          <a:lstStyle/>
          <a:p>
            <a:r>
              <a:rPr lang="de-DE" sz="3600" dirty="0">
                <a:latin typeface="Candara" panose="020E0502030303020204" pitchFamily="34" charset="0"/>
              </a:rPr>
              <a:t>Border adjustments</a:t>
            </a:r>
            <a:endParaRPr lang="en-GB" sz="3600" dirty="0">
              <a:latin typeface="Candara" panose="020E0502030303020204" pitchFamily="34" charset="0"/>
            </a:endParaRPr>
          </a:p>
        </p:txBody>
      </p:sp>
      <p:sp>
        <p:nvSpPr>
          <p:cNvPr id="31747" name="Rectangle 3"/>
          <p:cNvSpPr>
            <a:spLocks noGrp="1" noChangeArrowheads="1"/>
          </p:cNvSpPr>
          <p:nvPr>
            <p:ph type="body" idx="1"/>
          </p:nvPr>
        </p:nvSpPr>
        <p:spPr>
          <a:xfrm>
            <a:off x="611188" y="1052513"/>
            <a:ext cx="7772400" cy="5113337"/>
          </a:xfrm>
        </p:spPr>
        <p:txBody>
          <a:bodyPr/>
          <a:lstStyle/>
          <a:p>
            <a:pPr>
              <a:lnSpc>
                <a:spcPct val="90000"/>
              </a:lnSpc>
            </a:pPr>
            <a:r>
              <a:rPr lang="de-DE" sz="2800" dirty="0">
                <a:latin typeface="Candara" panose="020E0502030303020204" pitchFamily="34" charset="0"/>
              </a:rPr>
              <a:t>Allocation in EU and UK ETS is a mix of auctioned and grandparented permits</a:t>
            </a:r>
          </a:p>
          <a:p>
            <a:pPr>
              <a:lnSpc>
                <a:spcPct val="90000"/>
              </a:lnSpc>
            </a:pPr>
            <a:r>
              <a:rPr lang="de-DE" sz="2800" dirty="0">
                <a:latin typeface="Candara" panose="020E0502030303020204" pitchFamily="34" charset="0"/>
              </a:rPr>
              <a:t>EU has long tried to reduce grandparenting</a:t>
            </a:r>
          </a:p>
          <a:p>
            <a:pPr>
              <a:lnSpc>
                <a:spcPct val="90000"/>
              </a:lnSpc>
            </a:pPr>
            <a:r>
              <a:rPr lang="de-DE" sz="2800" dirty="0">
                <a:latin typeface="Candara" panose="020E0502030303020204" pitchFamily="34" charset="0"/>
              </a:rPr>
              <a:t>Grandparenting continues in sectors that are exposed to international trade</a:t>
            </a:r>
          </a:p>
          <a:p>
            <a:pPr lvl="1">
              <a:lnSpc>
                <a:spcPct val="90000"/>
              </a:lnSpc>
            </a:pPr>
            <a:r>
              <a:rPr lang="de-DE" sz="2400" dirty="0">
                <a:latin typeface="Candara" panose="020E0502030303020204" pitchFamily="34" charset="0"/>
              </a:rPr>
              <a:t>Domestic steel, with a carbon price, competes with imported steel, without a carbon price</a:t>
            </a:r>
          </a:p>
          <a:p>
            <a:pPr>
              <a:lnSpc>
                <a:spcPct val="90000"/>
              </a:lnSpc>
            </a:pPr>
            <a:r>
              <a:rPr lang="de-DE" sz="2800" dirty="0">
                <a:latin typeface="Candara" panose="020E0502030303020204" pitchFamily="34" charset="0"/>
              </a:rPr>
              <a:t>These sectors receive free permits, which is essentially a capital subsidy</a:t>
            </a:r>
          </a:p>
          <a:p>
            <a:pPr>
              <a:lnSpc>
                <a:spcPct val="90000"/>
              </a:lnSpc>
            </a:pPr>
            <a:endParaRPr lang="de-DE" sz="2800" dirty="0">
              <a:latin typeface="Candara" panose="020E0502030303020204" pitchFamily="34" charset="0"/>
            </a:endParaRPr>
          </a:p>
        </p:txBody>
      </p:sp>
    </p:spTree>
    <p:extLst>
      <p:ext uri="{BB962C8B-B14F-4D97-AF65-F5344CB8AC3E}">
        <p14:creationId xmlns:p14="http://schemas.microsoft.com/office/powerpoint/2010/main" val="1911962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4213" y="0"/>
            <a:ext cx="7772400" cy="1143000"/>
          </a:xfrm>
        </p:spPr>
        <p:txBody>
          <a:bodyPr/>
          <a:lstStyle/>
          <a:p>
            <a:r>
              <a:rPr lang="de-DE" sz="3600" dirty="0">
                <a:latin typeface="Candara" panose="020E0502030303020204" pitchFamily="34" charset="0"/>
              </a:rPr>
              <a:t>Border adjustments</a:t>
            </a:r>
            <a:endParaRPr lang="en-GB" sz="3600" dirty="0">
              <a:latin typeface="Candara" panose="020E0502030303020204" pitchFamily="34" charset="0"/>
            </a:endParaRPr>
          </a:p>
        </p:txBody>
      </p:sp>
      <p:sp>
        <p:nvSpPr>
          <p:cNvPr id="31747" name="Rectangle 3"/>
          <p:cNvSpPr>
            <a:spLocks noGrp="1" noChangeArrowheads="1"/>
          </p:cNvSpPr>
          <p:nvPr>
            <p:ph type="body" idx="1"/>
          </p:nvPr>
        </p:nvSpPr>
        <p:spPr>
          <a:xfrm>
            <a:off x="611188" y="1052513"/>
            <a:ext cx="7772400" cy="5113337"/>
          </a:xfrm>
        </p:spPr>
        <p:txBody>
          <a:bodyPr/>
          <a:lstStyle/>
          <a:p>
            <a:pPr>
              <a:lnSpc>
                <a:spcPct val="90000"/>
              </a:lnSpc>
            </a:pPr>
            <a:r>
              <a:rPr lang="de-DE" sz="2800" dirty="0">
                <a:latin typeface="Candara" panose="020E0502030303020204" pitchFamily="34" charset="0"/>
              </a:rPr>
              <a:t>The EU hopes to introduce a border adjustment in lieu of grandparenting</a:t>
            </a:r>
          </a:p>
          <a:p>
            <a:pPr>
              <a:lnSpc>
                <a:spcPct val="90000"/>
              </a:lnSpc>
            </a:pPr>
            <a:r>
              <a:rPr lang="de-DE" sz="2800" dirty="0">
                <a:latin typeface="Candara" panose="020E0502030303020204" pitchFamily="34" charset="0"/>
              </a:rPr>
              <a:t>Under WTO rules, an emissions tax on domestic production can be rebated on exports, levied on imports</a:t>
            </a:r>
          </a:p>
          <a:p>
            <a:pPr>
              <a:lnSpc>
                <a:spcPct val="90000"/>
              </a:lnSpc>
            </a:pPr>
            <a:r>
              <a:rPr lang="de-DE" sz="2800" dirty="0">
                <a:latin typeface="Candara" panose="020E0502030303020204" pitchFamily="34" charset="0"/>
              </a:rPr>
              <a:t>The main disputes are over whether foreign production is not discriminated against</a:t>
            </a:r>
          </a:p>
          <a:p>
            <a:pPr>
              <a:lnSpc>
                <a:spcPct val="90000"/>
              </a:lnSpc>
            </a:pPr>
            <a:r>
              <a:rPr lang="de-DE" sz="2800" dirty="0">
                <a:latin typeface="Candara" panose="020E0502030303020204" pitchFamily="34" charset="0"/>
              </a:rPr>
              <a:t>Tradable permits are no taxes, however</a:t>
            </a:r>
          </a:p>
          <a:p>
            <a:pPr>
              <a:lnSpc>
                <a:spcPct val="90000"/>
              </a:lnSpc>
            </a:pPr>
            <a:r>
              <a:rPr lang="de-DE" sz="2800" dirty="0">
                <a:latin typeface="Candara" panose="020E0502030303020204" pitchFamily="34" charset="0"/>
              </a:rPr>
              <a:t>EU will issue certificates, sell to importers at the permit price</a:t>
            </a:r>
          </a:p>
          <a:p>
            <a:pPr>
              <a:lnSpc>
                <a:spcPct val="90000"/>
              </a:lnSpc>
            </a:pPr>
            <a:r>
              <a:rPr lang="de-DE" sz="2800" dirty="0">
                <a:latin typeface="Candara" panose="020E0502030303020204" pitchFamily="34" charset="0"/>
              </a:rPr>
              <a:t>Certificates are not permits: No cap on imported emissions</a:t>
            </a:r>
          </a:p>
          <a:p>
            <a:pPr>
              <a:lnSpc>
                <a:spcPct val="90000"/>
              </a:lnSpc>
            </a:pPr>
            <a:endParaRPr lang="de-DE" sz="2800" dirty="0">
              <a:latin typeface="Candara" panose="020E0502030303020204" pitchFamily="34" charset="0"/>
            </a:endParaRPr>
          </a:p>
        </p:txBody>
      </p:sp>
    </p:spTree>
    <p:extLst>
      <p:ext uri="{BB962C8B-B14F-4D97-AF65-F5344CB8AC3E}">
        <p14:creationId xmlns:p14="http://schemas.microsoft.com/office/powerpoint/2010/main" val="34274877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2768" y="0"/>
            <a:ext cx="7772400" cy="1143000"/>
          </a:xfrm>
        </p:spPr>
        <p:txBody>
          <a:bodyPr/>
          <a:lstStyle/>
          <a:p>
            <a:pPr eaLnBrk="1" hangingPunct="1"/>
            <a:r>
              <a:rPr lang="de-DE" sz="3600" dirty="0">
                <a:latin typeface="Candara" panose="020E0502030303020204" pitchFamily="34" charset="0"/>
              </a:rPr>
              <a:t>Policy instruments</a:t>
            </a:r>
            <a:endParaRPr lang="en-GB" sz="3600" dirty="0">
              <a:latin typeface="Candara" panose="020E0502030303020204" pitchFamily="34" charset="0"/>
            </a:endParaRPr>
          </a:p>
        </p:txBody>
      </p:sp>
      <p:sp>
        <p:nvSpPr>
          <p:cNvPr id="4099" name="Rectangle 3"/>
          <p:cNvSpPr>
            <a:spLocks noGrp="1" noChangeArrowheads="1"/>
          </p:cNvSpPr>
          <p:nvPr>
            <p:ph type="body" idx="1"/>
          </p:nvPr>
        </p:nvSpPr>
        <p:spPr>
          <a:xfrm>
            <a:off x="682768" y="1143000"/>
            <a:ext cx="7772400" cy="4114800"/>
          </a:xfrm>
        </p:spPr>
        <p:txBody>
          <a:bodyPr/>
          <a:lstStyle/>
          <a:p>
            <a:pPr eaLnBrk="1" hangingPunct="1"/>
            <a:r>
              <a:rPr lang="de-DE" dirty="0">
                <a:latin typeface="Candara" panose="020E0502030303020204" pitchFamily="34" charset="0"/>
              </a:rPr>
              <a:t>Instruments recap</a:t>
            </a:r>
          </a:p>
          <a:p>
            <a:pPr lvl="1" eaLnBrk="1" hangingPunct="1"/>
            <a:r>
              <a:rPr lang="de-DE" sz="2400" dirty="0">
                <a:latin typeface="Candara" panose="020E0502030303020204" pitchFamily="34" charset="0"/>
              </a:rPr>
              <a:t>Coase Theorem</a:t>
            </a:r>
          </a:p>
          <a:p>
            <a:pPr lvl="1" eaLnBrk="1" hangingPunct="1"/>
            <a:r>
              <a:rPr lang="de-DE" sz="2400" dirty="0">
                <a:latin typeface="Candara" panose="020E0502030303020204" pitchFamily="34" charset="0"/>
              </a:rPr>
              <a:t>Weitzman Theorem</a:t>
            </a:r>
          </a:p>
          <a:p>
            <a:pPr eaLnBrk="1" hangingPunct="1"/>
            <a:r>
              <a:rPr lang="de-DE" sz="2800" dirty="0">
                <a:latin typeface="Candara" panose="020E0502030303020204" pitchFamily="34" charset="0"/>
              </a:rPr>
              <a:t>Tradable Emission Permits</a:t>
            </a:r>
          </a:p>
          <a:p>
            <a:pPr lvl="1" eaLnBrk="1" hangingPunct="1"/>
            <a:r>
              <a:rPr lang="de-DE" sz="2400" dirty="0">
                <a:latin typeface="Candara" panose="020E0502030303020204" pitchFamily="34" charset="0"/>
              </a:rPr>
              <a:t>International</a:t>
            </a:r>
          </a:p>
          <a:p>
            <a:pPr lvl="1" eaLnBrk="1" hangingPunct="1"/>
            <a:r>
              <a:rPr lang="de-DE" sz="2400" dirty="0">
                <a:latin typeface="Candara" panose="020E0502030303020204" pitchFamily="34" charset="0"/>
              </a:rPr>
              <a:t>European Union</a:t>
            </a:r>
          </a:p>
          <a:p>
            <a:pPr lvl="1" eaLnBrk="1" hangingPunct="1"/>
            <a:r>
              <a:rPr lang="de-DE" sz="2400" dirty="0">
                <a:latin typeface="Candara" panose="020E0502030303020204" pitchFamily="34" charset="0"/>
              </a:rPr>
              <a:t>United Kingdom</a:t>
            </a:r>
          </a:p>
          <a:p>
            <a:pPr lvl="1" eaLnBrk="1" hangingPunct="1"/>
            <a:r>
              <a:rPr lang="de-DE" sz="2400" dirty="0">
                <a:latin typeface="Candara" panose="020E0502030303020204" pitchFamily="34" charset="0"/>
              </a:rPr>
              <a:t>Border adjustments</a:t>
            </a:r>
          </a:p>
          <a:p>
            <a:pPr eaLnBrk="1" hangingPunct="1"/>
            <a:r>
              <a:rPr lang="de-DE" sz="2800" b="1" dirty="0">
                <a:latin typeface="Candara" panose="020E0502030303020204" pitchFamily="34" charset="0"/>
              </a:rPr>
              <a:t>Clean Development Mechanism</a:t>
            </a:r>
          </a:p>
          <a:p>
            <a:pPr eaLnBrk="1" hangingPunct="1"/>
            <a:r>
              <a:rPr lang="de-DE" sz="2800" dirty="0">
                <a:latin typeface="Candara" panose="020E0502030303020204" pitchFamily="34" charset="0"/>
              </a:rPr>
              <a:t>Technological change</a:t>
            </a:r>
            <a:endParaRPr lang="de-DE" sz="2800" dirty="0">
              <a:latin typeface="Comic Sans MS" pitchFamily="66" charset="0"/>
            </a:endParaRPr>
          </a:p>
        </p:txBody>
      </p:sp>
    </p:spTree>
    <p:extLst>
      <p:ext uri="{BB962C8B-B14F-4D97-AF65-F5344CB8AC3E}">
        <p14:creationId xmlns:p14="http://schemas.microsoft.com/office/powerpoint/2010/main" val="20917299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4213" y="0"/>
            <a:ext cx="7772400" cy="1143000"/>
          </a:xfrm>
        </p:spPr>
        <p:txBody>
          <a:bodyPr/>
          <a:lstStyle/>
          <a:p>
            <a:r>
              <a:rPr lang="de-DE" sz="3600" dirty="0">
                <a:latin typeface="Candara" panose="020E0502030303020204" pitchFamily="34" charset="0"/>
              </a:rPr>
              <a:t>Clean Development Mechanism</a:t>
            </a:r>
            <a:endParaRPr lang="en-GB" sz="3600" dirty="0">
              <a:latin typeface="Candara" panose="020E0502030303020204" pitchFamily="34" charset="0"/>
            </a:endParaRPr>
          </a:p>
        </p:txBody>
      </p:sp>
      <p:sp>
        <p:nvSpPr>
          <p:cNvPr id="31747" name="Rectangle 3"/>
          <p:cNvSpPr>
            <a:spLocks noGrp="1" noChangeArrowheads="1"/>
          </p:cNvSpPr>
          <p:nvPr>
            <p:ph type="body" idx="1"/>
          </p:nvPr>
        </p:nvSpPr>
        <p:spPr>
          <a:xfrm>
            <a:off x="611188" y="1052513"/>
            <a:ext cx="7772400" cy="5113337"/>
          </a:xfrm>
        </p:spPr>
        <p:txBody>
          <a:bodyPr/>
          <a:lstStyle/>
          <a:p>
            <a:pPr>
              <a:lnSpc>
                <a:spcPct val="90000"/>
              </a:lnSpc>
            </a:pPr>
            <a:r>
              <a:rPr lang="de-DE" sz="2800" dirty="0">
                <a:latin typeface="Candara" panose="020E0502030303020204" pitchFamily="34" charset="0"/>
              </a:rPr>
              <a:t>CDM allows rich countries to invest in emission reduction in poor countries</a:t>
            </a:r>
          </a:p>
          <a:p>
            <a:pPr>
              <a:lnSpc>
                <a:spcPct val="90000"/>
              </a:lnSpc>
            </a:pPr>
            <a:r>
              <a:rPr lang="de-DE" sz="2800" dirty="0">
                <a:latin typeface="Candara" panose="020E0502030303020204" pitchFamily="34" charset="0"/>
              </a:rPr>
              <a:t>Poor countries do not have emission targets, so the trade is in Certified Emission Reduction credits (CERs)</a:t>
            </a:r>
          </a:p>
          <a:p>
            <a:pPr>
              <a:lnSpc>
                <a:spcPct val="90000"/>
              </a:lnSpc>
            </a:pPr>
            <a:r>
              <a:rPr lang="de-DE" sz="2800" dirty="0">
                <a:latin typeface="Candara" panose="020E0502030303020204" pitchFamily="34" charset="0"/>
              </a:rPr>
              <a:t>CERs are project-based, difference between emissions as they would be with and without the project</a:t>
            </a:r>
          </a:p>
          <a:p>
            <a:pPr>
              <a:lnSpc>
                <a:spcPct val="90000"/>
              </a:lnSpc>
            </a:pPr>
            <a:r>
              <a:rPr lang="de-DE" sz="2800" dirty="0">
                <a:latin typeface="Candara" panose="020E0502030303020204" pitchFamily="34" charset="0"/>
              </a:rPr>
              <a:t>There is therefore a hefty bureaucracy, which excludes smaller projects and poorer countries, and drives a price wedge between ETS and CER</a:t>
            </a:r>
          </a:p>
        </p:txBody>
      </p:sp>
    </p:spTree>
    <p:extLst>
      <p:ext uri="{BB962C8B-B14F-4D97-AF65-F5344CB8AC3E}">
        <p14:creationId xmlns:p14="http://schemas.microsoft.com/office/powerpoint/2010/main" val="3752470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4213" y="0"/>
            <a:ext cx="7772400" cy="1143000"/>
          </a:xfrm>
        </p:spPr>
        <p:txBody>
          <a:bodyPr/>
          <a:lstStyle/>
          <a:p>
            <a:r>
              <a:rPr lang="de-DE" sz="3600" dirty="0">
                <a:latin typeface="Candara" panose="020E0502030303020204" pitchFamily="34" charset="0"/>
              </a:rPr>
              <a:t>Clean Development Mechanism -2</a:t>
            </a:r>
            <a:endParaRPr lang="en-GB" sz="3600" dirty="0">
              <a:latin typeface="Candara" panose="020E0502030303020204" pitchFamily="34" charset="0"/>
            </a:endParaRPr>
          </a:p>
        </p:txBody>
      </p:sp>
      <p:sp>
        <p:nvSpPr>
          <p:cNvPr id="31747" name="Rectangle 3"/>
          <p:cNvSpPr>
            <a:spLocks noGrp="1" noChangeArrowheads="1"/>
          </p:cNvSpPr>
          <p:nvPr>
            <p:ph type="body" idx="1"/>
          </p:nvPr>
        </p:nvSpPr>
        <p:spPr>
          <a:xfrm>
            <a:off x="611188" y="1052513"/>
            <a:ext cx="7772400" cy="5113337"/>
          </a:xfrm>
        </p:spPr>
        <p:txBody>
          <a:bodyPr/>
          <a:lstStyle/>
          <a:p>
            <a:pPr>
              <a:lnSpc>
                <a:spcPct val="90000"/>
              </a:lnSpc>
            </a:pPr>
            <a:r>
              <a:rPr lang="de-DE" sz="2800" dirty="0">
                <a:latin typeface="Candara" panose="020E0502030303020204" pitchFamily="34" charset="0"/>
              </a:rPr>
              <a:t>Projects can meet all criteria without reducing emissions</a:t>
            </a:r>
          </a:p>
          <a:p>
            <a:pPr>
              <a:lnSpc>
                <a:spcPct val="90000"/>
              </a:lnSpc>
            </a:pPr>
            <a:r>
              <a:rPr lang="de-DE" sz="2800" dirty="0">
                <a:latin typeface="Candara" panose="020E0502030303020204" pitchFamily="34" charset="0"/>
              </a:rPr>
              <a:t>Closing a factory (without reducing overall supply) would earn CERs</a:t>
            </a:r>
          </a:p>
          <a:p>
            <a:pPr>
              <a:lnSpc>
                <a:spcPct val="90000"/>
              </a:lnSpc>
            </a:pPr>
            <a:r>
              <a:rPr lang="de-DE" sz="2800" dirty="0">
                <a:latin typeface="Candara" panose="020E0502030303020204" pitchFamily="34" charset="0"/>
              </a:rPr>
              <a:t>The carbon value of HFC23 far exceeds its market value. It is profitable to build an HFC23 plant, plan to turn it on, sell the carbon credits instead, break it down again, and rebuild under a different name in a different location</a:t>
            </a:r>
          </a:p>
          <a:p>
            <a:pPr>
              <a:lnSpc>
                <a:spcPct val="90000"/>
              </a:lnSpc>
            </a:pPr>
            <a:r>
              <a:rPr lang="de-DE" sz="2800" dirty="0">
                <a:latin typeface="Candara" panose="020E0502030303020204" pitchFamily="34" charset="0"/>
              </a:rPr>
              <a:t>Now forbidden</a:t>
            </a:r>
          </a:p>
        </p:txBody>
      </p:sp>
    </p:spTree>
    <p:extLst>
      <p:ext uri="{BB962C8B-B14F-4D97-AF65-F5344CB8AC3E}">
        <p14:creationId xmlns:p14="http://schemas.microsoft.com/office/powerpoint/2010/main" val="848042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2768" y="0"/>
            <a:ext cx="7772400" cy="1143000"/>
          </a:xfrm>
        </p:spPr>
        <p:txBody>
          <a:bodyPr/>
          <a:lstStyle/>
          <a:p>
            <a:pPr eaLnBrk="1" hangingPunct="1"/>
            <a:r>
              <a:rPr lang="de-DE" sz="3600" dirty="0">
                <a:latin typeface="Candara" panose="020E0502030303020204" pitchFamily="34" charset="0"/>
              </a:rPr>
              <a:t>Policy instruments</a:t>
            </a:r>
            <a:endParaRPr lang="en-GB" sz="3600" dirty="0">
              <a:latin typeface="Candara" panose="020E0502030303020204" pitchFamily="34" charset="0"/>
            </a:endParaRPr>
          </a:p>
        </p:txBody>
      </p:sp>
      <p:sp>
        <p:nvSpPr>
          <p:cNvPr id="4099" name="Rectangle 3"/>
          <p:cNvSpPr>
            <a:spLocks noGrp="1" noChangeArrowheads="1"/>
          </p:cNvSpPr>
          <p:nvPr>
            <p:ph type="body" idx="1"/>
          </p:nvPr>
        </p:nvSpPr>
        <p:spPr>
          <a:xfrm>
            <a:off x="682768" y="1143000"/>
            <a:ext cx="7772400" cy="4114800"/>
          </a:xfrm>
        </p:spPr>
        <p:txBody>
          <a:bodyPr/>
          <a:lstStyle/>
          <a:p>
            <a:pPr eaLnBrk="1" hangingPunct="1"/>
            <a:r>
              <a:rPr lang="de-DE" dirty="0">
                <a:latin typeface="Candara" panose="020E0502030303020204" pitchFamily="34" charset="0"/>
              </a:rPr>
              <a:t>Instruments recap</a:t>
            </a:r>
          </a:p>
          <a:p>
            <a:pPr lvl="1" eaLnBrk="1" hangingPunct="1"/>
            <a:r>
              <a:rPr lang="de-DE" sz="2400" dirty="0">
                <a:latin typeface="Candara" panose="020E0502030303020204" pitchFamily="34" charset="0"/>
              </a:rPr>
              <a:t>Coase Theorem</a:t>
            </a:r>
          </a:p>
          <a:p>
            <a:pPr lvl="1" eaLnBrk="1" hangingPunct="1"/>
            <a:r>
              <a:rPr lang="de-DE" sz="2400" dirty="0">
                <a:latin typeface="Candara" panose="020E0502030303020204" pitchFamily="34" charset="0"/>
              </a:rPr>
              <a:t>Weitzman Theorem</a:t>
            </a:r>
          </a:p>
          <a:p>
            <a:pPr eaLnBrk="1" hangingPunct="1"/>
            <a:r>
              <a:rPr lang="de-DE" sz="2800" dirty="0">
                <a:latin typeface="Candara" panose="020E0502030303020204" pitchFamily="34" charset="0"/>
              </a:rPr>
              <a:t>Tradable Emission Permits</a:t>
            </a:r>
          </a:p>
          <a:p>
            <a:pPr lvl="1" eaLnBrk="1" hangingPunct="1"/>
            <a:r>
              <a:rPr lang="de-DE" sz="2400" dirty="0">
                <a:latin typeface="Candara" panose="020E0502030303020204" pitchFamily="34" charset="0"/>
              </a:rPr>
              <a:t>International</a:t>
            </a:r>
          </a:p>
          <a:p>
            <a:pPr lvl="1" eaLnBrk="1" hangingPunct="1"/>
            <a:r>
              <a:rPr lang="de-DE" sz="2400" dirty="0">
                <a:latin typeface="Candara" panose="020E0502030303020204" pitchFamily="34" charset="0"/>
              </a:rPr>
              <a:t>European Union</a:t>
            </a:r>
          </a:p>
          <a:p>
            <a:pPr lvl="1" eaLnBrk="1" hangingPunct="1"/>
            <a:r>
              <a:rPr lang="de-DE" sz="2400" dirty="0">
                <a:latin typeface="Candara" panose="020E0502030303020204" pitchFamily="34" charset="0"/>
              </a:rPr>
              <a:t>United Kingdom</a:t>
            </a:r>
          </a:p>
          <a:p>
            <a:pPr lvl="1" eaLnBrk="1" hangingPunct="1"/>
            <a:r>
              <a:rPr lang="de-DE" sz="2400" dirty="0">
                <a:latin typeface="Candara" panose="020E0502030303020204" pitchFamily="34" charset="0"/>
              </a:rPr>
              <a:t>Border adjustments</a:t>
            </a:r>
          </a:p>
          <a:p>
            <a:pPr eaLnBrk="1" hangingPunct="1"/>
            <a:r>
              <a:rPr lang="de-DE" sz="2800" dirty="0">
                <a:latin typeface="Candara" panose="020E0502030303020204" pitchFamily="34" charset="0"/>
              </a:rPr>
              <a:t>Clean Development Mechanism</a:t>
            </a:r>
          </a:p>
          <a:p>
            <a:pPr eaLnBrk="1" hangingPunct="1"/>
            <a:r>
              <a:rPr lang="de-DE" sz="2800" b="1" dirty="0">
                <a:latin typeface="Candara" panose="020E0502030303020204" pitchFamily="34" charset="0"/>
              </a:rPr>
              <a:t>Technological change</a:t>
            </a:r>
            <a:endParaRPr lang="de-DE" sz="2800" b="1" dirty="0">
              <a:latin typeface="Comic Sans MS" pitchFamily="66" charset="0"/>
            </a:endParaRPr>
          </a:p>
        </p:txBody>
      </p:sp>
    </p:spTree>
    <p:extLst>
      <p:ext uri="{BB962C8B-B14F-4D97-AF65-F5344CB8AC3E}">
        <p14:creationId xmlns:p14="http://schemas.microsoft.com/office/powerpoint/2010/main" val="1489773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09600" y="0"/>
            <a:ext cx="7772400" cy="1143000"/>
          </a:xfrm>
        </p:spPr>
        <p:txBody>
          <a:bodyPr/>
          <a:lstStyle/>
          <a:p>
            <a:r>
              <a:rPr lang="de-DE" sz="3600" dirty="0">
                <a:latin typeface="Candara" panose="020E0502030303020204" pitchFamily="34" charset="0"/>
              </a:rPr>
              <a:t>Technological progress</a:t>
            </a:r>
            <a:endParaRPr lang="en-GB" sz="3600" dirty="0">
              <a:latin typeface="Candara" panose="020E0502030303020204" pitchFamily="34" charset="0"/>
            </a:endParaRPr>
          </a:p>
        </p:txBody>
      </p:sp>
      <p:sp>
        <p:nvSpPr>
          <p:cNvPr id="23555" name="Rectangle 3"/>
          <p:cNvSpPr>
            <a:spLocks noGrp="1" noChangeArrowheads="1"/>
          </p:cNvSpPr>
          <p:nvPr>
            <p:ph type="body" idx="1"/>
          </p:nvPr>
        </p:nvSpPr>
        <p:spPr>
          <a:xfrm>
            <a:off x="685800" y="1143000"/>
            <a:ext cx="7772400" cy="4800600"/>
          </a:xfrm>
        </p:spPr>
        <p:txBody>
          <a:bodyPr/>
          <a:lstStyle/>
          <a:p>
            <a:r>
              <a:rPr lang="de-DE" sz="2800" dirty="0">
                <a:latin typeface="Candara" panose="020E0502030303020204" pitchFamily="34" charset="0"/>
              </a:rPr>
              <a:t>If technological progress can be accelerated and directed towards carbon-neutral energy, costs of emission reduction would fall substantially</a:t>
            </a:r>
          </a:p>
        </p:txBody>
      </p:sp>
    </p:spTree>
    <p:extLst>
      <p:ext uri="{BB962C8B-B14F-4D97-AF65-F5344CB8AC3E}">
        <p14:creationId xmlns:p14="http://schemas.microsoft.com/office/powerpoint/2010/main" val="2950003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3892" name="Picture 4"/>
          <p:cNvPicPr>
            <a:picLocks noChangeAspect="1" noChangeArrowheads="1"/>
          </p:cNvPicPr>
          <p:nvPr/>
        </p:nvPicPr>
        <p:blipFill>
          <a:blip r:embed="rId3" cstate="print"/>
          <a:srcRect/>
          <a:stretch>
            <a:fillRect/>
          </a:stretch>
        </p:blipFill>
        <p:spPr bwMode="auto">
          <a:xfrm>
            <a:off x="0" y="0"/>
            <a:ext cx="9144000" cy="3706813"/>
          </a:xfrm>
          <a:prstGeom prst="rect">
            <a:avLst/>
          </a:prstGeom>
          <a:noFill/>
          <a:ln w="9525">
            <a:noFill/>
            <a:miter lim="800000"/>
            <a:headEnd/>
            <a:tailEnd/>
          </a:ln>
          <a:effectLst/>
        </p:spPr>
      </p:pic>
    </p:spTree>
    <p:extLst>
      <p:ext uri="{BB962C8B-B14F-4D97-AF65-F5344CB8AC3E}">
        <p14:creationId xmlns:p14="http://schemas.microsoft.com/office/powerpoint/2010/main" val="3823368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4213" y="0"/>
            <a:ext cx="7772400" cy="1143000"/>
          </a:xfrm>
        </p:spPr>
        <p:txBody>
          <a:bodyPr/>
          <a:lstStyle/>
          <a:p>
            <a:pPr eaLnBrk="1" hangingPunct="1"/>
            <a:r>
              <a:rPr lang="de-DE" sz="3600" dirty="0">
                <a:solidFill>
                  <a:schemeClr val="bg1">
                    <a:lumMod val="50000"/>
                  </a:schemeClr>
                </a:solidFill>
                <a:latin typeface="Candara" panose="020E0502030303020204" pitchFamily="34" charset="0"/>
              </a:rPr>
              <a:t>Types of Direct Regulation</a:t>
            </a:r>
            <a:endParaRPr lang="en-GB" sz="3600" dirty="0">
              <a:solidFill>
                <a:schemeClr val="bg1">
                  <a:lumMod val="50000"/>
                </a:schemeClr>
              </a:solidFill>
              <a:latin typeface="Candara" panose="020E0502030303020204" pitchFamily="34" charset="0"/>
            </a:endParaRPr>
          </a:p>
        </p:txBody>
      </p:sp>
      <p:sp>
        <p:nvSpPr>
          <p:cNvPr id="6147" name="Rectangle 3"/>
          <p:cNvSpPr>
            <a:spLocks noGrp="1" noChangeArrowheads="1"/>
          </p:cNvSpPr>
          <p:nvPr>
            <p:ph type="body" idx="1"/>
          </p:nvPr>
        </p:nvSpPr>
        <p:spPr>
          <a:xfrm>
            <a:off x="684213" y="1052513"/>
            <a:ext cx="7772400" cy="4572000"/>
          </a:xfrm>
        </p:spPr>
        <p:txBody>
          <a:bodyPr/>
          <a:lstStyle/>
          <a:p>
            <a:pPr eaLnBrk="1" hangingPunct="1">
              <a:lnSpc>
                <a:spcPct val="90000"/>
              </a:lnSpc>
            </a:pPr>
            <a:r>
              <a:rPr lang="de-DE" sz="2400" dirty="0">
                <a:solidFill>
                  <a:schemeClr val="bg1">
                    <a:lumMod val="50000"/>
                  </a:schemeClr>
                </a:solidFill>
                <a:latin typeface="Candara" panose="020E0502030303020204" pitchFamily="34" charset="0"/>
              </a:rPr>
              <a:t>Inputs, e.g., fuel efficiency</a:t>
            </a:r>
          </a:p>
          <a:p>
            <a:pPr eaLnBrk="1" hangingPunct="1">
              <a:lnSpc>
                <a:spcPct val="90000"/>
              </a:lnSpc>
            </a:pPr>
            <a:r>
              <a:rPr lang="de-DE" sz="2400" dirty="0">
                <a:solidFill>
                  <a:schemeClr val="bg1">
                    <a:lumMod val="50000"/>
                  </a:schemeClr>
                </a:solidFill>
                <a:latin typeface="Candara" panose="020E0502030303020204" pitchFamily="34" charset="0"/>
              </a:rPr>
              <a:t>Technology, e.g., catalytic convertors</a:t>
            </a:r>
          </a:p>
          <a:p>
            <a:pPr lvl="1" eaLnBrk="1" hangingPunct="1">
              <a:lnSpc>
                <a:spcPct val="90000"/>
              </a:lnSpc>
            </a:pPr>
            <a:r>
              <a:rPr lang="de-DE" sz="2400" dirty="0">
                <a:solidFill>
                  <a:schemeClr val="bg1">
                    <a:lumMod val="50000"/>
                  </a:schemeClr>
                </a:solidFill>
                <a:latin typeface="Candara" panose="020E0502030303020204" pitchFamily="34" charset="0"/>
              </a:rPr>
              <a:t>Best practible means</a:t>
            </a:r>
          </a:p>
          <a:p>
            <a:pPr lvl="1" eaLnBrk="1" hangingPunct="1">
              <a:lnSpc>
                <a:spcPct val="90000"/>
              </a:lnSpc>
            </a:pPr>
            <a:r>
              <a:rPr lang="de-DE" sz="2400" dirty="0">
                <a:solidFill>
                  <a:schemeClr val="bg1">
                    <a:lumMod val="50000"/>
                  </a:schemeClr>
                </a:solidFill>
                <a:latin typeface="Candara" panose="020E0502030303020204" pitchFamily="34" charset="0"/>
              </a:rPr>
              <a:t>Best available technology (not exceeding excessive costs)</a:t>
            </a:r>
          </a:p>
          <a:p>
            <a:pPr eaLnBrk="1" hangingPunct="1">
              <a:lnSpc>
                <a:spcPct val="90000"/>
              </a:lnSpc>
            </a:pPr>
            <a:r>
              <a:rPr lang="de-DE" sz="2600" dirty="0">
                <a:solidFill>
                  <a:schemeClr val="bg1">
                    <a:lumMod val="50000"/>
                  </a:schemeClr>
                </a:solidFill>
                <a:latin typeface="Candara" panose="020E0502030303020204" pitchFamily="34" charset="0"/>
              </a:rPr>
              <a:t>Outputs</a:t>
            </a:r>
          </a:p>
          <a:p>
            <a:pPr lvl="1" eaLnBrk="1" hangingPunct="1">
              <a:lnSpc>
                <a:spcPct val="90000"/>
              </a:lnSpc>
            </a:pPr>
            <a:r>
              <a:rPr lang="de-DE" sz="2400" dirty="0">
                <a:solidFill>
                  <a:schemeClr val="bg1">
                    <a:lumMod val="50000"/>
                  </a:schemeClr>
                </a:solidFill>
                <a:latin typeface="Candara" panose="020E0502030303020204" pitchFamily="34" charset="0"/>
              </a:rPr>
              <a:t>Products, e.g., carcinogenic toys</a:t>
            </a:r>
          </a:p>
          <a:p>
            <a:pPr lvl="1" eaLnBrk="1" hangingPunct="1">
              <a:lnSpc>
                <a:spcPct val="90000"/>
              </a:lnSpc>
            </a:pPr>
            <a:r>
              <a:rPr lang="de-DE" sz="2400" dirty="0">
                <a:solidFill>
                  <a:schemeClr val="bg1">
                    <a:lumMod val="50000"/>
                  </a:schemeClr>
                </a:solidFill>
                <a:latin typeface="Candara" panose="020E0502030303020204" pitchFamily="34" charset="0"/>
              </a:rPr>
              <a:t>Waste, e.g., sulphur emissions</a:t>
            </a:r>
          </a:p>
          <a:p>
            <a:pPr eaLnBrk="1" hangingPunct="1">
              <a:lnSpc>
                <a:spcPct val="90000"/>
              </a:lnSpc>
            </a:pPr>
            <a:r>
              <a:rPr lang="de-DE" sz="2600" dirty="0">
                <a:solidFill>
                  <a:schemeClr val="bg1">
                    <a:lumMod val="50000"/>
                  </a:schemeClr>
                </a:solidFill>
                <a:latin typeface="Candara" panose="020E0502030303020204" pitchFamily="34" charset="0"/>
              </a:rPr>
              <a:t>Timing, e.g., air traffic</a:t>
            </a:r>
          </a:p>
          <a:p>
            <a:pPr eaLnBrk="1" hangingPunct="1">
              <a:lnSpc>
                <a:spcPct val="90000"/>
              </a:lnSpc>
            </a:pPr>
            <a:r>
              <a:rPr lang="de-DE" sz="2600" dirty="0">
                <a:solidFill>
                  <a:schemeClr val="bg1">
                    <a:lumMod val="50000"/>
                  </a:schemeClr>
                </a:solidFill>
                <a:latin typeface="Candara" panose="020E0502030303020204" pitchFamily="34" charset="0"/>
              </a:rPr>
              <a:t>Location, e.g., nature reserves</a:t>
            </a:r>
          </a:p>
          <a:p>
            <a:pPr eaLnBrk="1" hangingPunct="1">
              <a:lnSpc>
                <a:spcPct val="90000"/>
              </a:lnSpc>
            </a:pPr>
            <a:r>
              <a:rPr lang="de-DE" sz="2600" dirty="0">
                <a:solidFill>
                  <a:schemeClr val="bg1">
                    <a:lumMod val="50000"/>
                  </a:schemeClr>
                </a:solidFill>
                <a:latin typeface="Candara" panose="020E0502030303020204" pitchFamily="34" charset="0"/>
              </a:rPr>
              <a:t>Prohibition, e.g., CFCs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5940" name="Picture 4"/>
          <p:cNvPicPr>
            <a:picLocks noChangeAspect="1" noChangeArrowheads="1"/>
          </p:cNvPicPr>
          <p:nvPr/>
        </p:nvPicPr>
        <p:blipFill>
          <a:blip r:embed="rId3" cstate="print"/>
          <a:srcRect/>
          <a:stretch>
            <a:fillRect/>
          </a:stretch>
        </p:blipFill>
        <p:spPr bwMode="auto">
          <a:xfrm>
            <a:off x="0" y="0"/>
            <a:ext cx="9144000" cy="4156075"/>
          </a:xfrm>
          <a:prstGeom prst="rect">
            <a:avLst/>
          </a:prstGeom>
          <a:noFill/>
          <a:ln w="9525">
            <a:noFill/>
            <a:miter lim="800000"/>
            <a:headEnd/>
            <a:tailEnd/>
          </a:ln>
          <a:effectLst/>
        </p:spPr>
      </p:pic>
    </p:spTree>
    <p:extLst>
      <p:ext uri="{BB962C8B-B14F-4D97-AF65-F5344CB8AC3E}">
        <p14:creationId xmlns:p14="http://schemas.microsoft.com/office/powerpoint/2010/main" val="39016460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09600" y="0"/>
            <a:ext cx="7772400" cy="1143000"/>
          </a:xfrm>
        </p:spPr>
        <p:txBody>
          <a:bodyPr/>
          <a:lstStyle/>
          <a:p>
            <a:r>
              <a:rPr lang="de-DE" sz="3600" dirty="0">
                <a:latin typeface="Candara" panose="020E0502030303020204" pitchFamily="34" charset="0"/>
              </a:rPr>
              <a:t>Technological progress</a:t>
            </a:r>
            <a:endParaRPr lang="en-GB" sz="3600" dirty="0">
              <a:latin typeface="Candara" panose="020E0502030303020204" pitchFamily="34" charset="0"/>
            </a:endParaRPr>
          </a:p>
        </p:txBody>
      </p:sp>
      <p:sp>
        <p:nvSpPr>
          <p:cNvPr id="23555" name="Rectangle 3"/>
          <p:cNvSpPr>
            <a:spLocks noGrp="1" noChangeArrowheads="1"/>
          </p:cNvSpPr>
          <p:nvPr>
            <p:ph type="body" idx="1"/>
          </p:nvPr>
        </p:nvSpPr>
        <p:spPr>
          <a:xfrm>
            <a:off x="685800" y="1143000"/>
            <a:ext cx="7772400" cy="4800600"/>
          </a:xfrm>
        </p:spPr>
        <p:txBody>
          <a:bodyPr/>
          <a:lstStyle/>
          <a:p>
            <a:r>
              <a:rPr lang="de-DE" sz="2800" dirty="0">
                <a:latin typeface="Candara" panose="020E0502030303020204" pitchFamily="34" charset="0"/>
              </a:rPr>
              <a:t>If technological progress can be accelerated and direct towards carbon-neutral energy, costs of emission reduction would fall substantially</a:t>
            </a:r>
          </a:p>
          <a:p>
            <a:r>
              <a:rPr lang="de-DE" sz="2800" dirty="0">
                <a:latin typeface="Candara" panose="020E0502030303020204" pitchFamily="34" charset="0"/>
              </a:rPr>
              <a:t>Just redirecting technology may be very expensive, as climate policy would come at the expense of economic growth, medical care and so on</a:t>
            </a:r>
          </a:p>
          <a:p>
            <a:r>
              <a:rPr lang="en-GB" sz="2800" dirty="0">
                <a:latin typeface="Candara" panose="020E0502030303020204" pitchFamily="34" charset="0"/>
              </a:rPr>
              <a:t>How can this be done?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09600" y="0"/>
            <a:ext cx="7772400" cy="1143000"/>
          </a:xfrm>
        </p:spPr>
        <p:txBody>
          <a:bodyPr/>
          <a:lstStyle/>
          <a:p>
            <a:r>
              <a:rPr lang="de-DE" sz="3600" dirty="0">
                <a:latin typeface="Candara" panose="020E0502030303020204" pitchFamily="34" charset="0"/>
              </a:rPr>
              <a:t>Externalities and risks</a:t>
            </a:r>
            <a:endParaRPr lang="en-GB" sz="3600" dirty="0">
              <a:latin typeface="Candara" panose="020E0502030303020204" pitchFamily="34" charset="0"/>
            </a:endParaRPr>
          </a:p>
        </p:txBody>
      </p:sp>
      <p:sp>
        <p:nvSpPr>
          <p:cNvPr id="24579" name="Rectangle 3"/>
          <p:cNvSpPr>
            <a:spLocks noGrp="1" noChangeArrowheads="1"/>
          </p:cNvSpPr>
          <p:nvPr>
            <p:ph type="body" idx="1"/>
          </p:nvPr>
        </p:nvSpPr>
        <p:spPr>
          <a:xfrm>
            <a:off x="685800" y="1143000"/>
            <a:ext cx="7772400" cy="4800600"/>
          </a:xfrm>
        </p:spPr>
        <p:txBody>
          <a:bodyPr/>
          <a:lstStyle/>
          <a:p>
            <a:pPr>
              <a:lnSpc>
                <a:spcPct val="80000"/>
              </a:lnSpc>
            </a:pPr>
            <a:r>
              <a:rPr lang="de-DE" sz="2800" dirty="0">
                <a:latin typeface="Candara" panose="020E0502030303020204" pitchFamily="34" charset="0"/>
              </a:rPr>
              <a:t>Knowledge can be copied – it spills between companies and countries</a:t>
            </a:r>
          </a:p>
          <a:p>
            <a:pPr>
              <a:lnSpc>
                <a:spcPct val="80000"/>
              </a:lnSpc>
            </a:pPr>
            <a:r>
              <a:rPr lang="de-DE" sz="2800" dirty="0">
                <a:latin typeface="Candara" panose="020E0502030303020204" pitchFamily="34" charset="0"/>
              </a:rPr>
              <a:t>That implies that the innovator will not reap the full benefits, which means that there is underinvestment in research and development</a:t>
            </a:r>
          </a:p>
          <a:p>
            <a:pPr>
              <a:lnSpc>
                <a:spcPct val="80000"/>
              </a:lnSpc>
            </a:pPr>
            <a:r>
              <a:rPr lang="de-DE" sz="2800" dirty="0">
                <a:latin typeface="Candara" panose="020E0502030303020204" pitchFamily="34" charset="0"/>
              </a:rPr>
              <a:t>R&amp;D is a risky investment</a:t>
            </a:r>
          </a:p>
          <a:p>
            <a:pPr lvl="1">
              <a:lnSpc>
                <a:spcPct val="80000"/>
              </a:lnSpc>
            </a:pPr>
            <a:r>
              <a:rPr lang="en-GB" sz="2400" dirty="0">
                <a:latin typeface="Candara" panose="020E0502030303020204" pitchFamily="34" charset="0"/>
              </a:rPr>
              <a:t>Knowledge production is uncertain</a:t>
            </a:r>
          </a:p>
          <a:p>
            <a:pPr lvl="1">
              <a:lnSpc>
                <a:spcPct val="80000"/>
              </a:lnSpc>
            </a:pPr>
            <a:r>
              <a:rPr lang="en-GB" sz="2400" dirty="0">
                <a:latin typeface="Candara" panose="020E0502030303020204" pitchFamily="34" charset="0"/>
              </a:rPr>
              <a:t>Future market is uncertain</a:t>
            </a:r>
          </a:p>
          <a:p>
            <a:pPr lvl="1">
              <a:lnSpc>
                <a:spcPct val="80000"/>
              </a:lnSpc>
            </a:pPr>
            <a:r>
              <a:rPr lang="en-GB" sz="2400" dirty="0">
                <a:latin typeface="Candara" panose="020E0502030303020204" pitchFamily="34" charset="0"/>
              </a:rPr>
              <a:t>More underinvestment</a:t>
            </a:r>
          </a:p>
          <a:p>
            <a:pPr>
              <a:lnSpc>
                <a:spcPct val="80000"/>
              </a:lnSpc>
            </a:pPr>
            <a:r>
              <a:rPr lang="de-DE" sz="2800" dirty="0">
                <a:latin typeface="Candara" panose="020E0502030303020204" pitchFamily="34" charset="0"/>
              </a:rPr>
              <a:t>Policies that accelerate R&amp;D thus increase welfare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0"/>
            <a:ext cx="7772400" cy="1143000"/>
          </a:xfrm>
        </p:spPr>
        <p:txBody>
          <a:bodyPr/>
          <a:lstStyle/>
          <a:p>
            <a:r>
              <a:rPr lang="de-DE" sz="3600" dirty="0">
                <a:latin typeface="Candara" panose="020E0502030303020204" pitchFamily="34" charset="0"/>
              </a:rPr>
              <a:t>Three types</a:t>
            </a:r>
            <a:endParaRPr lang="en-GB" sz="3600" dirty="0">
              <a:latin typeface="Candara" panose="020E0502030303020204" pitchFamily="34" charset="0"/>
            </a:endParaRPr>
          </a:p>
        </p:txBody>
      </p:sp>
      <p:sp>
        <p:nvSpPr>
          <p:cNvPr id="25603" name="Rectangle 3"/>
          <p:cNvSpPr>
            <a:spLocks noGrp="1" noChangeArrowheads="1"/>
          </p:cNvSpPr>
          <p:nvPr>
            <p:ph type="body" idx="1"/>
          </p:nvPr>
        </p:nvSpPr>
        <p:spPr>
          <a:xfrm>
            <a:off x="685800" y="1143000"/>
            <a:ext cx="7772400" cy="4800600"/>
          </a:xfrm>
        </p:spPr>
        <p:txBody>
          <a:bodyPr/>
          <a:lstStyle/>
          <a:p>
            <a:r>
              <a:rPr lang="de-DE" sz="2800" dirty="0">
                <a:latin typeface="Candara" panose="020E0502030303020204" pitchFamily="34" charset="0"/>
              </a:rPr>
              <a:t>Invention</a:t>
            </a:r>
          </a:p>
          <a:p>
            <a:pPr lvl="1"/>
            <a:r>
              <a:rPr lang="en-GB" sz="2400" dirty="0">
                <a:latin typeface="Candara" panose="020E0502030303020204" pitchFamily="34" charset="0"/>
              </a:rPr>
              <a:t>Something new</a:t>
            </a:r>
          </a:p>
          <a:p>
            <a:r>
              <a:rPr lang="en-GB" sz="2800" dirty="0">
                <a:latin typeface="Candara" panose="020E0502030303020204" pitchFamily="34" charset="0"/>
              </a:rPr>
              <a:t>Innovation</a:t>
            </a:r>
          </a:p>
          <a:p>
            <a:pPr lvl="1"/>
            <a:r>
              <a:rPr lang="en-GB" sz="2400" dirty="0">
                <a:latin typeface="Candara" panose="020E0502030303020204" pitchFamily="34" charset="0"/>
              </a:rPr>
              <a:t>Bring the invention to the market</a:t>
            </a:r>
          </a:p>
          <a:p>
            <a:r>
              <a:rPr lang="en-GB" sz="2800" dirty="0">
                <a:latin typeface="Candara" panose="020E0502030303020204" pitchFamily="34" charset="0"/>
              </a:rPr>
              <a:t>Diffusion</a:t>
            </a:r>
          </a:p>
          <a:p>
            <a:pPr lvl="1"/>
            <a:r>
              <a:rPr lang="en-GB" sz="2400" dirty="0">
                <a:latin typeface="Candara" panose="020E0502030303020204" pitchFamily="34" charset="0"/>
              </a:rPr>
              <a:t>From niche application to mass market</a:t>
            </a:r>
          </a:p>
          <a:p>
            <a:endParaRPr lang="en-GB" sz="2800" dirty="0">
              <a:latin typeface="Candara" panose="020E0502030303020204" pitchFamily="34" charset="0"/>
            </a:endParaRPr>
          </a:p>
          <a:p>
            <a:r>
              <a:rPr lang="en-GB" sz="2800" dirty="0">
                <a:latin typeface="Candara" panose="020E0502030303020204" pitchFamily="34" charset="0"/>
              </a:rPr>
              <a:t>The climate problem can be solved by innovation and diffusion, but invention would help</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09600" y="0"/>
            <a:ext cx="7772400" cy="1143000"/>
          </a:xfrm>
        </p:spPr>
        <p:txBody>
          <a:bodyPr/>
          <a:lstStyle/>
          <a:p>
            <a:r>
              <a:rPr lang="de-DE" sz="3600" dirty="0">
                <a:latin typeface="Candara" panose="020E0502030303020204" pitchFamily="34" charset="0"/>
              </a:rPr>
              <a:t>Technology instruments for innovation</a:t>
            </a:r>
            <a:endParaRPr lang="en-GB" sz="3600" dirty="0">
              <a:latin typeface="Candara" panose="020E0502030303020204" pitchFamily="34" charset="0"/>
            </a:endParaRPr>
          </a:p>
        </p:txBody>
      </p:sp>
      <p:sp>
        <p:nvSpPr>
          <p:cNvPr id="26627" name="Rectangle 3"/>
          <p:cNvSpPr>
            <a:spLocks noGrp="1" noChangeArrowheads="1"/>
          </p:cNvSpPr>
          <p:nvPr>
            <p:ph type="body" idx="1"/>
          </p:nvPr>
        </p:nvSpPr>
        <p:spPr>
          <a:xfrm>
            <a:off x="685800" y="1143000"/>
            <a:ext cx="7772400" cy="5410200"/>
          </a:xfrm>
        </p:spPr>
        <p:txBody>
          <a:bodyPr/>
          <a:lstStyle/>
          <a:p>
            <a:pPr>
              <a:lnSpc>
                <a:spcPct val="90000"/>
              </a:lnSpc>
            </a:pPr>
            <a:r>
              <a:rPr lang="de-DE" sz="2800" dirty="0">
                <a:latin typeface="Candara" panose="020E0502030303020204" pitchFamily="34" charset="0"/>
              </a:rPr>
              <a:t>Patents</a:t>
            </a:r>
          </a:p>
          <a:p>
            <a:pPr lvl="1">
              <a:lnSpc>
                <a:spcPct val="90000"/>
              </a:lnSpc>
            </a:pPr>
            <a:r>
              <a:rPr lang="de-DE" sz="2400" dirty="0">
                <a:latin typeface="Candara" panose="020E0502030303020204" pitchFamily="34" charset="0"/>
              </a:rPr>
              <a:t>Temporary monopoly</a:t>
            </a:r>
          </a:p>
          <a:p>
            <a:pPr>
              <a:lnSpc>
                <a:spcPct val="90000"/>
              </a:lnSpc>
            </a:pPr>
            <a:r>
              <a:rPr lang="de-DE" sz="2800" dirty="0">
                <a:latin typeface="Candara" panose="020E0502030303020204" pitchFamily="34" charset="0"/>
              </a:rPr>
              <a:t>R&amp;D subsidies</a:t>
            </a:r>
          </a:p>
          <a:p>
            <a:pPr lvl="1">
              <a:lnSpc>
                <a:spcPct val="90000"/>
              </a:lnSpc>
            </a:pPr>
            <a:r>
              <a:rPr lang="de-DE" sz="2400" dirty="0">
                <a:latin typeface="Candara" panose="020E0502030303020204" pitchFamily="34" charset="0"/>
              </a:rPr>
              <a:t>Inputs not output</a:t>
            </a:r>
          </a:p>
          <a:p>
            <a:pPr lvl="1">
              <a:lnSpc>
                <a:spcPct val="90000"/>
              </a:lnSpc>
            </a:pPr>
            <a:r>
              <a:rPr lang="de-DE" sz="2400" dirty="0">
                <a:latin typeface="Candara" panose="020E0502030303020204" pitchFamily="34" charset="0"/>
              </a:rPr>
              <a:t>Picking winners</a:t>
            </a:r>
          </a:p>
          <a:p>
            <a:pPr>
              <a:lnSpc>
                <a:spcPct val="90000"/>
              </a:lnSpc>
            </a:pPr>
            <a:r>
              <a:rPr lang="de-DE" sz="2800" dirty="0">
                <a:latin typeface="Candara" panose="020E0502030303020204" pitchFamily="34" charset="0"/>
              </a:rPr>
              <a:t>Government procurement</a:t>
            </a:r>
          </a:p>
          <a:p>
            <a:pPr>
              <a:lnSpc>
                <a:spcPct val="90000"/>
              </a:lnSpc>
            </a:pPr>
            <a:r>
              <a:rPr lang="de-DE" sz="2800" dirty="0">
                <a:latin typeface="Candara" panose="020E0502030303020204" pitchFamily="34" charset="0"/>
              </a:rPr>
              <a:t>Conditional procurement</a:t>
            </a:r>
          </a:p>
          <a:p>
            <a:pPr lvl="1">
              <a:lnSpc>
                <a:spcPct val="90000"/>
              </a:lnSpc>
            </a:pPr>
            <a:r>
              <a:rPr lang="de-DE" sz="2400" dirty="0">
                <a:latin typeface="Candara" panose="020E0502030303020204" pitchFamily="34" charset="0"/>
              </a:rPr>
              <a:t>Guaranteed purchase</a:t>
            </a:r>
          </a:p>
          <a:p>
            <a:pPr>
              <a:lnSpc>
                <a:spcPct val="90000"/>
              </a:lnSpc>
            </a:pPr>
            <a:r>
              <a:rPr lang="de-DE" sz="2800" dirty="0">
                <a:latin typeface="Candara" panose="020E0502030303020204" pitchFamily="34" charset="0"/>
              </a:rPr>
              <a:t>Conditional monopoly</a:t>
            </a:r>
          </a:p>
          <a:p>
            <a:pPr>
              <a:lnSpc>
                <a:spcPct val="90000"/>
              </a:lnSpc>
            </a:pPr>
            <a:r>
              <a:rPr lang="de-DE" sz="2800" dirty="0">
                <a:latin typeface="Candara" panose="020E0502030303020204" pitchFamily="34" charset="0"/>
              </a:rPr>
              <a:t>Prize</a:t>
            </a:r>
          </a:p>
          <a:p>
            <a:pPr>
              <a:lnSpc>
                <a:spcPct val="90000"/>
              </a:lnSpc>
            </a:pPr>
            <a:r>
              <a:rPr lang="de-DE" sz="2800" dirty="0">
                <a:latin typeface="Candara" panose="020E0502030303020204" pitchFamily="34" charset="0"/>
              </a:rPr>
              <a:t>Predictable price signals</a:t>
            </a:r>
          </a:p>
          <a:p>
            <a:pPr lvl="1">
              <a:lnSpc>
                <a:spcPct val="90000"/>
              </a:lnSpc>
            </a:pPr>
            <a:r>
              <a:rPr lang="de-DE" sz="2400" dirty="0">
                <a:latin typeface="Candara" panose="020E0502030303020204" pitchFamily="34" charset="0"/>
              </a:rPr>
              <a:t>Taxes better than tradable permits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4213" y="0"/>
            <a:ext cx="7772400" cy="1143000"/>
          </a:xfrm>
        </p:spPr>
        <p:txBody>
          <a:bodyPr/>
          <a:lstStyle/>
          <a:p>
            <a:pPr eaLnBrk="1" hangingPunct="1"/>
            <a:r>
              <a:rPr lang="de-DE" sz="3600" dirty="0">
                <a:solidFill>
                  <a:schemeClr val="bg1">
                    <a:lumMod val="50000"/>
                  </a:schemeClr>
                </a:solidFill>
                <a:latin typeface="Candara" panose="020E0502030303020204" pitchFamily="34" charset="0"/>
              </a:rPr>
              <a:t>Taxes and Subsidies</a:t>
            </a:r>
            <a:endParaRPr lang="en-GB" sz="3600" dirty="0">
              <a:solidFill>
                <a:schemeClr val="bg1">
                  <a:lumMod val="50000"/>
                </a:schemeClr>
              </a:solidFill>
              <a:latin typeface="Candara" panose="020E0502030303020204" pitchFamily="34" charset="0"/>
            </a:endParaRPr>
          </a:p>
        </p:txBody>
      </p:sp>
      <p:sp>
        <p:nvSpPr>
          <p:cNvPr id="7171" name="Rectangle 3"/>
          <p:cNvSpPr>
            <a:spLocks noGrp="1" noChangeArrowheads="1"/>
          </p:cNvSpPr>
          <p:nvPr>
            <p:ph type="body" idx="1"/>
          </p:nvPr>
        </p:nvSpPr>
        <p:spPr>
          <a:xfrm>
            <a:off x="684213" y="1052513"/>
            <a:ext cx="7772400" cy="4572000"/>
          </a:xfrm>
        </p:spPr>
        <p:txBody>
          <a:bodyPr/>
          <a:lstStyle/>
          <a:p>
            <a:pPr eaLnBrk="1" hangingPunct="1">
              <a:lnSpc>
                <a:spcPct val="90000"/>
              </a:lnSpc>
            </a:pPr>
            <a:r>
              <a:rPr lang="de-DE" sz="2800" dirty="0">
                <a:solidFill>
                  <a:schemeClr val="bg1">
                    <a:lumMod val="50000"/>
                  </a:schemeClr>
                </a:solidFill>
                <a:latin typeface="Candara" panose="020E0502030303020204" pitchFamily="34" charset="0"/>
              </a:rPr>
              <a:t>Taxes: Pay a charge or levy or penalty for every unit consumed, produced or emitted</a:t>
            </a:r>
          </a:p>
          <a:p>
            <a:pPr eaLnBrk="1" hangingPunct="1">
              <a:lnSpc>
                <a:spcPct val="90000"/>
              </a:lnSpc>
            </a:pPr>
            <a:r>
              <a:rPr lang="de-DE" sz="2800" dirty="0">
                <a:solidFill>
                  <a:schemeClr val="bg1">
                    <a:lumMod val="50000"/>
                  </a:schemeClr>
                </a:solidFill>
                <a:latin typeface="Candara" panose="020E0502030303020204" pitchFamily="34" charset="0"/>
              </a:rPr>
              <a:t>Subsidies: Receive a premium for every unit </a:t>
            </a:r>
            <a:r>
              <a:rPr lang="de-DE" sz="2800" i="1" dirty="0">
                <a:solidFill>
                  <a:schemeClr val="bg1">
                    <a:lumMod val="50000"/>
                  </a:schemeClr>
                </a:solidFill>
                <a:latin typeface="Candara" panose="020E0502030303020204" pitchFamily="34" charset="0"/>
              </a:rPr>
              <a:t>not</a:t>
            </a:r>
            <a:r>
              <a:rPr lang="de-DE" sz="2800" dirty="0">
                <a:solidFill>
                  <a:schemeClr val="bg1">
                    <a:lumMod val="50000"/>
                  </a:schemeClr>
                </a:solidFill>
                <a:latin typeface="Candara" panose="020E0502030303020204" pitchFamily="34" charset="0"/>
              </a:rPr>
              <a:t> consumed, produced or emitted</a:t>
            </a:r>
          </a:p>
          <a:p>
            <a:pPr eaLnBrk="1" hangingPunct="1">
              <a:lnSpc>
                <a:spcPct val="90000"/>
              </a:lnSpc>
            </a:pPr>
            <a:r>
              <a:rPr lang="de-DE" sz="2800" dirty="0">
                <a:solidFill>
                  <a:schemeClr val="bg1">
                    <a:lumMod val="50000"/>
                  </a:schemeClr>
                </a:solidFill>
                <a:latin typeface="Candara" panose="020E0502030303020204" pitchFamily="34" charset="0"/>
              </a:rPr>
              <a:t>Uniform taxes and subsidies have a uniform effect on marginal production costs, thus ensuring efficiency</a:t>
            </a:r>
          </a:p>
          <a:p>
            <a:pPr eaLnBrk="1" hangingPunct="1">
              <a:lnSpc>
                <a:spcPct val="90000"/>
              </a:lnSpc>
            </a:pPr>
            <a:r>
              <a:rPr lang="de-DE" sz="2800" dirty="0">
                <a:solidFill>
                  <a:schemeClr val="bg1">
                    <a:lumMod val="50000"/>
                  </a:schemeClr>
                </a:solidFill>
                <a:latin typeface="Candara" panose="020E0502030303020204" pitchFamily="34" charset="0"/>
              </a:rPr>
              <a:t>Taxes and subsidies have an equivalent effect on emissions in the short run, but have different budgetary distributional, and long-term effects: Taxes increases costs, subsidies lower costs in polluting sectors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4213" y="0"/>
            <a:ext cx="7772400" cy="1143000"/>
          </a:xfrm>
        </p:spPr>
        <p:txBody>
          <a:bodyPr/>
          <a:lstStyle/>
          <a:p>
            <a:pPr eaLnBrk="1" hangingPunct="1"/>
            <a:r>
              <a:rPr lang="de-DE" sz="3600" dirty="0">
                <a:solidFill>
                  <a:schemeClr val="bg1">
                    <a:lumMod val="50000"/>
                  </a:schemeClr>
                </a:solidFill>
                <a:latin typeface="Candara" panose="020E0502030303020204" pitchFamily="34" charset="0"/>
              </a:rPr>
              <a:t>Tradeable Permits</a:t>
            </a:r>
            <a:endParaRPr lang="en-GB" sz="3600" dirty="0">
              <a:solidFill>
                <a:schemeClr val="bg1">
                  <a:lumMod val="50000"/>
                </a:schemeClr>
              </a:solidFill>
              <a:latin typeface="Candara" panose="020E0502030303020204" pitchFamily="34" charset="0"/>
            </a:endParaRPr>
          </a:p>
        </p:txBody>
      </p:sp>
      <p:sp>
        <p:nvSpPr>
          <p:cNvPr id="8195" name="Rectangle 3"/>
          <p:cNvSpPr>
            <a:spLocks noGrp="1" noChangeArrowheads="1"/>
          </p:cNvSpPr>
          <p:nvPr>
            <p:ph type="body" idx="1"/>
          </p:nvPr>
        </p:nvSpPr>
        <p:spPr>
          <a:xfrm>
            <a:off x="684213" y="1125538"/>
            <a:ext cx="7772400" cy="4572000"/>
          </a:xfrm>
        </p:spPr>
        <p:txBody>
          <a:bodyPr/>
          <a:lstStyle/>
          <a:p>
            <a:pPr eaLnBrk="1" hangingPunct="1">
              <a:lnSpc>
                <a:spcPct val="90000"/>
              </a:lnSpc>
            </a:pPr>
            <a:r>
              <a:rPr lang="de-DE" sz="2800" dirty="0">
                <a:solidFill>
                  <a:schemeClr val="bg1">
                    <a:lumMod val="50000"/>
                  </a:schemeClr>
                </a:solidFill>
                <a:latin typeface="Candara" panose="020E0502030303020204" pitchFamily="34" charset="0"/>
              </a:rPr>
              <a:t>The government set an overall target on consumption, production or, most common, emission</a:t>
            </a:r>
          </a:p>
          <a:p>
            <a:pPr eaLnBrk="1" hangingPunct="1">
              <a:lnSpc>
                <a:spcPct val="90000"/>
              </a:lnSpc>
            </a:pPr>
            <a:r>
              <a:rPr lang="de-DE" sz="2800" dirty="0">
                <a:solidFill>
                  <a:schemeClr val="bg1">
                    <a:lumMod val="50000"/>
                  </a:schemeClr>
                </a:solidFill>
                <a:latin typeface="Candara" panose="020E0502030303020204" pitchFamily="34" charset="0"/>
              </a:rPr>
              <a:t>Each producer obtains a certain amount of emission permits, can sell these, or buy more at the market place</a:t>
            </a:r>
          </a:p>
          <a:p>
            <a:pPr eaLnBrk="1" hangingPunct="1">
              <a:lnSpc>
                <a:spcPct val="90000"/>
              </a:lnSpc>
            </a:pPr>
            <a:r>
              <a:rPr lang="de-DE" sz="2800" dirty="0">
                <a:solidFill>
                  <a:schemeClr val="bg1">
                    <a:lumMod val="50000"/>
                  </a:schemeClr>
                </a:solidFill>
                <a:latin typeface="Candara" panose="020E0502030303020204" pitchFamily="34" charset="0"/>
              </a:rPr>
              <a:t>If the permit market is perfect, all producers pay the same price, and marginal costs of production increase uniformly</a:t>
            </a:r>
          </a:p>
          <a:p>
            <a:pPr eaLnBrk="1" hangingPunct="1">
              <a:lnSpc>
                <a:spcPct val="90000"/>
              </a:lnSpc>
            </a:pPr>
            <a:r>
              <a:rPr lang="de-DE" sz="2800" dirty="0">
                <a:solidFill>
                  <a:schemeClr val="bg1">
                    <a:lumMod val="50000"/>
                  </a:schemeClr>
                </a:solidFill>
                <a:latin typeface="Candara" panose="020E0502030303020204" pitchFamily="34" charset="0"/>
              </a:rPr>
              <a:t>Taxes and tradeable permits are equivalent provided that the regulator knows all marginal abatement costs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2768" y="0"/>
            <a:ext cx="7772400" cy="1143000"/>
          </a:xfrm>
        </p:spPr>
        <p:txBody>
          <a:bodyPr/>
          <a:lstStyle/>
          <a:p>
            <a:pPr eaLnBrk="1" hangingPunct="1"/>
            <a:r>
              <a:rPr lang="de-DE" sz="3600" dirty="0">
                <a:latin typeface="Candara" panose="020E0502030303020204" pitchFamily="34" charset="0"/>
              </a:rPr>
              <a:t>Policy instruments</a:t>
            </a:r>
            <a:endParaRPr lang="en-GB" sz="3600" dirty="0">
              <a:latin typeface="Candara" panose="020E0502030303020204" pitchFamily="34" charset="0"/>
            </a:endParaRPr>
          </a:p>
        </p:txBody>
      </p:sp>
      <p:sp>
        <p:nvSpPr>
          <p:cNvPr id="4099" name="Rectangle 3"/>
          <p:cNvSpPr>
            <a:spLocks noGrp="1" noChangeArrowheads="1"/>
          </p:cNvSpPr>
          <p:nvPr>
            <p:ph type="body" idx="1"/>
          </p:nvPr>
        </p:nvSpPr>
        <p:spPr>
          <a:xfrm>
            <a:off x="682768" y="1143000"/>
            <a:ext cx="7772400" cy="4114800"/>
          </a:xfrm>
        </p:spPr>
        <p:txBody>
          <a:bodyPr/>
          <a:lstStyle/>
          <a:p>
            <a:pPr eaLnBrk="1" hangingPunct="1"/>
            <a:r>
              <a:rPr lang="de-DE" dirty="0">
                <a:latin typeface="Candara" panose="020E0502030303020204" pitchFamily="34" charset="0"/>
              </a:rPr>
              <a:t>Instruments recap</a:t>
            </a:r>
          </a:p>
          <a:p>
            <a:pPr lvl="1" eaLnBrk="1" hangingPunct="1"/>
            <a:r>
              <a:rPr lang="de-DE" sz="2400" b="1" dirty="0">
                <a:latin typeface="Candara" panose="020E0502030303020204" pitchFamily="34" charset="0"/>
              </a:rPr>
              <a:t>Coase Theorem</a:t>
            </a:r>
          </a:p>
          <a:p>
            <a:pPr lvl="1" eaLnBrk="1" hangingPunct="1"/>
            <a:r>
              <a:rPr lang="de-DE" sz="2400" dirty="0">
                <a:latin typeface="Candara" panose="020E0502030303020204" pitchFamily="34" charset="0"/>
              </a:rPr>
              <a:t>Weitzman Theorem</a:t>
            </a:r>
          </a:p>
          <a:p>
            <a:pPr eaLnBrk="1" hangingPunct="1"/>
            <a:r>
              <a:rPr lang="de-DE" sz="2800" dirty="0">
                <a:latin typeface="Candara" panose="020E0502030303020204" pitchFamily="34" charset="0"/>
              </a:rPr>
              <a:t>Tradable Emission Permits</a:t>
            </a:r>
          </a:p>
          <a:p>
            <a:pPr lvl="1" eaLnBrk="1" hangingPunct="1"/>
            <a:r>
              <a:rPr lang="de-DE" sz="2400" dirty="0">
                <a:latin typeface="Candara" panose="020E0502030303020204" pitchFamily="34" charset="0"/>
              </a:rPr>
              <a:t>International</a:t>
            </a:r>
          </a:p>
          <a:p>
            <a:pPr lvl="1" eaLnBrk="1" hangingPunct="1"/>
            <a:r>
              <a:rPr lang="de-DE" sz="2400" dirty="0">
                <a:latin typeface="Candara" panose="020E0502030303020204" pitchFamily="34" charset="0"/>
              </a:rPr>
              <a:t>European Union</a:t>
            </a:r>
          </a:p>
          <a:p>
            <a:pPr lvl="1" eaLnBrk="1" hangingPunct="1"/>
            <a:r>
              <a:rPr lang="de-DE" sz="2400" dirty="0">
                <a:latin typeface="Candara" panose="020E0502030303020204" pitchFamily="34" charset="0"/>
              </a:rPr>
              <a:t>United Kingdom</a:t>
            </a:r>
          </a:p>
          <a:p>
            <a:pPr lvl="1" eaLnBrk="1" hangingPunct="1"/>
            <a:r>
              <a:rPr lang="de-DE" sz="2400" dirty="0">
                <a:latin typeface="Candara" panose="020E0502030303020204" pitchFamily="34" charset="0"/>
              </a:rPr>
              <a:t>Border adjustments</a:t>
            </a:r>
          </a:p>
          <a:p>
            <a:pPr eaLnBrk="1" hangingPunct="1"/>
            <a:r>
              <a:rPr lang="de-DE" sz="2800" dirty="0">
                <a:latin typeface="Candara" panose="020E0502030303020204" pitchFamily="34" charset="0"/>
              </a:rPr>
              <a:t>Clean Development Mechanism</a:t>
            </a:r>
          </a:p>
          <a:p>
            <a:pPr eaLnBrk="1" hangingPunct="1"/>
            <a:r>
              <a:rPr lang="de-DE" sz="2800" dirty="0">
                <a:latin typeface="Candara" panose="020E0502030303020204" pitchFamily="34" charset="0"/>
              </a:rPr>
              <a:t>Technological change</a:t>
            </a:r>
            <a:endParaRPr lang="de-DE" sz="2800" dirty="0">
              <a:latin typeface="Comic Sans MS" pitchFamily="66" charset="0"/>
            </a:endParaRPr>
          </a:p>
        </p:txBody>
      </p:sp>
    </p:spTree>
    <p:extLst>
      <p:ext uri="{BB962C8B-B14F-4D97-AF65-F5344CB8AC3E}">
        <p14:creationId xmlns:p14="http://schemas.microsoft.com/office/powerpoint/2010/main" val="1294971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4213" y="0"/>
            <a:ext cx="7772400" cy="1143000"/>
          </a:xfrm>
        </p:spPr>
        <p:txBody>
          <a:bodyPr/>
          <a:lstStyle/>
          <a:p>
            <a:pPr eaLnBrk="1" hangingPunct="1"/>
            <a:r>
              <a:rPr lang="de-DE" sz="3600" dirty="0">
                <a:solidFill>
                  <a:schemeClr val="tx1"/>
                </a:solidFill>
                <a:latin typeface="Candara" panose="020E0502030303020204" pitchFamily="34" charset="0"/>
              </a:rPr>
              <a:t>Permits: Initial Allocation</a:t>
            </a:r>
            <a:endParaRPr lang="en-GB" sz="3600" dirty="0">
              <a:solidFill>
                <a:schemeClr val="tx1"/>
              </a:solidFill>
              <a:latin typeface="Candara" panose="020E0502030303020204" pitchFamily="34" charset="0"/>
            </a:endParaRPr>
          </a:p>
        </p:txBody>
      </p:sp>
      <p:sp>
        <p:nvSpPr>
          <p:cNvPr id="17411" name="Rectangle 3"/>
          <p:cNvSpPr>
            <a:spLocks noGrp="1" noChangeArrowheads="1"/>
          </p:cNvSpPr>
          <p:nvPr>
            <p:ph type="body" idx="1"/>
          </p:nvPr>
        </p:nvSpPr>
        <p:spPr>
          <a:xfrm>
            <a:off x="611560" y="980728"/>
            <a:ext cx="7772400" cy="4114800"/>
          </a:xfrm>
        </p:spPr>
        <p:txBody>
          <a:bodyPr/>
          <a:lstStyle/>
          <a:p>
            <a:pPr eaLnBrk="1" hangingPunct="1">
              <a:lnSpc>
                <a:spcPct val="90000"/>
              </a:lnSpc>
            </a:pPr>
            <a:r>
              <a:rPr lang="de-DE" sz="2600" dirty="0">
                <a:latin typeface="Candara" panose="020E0502030303020204" pitchFamily="34" charset="0"/>
              </a:rPr>
              <a:t>Grandparenting</a:t>
            </a:r>
          </a:p>
          <a:p>
            <a:pPr lvl="1" eaLnBrk="1" hangingPunct="1">
              <a:lnSpc>
                <a:spcPct val="90000"/>
              </a:lnSpc>
            </a:pPr>
            <a:r>
              <a:rPr lang="de-DE" sz="2200" dirty="0">
                <a:latin typeface="Candara" panose="020E0502030303020204" pitchFamily="34" charset="0"/>
              </a:rPr>
              <a:t>Give permits to current emitters</a:t>
            </a:r>
          </a:p>
          <a:p>
            <a:pPr lvl="1" eaLnBrk="1" hangingPunct="1">
              <a:lnSpc>
                <a:spcPct val="90000"/>
              </a:lnSpc>
            </a:pPr>
            <a:r>
              <a:rPr lang="de-DE" sz="2200" dirty="0">
                <a:latin typeface="Candara" panose="020E0502030303020204" pitchFamily="34" charset="0"/>
              </a:rPr>
              <a:t>Politically easy, as confirms status quo</a:t>
            </a:r>
          </a:p>
          <a:p>
            <a:pPr lvl="1" eaLnBrk="1" hangingPunct="1">
              <a:lnSpc>
                <a:spcPct val="90000"/>
              </a:lnSpc>
            </a:pPr>
            <a:r>
              <a:rPr lang="de-DE" sz="2200" dirty="0">
                <a:latin typeface="Candara" panose="020E0502030303020204" pitchFamily="34" charset="0"/>
              </a:rPr>
              <a:t>Market starts without a price</a:t>
            </a:r>
          </a:p>
          <a:p>
            <a:pPr eaLnBrk="1" hangingPunct="1">
              <a:lnSpc>
                <a:spcPct val="90000"/>
              </a:lnSpc>
            </a:pPr>
            <a:r>
              <a:rPr lang="de-DE" sz="2600" dirty="0">
                <a:latin typeface="Candara" panose="020E0502030303020204" pitchFamily="34" charset="0"/>
              </a:rPr>
              <a:t>Auctioning</a:t>
            </a:r>
          </a:p>
          <a:p>
            <a:pPr lvl="1" eaLnBrk="1" hangingPunct="1">
              <a:lnSpc>
                <a:spcPct val="90000"/>
              </a:lnSpc>
            </a:pPr>
            <a:r>
              <a:rPr lang="de-DE" sz="2200" dirty="0">
                <a:latin typeface="Candara" panose="020E0502030303020204" pitchFamily="34" charset="0"/>
              </a:rPr>
              <a:t>Sell permits to highest bidder</a:t>
            </a:r>
          </a:p>
          <a:p>
            <a:pPr lvl="1" eaLnBrk="1" hangingPunct="1">
              <a:lnSpc>
                <a:spcPct val="90000"/>
              </a:lnSpc>
            </a:pPr>
            <a:r>
              <a:rPr lang="de-DE" sz="2200" dirty="0">
                <a:latin typeface="Candara" panose="020E0502030303020204" pitchFamily="34" charset="0"/>
              </a:rPr>
              <a:t>Generates revenue, perhaps a lot</a:t>
            </a:r>
          </a:p>
          <a:p>
            <a:pPr lvl="1" eaLnBrk="1" hangingPunct="1">
              <a:lnSpc>
                <a:spcPct val="90000"/>
              </a:lnSpc>
            </a:pPr>
            <a:r>
              <a:rPr lang="de-DE" sz="2200" dirty="0">
                <a:latin typeface="Candara" panose="020E0502030303020204" pitchFamily="34" charset="0"/>
              </a:rPr>
              <a:t>Cap &amp; trade almost like a tax, except for price variability</a:t>
            </a:r>
          </a:p>
          <a:p>
            <a:pPr eaLnBrk="1" hangingPunct="1">
              <a:lnSpc>
                <a:spcPct val="90000"/>
              </a:lnSpc>
            </a:pPr>
            <a:r>
              <a:rPr lang="de-DE" sz="2600" dirty="0">
                <a:latin typeface="Candara" panose="020E0502030303020204" pitchFamily="34" charset="0"/>
              </a:rPr>
              <a:t>To victim</a:t>
            </a:r>
          </a:p>
          <a:p>
            <a:pPr lvl="1" eaLnBrk="1" hangingPunct="1">
              <a:lnSpc>
                <a:spcPct val="90000"/>
              </a:lnSpc>
            </a:pPr>
            <a:r>
              <a:rPr lang="de-DE" sz="2200" dirty="0">
                <a:latin typeface="Candara" panose="020E0502030303020204" pitchFamily="34" charset="0"/>
              </a:rPr>
              <a:t>Perhaps fair, definitely complicated</a:t>
            </a:r>
          </a:p>
          <a:p>
            <a:pPr lvl="1" eaLnBrk="1" hangingPunct="1">
              <a:lnSpc>
                <a:spcPct val="90000"/>
              </a:lnSpc>
            </a:pPr>
            <a:r>
              <a:rPr lang="de-DE" sz="2200" dirty="0">
                <a:latin typeface="Candara" panose="020E0502030303020204" pitchFamily="34" charset="0"/>
              </a:rPr>
              <a:t>Would generate large transfers</a:t>
            </a:r>
          </a:p>
          <a:p>
            <a:pPr eaLnBrk="1" hangingPunct="1">
              <a:lnSpc>
                <a:spcPct val="90000"/>
              </a:lnSpc>
            </a:pPr>
            <a:r>
              <a:rPr lang="de-DE" sz="2600" dirty="0">
                <a:latin typeface="Candara" panose="020E0502030303020204" pitchFamily="34" charset="0"/>
              </a:rPr>
              <a:t>Per capita</a:t>
            </a:r>
          </a:p>
          <a:p>
            <a:pPr lvl="1" eaLnBrk="1" hangingPunct="1">
              <a:lnSpc>
                <a:spcPct val="90000"/>
              </a:lnSpc>
            </a:pPr>
            <a:r>
              <a:rPr lang="de-DE" sz="2200" dirty="0">
                <a:latin typeface="Candara" panose="020E0502030303020204" pitchFamily="34" charset="0"/>
              </a:rPr>
              <a:t>Perhaps fair, relatively easy</a:t>
            </a:r>
          </a:p>
          <a:p>
            <a:pPr lvl="1" eaLnBrk="1" hangingPunct="1">
              <a:lnSpc>
                <a:spcPct val="90000"/>
              </a:lnSpc>
            </a:pPr>
            <a:r>
              <a:rPr lang="de-DE" sz="2200">
                <a:latin typeface="Candara" panose="020E0502030303020204" pitchFamily="34" charset="0"/>
              </a:rPr>
              <a:t>Would </a:t>
            </a:r>
            <a:r>
              <a:rPr lang="de-DE" sz="2200" dirty="0">
                <a:latin typeface="Candara" panose="020E0502030303020204" pitchFamily="34" charset="0"/>
              </a:rPr>
              <a:t>generate large transfers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4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41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41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41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41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41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411">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411">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411">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411">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41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739</TotalTime>
  <Words>2324</Words>
  <Application>Microsoft Office PowerPoint</Application>
  <PresentationFormat>On-screen Show (4:3)</PresentationFormat>
  <Paragraphs>477</Paragraphs>
  <Slides>54</Slides>
  <Notes>49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Cambria Math</vt:lpstr>
      <vt:lpstr>Candara</vt:lpstr>
      <vt:lpstr>Comic Sans MS</vt:lpstr>
      <vt:lpstr>Times New Roman</vt:lpstr>
      <vt:lpstr>Standarddesign</vt:lpstr>
      <vt:lpstr>Policy instruments</vt:lpstr>
      <vt:lpstr>Lectures</vt:lpstr>
      <vt:lpstr>Policy instruments</vt:lpstr>
      <vt:lpstr>Direct Regulation</vt:lpstr>
      <vt:lpstr>Types of Direct Regulation</vt:lpstr>
      <vt:lpstr>Taxes and Subsidies</vt:lpstr>
      <vt:lpstr>Tradeable Permits</vt:lpstr>
      <vt:lpstr>Policy instruments</vt:lpstr>
      <vt:lpstr>Permits: Initial Allocation</vt:lpstr>
      <vt:lpstr>Coase Theorem: Preliminaries</vt:lpstr>
      <vt:lpstr>Coase Theorem: Polluter pays</vt:lpstr>
      <vt:lpstr>Coase Theorem: Pollutee pays</vt:lpstr>
      <vt:lpstr>Coase Theorem</vt:lpstr>
      <vt:lpstr>Policy instruments</vt:lpstr>
      <vt:lpstr>Cost-effectiveness</vt:lpstr>
      <vt:lpstr>Cost-effectiveness</vt:lpstr>
      <vt:lpstr>Cost-Effectiveness</vt:lpstr>
      <vt:lpstr>Policy instruments</vt:lpstr>
      <vt:lpstr>Environmental Effectiveness</vt:lpstr>
      <vt:lpstr>Weitzman Theorem: Preliminaries</vt:lpstr>
      <vt:lpstr>Weitzman Theorem: MD steeper than MC</vt:lpstr>
      <vt:lpstr>Weitzman Theorem: MD less steep than MC</vt:lpstr>
      <vt:lpstr>Weitzman Theorem: MD as steep as MC</vt:lpstr>
      <vt:lpstr>Weitzman Theorem</vt:lpstr>
      <vt:lpstr>Weitzman Theorem</vt:lpstr>
      <vt:lpstr>Policy instruments</vt:lpstr>
      <vt:lpstr>International Emissions Trade</vt:lpstr>
      <vt:lpstr>PowerPoint Presentation</vt:lpstr>
      <vt:lpstr>PowerPoint Presentation</vt:lpstr>
      <vt:lpstr>PowerPoint Presentation</vt:lpstr>
      <vt:lpstr>Can permit markets be coupled?</vt:lpstr>
      <vt:lpstr>Policy instruments</vt:lpstr>
      <vt:lpstr>EU Emissions Trading System</vt:lpstr>
      <vt:lpstr>PowerPoint Presentation</vt:lpstr>
      <vt:lpstr>Teething issues?</vt:lpstr>
      <vt:lpstr>Policy instruments</vt:lpstr>
      <vt:lpstr>UK ETS</vt:lpstr>
      <vt:lpstr>PowerPoint Presentation</vt:lpstr>
      <vt:lpstr>UK ETS</vt:lpstr>
      <vt:lpstr>Policy instruments</vt:lpstr>
      <vt:lpstr>Border adjustments</vt:lpstr>
      <vt:lpstr>Border adjustments</vt:lpstr>
      <vt:lpstr>Border adjustments</vt:lpstr>
      <vt:lpstr>Policy instruments</vt:lpstr>
      <vt:lpstr>Clean Development Mechanism</vt:lpstr>
      <vt:lpstr>Clean Development Mechanism -2</vt:lpstr>
      <vt:lpstr>Policy instruments</vt:lpstr>
      <vt:lpstr>Technological progress</vt:lpstr>
      <vt:lpstr>PowerPoint Presentation</vt:lpstr>
      <vt:lpstr>PowerPoint Presentation</vt:lpstr>
      <vt:lpstr>Technological progress</vt:lpstr>
      <vt:lpstr>Externalities and risks</vt:lpstr>
      <vt:lpstr>Three types</vt:lpstr>
      <vt:lpstr>Technology instruments for innovation</vt:lpstr>
    </vt:vector>
  </TitlesOfParts>
  <Company>ZMAW Universität Hamburg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and Resource Economics, lecture 1</dc:title>
  <dc:creator>Richard Tol</dc:creator>
  <cp:lastModifiedBy>Richard Tol</cp:lastModifiedBy>
  <cp:revision>286</cp:revision>
  <dcterms:created xsi:type="dcterms:W3CDTF">2000-09-24T19:27:04Z</dcterms:created>
  <dcterms:modified xsi:type="dcterms:W3CDTF">2022-02-15T20:26:57Z</dcterms:modified>
</cp:coreProperties>
</file>