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7" r:id="rId2"/>
    <p:sldId id="372" r:id="rId3"/>
    <p:sldId id="383" r:id="rId4"/>
    <p:sldId id="316" r:id="rId5"/>
    <p:sldId id="348" r:id="rId6"/>
    <p:sldId id="320" r:id="rId7"/>
    <p:sldId id="357" r:id="rId8"/>
    <p:sldId id="358" r:id="rId9"/>
    <p:sldId id="359" r:id="rId10"/>
    <p:sldId id="360" r:id="rId11"/>
    <p:sldId id="382" r:id="rId12"/>
    <p:sldId id="361" r:id="rId13"/>
    <p:sldId id="362" r:id="rId14"/>
    <p:sldId id="363" r:id="rId15"/>
    <p:sldId id="384" r:id="rId16"/>
    <p:sldId id="385" r:id="rId17"/>
    <p:sldId id="364" r:id="rId18"/>
    <p:sldId id="386" r:id="rId19"/>
    <p:sldId id="355" r:id="rId20"/>
    <p:sldId id="351" r:id="rId21"/>
    <p:sldId id="356" r:id="rId22"/>
    <p:sldId id="387" r:id="rId23"/>
    <p:sldId id="365" r:id="rId24"/>
    <p:sldId id="366" r:id="rId25"/>
    <p:sldId id="367" r:id="rId26"/>
    <p:sldId id="388" r:id="rId27"/>
    <p:sldId id="324" r:id="rId28"/>
    <p:sldId id="371" r:id="rId29"/>
    <p:sldId id="380" r:id="rId30"/>
    <p:sldId id="381" r:id="rId31"/>
    <p:sldId id="368" r:id="rId32"/>
    <p:sldId id="370" r:id="rId33"/>
    <p:sldId id="331" r:id="rId34"/>
    <p:sldId id="389" r:id="rId35"/>
    <p:sldId id="373" r:id="rId36"/>
    <p:sldId id="350" r:id="rId37"/>
    <p:sldId id="376" r:id="rId38"/>
    <p:sldId id="377" r:id="rId39"/>
    <p:sldId id="378" r:id="rId40"/>
    <p:sldId id="456" r:id="rId41"/>
    <p:sldId id="461" r:id="rId42"/>
    <p:sldId id="460" r:id="rId43"/>
    <p:sldId id="457" r:id="rId44"/>
    <p:sldId id="459" r:id="rId45"/>
    <p:sldId id="462" r:id="rId46"/>
    <p:sldId id="379" r:id="rId47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43" autoAdjust="0"/>
    <p:restoredTop sz="90929"/>
  </p:normalViewPr>
  <p:slideViewPr>
    <p:cSldViewPr>
      <p:cViewPr varScale="1">
        <p:scale>
          <a:sx n="58" d="100"/>
          <a:sy n="58" d="100"/>
        </p:scale>
        <p:origin x="12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27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A3F934-45D2-4103-BF9B-00FBD74F6D9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25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8291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138" y="760413"/>
            <a:ext cx="4862512" cy="3646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10113"/>
            <a:ext cx="497205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Klicken Sie, um die Formate des Vorlagentextes zu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8291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345613"/>
            <a:ext cx="29829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B4ABEFE-E9C9-4327-B9CD-DA178A9DD7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759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1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15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56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16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30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17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12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18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7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20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25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22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92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1EB9-60CD-4839-8E8B-F6635CD1F92A}" type="slidenum">
              <a:rPr lang="en-GB"/>
              <a:pPr/>
              <a:t>24</a:t>
            </a:fld>
            <a:endParaRPr lang="en-GB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97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1EB9-60CD-4839-8E8B-F6635CD1F92A}" type="slidenum">
              <a:rPr lang="en-GB"/>
              <a:pPr/>
              <a:t>25</a:t>
            </a:fld>
            <a:endParaRPr lang="en-GB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91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26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56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1EB9-60CD-4839-8E8B-F6635CD1F92A}" type="slidenum">
              <a:rPr lang="en-GB"/>
              <a:pPr/>
              <a:t>27</a:t>
            </a:fld>
            <a:endParaRPr lang="en-GB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8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1EB9-60CD-4839-8E8B-F6635CD1F92A}" type="slidenum">
              <a:rPr lang="en-GB"/>
              <a:pPr/>
              <a:t>28</a:t>
            </a:fld>
            <a:endParaRPr lang="en-GB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70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1EB9-60CD-4839-8E8B-F6635CD1F92A}" type="slidenum">
              <a:rPr lang="en-GB"/>
              <a:pPr/>
              <a:t>30</a:t>
            </a:fld>
            <a:endParaRPr lang="en-GB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90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40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320D47-5187-45BC-BE0B-F6E7A7513EC6}" type="slidenum">
              <a:rPr lang="en-GB"/>
              <a:pPr/>
              <a:t>33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71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34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0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7CDCE-5188-4824-BF84-115D2A12DEFF}" type="slidenum">
              <a:rPr lang="en-GB"/>
              <a:pPr/>
              <a:t>36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4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7CDCE-5188-4824-BF84-115D2A12DEFF}" type="slidenum">
              <a:rPr lang="en-GB"/>
              <a:pPr/>
              <a:t>38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5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39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665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43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6AF7-0A4B-4B5B-B782-5FA346F33AD4}" type="slidenum">
              <a:rPr lang="en-GB"/>
              <a:pPr/>
              <a:t>45</a:t>
            </a:fld>
            <a:endParaRPr lang="en-GB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48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3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8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61DB0-5C88-42E3-998A-FA5243CF49EB}" type="slidenum">
              <a:rPr lang="en-GB"/>
              <a:pPr/>
              <a:t>4</a:t>
            </a:fld>
            <a:endParaRPr lang="en-GB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10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6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95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0E50-C048-4EFA-B7B2-B8E0E068DC02}" type="slidenum">
              <a:rPr lang="en-GB"/>
              <a:pPr/>
              <a:t>7</a:t>
            </a:fld>
            <a:endParaRPr lang="en-GB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79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67CE3-38ED-43C8-9593-144A0916D262}" type="slidenum">
              <a:rPr lang="en-GB"/>
              <a:pPr/>
              <a:t>8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3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11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1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67CE3-38ED-43C8-9593-144A0916D262}" type="slidenum">
              <a:rPr lang="en-GB"/>
              <a:pPr/>
              <a:t>12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3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7E722-9A7F-471D-8922-64778507F9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59178-02EC-40FC-A479-328CFD0941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18D9E-0EC4-499D-B608-2161FADBF4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1A950-E365-47C4-AC65-FA16BE3C72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93152-38FC-452C-84AF-848DCF8869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9DA60-4390-43D3-9455-A3DBEB65E7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F86C7-33A3-40D9-8BAB-F3D12CB513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4B48B-4738-4922-8597-773BF0ABBE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6D9D6-09ED-4812-9C3B-67430DAEB7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40963-80DC-4155-9189-D419731585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F9FFD-E0D3-41DC-92F4-1A7F900FCE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2701A53-80DB-4637-8399-9A7B942B7F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f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Economic impacts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Methods for estimating total welfare impact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Benefit transfer</a:t>
            </a:r>
          </a:p>
          <a:p>
            <a:r>
              <a:rPr lang="de-DE" sz="2800" dirty="0">
                <a:latin typeface="Candara" panose="020E0502030303020204" pitchFamily="34" charset="0"/>
              </a:rPr>
              <a:t>Results and caveats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v weather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Social cost of carbon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Distribution of impacts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WTP and WTAC -2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Willingness to pay and willingness to accept </a:t>
            </a:r>
            <a:r>
              <a:rPr lang="en-GB" sz="2800" dirty="0">
                <a:latin typeface="Candara" panose="020E0502030303020204" pitchFamily="34" charset="0"/>
              </a:rPr>
              <a:t>compensation are different, because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the budget constraint is different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voluntary and involuntary risks are different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people attach value to the status quo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Relevant for climate because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willingness to pay for a better climate for our children and grandchildren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Our children’s and grandchildren’s willingness to accept compensation for us imposing a worse climate on them</a:t>
            </a:r>
          </a:p>
        </p:txBody>
      </p:sp>
    </p:spTree>
    <p:extLst>
      <p:ext uri="{BB962C8B-B14F-4D97-AF65-F5344CB8AC3E}">
        <p14:creationId xmlns:p14="http://schemas.microsoft.com/office/powerpoint/2010/main" val="203920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Economic impacts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Methods for estimating total welfare impact</a:t>
            </a:r>
          </a:p>
          <a:p>
            <a:pPr lvl="1"/>
            <a:r>
              <a:rPr lang="de-DE" sz="2400" b="1" dirty="0">
                <a:latin typeface="Candara" panose="020E0502030303020204" pitchFamily="34" charset="0"/>
              </a:rPr>
              <a:t>Benefit transfer</a:t>
            </a:r>
          </a:p>
          <a:p>
            <a:r>
              <a:rPr lang="de-DE" sz="2800" dirty="0">
                <a:latin typeface="Candara" panose="020E0502030303020204" pitchFamily="34" charset="0"/>
              </a:rPr>
              <a:t>Results and caveats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v weather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Social cost of carbon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Distribution of impacts</a:t>
            </a:r>
          </a:p>
        </p:txBody>
      </p:sp>
    </p:spTree>
    <p:extLst>
      <p:ext uri="{BB962C8B-B14F-4D97-AF65-F5344CB8AC3E}">
        <p14:creationId xmlns:p14="http://schemas.microsoft.com/office/powerpoint/2010/main" val="358073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GB" sz="3200" dirty="0">
                <a:latin typeface="Candara" panose="020E0502030303020204" pitchFamily="34" charset="0"/>
              </a:rPr>
              <a:t>Benefit transfer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Valuation is difficult and expensive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Therefore, estimated values are extrapolated (benefit transfer) from one place to the next and from one case to the next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Important for climate as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We need total impact, not just some case studies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We need future, yet-to-observed impact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As values are highly context-specific, this introduces all sorts of uncertainties, which are not well-understood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6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57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611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138109"/>
              </p:ext>
            </p:extLst>
          </p:nvPr>
        </p:nvGraphicFramePr>
        <p:xfrm>
          <a:off x="609600" y="0"/>
          <a:ext cx="75438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US" sz="2400" baseline="0" dirty="0">
                          <a:latin typeface="Candara" panose="020E0502030303020204" pitchFamily="34" charset="0"/>
                        </a:rPr>
                        <a:t> (%)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Sport fishing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5-40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5-15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Water quality improvements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4-34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1-75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Water-based</a:t>
                      </a:r>
                      <a:r>
                        <a:rPr lang="en-US" sz="2400" baseline="0" dirty="0">
                          <a:latin typeface="Candara" panose="020E0502030303020204" pitchFamily="34" charset="0"/>
                        </a:rPr>
                        <a:t> recreation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1-475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Water quality improvements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25-45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18-41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Saltwater</a:t>
                      </a:r>
                      <a:r>
                        <a:rPr lang="en-US" sz="2400" baseline="0" dirty="0">
                          <a:latin typeface="Candara" panose="020E0502030303020204" pitchFamily="34" charset="0"/>
                        </a:rPr>
                        <a:t> fishing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1-34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White water rafting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24-56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6-228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Biodiversity</a:t>
                      </a:r>
                      <a:r>
                        <a:rPr lang="en-US" sz="2400" baseline="0" dirty="0">
                          <a:latin typeface="Candara" panose="020E0502030303020204" pitchFamily="34" charset="0"/>
                        </a:rPr>
                        <a:t> on agricultural land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27-36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ndara" panose="020E0502030303020204" pitchFamily="34" charset="0"/>
                        </a:rPr>
                        <a:t>22-44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52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Economic impacts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de-DE" sz="2800" b="1" dirty="0">
                <a:latin typeface="Candara" panose="020E0502030303020204" pitchFamily="34" charset="0"/>
              </a:rPr>
              <a:t>Methods for estimating total welfare impact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Benefit transfer</a:t>
            </a:r>
          </a:p>
          <a:p>
            <a:r>
              <a:rPr lang="de-DE" sz="2800" dirty="0">
                <a:latin typeface="Candara" panose="020E0502030303020204" pitchFamily="34" charset="0"/>
              </a:rPr>
              <a:t>Results and caveats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v weather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Social cost of carbon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Distribution of impacts</a:t>
            </a:r>
          </a:p>
        </p:txBody>
      </p:sp>
    </p:spTree>
    <p:extLst>
      <p:ext uri="{BB962C8B-B14F-4D97-AF65-F5344CB8AC3E}">
        <p14:creationId xmlns:p14="http://schemas.microsoft.com/office/powerpoint/2010/main" val="372630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Economic impacts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Methods for estimating total welfare impact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Benefit transfer</a:t>
            </a:r>
          </a:p>
          <a:p>
            <a:r>
              <a:rPr lang="de-DE" sz="2800" dirty="0">
                <a:latin typeface="Candara" panose="020E0502030303020204" pitchFamily="34" charset="0"/>
              </a:rPr>
              <a:t>Results and caveats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v weather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Social cost of carbon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Distribution of impacts</a:t>
            </a:r>
          </a:p>
        </p:txBody>
      </p:sp>
    </p:spTree>
    <p:extLst>
      <p:ext uri="{BB962C8B-B14F-4D97-AF65-F5344CB8AC3E}">
        <p14:creationId xmlns:p14="http://schemas.microsoft.com/office/powerpoint/2010/main" val="1129266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Methods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Enumerative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Quantify impact, estimate price, add up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Computable general equilibrium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Quantify impact, shock model, estimate welfare change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Statistical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Estimate relationship between activity and climate over space, assume it holds over time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Estimate relationship between well-being and climate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Elicitation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Ask experts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3CE9A-A2FD-4515-94C9-B12879D6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3962400"/>
            <a:ext cx="153865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9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Economic impacts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Methods for estimating total welfare impact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Benefit transfer</a:t>
            </a:r>
          </a:p>
          <a:p>
            <a:r>
              <a:rPr lang="de-DE" sz="2800" b="1" dirty="0">
                <a:latin typeface="Candara" panose="020E0502030303020204" pitchFamily="34" charset="0"/>
              </a:rPr>
              <a:t>Results and caveats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v weather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Social cost of carbon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Distribution of impacts</a:t>
            </a:r>
          </a:p>
        </p:txBody>
      </p:sp>
    </p:spTree>
    <p:extLst>
      <p:ext uri="{BB962C8B-B14F-4D97-AF65-F5344CB8AC3E}">
        <p14:creationId xmlns:p14="http://schemas.microsoft.com/office/powerpoint/2010/main" val="385912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1" y="0"/>
            <a:ext cx="9148441" cy="59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4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Impacts of climate change &amp; adaptation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Caveats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Incomplete assessment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Interactions between impacts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Stylised adaptation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Low probability, high impact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Indirect impacts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Large-scale changes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1" y="0"/>
            <a:ext cx="9148441" cy="59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68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Economic impacts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Methods for estimating total welfare impact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Benefit transfer</a:t>
            </a:r>
          </a:p>
          <a:p>
            <a:r>
              <a:rPr lang="de-DE" sz="2800" dirty="0">
                <a:latin typeface="Candara" panose="020E0502030303020204" pitchFamily="34" charset="0"/>
              </a:rPr>
              <a:t>Results and caveats</a:t>
            </a:r>
          </a:p>
          <a:p>
            <a:r>
              <a:rPr lang="de-DE" sz="2800" b="1" dirty="0">
                <a:latin typeface="Candara" panose="020E0502030303020204" pitchFamily="34" charset="0"/>
              </a:rPr>
              <a:t>Climate v weather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Social cost of carbon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Distribution of impacts</a:t>
            </a:r>
          </a:p>
        </p:txBody>
      </p:sp>
    </p:spTree>
    <p:extLst>
      <p:ext uri="{BB962C8B-B14F-4D97-AF65-F5344CB8AC3E}">
        <p14:creationId xmlns:p14="http://schemas.microsoft.com/office/powerpoint/2010/main" val="1188021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730598-385E-4F3D-A94E-71B92AA7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800" y="0"/>
            <a:ext cx="12344400" cy="8595685"/>
          </a:xfrm>
          <a:prstGeom prst="rect">
            <a:avLst/>
          </a:prstGeom>
        </p:spPr>
      </p:pic>
      <p:pic>
        <p:nvPicPr>
          <p:cNvPr id="7" name="Picture 6" descr="A person in a library&#10;&#10;Description automatically generated">
            <a:extLst>
              <a:ext uri="{FF2B5EF4-FFF2-40B4-BE49-F238E27FC236}">
                <a16:creationId xmlns:a16="http://schemas.microsoft.com/office/drawing/2014/main" id="{AC303AD5-CDAA-49A7-B4CB-51EC94E1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4267200"/>
            <a:ext cx="1033168" cy="1552575"/>
          </a:xfrm>
          <a:prstGeom prst="rect">
            <a:avLst/>
          </a:prstGeom>
        </p:spPr>
      </p:pic>
      <p:pic>
        <p:nvPicPr>
          <p:cNvPr id="11" name="Picture 10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06EF8DF9-29AB-434A-AF26-D09D64EB4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36" y="4267199"/>
            <a:ext cx="1158461" cy="155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11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ndara" panose="020E0502030303020204" pitchFamily="34" charset="0"/>
              </a:rPr>
              <a:t>Weather v climate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Estimating the impact of climate change is difficult because it changes slowly over time, while differences over space are confounded with all sorts of everything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Estimating the impact of weather is easy because data is plentiful and shocks are random (or rather orthogonal to the economy)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Extrapolating from weather shocks to climate change is problematic</a:t>
            </a:r>
          </a:p>
          <a:p>
            <a:pPr eaLnBrk="1" hangingPunct="1"/>
            <a:endParaRPr lang="en-GB" sz="2800" dirty="0">
              <a:latin typeface="Candara" panose="020E0502030303020204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0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8468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ndara" panose="020E0502030303020204" pitchFamily="34" charset="0"/>
              </a:rPr>
              <a:t>Weather v climate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Extrapolate from weather shocks to climate change?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Climate is what you expect, weather is what you get</a:t>
            </a:r>
          </a:p>
          <a:p>
            <a:pPr lvl="1" eaLnBrk="1" hangingPunct="1"/>
            <a:r>
              <a:rPr lang="en-US" sz="2400" dirty="0">
                <a:latin typeface="Candara" panose="020E0502030303020204" pitchFamily="34" charset="0"/>
              </a:rPr>
              <a:t>Weather throws the punches, climate trains the boxer</a:t>
            </a:r>
          </a:p>
          <a:p>
            <a:pPr lvl="1" eaLnBrk="1" hangingPunct="1"/>
            <a:r>
              <a:rPr lang="en-US" sz="2400" dirty="0">
                <a:latin typeface="Candara" panose="020E0502030303020204" pitchFamily="34" charset="0"/>
              </a:rPr>
              <a:t>Weather is your mood, climate is your personality</a:t>
            </a:r>
          </a:p>
          <a:p>
            <a:pPr lvl="1" eaLnBrk="1" hangingPunct="1"/>
            <a:r>
              <a:rPr lang="en-US" sz="2400" dirty="0">
                <a:latin typeface="Candara" panose="020E0502030303020204" pitchFamily="34" charset="0"/>
              </a:rPr>
              <a:t>If you don't like the weather, wait. If you don't like the climate, move.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Adaptation is different</a:t>
            </a:r>
            <a:endParaRPr lang="en-GB" sz="28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Put up your umbrella, buy an umbrella 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Close the flood gates, build flood gates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Short-term vs long-term elasticity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Fixed vs malleable capital stock, technology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Expectations matter too</a:t>
            </a:r>
          </a:p>
          <a:p>
            <a:pPr eaLnBrk="1" hangingPunct="1"/>
            <a:endParaRPr lang="en-GB" sz="2800" dirty="0">
              <a:latin typeface="Candara" panose="020E0502030303020204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13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Economic impacts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Methods for estimating total welfare impact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Benefit transfer</a:t>
            </a:r>
          </a:p>
          <a:p>
            <a:r>
              <a:rPr lang="de-DE" sz="2800" dirty="0">
                <a:latin typeface="Candara" panose="020E0502030303020204" pitchFamily="34" charset="0"/>
              </a:rPr>
              <a:t>Results and caveats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v weather</a:t>
            </a:r>
          </a:p>
          <a:p>
            <a:r>
              <a:rPr lang="de-DE" sz="2800" b="1" dirty="0">
                <a:latin typeface="Candara" panose="020E0502030303020204" pitchFamily="34" charset="0"/>
              </a:rPr>
              <a:t>Social cost of carbon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Distribution of impacts</a:t>
            </a:r>
          </a:p>
        </p:txBody>
      </p:sp>
    </p:spTree>
    <p:extLst>
      <p:ext uri="{BB962C8B-B14F-4D97-AF65-F5344CB8AC3E}">
        <p14:creationId xmlns:p14="http://schemas.microsoft.com/office/powerpoint/2010/main" val="2921105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ndara" panose="020E0502030303020204" pitchFamily="34" charset="0"/>
              </a:rPr>
              <a:t>Marginal Damage Costs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marginal damage cost is the damage done by an additional tonne of CO2 emitted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It is the change in the net present value of the </a:t>
            </a:r>
            <a:r>
              <a:rPr lang="en-US" sz="2800" dirty="0" err="1">
                <a:latin typeface="Candara" panose="020E0502030303020204" pitchFamily="34" charset="0"/>
              </a:rPr>
              <a:t>monetised</a:t>
            </a:r>
            <a:r>
              <a:rPr lang="en-US" sz="2800" dirty="0">
                <a:latin typeface="Candara" panose="020E0502030303020204" pitchFamily="34" charset="0"/>
              </a:rPr>
              <a:t> impacts, </a:t>
            </a:r>
            <a:r>
              <a:rPr lang="en-US" sz="2800" dirty="0" err="1">
                <a:latin typeface="Candara" panose="020E0502030303020204" pitchFamily="34" charset="0"/>
              </a:rPr>
              <a:t>normalised</a:t>
            </a:r>
            <a:r>
              <a:rPr lang="en-US" sz="2800" dirty="0">
                <a:latin typeface="Candara" panose="020E0502030303020204" pitchFamily="34" charset="0"/>
              </a:rPr>
              <a:t> by the change in emissions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The marginal damage cost is the Pigou tax – it says how much we should spend on climate policy, by how much we should raise energy prices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It is a normative concept; it tells us what to do, given our values</a:t>
            </a:r>
            <a:endParaRPr lang="en-GB" sz="2800" dirty="0">
              <a:latin typeface="Candara" panose="020E0502030303020204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ndara" panose="020E0502030303020204" pitchFamily="34" charset="0"/>
              </a:rPr>
              <a:t>Social cost of carbon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51054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27 estimates of the total impact of climate change, 2789 estimates of its first partial derivative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Proliferation of estimates because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Total impact used to calibrate different impact curves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Different scenarios</a:t>
            </a:r>
          </a:p>
          <a:p>
            <a:pPr lvl="1" eaLnBrk="1" hangingPunct="1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Different climate models</a:t>
            </a:r>
          </a:p>
          <a:p>
            <a:pPr lvl="1" eaLnBrk="1" hangingPunct="1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Different carbon cycle models</a:t>
            </a:r>
          </a:p>
          <a:p>
            <a:pPr lvl="1" eaLnBrk="1" hangingPunct="1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Total impact hides regional, sectoral detail</a:t>
            </a:r>
          </a:p>
          <a:p>
            <a:pPr lvl="1" eaLnBrk="1" hangingPunct="1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Different views on how to aggregate over time, space and risk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32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53E7BB8-8586-4519-9A73-5018CF73A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1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Economic impacts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de-DE" sz="2800" b="1" dirty="0">
                <a:latin typeface="Candara" panose="020E0502030303020204" pitchFamily="34" charset="0"/>
              </a:rPr>
              <a:t>Methods for estimating total welfare impact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Benefit transfer</a:t>
            </a:r>
          </a:p>
          <a:p>
            <a:r>
              <a:rPr lang="de-DE" sz="2800" dirty="0">
                <a:latin typeface="Candara" panose="020E0502030303020204" pitchFamily="34" charset="0"/>
              </a:rPr>
              <a:t>Results and caveats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v weather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Social cost of carbon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Distribution of impacts</a:t>
            </a:r>
          </a:p>
        </p:txBody>
      </p:sp>
    </p:spTree>
    <p:extLst>
      <p:ext uri="{BB962C8B-B14F-4D97-AF65-F5344CB8AC3E}">
        <p14:creationId xmlns:p14="http://schemas.microsoft.com/office/powerpoint/2010/main" val="2429043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ndara" panose="020E0502030303020204" pitchFamily="34" charset="0"/>
              </a:rPr>
              <a:t>Social cost of carbon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51054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27 estimates of the total impact of climate change, 2789 estimates of its first partial derivative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Proliferation of estimates because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Total impact used to calibrate different impact curves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Different scenarios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Different climate models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Different carbon cycle models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Total impact hides regional, sectoral detail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Different views on how to aggregate over time, space and risk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03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111500" y="285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1" y="30695"/>
            <a:ext cx="9144000" cy="5989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6044022"/>
            <a:ext cx="656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Current price of emissions permits in EU: ~96 $/</a:t>
            </a:r>
            <a:r>
              <a:rPr lang="en-GB" dirty="0" err="1">
                <a:latin typeface="Candara" panose="020E0502030303020204" pitchFamily="34" charset="0"/>
              </a:rPr>
              <a:t>tC</a:t>
            </a:r>
            <a:endParaRPr lang="en-GB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48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452"/>
            <a:ext cx="9144000" cy="599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13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ndara" panose="020E0502030303020204" pitchFamily="34" charset="0"/>
              </a:rPr>
              <a:t>Economic Impact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Discussed impacts of climate change on welfare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Benefit of climate policy is the avoided impact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Uncertain, many assumptions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Mix of normative and positive elements</a:t>
            </a:r>
          </a:p>
          <a:p>
            <a:pPr eaLnBrk="1" hangingPunct="1"/>
            <a:endParaRPr lang="en-GB" dirty="0">
              <a:latin typeface="Comic Sans MS" pitchFamily="66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Economic impacts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Methods for estimating total welfare impact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Benefit transfer</a:t>
            </a:r>
          </a:p>
          <a:p>
            <a:r>
              <a:rPr lang="de-DE" sz="2800" dirty="0">
                <a:latin typeface="Candara" panose="020E0502030303020204" pitchFamily="34" charset="0"/>
              </a:rPr>
              <a:t>Results and caveats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v weather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Social cost of carbon</a:t>
            </a:r>
          </a:p>
          <a:p>
            <a:r>
              <a:rPr lang="de-DE" sz="2800" b="1" dirty="0">
                <a:latin typeface="Candara" panose="020E0502030303020204" pitchFamily="34" charset="0"/>
              </a:rPr>
              <a:t>Distribution of impacts</a:t>
            </a:r>
          </a:p>
        </p:txBody>
      </p:sp>
    </p:spTree>
    <p:extLst>
      <p:ext uri="{BB962C8B-B14F-4D97-AF65-F5344CB8AC3E}">
        <p14:creationId xmlns:p14="http://schemas.microsoft.com/office/powerpoint/2010/main" val="4156583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" y="0"/>
            <a:ext cx="9135979" cy="59436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29" y="0"/>
            <a:ext cx="9155229" cy="5967297"/>
          </a:xfrm>
          <a:prstGeom prst="rect">
            <a:avLst/>
          </a:prstGeom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90600" y="76200"/>
            <a:ext cx="29674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Exposure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Limits / analogues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Adaptive capacity</a:t>
            </a: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8813" cy="5963115"/>
          </a:xfrm>
          <a:prstGeom prst="rect">
            <a:avLst/>
          </a:prstGeom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48362" y="31750"/>
            <a:ext cx="29674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Exposure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Limits / analogues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Adaptive capacity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11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29" y="0"/>
            <a:ext cx="9155229" cy="5967297"/>
          </a:xfrm>
          <a:prstGeom prst="rect">
            <a:avLst/>
          </a:prstGeom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90600" y="76200"/>
            <a:ext cx="29674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Exposure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Limits / analogues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Adaptive capacity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59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Adaptive Capacity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Adaptive capacity is the ability to adapt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Adaptive capacity depends 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Available technological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Available resources &amp; their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Ability and will to use those resources to protect people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0850"/>
            <a:ext cx="86868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667000" y="41148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Arial Narrow" pitchFamily="34" charset="0"/>
              </a:rPr>
              <a:t>Year</a:t>
            </a:r>
            <a:endParaRPr lang="en-AU" altLang="en-US" sz="2000" b="1">
              <a:latin typeface="Arial Narrow" pitchFamily="34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 rot="-5400000">
            <a:off x="-1249362" y="2316162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Arial Narrow" pitchFamily="34" charset="0"/>
              </a:rPr>
              <a:t>Global mean warming </a:t>
            </a:r>
            <a:r>
              <a:rPr lang="en-US" altLang="en-US" sz="2000" b="1" baseline="30000">
                <a:latin typeface="Arial Narrow" pitchFamily="34" charset="0"/>
              </a:rPr>
              <a:t>o</a:t>
            </a:r>
            <a:r>
              <a:rPr lang="en-US" altLang="en-US" sz="2000" b="1">
                <a:latin typeface="Arial Narrow" pitchFamily="34" charset="0"/>
              </a:rPr>
              <a:t>C</a:t>
            </a:r>
            <a:endParaRPr lang="en-AU" altLang="en-US" sz="2000" b="1">
              <a:latin typeface="Arial Narrow" pitchFamily="34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419600" y="5105400"/>
            <a:ext cx="4572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800">
                <a:latin typeface="Arial Narrow" pitchFamily="34" charset="0"/>
              </a:rPr>
              <a:t>I   </a:t>
            </a:r>
            <a:r>
              <a:rPr lang="en-AU" altLang="en-US" sz="1800">
                <a:latin typeface="Arial Narrow" pitchFamily="34" charset="0"/>
              </a:rPr>
              <a:t>Risks to Unique and Threatened Systems</a:t>
            </a:r>
          </a:p>
          <a:p>
            <a:r>
              <a:rPr lang="en-US" altLang="en-US" sz="1800">
                <a:latin typeface="Arial Narrow" pitchFamily="34" charset="0"/>
              </a:rPr>
              <a:t>II  </a:t>
            </a:r>
            <a:r>
              <a:rPr lang="en-AU" altLang="en-US" sz="1800">
                <a:latin typeface="Arial Narrow" pitchFamily="34" charset="0"/>
              </a:rPr>
              <a:t>Risks from Extreme Climate Events</a:t>
            </a:r>
          </a:p>
          <a:p>
            <a:r>
              <a:rPr lang="en-US" altLang="en-US" sz="1800">
                <a:latin typeface="Arial Narrow" pitchFamily="34" charset="0"/>
              </a:rPr>
              <a:t>III </a:t>
            </a:r>
            <a:r>
              <a:rPr lang="en-AU" altLang="en-US" sz="1800">
                <a:latin typeface="Arial Narrow" pitchFamily="34" charset="0"/>
              </a:rPr>
              <a:t>Distribution of Impacts</a:t>
            </a:r>
          </a:p>
          <a:p>
            <a:r>
              <a:rPr lang="en-US" altLang="en-US" sz="1800">
                <a:latin typeface="Arial Narrow" pitchFamily="34" charset="0"/>
              </a:rPr>
              <a:t>IV </a:t>
            </a:r>
            <a:r>
              <a:rPr lang="en-AU" altLang="en-US" sz="1800">
                <a:latin typeface="Arial Narrow" pitchFamily="34" charset="0"/>
              </a:rPr>
              <a:t>Aggregate Impacts</a:t>
            </a:r>
          </a:p>
          <a:p>
            <a:r>
              <a:rPr lang="en-US" altLang="en-US" sz="1800">
                <a:latin typeface="Arial Narrow" pitchFamily="34" charset="0"/>
              </a:rPr>
              <a:t>V  </a:t>
            </a:r>
            <a:r>
              <a:rPr lang="en-AU" altLang="en-US" sz="1800">
                <a:latin typeface="Arial Narrow" pitchFamily="34" charset="0"/>
              </a:rPr>
              <a:t>Risks from Future Large-Scale Discontinuities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36525" y="6189663"/>
            <a:ext cx="240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>
                <a:latin typeface="Comic Sans MS" pitchFamily="66" charset="0"/>
              </a:rPr>
              <a:t>Source: IPCC 2001</a:t>
            </a:r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05A4A0-7B47-46B9-9F84-0C76FA57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7214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jk19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2842462" cy="2133600"/>
          </a:xfrm>
          <a:prstGeom prst="rect">
            <a:avLst/>
          </a:prstGeom>
        </p:spPr>
      </p:pic>
      <p:pic>
        <p:nvPicPr>
          <p:cNvPr id="3" name="Picture 2" descr="Dijk1916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76200"/>
            <a:ext cx="2895600" cy="2173487"/>
          </a:xfrm>
          <a:prstGeom prst="rect">
            <a:avLst/>
          </a:prstGeom>
        </p:spPr>
      </p:pic>
      <p:pic>
        <p:nvPicPr>
          <p:cNvPr id="4" name="Picture 3" descr="Dijk196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76200"/>
            <a:ext cx="2895600" cy="2173487"/>
          </a:xfrm>
          <a:prstGeom prst="rect">
            <a:avLst/>
          </a:prstGeom>
        </p:spPr>
      </p:pic>
      <p:pic>
        <p:nvPicPr>
          <p:cNvPr id="5" name="Picture 4" descr="Dijk193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2600" y="2362200"/>
            <a:ext cx="2819400" cy="2095406"/>
          </a:xfrm>
          <a:prstGeom prst="rect">
            <a:avLst/>
          </a:prstGeom>
        </p:spPr>
      </p:pic>
      <p:pic>
        <p:nvPicPr>
          <p:cNvPr id="6" name="Picture 5" descr="Dijk1930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4800" y="4572000"/>
            <a:ext cx="2819400" cy="2116290"/>
          </a:xfrm>
          <a:prstGeom prst="rect">
            <a:avLst/>
          </a:prstGeom>
        </p:spPr>
      </p:pic>
      <p:pic>
        <p:nvPicPr>
          <p:cNvPr id="7" name="Picture 6" descr="Dijk1930c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19800" y="2362200"/>
            <a:ext cx="2926080" cy="2196366"/>
          </a:xfrm>
          <a:prstGeom prst="rect">
            <a:avLst/>
          </a:prstGeom>
        </p:spPr>
      </p:pic>
      <p:pic>
        <p:nvPicPr>
          <p:cNvPr id="9" name="Picture 8" descr="Dijk1930d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33800" y="4698097"/>
            <a:ext cx="2775987" cy="208370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ke2000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52400"/>
            <a:ext cx="4953000" cy="3268980"/>
          </a:xfrm>
          <a:prstGeom prst="rect">
            <a:avLst/>
          </a:prstGeom>
        </p:spPr>
      </p:pic>
      <p:pic>
        <p:nvPicPr>
          <p:cNvPr id="5" name="Picture 4" descr="Dike2000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3581400"/>
            <a:ext cx="4800600" cy="3200400"/>
          </a:xfrm>
          <a:prstGeom prst="rect">
            <a:avLst/>
          </a:prstGeom>
        </p:spPr>
      </p:pic>
      <p:pic>
        <p:nvPicPr>
          <p:cNvPr id="7" name="Picture 6" descr="Dike20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8800" y="152400"/>
            <a:ext cx="3409604" cy="5257800"/>
          </a:xfrm>
          <a:prstGeom prst="rect">
            <a:avLst/>
          </a:prstGeom>
        </p:spPr>
      </p:pic>
      <p:pic>
        <p:nvPicPr>
          <p:cNvPr id="2" name="Picture 1" descr="Dike2000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7400" y="4419600"/>
            <a:ext cx="3200400" cy="2396279"/>
          </a:xfrm>
          <a:prstGeom prst="rect">
            <a:avLst/>
          </a:prstGeom>
        </p:spPr>
      </p:pic>
      <p:pic>
        <p:nvPicPr>
          <p:cNvPr id="6" name="Picture 5" descr="bangladesh-scooping-garbage-out-of-canal-with-bulldozer-scoop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48000" y="2895600"/>
            <a:ext cx="341376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de-DE" sz="3600" dirty="0">
                <a:solidFill>
                  <a:schemeClr val="tx1"/>
                </a:solidFill>
                <a:latin typeface="Candara" panose="020E0502030303020204" pitchFamily="34" charset="0"/>
              </a:rPr>
              <a:t>Bangladesh</a:t>
            </a:r>
            <a:endParaRPr lang="en-GB" sz="3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16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Economically, Bangladesh is not far behind the Netherlands when it started its flood action plan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Technically, Bangladesh is far ahead</a:t>
            </a:r>
          </a:p>
          <a:p>
            <a:pPr>
              <a:lnSpc>
                <a:spcPct val="90000"/>
              </a:lnSpc>
            </a:pPr>
            <a:endParaRPr lang="en-GB" sz="28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But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Corruption is terrible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Politics is antagonistic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Poor do not carry much weight in decision making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May think floods are a punishment by Allah rather than due to mismanagement by government</a:t>
            </a:r>
            <a:endParaRPr lang="en-GB" dirty="0">
              <a:latin typeface="Candara" panose="020E0502030303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2800" dirty="0">
              <a:latin typeface="Comic Sans MS" pitchFamily="66" charset="0"/>
            </a:endParaRP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61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post-2-poverty-floods-map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0502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de-DE" sz="3600" dirty="0">
                <a:solidFill>
                  <a:schemeClr val="tx1"/>
                </a:solidFill>
                <a:latin typeface="Candara" panose="020E0502030303020204" pitchFamily="34" charset="0"/>
              </a:rPr>
              <a:t>A brief history of the Netherlands</a:t>
            </a:r>
            <a:endParaRPr lang="en-GB" sz="3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16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1848 European Spring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1849 </a:t>
            </a:r>
            <a:r>
              <a:rPr lang="en-GB" sz="2800" dirty="0" err="1">
                <a:latin typeface="Candara" panose="020E0502030303020204" pitchFamily="34" charset="0"/>
              </a:rPr>
              <a:t>Thorbecke</a:t>
            </a:r>
            <a:r>
              <a:rPr lang="en-GB" sz="2800" dirty="0">
                <a:latin typeface="Candara" panose="020E0502030303020204" pitchFamily="34" charset="0"/>
              </a:rPr>
              <a:t> Constitution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Central government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Broadly representative of population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1850 Modern dike building starts</a:t>
            </a: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21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map&#10;&#10;Description automatically generated">
            <a:extLst>
              <a:ext uri="{FF2B5EF4-FFF2-40B4-BE49-F238E27FC236}">
                <a16:creationId xmlns:a16="http://schemas.microsoft.com/office/drawing/2014/main" id="{21722C34-4110-47A2-94A6-7FB399F5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0"/>
            <a:ext cx="10972800" cy="564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4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1" y="0"/>
            <a:ext cx="9148441" cy="59517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Methods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Enumerative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Quantify impact, estimate price, add up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Computable general equilibrium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Quantify impact, shock model, estimate welfare change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Statistical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Estimate relationship between activity and climate over space, assume it holds over time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Estimate relationship between well-being and climate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Elicitation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Ask experts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12ED2-7C36-49D0-8324-E23190006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171450"/>
            <a:ext cx="1495425" cy="2052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Monetary Valuation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The aim is to express a welfare loss in an equivalent income loss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Revealed preferences</a:t>
            </a:r>
          </a:p>
          <a:p>
            <a:pPr lvl="2"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Travel cost</a:t>
            </a:r>
          </a:p>
          <a:p>
            <a:pPr lvl="2"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Hedonic pricing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latin typeface="Candara" panose="020E0502030303020204" pitchFamily="34" charset="0"/>
              </a:rPr>
              <a:t>Stated preferences</a:t>
            </a:r>
          </a:p>
          <a:p>
            <a:pPr lvl="2"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Contingent valuation</a:t>
            </a:r>
          </a:p>
          <a:p>
            <a:pPr lvl="2"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Contingent choice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Each method has its drawbacks, but stated preferences suffer from a range of biases, including unfamiliarity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241857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WTP v WTAC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786" y="1003738"/>
            <a:ext cx="7275786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Willingness to pay, or equivalent variation, is the maximum amount you would be willing to pay to secure a price fall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Willingness to accept compensation, or compensating variation, is the minimum amount you would be willing to accept to forego a price fall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Willig (1976) showed that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This is because of the income effect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He also showed that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This is because of substitution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Result carries over to quantities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Object 2"/>
              <p:cNvSpPr txBox="1"/>
              <p:nvPr/>
            </p:nvSpPr>
            <p:spPr bwMode="auto">
              <a:xfrm>
                <a:off x="4267200" y="3810000"/>
                <a:ext cx="3048000" cy="3810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𝐸𝑉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𝐶𝑆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536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3810000"/>
                <a:ext cx="3048000" cy="381000"/>
              </a:xfrm>
              <a:prstGeom prst="rect">
                <a:avLst/>
              </a:prstGeom>
              <a:blipFill rotWithShape="0">
                <a:blip r:embed="rId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Object 3"/>
              <p:cNvSpPr txBox="1"/>
              <p:nvPr/>
            </p:nvSpPr>
            <p:spPr bwMode="auto">
              <a:xfrm>
                <a:off x="3429000" y="4730969"/>
                <a:ext cx="3048000" cy="3810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𝐸𝑉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𝐶𝑆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536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4730969"/>
                <a:ext cx="3048000" cy="381000"/>
              </a:xfrm>
              <a:prstGeom prst="rect">
                <a:avLst/>
              </a:prstGeom>
              <a:blipFill rotWithShape="0"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318000"/>
            <a:ext cx="1905000" cy="2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-15875"/>
            <a:ext cx="18097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8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65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713325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1252</Words>
  <Application>Microsoft Office PowerPoint</Application>
  <PresentationFormat>On-screen Show (4:3)</PresentationFormat>
  <Paragraphs>269</Paragraphs>
  <Slides>46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 Narrow</vt:lpstr>
      <vt:lpstr>Cambria Math</vt:lpstr>
      <vt:lpstr>Candara</vt:lpstr>
      <vt:lpstr>Comic Sans MS</vt:lpstr>
      <vt:lpstr>Times New Roman</vt:lpstr>
      <vt:lpstr>Standarddesign</vt:lpstr>
      <vt:lpstr>Economic impacts</vt:lpstr>
      <vt:lpstr>Lectures</vt:lpstr>
      <vt:lpstr>Economic impacts</vt:lpstr>
      <vt:lpstr>PowerPoint Presentation</vt:lpstr>
      <vt:lpstr>PowerPoint Presentation</vt:lpstr>
      <vt:lpstr>Methods</vt:lpstr>
      <vt:lpstr>Monetary Valuation</vt:lpstr>
      <vt:lpstr>WTP v WTAC</vt:lpstr>
      <vt:lpstr>PowerPoint Presentation</vt:lpstr>
      <vt:lpstr>WTP and WTAC -2</vt:lpstr>
      <vt:lpstr>Economic impacts</vt:lpstr>
      <vt:lpstr>Benefit transfer</vt:lpstr>
      <vt:lpstr>PowerPoint Presentation</vt:lpstr>
      <vt:lpstr>PowerPoint Presentation</vt:lpstr>
      <vt:lpstr>Economic impacts</vt:lpstr>
      <vt:lpstr>Economic impacts</vt:lpstr>
      <vt:lpstr>Methods</vt:lpstr>
      <vt:lpstr>Economic impacts</vt:lpstr>
      <vt:lpstr>PowerPoint Presentation</vt:lpstr>
      <vt:lpstr>Caveats</vt:lpstr>
      <vt:lpstr>PowerPoint Presentation</vt:lpstr>
      <vt:lpstr>Economic impacts</vt:lpstr>
      <vt:lpstr>PowerPoint Presentation</vt:lpstr>
      <vt:lpstr>Weather v climate</vt:lpstr>
      <vt:lpstr>Weather v climate</vt:lpstr>
      <vt:lpstr>Economic impacts</vt:lpstr>
      <vt:lpstr>Marginal Damage Costs</vt:lpstr>
      <vt:lpstr>Social cost of carbon</vt:lpstr>
      <vt:lpstr>PowerPoint Presentation</vt:lpstr>
      <vt:lpstr>Social cost of carbon</vt:lpstr>
      <vt:lpstr>PowerPoint Presentation</vt:lpstr>
      <vt:lpstr>PowerPoint Presentation</vt:lpstr>
      <vt:lpstr>Economic Impact</vt:lpstr>
      <vt:lpstr>Economic impacts</vt:lpstr>
      <vt:lpstr>PowerPoint Presentation</vt:lpstr>
      <vt:lpstr>PowerPoint Presentation</vt:lpstr>
      <vt:lpstr>PowerPoint Presentation</vt:lpstr>
      <vt:lpstr>PowerPoint Presentation</vt:lpstr>
      <vt:lpstr>Adaptive Capacity</vt:lpstr>
      <vt:lpstr>PowerPoint Presentation</vt:lpstr>
      <vt:lpstr>PowerPoint Presentation</vt:lpstr>
      <vt:lpstr>PowerPoint Presentation</vt:lpstr>
      <vt:lpstr>Bangladesh</vt:lpstr>
      <vt:lpstr>PowerPoint Presentation</vt:lpstr>
      <vt:lpstr>A brief history of the Netherlands</vt:lpstr>
      <vt:lpstr>PowerPoint Presentation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223</cp:revision>
  <dcterms:created xsi:type="dcterms:W3CDTF">2000-09-24T19:27:04Z</dcterms:created>
  <dcterms:modified xsi:type="dcterms:W3CDTF">2022-03-07T17:36:54Z</dcterms:modified>
</cp:coreProperties>
</file>