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79" r:id="rId3"/>
    <p:sldId id="407" r:id="rId4"/>
    <p:sldId id="348" r:id="rId5"/>
    <p:sldId id="350" r:id="rId6"/>
    <p:sldId id="376" r:id="rId7"/>
    <p:sldId id="377" r:id="rId8"/>
    <p:sldId id="379" r:id="rId9"/>
    <p:sldId id="408" r:id="rId10"/>
    <p:sldId id="352" r:id="rId11"/>
    <p:sldId id="353" r:id="rId12"/>
    <p:sldId id="354" r:id="rId13"/>
    <p:sldId id="355" r:id="rId14"/>
    <p:sldId id="378" r:id="rId15"/>
    <p:sldId id="409" r:id="rId16"/>
    <p:sldId id="356" r:id="rId17"/>
    <p:sldId id="380" r:id="rId18"/>
    <p:sldId id="381" r:id="rId19"/>
    <p:sldId id="357" r:id="rId20"/>
    <p:sldId id="358" r:id="rId21"/>
    <p:sldId id="410" r:id="rId22"/>
    <p:sldId id="359" r:id="rId23"/>
    <p:sldId id="360" r:id="rId24"/>
    <p:sldId id="361" r:id="rId25"/>
    <p:sldId id="362" r:id="rId26"/>
    <p:sldId id="363" r:id="rId27"/>
    <p:sldId id="364" r:id="rId28"/>
    <p:sldId id="382" r:id="rId29"/>
    <p:sldId id="383" r:id="rId30"/>
    <p:sldId id="411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58" d="100"/>
          <a:sy n="58" d="100"/>
        </p:scale>
        <p:origin x="12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4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2CFDF-E5BC-49E4-BED3-29502E4C2E5C}" type="slidenum">
              <a:rPr lang="en-GB"/>
              <a:pPr/>
              <a:t>13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15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2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19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20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4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21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30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3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0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3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0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1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3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9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4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1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0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764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9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3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51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5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52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0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53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7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9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10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D088-B433-4458-BFB3-90445CCC1FCB}" type="slidenum">
              <a:rPr lang="en-GB"/>
              <a:pPr/>
              <a:t>11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701DD-D37C-4418-93C2-BD931A0237D4}" type="slidenum">
              <a:rPr lang="en-GB"/>
              <a:pPr/>
              <a:t>12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Recap of 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Dynamics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Vulnerability to climate change is a function of exposure and adaptive capacity, both of which depend on development status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Future vulnerability will be very different from current vulnerability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 only is future development uncertain, but also the link between development, exposure and adaptive capacity is unclear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 will illustrate this with the case of malaria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artensfig6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225"/>
            <a:ext cx="9144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martensfig6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149066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rtensfig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martensfig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5888" y="3505200"/>
            <a:ext cx="3465512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891063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iagramm" r:id="rId4" imgW="9349920" imgH="5290560" progId="Excel.Sheet.8">
                  <p:embed/>
                </p:oleObj>
              </mc:Choice>
              <mc:Fallback>
                <p:oleObj name="Diagramm" r:id="rId4" imgW="9349920" imgH="52905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91063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Recap of 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2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77521"/>
            <a:ext cx="7848600" cy="5437679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solidFill>
                  <a:schemeClr val="tx1"/>
                </a:solidFill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Why do we care about the grandchildren of people we do not seem to care about?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Why do we care about the grandchildren of people we do not seem to care about?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If we really do care about the impacts of climate change on the descendants of the current poor, are there better ways of helping them than through greenhouse gas emission reduction?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B08FB-33BA-48F0-A0DE-88C9F946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" y="0"/>
            <a:ext cx="10058400" cy="6031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-2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Yes, if you could be sure to invent say a malaria vaccine if you invested enough, and would be sure it would use appropriately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Adaptive capacity is complex, however, and closely related to development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Development assistance has proven difficult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-3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Besides, poverty implies vulnerability in general, but not always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Richer people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put higher values on health and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tend to live longer and thus develop cardiovascular diseases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might buy air conditioning that heats their environment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Recap of 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7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can affect welfare through four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Utility (e.g., species loss)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Labour (e.g., morbidity)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Output per worker (e.g., agricultural productivity)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Depreciation (e.g., floods)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Utility: no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output is lower in period t, less is consumed and less is saved, so that there is less capital and less output in period t+1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Ditto for higher depreciation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 -2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principle, people could compensate through increased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Not rational as would cut consumption even more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Besides, the returns to capital have fallen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 labour force shrinks, there is more capital per worker, higher labour productivity, higher wages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The rational response is to consume the windfall, save less, until the capital-labour ratio is back at its desired value</a:t>
            </a:r>
            <a:endParaRPr lang="en-GB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Effect is small as the health impacts of climate change primarily fall on the non-working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00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54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96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3113" y="3747212"/>
            <a:ext cx="430887" cy="3110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Dell, Jones, </a:t>
            </a:r>
            <a:r>
              <a:rPr lang="en-GB" sz="1600" dirty="0" err="1">
                <a:latin typeface="Candara" panose="020E0502030303020204" pitchFamily="34" charset="0"/>
              </a:rPr>
              <a:t>Olken</a:t>
            </a:r>
            <a:r>
              <a:rPr lang="en-GB" sz="1600" dirty="0">
                <a:latin typeface="Candara" panose="020E0502030303020204" pitchFamily="34" charset="0"/>
              </a:rPr>
              <a:t>, 2012, AEJ Macro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0C8F4-A507-445E-9821-858136A1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929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D8733-5363-48B4-9433-1124C5C4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3211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4682" y="6471124"/>
            <a:ext cx="34547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Barrios, </a:t>
            </a:r>
            <a:r>
              <a:rPr lang="en-GB" sz="1600" dirty="0" err="1">
                <a:latin typeface="Candara" panose="020E0502030303020204" pitchFamily="34" charset="0"/>
              </a:rPr>
              <a:t>Bertinelli</a:t>
            </a:r>
            <a:r>
              <a:rPr lang="en-GB" sz="1600" dirty="0">
                <a:latin typeface="Candara" panose="020E0502030303020204" pitchFamily="34" charset="0"/>
              </a:rPr>
              <a:t>, </a:t>
            </a:r>
            <a:r>
              <a:rPr lang="en-GB" sz="1600" dirty="0" err="1">
                <a:latin typeface="Candara" panose="020E0502030303020204" pitchFamily="34" charset="0"/>
              </a:rPr>
              <a:t>Strobl</a:t>
            </a:r>
            <a:r>
              <a:rPr lang="en-GB" sz="1600" dirty="0">
                <a:latin typeface="Candara" panose="020E0502030303020204" pitchFamily="34" charset="0"/>
              </a:rPr>
              <a:t>, 2010, </a:t>
            </a:r>
            <a:r>
              <a:rPr lang="en-GB" sz="1600" dirty="0" err="1">
                <a:latin typeface="Candara" panose="020E0502030303020204" pitchFamily="34" charset="0"/>
              </a:rPr>
              <a:t>REStat</a:t>
            </a:r>
            <a:endParaRPr lang="en-GB" sz="1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A5FB-138C-4901-AC8E-634E5877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56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63D1D-E9E1-45E9-847D-AA99E77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0" y="3657600"/>
            <a:ext cx="4401827" cy="315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0A57A-5ABD-42D7-914D-13D7A0EF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5312840"/>
            <a:ext cx="1034244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b="1" dirty="0">
                <a:latin typeface="Candara" panose="020E0502030303020204" pitchFamily="34" charset="0"/>
              </a:rPr>
              <a:t>Recap of 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Recap of 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27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3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- 2000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E0587-11D8-465B-BF9F-EADEDE67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86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BC42C-178D-482E-BC00-7B7357BC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- 1913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12DAF-5611-444F-B4F5-5C446592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1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4506-3C6A-4E67-A472-3F3DD09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- 1870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BF806-A3D2-48DD-AD6D-E949794A5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- 1820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B9A6-464B-401E-B53B-772844A7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8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AB2A1-4C40-4B52-A640-6F9616C3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2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BF553-9284-4281-B85B-D2C54259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0"/>
            <a:ext cx="9135979" cy="59436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8682A-5B18-4F7E-A197-3A5C17B7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- 1650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D01B8-F0C0-4A40-AC7B-4B73E41A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50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- 1600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9A916-B581-428E-9982-F2E489C4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73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- 0</a:t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80DAA-6A3E-40E9-87C0-B6763A8C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6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</p:txBody>
      </p:sp>
    </p:spTree>
    <p:extLst>
      <p:ext uri="{BB962C8B-B14F-4D97-AF65-F5344CB8AC3E}">
        <p14:creationId xmlns:p14="http://schemas.microsoft.com/office/powerpoint/2010/main" val="1161157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A8CF-CDF3-4B68-BB34-69D9C6FD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33624"/>
            <a:ext cx="2314575" cy="27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3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4511" y="6519446"/>
            <a:ext cx="23134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Olsson, </a:t>
            </a:r>
            <a:r>
              <a:rPr lang="en-GB" sz="1600" dirty="0" err="1">
                <a:latin typeface="Candara" panose="020E0502030303020204" pitchFamily="34" charset="0"/>
              </a:rPr>
              <a:t>Hibbs</a:t>
            </a:r>
            <a:r>
              <a:rPr lang="en-GB" sz="1600" dirty="0">
                <a:latin typeface="Candara" panose="020E0502030303020204" pitchFamily="34" charset="0"/>
              </a:rPr>
              <a:t>, 2005, 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DFC96-2FED-4255-8A8A-32071272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163286"/>
            <a:ext cx="9185563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0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C5111-7E33-4EBD-BF4B-6E8403ED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6242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34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C4AA1-27DE-4CD1-BC18-26597C04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010400" cy="688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F93CF-436B-49C4-B5A5-1B000075CC2A}"/>
              </a:ext>
            </a:extLst>
          </p:cNvPr>
          <p:cNvSpPr txBox="1"/>
          <p:nvPr/>
        </p:nvSpPr>
        <p:spPr>
          <a:xfrm>
            <a:off x="8713113" y="3703931"/>
            <a:ext cx="430887" cy="3154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Gallup, Sachs, Mellinger, 1999, IRSR</a:t>
            </a:r>
          </a:p>
        </p:txBody>
      </p:sp>
    </p:spTree>
    <p:extLst>
      <p:ext uri="{BB962C8B-B14F-4D97-AF65-F5344CB8AC3E}">
        <p14:creationId xmlns:p14="http://schemas.microsoft.com/office/powerpoint/2010/main" val="1037756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Acemoglu</a:t>
            </a:r>
            <a:r>
              <a:rPr lang="en-GB" sz="2800" dirty="0">
                <a:latin typeface="Candara" panose="020E0502030303020204" pitchFamily="34" charset="0"/>
              </a:rPr>
              <a:t>: Climate and geography were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1638-0968-40FC-AFD8-788813D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3113" y="3197383"/>
            <a:ext cx="430887" cy="36606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err="1">
                <a:latin typeface="Candara" panose="020E0502030303020204" pitchFamily="34" charset="0"/>
              </a:rPr>
              <a:t>Acemoglu</a:t>
            </a:r>
            <a:r>
              <a:rPr lang="en-GB" sz="1600" dirty="0">
                <a:latin typeface="Candara" panose="020E0502030303020204" pitchFamily="34" charset="0"/>
              </a:rPr>
              <a:t>, Johnson, Robinson, 2001, AER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7AA1-0CF8-4A4E-AE9E-E044A883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" y="0"/>
            <a:ext cx="8583503" cy="6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Acemoglu, Easterly, Rodrik: Climate and geography helped to shape institutions, but nowadays institutions rule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Dalgaard</a:t>
            </a:r>
            <a:r>
              <a:rPr lang="en-GB" sz="2800" dirty="0">
                <a:latin typeface="Candara" panose="020E0502030303020204" pitchFamily="34" charset="0"/>
              </a:rPr>
              <a:t>: Adding subnational observation, climate is import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Johansson: It’s UV, actually, via blindness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Alsan</a:t>
            </a:r>
            <a:r>
              <a:rPr lang="en-GB" sz="2800" dirty="0">
                <a:latin typeface="Candara" panose="020E0502030303020204" pitchFamily="34" charset="0"/>
              </a:rPr>
              <a:t>: </a:t>
            </a:r>
            <a:r>
              <a:rPr lang="en-GB" sz="2800" dirty="0" err="1">
                <a:latin typeface="Candara" panose="020E0502030303020204" pitchFamily="34" charset="0"/>
              </a:rPr>
              <a:t>Tse-tse</a:t>
            </a:r>
            <a:r>
              <a:rPr lang="en-GB" sz="2800" dirty="0">
                <a:latin typeface="Candara" panose="020E0502030303020204" pitchFamily="34" charset="0"/>
              </a:rPr>
              <a:t> did it (in the past)</a:t>
            </a: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4C04A-256D-42FF-AF19-3D4A8F90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59613"/>
            <a:ext cx="1752600" cy="24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8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Poverty traps?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infant mortality is high (and it is in hot and wet climes), parents would have many children to ensure that at least a few survive. Risk-average parents would have more children than they want. Parents could not afford health care and education. Children grow up to be poor too.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there is a risk of losing it all (and there is in volatile climes), there is no point in saving for the future. A feast and famine culture gets engrained. Also steers investment in non-perishables, such as education.</a:t>
            </a:r>
            <a:endParaRPr lang="en-GB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could intensify such mechanisms.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would be an enormous welfare loss.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this is still speculative – and it clear that there is no ground for fatalism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Cultures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Infectious disease is treatable and preventable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813" cy="5963115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48362" y="3175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&#10;&#10;Description automatically generated">
            <a:extLst>
              <a:ext uri="{FF2B5EF4-FFF2-40B4-BE49-F238E27FC236}">
                <a16:creationId xmlns:a16="http://schemas.microsoft.com/office/drawing/2014/main" id="{21722C34-4110-47A2-94A6-7FB399F5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56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Recap of distribution of impacts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4539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1233</Words>
  <Application>Microsoft Office PowerPoint</Application>
  <PresentationFormat>On-screen Show (4:3)</PresentationFormat>
  <Paragraphs>192</Paragraphs>
  <Slides>53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Candara</vt:lpstr>
      <vt:lpstr>Comic Sans MS</vt:lpstr>
      <vt:lpstr>Times New Roman</vt:lpstr>
      <vt:lpstr>Standarddesign</vt:lpstr>
      <vt:lpstr>Diagramm</vt:lpstr>
      <vt:lpstr>Climate and Development</vt:lpstr>
      <vt:lpstr>Lectures</vt:lpstr>
      <vt:lpstr>Climate and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Climate and Development</vt:lpstr>
      <vt:lpstr>Dynamics</vt:lpstr>
      <vt:lpstr>PowerPoint Presentation</vt:lpstr>
      <vt:lpstr>PowerPoint Presentation</vt:lpstr>
      <vt:lpstr>PowerPoint Presentation</vt:lpstr>
      <vt:lpstr>PowerPoint Presentation</vt:lpstr>
      <vt:lpstr>Climate and Development</vt:lpstr>
      <vt:lpstr>Schelling Conjecture</vt:lpstr>
      <vt:lpstr>Schelling Conjecture</vt:lpstr>
      <vt:lpstr>PowerPoint Presentation</vt:lpstr>
      <vt:lpstr>Schelling Conjecture -2</vt:lpstr>
      <vt:lpstr>Schelling Conjecture -3</vt:lpstr>
      <vt:lpstr>Climate and Development</vt:lpstr>
      <vt:lpstr>Climate change and growth</vt:lpstr>
      <vt:lpstr>Climate change and growth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Climate and Development</vt:lpstr>
      <vt:lpstr>Climate and poverty</vt:lpstr>
      <vt:lpstr>Cool countries tend to be rich, hot countries poor - 2000 </vt:lpstr>
      <vt:lpstr>Cool countries tend to be rich, hot countries poor - 1950 </vt:lpstr>
      <vt:lpstr>Cool countries tend to be rich, hot countries poor - 1913 </vt:lpstr>
      <vt:lpstr>Cool countries tend to be rich, hot countries poor - 1900 </vt:lpstr>
      <vt:lpstr>Cool countries tend to be rich, hot countries poor - 1870 </vt:lpstr>
      <vt:lpstr>Cool countries tend to be rich, hot countries poor - 1820 </vt:lpstr>
      <vt:lpstr>Cool countries tend to be rich, hot countries poor - 1800 </vt:lpstr>
      <vt:lpstr>Cool countries tend to be poor, hot countries rich - 1750 </vt:lpstr>
      <vt:lpstr>Cool countries tend to be poor, hot countries rich - 1700 </vt:lpstr>
      <vt:lpstr>Cool countries tend to be poor, hot countries rich - 1650 </vt:lpstr>
      <vt:lpstr>Cool countries tend to be poor, hot countries rich - 1600 </vt:lpstr>
      <vt:lpstr>Cool countries tend to be poor, hot countries rich - 0 </vt:lpstr>
      <vt:lpstr>Climate and poverty</vt:lpstr>
      <vt:lpstr>Climate and poverty</vt:lpstr>
      <vt:lpstr>PowerPoint Presentation</vt:lpstr>
      <vt:lpstr>Climate and poverty</vt:lpstr>
      <vt:lpstr>PowerPoint Presentation</vt:lpstr>
      <vt:lpstr>Climate and poverty</vt:lpstr>
      <vt:lpstr>PowerPoint Presentation</vt:lpstr>
      <vt:lpstr>Climate and poverty</vt:lpstr>
      <vt:lpstr>Poverty traps?</vt:lpstr>
      <vt:lpstr>Climate change and poverty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202</cp:revision>
  <dcterms:created xsi:type="dcterms:W3CDTF">2000-09-24T19:27:04Z</dcterms:created>
  <dcterms:modified xsi:type="dcterms:W3CDTF">2022-03-07T17:42:42Z</dcterms:modified>
</cp:coreProperties>
</file>