
<file path=[Content_Types].xml><?xml version="1.0" encoding="utf-8"?>
<Types xmlns="http://schemas.openxmlformats.org/package/2006/content-types">
  <Default Extension="bin" ContentType="image/unknown"/>
  <Default Extension="emf" ContentType="image/x-em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7" r:id="rId2"/>
    <p:sldId id="355" r:id="rId3"/>
    <p:sldId id="335" r:id="rId4"/>
    <p:sldId id="322" r:id="rId5"/>
    <p:sldId id="329" r:id="rId6"/>
    <p:sldId id="330" r:id="rId7"/>
    <p:sldId id="336" r:id="rId8"/>
    <p:sldId id="337" r:id="rId9"/>
    <p:sldId id="338" r:id="rId10"/>
    <p:sldId id="331" r:id="rId11"/>
    <p:sldId id="305" r:id="rId12"/>
    <p:sldId id="302" r:id="rId13"/>
    <p:sldId id="304" r:id="rId14"/>
    <p:sldId id="333" r:id="rId15"/>
    <p:sldId id="332" r:id="rId16"/>
    <p:sldId id="328" r:id="rId17"/>
    <p:sldId id="341" r:id="rId18"/>
    <p:sldId id="306" r:id="rId19"/>
    <p:sldId id="319" r:id="rId20"/>
    <p:sldId id="323" r:id="rId21"/>
    <p:sldId id="320" r:id="rId22"/>
    <p:sldId id="324" r:id="rId23"/>
    <p:sldId id="325" r:id="rId24"/>
    <p:sldId id="334" r:id="rId25"/>
    <p:sldId id="346" r:id="rId26"/>
    <p:sldId id="326" r:id="rId27"/>
    <p:sldId id="327" r:id="rId28"/>
    <p:sldId id="311" r:id="rId29"/>
    <p:sldId id="354" r:id="rId30"/>
    <p:sldId id="339" r:id="rId31"/>
    <p:sldId id="353" r:id="rId32"/>
    <p:sldId id="340" r:id="rId33"/>
    <p:sldId id="344" r:id="rId34"/>
    <p:sldId id="256" r:id="rId35"/>
    <p:sldId id="342" r:id="rId36"/>
    <p:sldId id="278" r:id="rId37"/>
    <p:sldId id="347" r:id="rId38"/>
    <p:sldId id="349" r:id="rId39"/>
    <p:sldId id="348" r:id="rId40"/>
    <p:sldId id="356" r:id="rId41"/>
    <p:sldId id="357" r:id="rId42"/>
    <p:sldId id="258" r:id="rId43"/>
    <p:sldId id="280" r:id="rId44"/>
    <p:sldId id="274" r:id="rId45"/>
    <p:sldId id="275" r:id="rId46"/>
    <p:sldId id="350" r:id="rId47"/>
    <p:sldId id="351" r:id="rId48"/>
    <p:sldId id="277" r:id="rId49"/>
    <p:sldId id="352" r:id="rId50"/>
    <p:sldId id="281" r:id="rId51"/>
  </p:sldIdLst>
  <p:sldSz cx="9144000" cy="6858000" type="screen4x3"/>
  <p:notesSz cx="6772275" cy="99028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CC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678" autoAdjust="0"/>
    <p:restoredTop sz="90929"/>
  </p:normalViewPr>
  <p:slideViewPr>
    <p:cSldViewPr>
      <p:cViewPr varScale="1">
        <p:scale>
          <a:sx n="58" d="100"/>
          <a:sy n="58" d="100"/>
        </p:scale>
        <p:origin x="125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6988" y="0"/>
            <a:ext cx="29352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41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7525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41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6988" y="9407525"/>
            <a:ext cx="29352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2B5DC9C-ABD2-4367-AC5D-64D97912291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9402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400" y="0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742950"/>
            <a:ext cx="4949825" cy="3713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3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703763"/>
            <a:ext cx="5416550" cy="445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3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5938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3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400" y="9405938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5B1ED07-00E3-46BD-B754-7AEAAE4449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376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57B574-31DD-41BB-9D92-4F5CAD36EEA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289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2808D6-5E7C-4A87-A8EF-0C26FE49117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13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E591EF-DC00-40B9-B968-A12E0FC7084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2411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E591EF-DC00-40B9-B968-A12E0FC7084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268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57B574-31DD-41BB-9D92-4F5CAD36EEA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930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6BEC2C-5826-40BC-AD9F-CE8D3ACD3A2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76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253796-338C-4A13-AD33-5F55903F17B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974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6BEC2C-5826-40BC-AD9F-CE8D3ACD3A2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609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A97BF0-F212-42E9-9044-F8B00E62B75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492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2950"/>
            <a:ext cx="4948237" cy="3713163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4705350"/>
            <a:ext cx="5419725" cy="4456113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660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6BEC2C-5826-40BC-AD9F-CE8D3ACD3A26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11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E39910-F767-4728-992D-36980DC7C0D4}" type="slidenum">
              <a:rPr lang="en-GB"/>
              <a:pPr/>
              <a:t>2</a:t>
            </a:fld>
            <a:endParaRPr lang="en-GB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140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78773E-8E6A-44F2-BDE2-756F589D522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585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F3C405-1053-42D5-92C0-BBF5A31BBA1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899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AD365D-993F-4402-BE6E-B57027296E30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079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AD365D-993F-4402-BE6E-B57027296E30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148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AD365D-993F-4402-BE6E-B57027296E30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463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57B574-31DD-41BB-9D92-4F5CAD36EEA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21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57B574-31DD-41BB-9D92-4F5CAD36EEA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97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E591EF-DC00-40B9-B968-A12E0FC7084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62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E591EF-DC00-40B9-B968-A12E0FC7084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80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E591EF-DC00-40B9-B968-A12E0FC7084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81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E591EF-DC00-40B9-B968-A12E0FC7084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49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ED5F11-2E60-4A9F-AB67-21EFDA24923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24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2A9967-6305-43CF-999B-EDC0A148FA5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4088" y="762000"/>
            <a:ext cx="4876800" cy="36576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38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E8995-F7B3-4CCA-9FB5-7AF886AFF1C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FB9297-F715-475D-90A9-4325ACCB678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2ECA03-95F6-4745-B0B3-911EFE5D034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9C91C6-08BF-4AE3-A578-C03B43808D5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F6A4B2-0146-4041-9E26-DCB2955AA20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652EE5-3F1A-40E6-88D2-B385780DECF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FAC196-A991-4A49-BAB1-7E6F3E4125A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8E1A7-9AA8-4930-ADD3-6B5BC4B97CC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D928D4-2A3F-482C-BAE2-D3E6BC967B4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9DC95-1C44-4EB1-8762-D57B3E15141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C3CB28-01F7-48B5-B6AF-293F2A08A20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70EF35-E50E-4A51-9D96-E3E03F89EEF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das Titelformat zu bearbeiten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die Formate des Vorlagentextes zu bearbeiten</a:t>
            </a:r>
          </a:p>
          <a:p>
            <a:pPr lvl="1"/>
            <a:r>
              <a:rPr lang="en-GB"/>
              <a:t>Zweite Ebene</a:t>
            </a:r>
          </a:p>
          <a:p>
            <a:pPr lvl="2"/>
            <a:r>
              <a:rPr lang="en-GB"/>
              <a:t>Dritte Ebene</a:t>
            </a:r>
          </a:p>
          <a:p>
            <a:pPr lvl="3"/>
            <a:r>
              <a:rPr lang="en-GB"/>
              <a:t>Vierte Ebene</a:t>
            </a:r>
          </a:p>
          <a:p>
            <a:pPr lvl="4"/>
            <a:r>
              <a:rPr lang="en-GB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A933266-B5EA-4F15-9257-FB7B1389877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bin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33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de-DE" sz="4000" dirty="0">
                <a:latin typeface="Candara" panose="020E0502030303020204" pitchFamily="34" charset="0"/>
              </a:rPr>
              <a:t>Optimal Emission Reduction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 eaLnBrk="1" hangingPunct="1"/>
            <a:r>
              <a:rPr lang="de-DE" dirty="0">
                <a:latin typeface="Candara" panose="020E0502030303020204" pitchFamily="34" charset="0"/>
              </a:rPr>
              <a:t>Internationally agreed targets</a:t>
            </a:r>
          </a:p>
          <a:p>
            <a:pPr eaLnBrk="1" hangingPunct="1"/>
            <a:r>
              <a:rPr lang="de-DE" dirty="0">
                <a:latin typeface="Candara" panose="020E0502030303020204" pitchFamily="34" charset="0"/>
              </a:rPr>
              <a:t>Cost-benefit analysis</a:t>
            </a:r>
          </a:p>
          <a:p>
            <a:pPr eaLnBrk="1" hangingPunct="1"/>
            <a:r>
              <a:rPr lang="de-DE" dirty="0">
                <a:latin typeface="Candara" panose="020E0502030303020204" pitchFamily="34" charset="0"/>
              </a:rPr>
              <a:t>Co-benefits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How deep?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305800" cy="4114800"/>
          </a:xfrm>
        </p:spPr>
        <p:txBody>
          <a:bodyPr/>
          <a:lstStyle/>
          <a:p>
            <a:pPr indent="0" eaLnBrk="1" hangingPunct="1">
              <a:buFontTx/>
              <a:buNone/>
            </a:pPr>
            <a:r>
              <a:rPr lang="de-DE" sz="2800" dirty="0">
                <a:latin typeface="Candara" panose="020E0502030303020204" pitchFamily="34" charset="0"/>
              </a:rPr>
              <a:t>The ultimate objective of [the United Nations Framework Convention on Climate Change] [...] is to achieve [...] </a:t>
            </a:r>
            <a:r>
              <a:rPr lang="de-DE" sz="2800" dirty="0">
                <a:solidFill>
                  <a:srgbClr val="FF0000"/>
                </a:solidFill>
                <a:latin typeface="Candara" panose="020E0502030303020204" pitchFamily="34" charset="0"/>
              </a:rPr>
              <a:t>stabilization</a:t>
            </a:r>
            <a:r>
              <a:rPr lang="de-DE" sz="2800" dirty="0">
                <a:latin typeface="Candara" panose="020E0502030303020204" pitchFamily="34" charset="0"/>
              </a:rPr>
              <a:t> of greenhouse gas concentrations in the atmosphere at a level that would prevent dangerous anthropogenic interference with the climate system. Such a level should be achieved within a time-frame sufficient to allow ecosystems to adapt naturally, to ensure that food production is not threatened and to enable economic development to proceed in a sustainable manner. </a:t>
            </a:r>
            <a:endParaRPr lang="en-GB" sz="28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522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How deep?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de-DE" sz="2800" dirty="0">
                <a:latin typeface="Candara" panose="020E0502030303020204" pitchFamily="34" charset="0"/>
              </a:rPr>
              <a:t>Concentration</a:t>
            </a: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en-GB" sz="28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6" name="Object 4"/>
              <p:cNvSpPr txBox="1"/>
              <p:nvPr/>
            </p:nvSpPr>
            <p:spPr bwMode="auto">
              <a:xfrm>
                <a:off x="665018" y="1524000"/>
                <a:ext cx="4419600" cy="18415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GB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Stabilization</m:t>
                      </m:r>
                      <m:r>
                        <m:rPr>
                          <m:nor/>
                        </m:rPr>
                        <a:rPr lang="en-GB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26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5018" y="1524000"/>
                <a:ext cx="4419600" cy="1841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Picture 2"/>
          <p:cNvSpPr>
            <a:spLocks noChangeAspect="1" noChangeArrowheads="1"/>
          </p:cNvSpPr>
          <p:nvPr/>
        </p:nvSpPr>
        <p:spPr bwMode="auto">
          <a:xfrm>
            <a:off x="0" y="-76200"/>
            <a:ext cx="9144000" cy="579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8195" name="Picture 2" descr="fig-7-3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63575"/>
            <a:ext cx="914400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How deep?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de-DE" sz="2800" dirty="0">
                <a:latin typeface="Candara" panose="020E0502030303020204" pitchFamily="34" charset="0"/>
              </a:rPr>
              <a:t>Maier-Reimer &amp; Hasselmann</a:t>
            </a: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de-DE" sz="2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en-GB" sz="28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0" name="Object 4"/>
              <p:cNvSpPr txBox="1"/>
              <p:nvPr/>
            </p:nvSpPr>
            <p:spPr bwMode="auto">
              <a:xfrm>
                <a:off x="1066800" y="1473200"/>
                <a:ext cx="6083300" cy="52324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nary>
                        <m:naryPr>
                          <m:chr m:val="∑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=1−1/2;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=1−1/17;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=1−1/74;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=1−1/363;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br>
                  <a:rPr lang="en-GB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en-GB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GB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GB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GB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GB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GB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Stabilization</m:t>
                      </m:r>
                      <m:r>
                        <m:rPr>
                          <m:nor/>
                        </m:rP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50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1473200"/>
                <a:ext cx="6083300" cy="5232400"/>
              </a:xfrm>
              <a:prstGeom prst="rect">
                <a:avLst/>
              </a:prstGeom>
              <a:blipFill>
                <a:blip r:embed="rId3"/>
                <a:stretch>
                  <a:fillRect l="-3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4"/>
              <p:cNvSpPr txBox="1"/>
              <p:nvPr/>
            </p:nvSpPr>
            <p:spPr bwMode="auto">
              <a:xfrm>
                <a:off x="4756150" y="4508500"/>
                <a:ext cx="4279900" cy="17526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Stabilization</m:t>
                      </m:r>
                      <m:r>
                        <m:rPr>
                          <m:nor/>
                        </m:rPr>
                        <a:rPr lang="en-GB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56150" y="4508500"/>
                <a:ext cx="4279900" cy="1752600"/>
              </a:xfrm>
              <a:prstGeom prst="rect">
                <a:avLst/>
              </a:prstGeom>
              <a:blipFill>
                <a:blip r:embed="rId4"/>
                <a:stretch>
                  <a:fillRect l="-4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A774564-BD3C-4D39-9322-BA4B69131A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00" y="76200"/>
            <a:ext cx="2857500" cy="1600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9970DD-C7E9-4421-88D6-0702D3D773C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717" y="1759528"/>
            <a:ext cx="2403683" cy="182187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How deep?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305800" cy="4114800"/>
          </a:xfrm>
        </p:spPr>
        <p:txBody>
          <a:bodyPr/>
          <a:lstStyle/>
          <a:p>
            <a:pPr indent="0" eaLnBrk="1" hangingPunct="1">
              <a:buFontTx/>
              <a:buNone/>
            </a:pPr>
            <a:r>
              <a:rPr lang="de-DE" sz="2800" dirty="0">
                <a:latin typeface="Candara" panose="020E0502030303020204" pitchFamily="34" charset="0"/>
              </a:rPr>
              <a:t>The ultimate objective of [the United Nations Framework Convention on Climate Change] [...] is to achieve [...] </a:t>
            </a:r>
            <a:r>
              <a:rPr lang="de-DE" sz="2800" dirty="0">
                <a:solidFill>
                  <a:srgbClr val="FF0000"/>
                </a:solidFill>
                <a:latin typeface="Candara" panose="020E0502030303020204" pitchFamily="34" charset="0"/>
              </a:rPr>
              <a:t>stabilization</a:t>
            </a:r>
            <a:r>
              <a:rPr lang="de-DE" sz="2800" dirty="0">
                <a:latin typeface="Candara" panose="020E0502030303020204" pitchFamily="34" charset="0"/>
              </a:rPr>
              <a:t> of greenhouse gas concentrations in the atmosphere at a level that would prevent dangerous anthropogenic interference with the climate system. Such a level should be achieved within a time-frame sufficient to allow ecosystems to adapt naturally, to ensure that food production is not threatened and to enable economic development to proceed in a sustainable manner. </a:t>
            </a:r>
            <a:endParaRPr lang="en-GB" sz="28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476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2015 Paris Agreement, Art 2(1)a 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305800" cy="4114800"/>
          </a:xfrm>
        </p:spPr>
        <p:txBody>
          <a:bodyPr/>
          <a:lstStyle/>
          <a:p>
            <a:pPr indent="0" eaLnBrk="1" hangingPunct="1">
              <a:buNone/>
            </a:pPr>
            <a:r>
              <a:rPr lang="en-US" sz="2800" dirty="0">
                <a:latin typeface="Candara" panose="020E0502030303020204" pitchFamily="34" charset="0"/>
              </a:rPr>
              <a:t>This Agreement […] aims to strengthen the global response to the threat of climate change […] by […] [h]</a:t>
            </a:r>
            <a:r>
              <a:rPr lang="en-US" sz="2800" dirty="0" err="1">
                <a:latin typeface="Candara" panose="020E0502030303020204" pitchFamily="34" charset="0"/>
              </a:rPr>
              <a:t>olding</a:t>
            </a:r>
            <a:r>
              <a:rPr lang="en-US" sz="2800" dirty="0">
                <a:latin typeface="Candara" panose="020E0502030303020204" pitchFamily="34" charset="0"/>
              </a:rPr>
              <a:t> the increase in the global average temperature to well below 2°C above pre-industrial levels and pursuing efforts to limit the temperature increase to 1.5°C above pre-industrial levels, recognizing that this would significantly reduce the risks and impacts of climate change; </a:t>
            </a:r>
            <a:r>
              <a:rPr lang="de-DE" sz="2800" dirty="0">
                <a:latin typeface="Candara" panose="020E0502030303020204" pitchFamily="34" charset="0"/>
              </a:rPr>
              <a:t> </a:t>
            </a:r>
            <a:endParaRPr lang="en-GB" sz="2800" dirty="0">
              <a:latin typeface="Candara" panose="020E0502030303020204" pitchFamily="34" charset="0"/>
            </a:endParaRPr>
          </a:p>
          <a:p>
            <a:pPr indent="0" eaLnBrk="1" hangingPunct="1">
              <a:buFontTx/>
              <a:buNone/>
            </a:pPr>
            <a:endParaRPr lang="en-GB" sz="28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30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3A3940-54FD-4202-A77F-52E6900A2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297"/>
            <a:ext cx="9144000" cy="41629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24D60B-86B8-431D-9139-921BBFE3D0AF}"/>
              </a:ext>
            </a:extLst>
          </p:cNvPr>
          <p:cNvSpPr txBox="1"/>
          <p:nvPr/>
        </p:nvSpPr>
        <p:spPr>
          <a:xfrm>
            <a:off x="215679" y="4343400"/>
            <a:ext cx="871264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andara" panose="020E0502030303020204" pitchFamily="34" charset="0"/>
              </a:rPr>
              <a:t>Committed emissions from existing and proposed energy infrastructure</a:t>
            </a:r>
          </a:p>
          <a:p>
            <a:r>
              <a:rPr lang="en-US" sz="2200" dirty="0">
                <a:latin typeface="Candara" panose="020E0502030303020204" pitchFamily="34" charset="0"/>
              </a:rPr>
              <a:t>(about 846 </a:t>
            </a:r>
            <a:r>
              <a:rPr lang="en-US" sz="2200" dirty="0" err="1">
                <a:latin typeface="Candara" panose="020E0502030303020204" pitchFamily="34" charset="0"/>
              </a:rPr>
              <a:t>gigatonnes</a:t>
            </a:r>
            <a:r>
              <a:rPr lang="en-US" sz="2200" dirty="0">
                <a:latin typeface="Candara" panose="020E0502030303020204" pitchFamily="34" charset="0"/>
              </a:rPr>
              <a:t> CO</a:t>
            </a:r>
            <a:r>
              <a:rPr lang="en-US" sz="2200" baseline="-25000" dirty="0">
                <a:latin typeface="Candara" panose="020E0502030303020204" pitchFamily="34" charset="0"/>
              </a:rPr>
              <a:t>2</a:t>
            </a:r>
            <a:r>
              <a:rPr lang="en-US" sz="2200" dirty="0">
                <a:latin typeface="Candara" panose="020E0502030303020204" pitchFamily="34" charset="0"/>
              </a:rPr>
              <a:t>) thus represent more than the entire carbon</a:t>
            </a:r>
          </a:p>
          <a:p>
            <a:r>
              <a:rPr lang="en-US" sz="2200" dirty="0">
                <a:latin typeface="Candara" panose="020E0502030303020204" pitchFamily="34" charset="0"/>
              </a:rPr>
              <a:t>budget that remains if mean warming is to be limited to 1.5°C </a:t>
            </a:r>
          </a:p>
          <a:p>
            <a:r>
              <a:rPr lang="en-US" sz="2200" dirty="0">
                <a:latin typeface="Candara" panose="020E0502030303020204" pitchFamily="34" charset="0"/>
              </a:rPr>
              <a:t>with a probability of 66 to 50 per cent (420–580 </a:t>
            </a:r>
            <a:r>
              <a:rPr lang="en-US" sz="2200" dirty="0" err="1">
                <a:latin typeface="Candara" panose="020E0502030303020204" pitchFamily="34" charset="0"/>
              </a:rPr>
              <a:t>gigatonnes</a:t>
            </a:r>
            <a:r>
              <a:rPr lang="en-US" sz="2200" dirty="0">
                <a:latin typeface="Candara" panose="020E0502030303020204" pitchFamily="34" charset="0"/>
              </a:rPr>
              <a:t> CO</a:t>
            </a:r>
            <a:r>
              <a:rPr lang="en-US" sz="2200" baseline="-25000" dirty="0">
                <a:latin typeface="Candara" panose="020E0502030303020204" pitchFamily="34" charset="0"/>
              </a:rPr>
              <a:t>2</a:t>
            </a:r>
            <a:r>
              <a:rPr lang="en-US" sz="2200" dirty="0">
                <a:latin typeface="Candara" panose="020E0502030303020204" pitchFamily="34" charset="0"/>
              </a:rPr>
              <a:t>),</a:t>
            </a:r>
          </a:p>
          <a:p>
            <a:r>
              <a:rPr lang="en-US" sz="2200" dirty="0">
                <a:latin typeface="Candara" panose="020E0502030303020204" pitchFamily="34" charset="0"/>
              </a:rPr>
              <a:t>and perhaps two-thirds of the remaining carbon budget if mean</a:t>
            </a:r>
          </a:p>
          <a:p>
            <a:r>
              <a:rPr lang="en-US" sz="2200" dirty="0">
                <a:latin typeface="Candara" panose="020E0502030303020204" pitchFamily="34" charset="0"/>
              </a:rPr>
              <a:t>warming is to be limited to less than 2 °C (1,170–1,500 </a:t>
            </a:r>
            <a:r>
              <a:rPr lang="en-US" sz="2200" dirty="0" err="1">
                <a:latin typeface="Candara" panose="020E0502030303020204" pitchFamily="34" charset="0"/>
              </a:rPr>
              <a:t>gigatonnes</a:t>
            </a:r>
            <a:r>
              <a:rPr lang="en-US" sz="2200" dirty="0">
                <a:latin typeface="Candara" panose="020E0502030303020204" pitchFamily="34" charset="0"/>
              </a:rPr>
              <a:t> CO</a:t>
            </a:r>
            <a:r>
              <a:rPr lang="en-US" sz="2200" baseline="-25000" dirty="0">
                <a:latin typeface="Candara" panose="020E0502030303020204" pitchFamily="34" charset="0"/>
              </a:rPr>
              <a:t>2</a:t>
            </a:r>
            <a:r>
              <a:rPr lang="en-US" sz="2200" dirty="0">
                <a:latin typeface="Candara" panose="020E0502030303020204" pitchFamily="34" charset="0"/>
              </a:rPr>
              <a:t>).</a:t>
            </a:r>
            <a:endParaRPr lang="en-GB" sz="22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631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de-DE" sz="4000" dirty="0">
                <a:latin typeface="Candara" panose="020E0502030303020204" pitchFamily="34" charset="0"/>
              </a:rPr>
              <a:t>Optimal Emission Reduction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 eaLnBrk="1" hangingPunct="1"/>
            <a:r>
              <a:rPr lang="en-GB" dirty="0">
                <a:latin typeface="Candara" panose="020E0502030303020204" pitchFamily="34" charset="0"/>
              </a:rPr>
              <a:t>Internationally agreed targets</a:t>
            </a:r>
          </a:p>
          <a:p>
            <a:pPr eaLnBrk="1" hangingPunct="1"/>
            <a:r>
              <a:rPr lang="en-GB" dirty="0">
                <a:latin typeface="Candara" panose="020E0502030303020204" pitchFamily="34" charset="0"/>
              </a:rPr>
              <a:t>Cost-benefit analysis</a:t>
            </a:r>
          </a:p>
          <a:p>
            <a:pPr lvl="1" eaLnBrk="1" hangingPunct="1"/>
            <a:r>
              <a:rPr lang="en-GB" dirty="0">
                <a:latin typeface="Candara" panose="020E0502030303020204" pitchFamily="34" charset="0"/>
              </a:rPr>
              <a:t>Recap of CBA</a:t>
            </a:r>
          </a:p>
          <a:p>
            <a:pPr lvl="1" eaLnBrk="1" hangingPunct="1"/>
            <a:r>
              <a:rPr lang="en-GB" dirty="0">
                <a:latin typeface="Candara" panose="020E0502030303020204" pitchFamily="34" charset="0"/>
              </a:rPr>
              <a:t>Orders of magnitude</a:t>
            </a:r>
          </a:p>
          <a:p>
            <a:pPr lvl="1" eaLnBrk="1" hangingPunct="1"/>
            <a:r>
              <a:rPr lang="en-GB" dirty="0">
                <a:latin typeface="Candara" panose="020E0502030303020204" pitchFamily="34" charset="0"/>
              </a:rPr>
              <a:t>Nordhaus’ DICE</a:t>
            </a:r>
          </a:p>
          <a:p>
            <a:pPr lvl="1" eaLnBrk="1" hangingPunct="1"/>
            <a:r>
              <a:rPr lang="en-GB" dirty="0">
                <a:latin typeface="Candara" panose="020E0502030303020204" pitchFamily="34" charset="0"/>
              </a:rPr>
              <a:t>Backstop</a:t>
            </a:r>
          </a:p>
          <a:p>
            <a:pPr eaLnBrk="1" hangingPunct="1"/>
            <a:r>
              <a:rPr lang="en-GB" dirty="0">
                <a:latin typeface="Candara" panose="020E0502030303020204" pitchFamily="34" charset="0"/>
              </a:rPr>
              <a:t>Co-benefits</a:t>
            </a:r>
          </a:p>
        </p:txBody>
      </p:sp>
    </p:spTree>
    <p:extLst>
      <p:ext uri="{BB962C8B-B14F-4D97-AF65-F5344CB8AC3E}">
        <p14:creationId xmlns:p14="http://schemas.microsoft.com/office/powerpoint/2010/main" val="3986453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Optimal Climate Policy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600" dirty="0">
                <a:latin typeface="Candara" panose="020E0502030303020204" pitchFamily="34" charset="0"/>
              </a:rPr>
              <a:t>In a static optimum, the marginal costs should equal the marginal benefits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905000"/>
            <a:ext cx="6858000" cy="4976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Optimal Climate Policy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600" dirty="0">
                <a:latin typeface="Candara" panose="020E0502030303020204" pitchFamily="34" charset="0"/>
              </a:rPr>
              <a:t>In a static optimum, the marginal costs should equal the marginal benefits</a:t>
            </a:r>
          </a:p>
          <a:p>
            <a:pPr>
              <a:lnSpc>
                <a:spcPct val="90000"/>
              </a:lnSpc>
            </a:pPr>
            <a:endParaRPr lang="de-DE" sz="26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4" name="Object 2"/>
              <p:cNvSpPr txBox="1"/>
              <p:nvPr/>
            </p:nvSpPr>
            <p:spPr bwMode="auto">
              <a:xfrm>
                <a:off x="1143000" y="1981200"/>
                <a:ext cx="4051300" cy="5842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GB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lim>
                      </m:limLow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74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1981200"/>
                <a:ext cx="4051300" cy="584200"/>
              </a:xfrm>
              <a:prstGeom prst="rect">
                <a:avLst/>
              </a:prstGeom>
              <a:blipFill>
                <a:blip r:embed="rId3"/>
                <a:stretch>
                  <a:fillRect b="-10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Object 3"/>
              <p:cNvSpPr txBox="1"/>
              <p:nvPr/>
            </p:nvSpPr>
            <p:spPr bwMode="auto">
              <a:xfrm>
                <a:off x="1219200" y="2743200"/>
                <a:ext cx="5702300" cy="8382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=0⇔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=0⇔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75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9200" y="2743200"/>
                <a:ext cx="5702300" cy="838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</p:spPr>
        <p:txBody>
          <a:bodyPr/>
          <a:lstStyle/>
          <a:p>
            <a:r>
              <a:rPr lang="de-DE" sz="3200" dirty="0">
                <a:latin typeface="Candara" panose="020E0502030303020204" pitchFamily="34" charset="0"/>
              </a:rPr>
              <a:t>Lectures</a:t>
            </a:r>
            <a:endParaRPr lang="en-GB" sz="3200" dirty="0">
              <a:latin typeface="Candara" panose="020E0502030303020204" pitchFamily="34" charset="0"/>
            </a:endParaRP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Science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Scenarios &amp; emission reduction options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Costs of emission reduction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Instruments for emission reduction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Impacts of climate change &amp; adaptation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Economic impacts of climate change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Climate and development</a:t>
            </a:r>
          </a:p>
          <a:p>
            <a:pPr>
              <a:lnSpc>
                <a:spcPct val="90000"/>
              </a:lnSpc>
            </a:pPr>
            <a:r>
              <a:rPr lang="en-US" b="1" dirty="0">
                <a:latin typeface="Candara" panose="020E0502030303020204" pitchFamily="34" charset="0"/>
              </a:rPr>
              <a:t>Optimal emission reduction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Discounting, uncertainty, equity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ndara" panose="020E0502030303020204" pitchFamily="34" charset="0"/>
              </a:rPr>
              <a:t>International environmental agreements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30"/>
    </mc:Choice>
    <mc:Fallback xmlns="">
      <p:transition spd="slow" advTm="653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Optimal Climate Policy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600" dirty="0">
                <a:latin typeface="Candara" panose="020E0502030303020204" pitchFamily="34" charset="0"/>
              </a:rPr>
              <a:t>In a static optimum, the marginal costs should equal the marginal benefits</a:t>
            </a:r>
          </a:p>
          <a:p>
            <a:pPr>
              <a:lnSpc>
                <a:spcPct val="90000"/>
              </a:lnSpc>
            </a:pPr>
            <a:r>
              <a:rPr lang="de-DE" sz="2600" dirty="0">
                <a:latin typeface="Candara" panose="020E0502030303020204" pitchFamily="34" charset="0"/>
              </a:rPr>
              <a:t>In a situation like climate change, where the benefits are a stock and the costs are a flow, the marginal costs should equal the net present value of the marginal benefits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Optimal Climate Policy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5720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de-DE" sz="2600" dirty="0">
                <a:latin typeface="Candara" panose="020E0502030303020204" pitchFamily="34" charset="0"/>
              </a:rPr>
              <a:t>In a situation like climate change, where the benefits are a stock and the costs are a flow, the marginal costs should equal the net present value of the marginal benefits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Object 2"/>
              <p:cNvSpPr txBox="1"/>
              <p:nvPr/>
            </p:nvSpPr>
            <p:spPr bwMode="auto">
              <a:xfrm>
                <a:off x="685800" y="2743200"/>
                <a:ext cx="5791200" cy="914400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GB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sSub>
                            <m:sSub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</m:t>
                          </m:r>
                        </m:lim>
                      </m:limLow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,...)−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sSup>
                                <m:sSup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98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2743200"/>
                <a:ext cx="5791200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Object 3"/>
              <p:cNvSpPr txBox="1"/>
              <p:nvPr/>
            </p:nvSpPr>
            <p:spPr bwMode="auto">
              <a:xfrm>
                <a:off x="685800" y="3886200"/>
                <a:ext cx="8458200" cy="990600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sSup>
                                <m:sSup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GB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sSup>
                                <m:sSup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GB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99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3886200"/>
                <a:ext cx="8458200" cy="9906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3">
                <a:extLst>
                  <a:ext uri="{FF2B5EF4-FFF2-40B4-BE49-F238E27FC236}">
                    <a16:creationId xmlns:a16="http://schemas.microsoft.com/office/drawing/2014/main" id="{F695A8A0-04DC-47CC-B093-634BF3F3C81C}"/>
                  </a:ext>
                </a:extLst>
              </p:cNvPr>
              <p:cNvSpPr txBox="1"/>
              <p:nvPr/>
            </p:nvSpPr>
            <p:spPr bwMode="auto">
              <a:xfrm>
                <a:off x="762000" y="5119255"/>
                <a:ext cx="5943600" cy="914400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sSup>
                                <m:sSup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Object 3">
                <a:extLst>
                  <a:ext uri="{FF2B5EF4-FFF2-40B4-BE49-F238E27FC236}">
                    <a16:creationId xmlns:a16="http://schemas.microsoft.com/office/drawing/2014/main" id="{F695A8A0-04DC-47CC-B093-634BF3F3C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5119255"/>
                <a:ext cx="5943600" cy="914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66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3111500" y="2857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8845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66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2428E33-262F-4459-8C18-916E23FEEC12}"/>
              </a:ext>
            </a:extLst>
          </p:cNvPr>
          <p:cNvCxnSpPr/>
          <p:nvPr/>
        </p:nvCxnSpPr>
        <p:spPr>
          <a:xfrm>
            <a:off x="1295400" y="3886200"/>
            <a:ext cx="2057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1045756-6EC3-4D0A-953C-865C3CDCA511}"/>
              </a:ext>
            </a:extLst>
          </p:cNvPr>
          <p:cNvCxnSpPr>
            <a:cxnSpLocks/>
          </p:cNvCxnSpPr>
          <p:nvPr/>
        </p:nvCxnSpPr>
        <p:spPr>
          <a:xfrm>
            <a:off x="3352800" y="3893127"/>
            <a:ext cx="0" cy="17456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5505BD5-68F7-4D2F-BC07-0762429F377C}"/>
              </a:ext>
            </a:extLst>
          </p:cNvPr>
          <p:cNvSpPr txBox="1"/>
          <p:nvPr/>
        </p:nvSpPr>
        <p:spPr>
          <a:xfrm>
            <a:off x="6096000" y="5177135"/>
            <a:ext cx="1986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  <a:latin typeface="Candara" panose="020E0502030303020204" pitchFamily="34" charset="0"/>
              </a:rPr>
              <a:t>Paris Agreement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B028F7-B452-4278-A3A5-EA717B69A0F9}"/>
              </a:ext>
            </a:extLst>
          </p:cNvPr>
          <p:cNvCxnSpPr>
            <a:cxnSpLocks/>
          </p:cNvCxnSpPr>
          <p:nvPr/>
        </p:nvCxnSpPr>
        <p:spPr>
          <a:xfrm>
            <a:off x="6172200" y="2057400"/>
            <a:ext cx="0" cy="35814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D39CA10-0F7B-4BBF-AA09-53AD653633D7}"/>
              </a:ext>
            </a:extLst>
          </p:cNvPr>
          <p:cNvCxnSpPr>
            <a:cxnSpLocks/>
          </p:cNvCxnSpPr>
          <p:nvPr/>
        </p:nvCxnSpPr>
        <p:spPr>
          <a:xfrm>
            <a:off x="8001000" y="990600"/>
            <a:ext cx="0" cy="46863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63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Dynamic Integrated Climate Economy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600" dirty="0">
                <a:latin typeface="Candara" panose="020E0502030303020204" pitchFamily="34" charset="0"/>
              </a:rPr>
              <a:t>That was a rough and ready cost-benefit analysis, equating marginal costs and benefits</a:t>
            </a:r>
          </a:p>
          <a:p>
            <a:pPr>
              <a:lnSpc>
                <a:spcPct val="90000"/>
              </a:lnSpc>
            </a:pPr>
            <a:r>
              <a:rPr lang="en-GB" sz="2600" dirty="0">
                <a:latin typeface="Candara" panose="020E0502030303020204" pitchFamily="34" charset="0"/>
              </a:rPr>
              <a:t>Nobelist William D. Nordhaus of Yale U built the Dynamic Integrated Climate Economy (DICE) model, which couples a Solow-Swan model of economic growth to models of the carbon cycle and climate</a:t>
            </a:r>
          </a:p>
          <a:p>
            <a:pPr>
              <a:lnSpc>
                <a:spcPct val="90000"/>
              </a:lnSpc>
            </a:pPr>
            <a:r>
              <a:rPr lang="en-GB" sz="2600" dirty="0">
                <a:latin typeface="Candara" panose="020E0502030303020204" pitchFamily="34" charset="0"/>
              </a:rPr>
              <a:t>DICE’ main application is to find optimal climate policy</a:t>
            </a:r>
          </a:p>
        </p:txBody>
      </p:sp>
    </p:spTree>
    <p:extLst>
      <p:ext uri="{BB962C8B-B14F-4D97-AF65-F5344CB8AC3E}">
        <p14:creationId xmlns:p14="http://schemas.microsoft.com/office/powerpoint/2010/main" val="3433711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65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65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Optimal Emission Control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If the world were ruled by a benevolent dictator, what would she do?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solidFill>
                  <a:srgbClr val="009900"/>
                </a:solidFill>
                <a:latin typeface="Candara" panose="020E0502030303020204" pitchFamily="34" charset="0"/>
              </a:rPr>
              <a:t>A little emission reduction in the beginning</a:t>
            </a:r>
            <a:r>
              <a:rPr lang="de-DE" sz="2800" dirty="0">
                <a:latin typeface="Candara" panose="020E0502030303020204" pitchFamily="34" charset="0"/>
              </a:rPr>
              <a:t>, </a:t>
            </a:r>
            <a:r>
              <a:rPr lang="de-DE" sz="2800" dirty="0">
                <a:solidFill>
                  <a:srgbClr val="FF0000"/>
                </a:solidFill>
                <a:latin typeface="Candara" panose="020E0502030303020204" pitchFamily="34" charset="0"/>
              </a:rPr>
              <a:t>more later</a:t>
            </a:r>
            <a:r>
              <a:rPr lang="de-DE" sz="2800" dirty="0">
                <a:latin typeface="Candara" panose="020E0502030303020204" pitchFamily="34" charset="0"/>
              </a:rPr>
              <a:t>, </a:t>
            </a:r>
            <a:r>
              <a:rPr lang="de-DE" sz="2800" dirty="0">
                <a:solidFill>
                  <a:srgbClr val="0000CC"/>
                </a:solidFill>
                <a:latin typeface="Candara" panose="020E0502030303020204" pitchFamily="34" charset="0"/>
              </a:rPr>
              <a:t>but not enough to stabilise concentrations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solidFill>
                  <a:srgbClr val="009900"/>
                </a:solidFill>
                <a:latin typeface="Candara" panose="020E0502030303020204" pitchFamily="34" charset="0"/>
              </a:rPr>
              <a:t>The first part is robust</a:t>
            </a:r>
            <a:r>
              <a:rPr lang="de-DE" sz="2800" dirty="0">
                <a:latin typeface="Candara" panose="020E0502030303020204" pitchFamily="34" charset="0"/>
              </a:rPr>
              <a:t>, </a:t>
            </a:r>
            <a:r>
              <a:rPr lang="de-DE" sz="2800" dirty="0">
                <a:solidFill>
                  <a:srgbClr val="FF0000"/>
                </a:solidFill>
                <a:latin typeface="Candara" panose="020E0502030303020204" pitchFamily="34" charset="0"/>
              </a:rPr>
              <a:t>the second part is very sensitive to assumptions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solidFill>
                  <a:srgbClr val="0000CC"/>
                </a:solidFill>
                <a:latin typeface="Candara" panose="020E0502030303020204" pitchFamily="34" charset="0"/>
              </a:rPr>
              <a:t>The last part is robust, unless there is a cheap alternative to fossil fuels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0D00BE-B4B4-44B7-836D-0FC70BEF0A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0297"/>
            <a:ext cx="1524000" cy="231949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59B457-2F40-4442-B356-AD4EABE95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96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726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de-DE" sz="4000" dirty="0">
                <a:latin typeface="Candara" panose="020E0502030303020204" pitchFamily="34" charset="0"/>
              </a:rPr>
              <a:t>Optimal Emission Reduction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 eaLnBrk="1" hangingPunct="1"/>
            <a:r>
              <a:rPr lang="de-DE" dirty="0">
                <a:latin typeface="Candara" panose="020E0502030303020204" pitchFamily="34" charset="0"/>
              </a:rPr>
              <a:t>Internationally agreed targets</a:t>
            </a:r>
          </a:p>
          <a:p>
            <a:pPr lvl="1" eaLnBrk="1" hangingPunct="1"/>
            <a:r>
              <a:rPr lang="de-DE" dirty="0">
                <a:latin typeface="Candara" panose="020E0502030303020204" pitchFamily="34" charset="0"/>
              </a:rPr>
              <a:t>Article 2, UNFCCC</a:t>
            </a:r>
          </a:p>
          <a:p>
            <a:pPr lvl="1" eaLnBrk="1" hangingPunct="1"/>
            <a:r>
              <a:rPr lang="de-DE" dirty="0">
                <a:latin typeface="Candara" panose="020E0502030303020204" pitchFamily="34" charset="0"/>
              </a:rPr>
              <a:t>The carbon cycle</a:t>
            </a:r>
          </a:p>
          <a:p>
            <a:pPr lvl="1" eaLnBrk="1" hangingPunct="1"/>
            <a:r>
              <a:rPr lang="de-DE" dirty="0">
                <a:latin typeface="Candara" panose="020E0502030303020204" pitchFamily="34" charset="0"/>
              </a:rPr>
              <a:t>Article 2, Paris Agreement</a:t>
            </a:r>
          </a:p>
          <a:p>
            <a:pPr eaLnBrk="1" hangingPunct="1"/>
            <a:r>
              <a:rPr lang="de-DE" dirty="0">
                <a:latin typeface="Candara" panose="020E0502030303020204" pitchFamily="34" charset="0"/>
              </a:rPr>
              <a:t>Cost-benefit analysis</a:t>
            </a:r>
          </a:p>
          <a:p>
            <a:pPr eaLnBrk="1" hangingPunct="1"/>
            <a:r>
              <a:rPr lang="de-DE" dirty="0">
                <a:latin typeface="Candara" panose="020E0502030303020204" pitchFamily="34" charset="0"/>
              </a:rPr>
              <a:t>Co-benefits</a:t>
            </a:r>
          </a:p>
        </p:txBody>
      </p:sp>
    </p:spTree>
    <p:extLst>
      <p:ext uri="{BB962C8B-B14F-4D97-AF65-F5344CB8AC3E}">
        <p14:creationId xmlns:p14="http://schemas.microsoft.com/office/powerpoint/2010/main" val="18406026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Backstop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solidFill>
                  <a:srgbClr val="0000CC"/>
                </a:solidFill>
                <a:latin typeface="Candara" panose="020E0502030303020204" pitchFamily="34" charset="0"/>
              </a:rPr>
              <a:t>…unless there is a cheap alternative to fossil fuels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Carbon-free backstop = energy source</a:t>
            </a:r>
          </a:p>
          <a:p>
            <a:pPr lvl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that does not emit CO2</a:t>
            </a:r>
          </a:p>
          <a:p>
            <a:pPr lvl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that becomes competitive with fossil fuels at a finite carbon tax</a:t>
            </a:r>
          </a:p>
          <a:p>
            <a:pPr lvl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that has such an abundant supply that it does not just compete at the margin, but also at market saturation</a:t>
            </a:r>
          </a:p>
          <a:p>
            <a:pPr lvl="1">
              <a:lnSpc>
                <a:spcPct val="90000"/>
              </a:lnSpc>
            </a:pPr>
            <a:r>
              <a:rPr lang="de-DE" sz="2400" dirty="0">
                <a:latin typeface="Candara" panose="020E0502030303020204" pitchFamily="34" charset="0"/>
              </a:rPr>
              <a:t>that continues to compete even if the carbon tax goes to zero</a:t>
            </a:r>
          </a:p>
          <a:p>
            <a:pPr lvl="1">
              <a:lnSpc>
                <a:spcPct val="90000"/>
              </a:lnSpc>
            </a:pPr>
            <a:endParaRPr lang="de-DE" sz="24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3924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3286EA-7343-4CDD-B8B7-88453B56C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96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9168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de-DE" sz="3600" dirty="0">
                <a:latin typeface="Candara" panose="020E0502030303020204" pitchFamily="34" charset="0"/>
              </a:rPr>
              <a:t>Optimal Emission Control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If the world were ruled by a benevolent dictator, what would she do?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solidFill>
                  <a:srgbClr val="009900"/>
                </a:solidFill>
                <a:latin typeface="Candara" panose="020E0502030303020204" pitchFamily="34" charset="0"/>
              </a:rPr>
              <a:t>A little emission reduction in the beginning</a:t>
            </a:r>
            <a:r>
              <a:rPr lang="de-DE" sz="2800" dirty="0">
                <a:latin typeface="Candara" panose="020E0502030303020204" pitchFamily="34" charset="0"/>
              </a:rPr>
              <a:t>, </a:t>
            </a:r>
            <a:r>
              <a:rPr lang="de-DE" sz="2800" dirty="0">
                <a:solidFill>
                  <a:srgbClr val="FF0000"/>
                </a:solidFill>
                <a:latin typeface="Candara" panose="020E0502030303020204" pitchFamily="34" charset="0"/>
              </a:rPr>
              <a:t>more later</a:t>
            </a:r>
            <a:r>
              <a:rPr lang="de-DE" sz="2800" dirty="0">
                <a:latin typeface="Candara" panose="020E0502030303020204" pitchFamily="34" charset="0"/>
              </a:rPr>
              <a:t>, </a:t>
            </a:r>
            <a:r>
              <a:rPr lang="de-DE" sz="2800" dirty="0">
                <a:solidFill>
                  <a:srgbClr val="0000CC"/>
                </a:solidFill>
                <a:latin typeface="Candara" panose="020E0502030303020204" pitchFamily="34" charset="0"/>
              </a:rPr>
              <a:t>but not enough to stabilise concentrations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solidFill>
                  <a:srgbClr val="009900"/>
                </a:solidFill>
                <a:latin typeface="Candara" panose="020E0502030303020204" pitchFamily="34" charset="0"/>
              </a:rPr>
              <a:t>The first part is robust</a:t>
            </a:r>
            <a:r>
              <a:rPr lang="de-DE" sz="2800" dirty="0">
                <a:latin typeface="Candara" panose="020E0502030303020204" pitchFamily="34" charset="0"/>
              </a:rPr>
              <a:t>, </a:t>
            </a:r>
            <a:r>
              <a:rPr lang="de-DE" sz="2800" dirty="0">
                <a:solidFill>
                  <a:srgbClr val="FF0000"/>
                </a:solidFill>
                <a:latin typeface="Candara" panose="020E0502030303020204" pitchFamily="34" charset="0"/>
              </a:rPr>
              <a:t>the second part is very sensitive to assumptions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solidFill>
                  <a:srgbClr val="0000CC"/>
                </a:solidFill>
                <a:latin typeface="Candara" panose="020E0502030303020204" pitchFamily="34" charset="0"/>
              </a:rPr>
              <a:t>The last part is robust, unless there is a cheap alternative to fossil fuels</a:t>
            </a:r>
          </a:p>
          <a:p>
            <a:pPr>
              <a:lnSpc>
                <a:spcPct val="90000"/>
              </a:lnSpc>
            </a:pPr>
            <a:r>
              <a:rPr lang="de-DE" sz="2800" dirty="0">
                <a:latin typeface="Candara" panose="020E0502030303020204" pitchFamily="34" charset="0"/>
              </a:rPr>
              <a:t>If we consider many countries, optimal emission reduction goes down! (see final week)</a:t>
            </a:r>
            <a:endParaRPr lang="en-GB" sz="2800" dirty="0">
              <a:latin typeface="Candara" panose="020E0502030303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0D00BE-B4B4-44B7-836D-0FC70BEF0A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0297"/>
            <a:ext cx="1524000" cy="231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9498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de-DE" sz="4000" dirty="0">
                <a:latin typeface="Candara" panose="020E0502030303020204" pitchFamily="34" charset="0"/>
              </a:rPr>
              <a:t>Optimal Emission Reduction</a:t>
            </a:r>
            <a:endParaRPr lang="en-GB" sz="4000" dirty="0">
              <a:latin typeface="Candara" panose="020E0502030303020204" pitchFamily="34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 eaLnBrk="1" hangingPunct="1"/>
            <a:r>
              <a:rPr lang="en-GB" dirty="0">
                <a:latin typeface="Candara" panose="020E0502030303020204" pitchFamily="34" charset="0"/>
              </a:rPr>
              <a:t>Internationally agreed targets</a:t>
            </a:r>
          </a:p>
          <a:p>
            <a:pPr eaLnBrk="1" hangingPunct="1"/>
            <a:r>
              <a:rPr lang="en-GB" dirty="0">
                <a:latin typeface="Candara" panose="020E0502030303020204" pitchFamily="34" charset="0"/>
              </a:rPr>
              <a:t>Cost-benefit analysis</a:t>
            </a:r>
          </a:p>
          <a:p>
            <a:pPr eaLnBrk="1" hangingPunct="1"/>
            <a:r>
              <a:rPr lang="en-GB" dirty="0">
                <a:latin typeface="Candara" panose="020E0502030303020204" pitchFamily="34" charset="0"/>
              </a:rPr>
              <a:t>Co-benefits</a:t>
            </a:r>
          </a:p>
          <a:p>
            <a:pPr lvl="1" eaLnBrk="1" hangingPunct="1"/>
            <a:r>
              <a:rPr lang="en-GB" dirty="0">
                <a:latin typeface="Candara" panose="020E0502030303020204" pitchFamily="34" charset="0"/>
              </a:rPr>
              <a:t>Motivation</a:t>
            </a:r>
          </a:p>
          <a:p>
            <a:pPr lvl="1" eaLnBrk="1" hangingPunct="1"/>
            <a:r>
              <a:rPr lang="en-GB" dirty="0">
                <a:latin typeface="Candara" panose="020E0502030303020204" pitchFamily="34" charset="0"/>
              </a:rPr>
              <a:t>Independent policy</a:t>
            </a:r>
          </a:p>
          <a:p>
            <a:pPr lvl="1" eaLnBrk="1" hangingPunct="1"/>
            <a:r>
              <a:rPr lang="en-GB" dirty="0">
                <a:latin typeface="Candara" panose="020E0502030303020204" pitchFamily="34" charset="0"/>
              </a:rPr>
              <a:t>Interdependent policy</a:t>
            </a:r>
          </a:p>
          <a:p>
            <a:pPr lvl="1" eaLnBrk="1" hangingPunct="1"/>
            <a:endParaRPr lang="en-GB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97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25" y="-2417"/>
            <a:ext cx="7982934" cy="600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190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357455" y="1229699"/>
                <a:ext cx="18233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455" y="1229699"/>
                <a:ext cx="1823384" cy="369332"/>
              </a:xfrm>
              <a:prstGeom prst="rect">
                <a:avLst/>
              </a:prstGeom>
              <a:blipFill>
                <a:blip r:embed="rId2"/>
                <a:stretch>
                  <a:fillRect l="-3344" r="-4013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14540" y="433821"/>
            <a:ext cx="9029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</a:rPr>
              <a:t>Two criterion emissions, </a:t>
            </a:r>
            <a:r>
              <a:rPr lang="en-GB" i="1" dirty="0">
                <a:latin typeface="Cambria" panose="02040503050406030204" pitchFamily="18" charset="0"/>
              </a:rPr>
              <a:t>G</a:t>
            </a:r>
            <a:r>
              <a:rPr lang="en-GB" dirty="0">
                <a:latin typeface="Cambria" panose="02040503050406030204" pitchFamily="18" charset="0"/>
              </a:rPr>
              <a:t> and </a:t>
            </a:r>
            <a:r>
              <a:rPr lang="en-GB" i="1" dirty="0">
                <a:latin typeface="Cambria" panose="02040503050406030204" pitchFamily="18" charset="0"/>
              </a:rPr>
              <a:t>A</a:t>
            </a:r>
            <a:r>
              <a:rPr lang="en-GB" dirty="0">
                <a:latin typeface="Cambria" panose="02040503050406030204" pitchFamily="18" charset="0"/>
              </a:rPr>
              <a:t>, measured as emission reductions</a:t>
            </a:r>
            <a:r>
              <a:rPr lang="en-GB" sz="2100" dirty="0"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540" y="1161735"/>
            <a:ext cx="4628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</a:rPr>
              <a:t>Benefits, </a:t>
            </a:r>
            <a:r>
              <a:rPr lang="en-GB" i="1" dirty="0">
                <a:latin typeface="Cambria" panose="02040503050406030204" pitchFamily="18" charset="0"/>
              </a:rPr>
              <a:t>B</a:t>
            </a:r>
            <a:r>
              <a:rPr lang="en-GB" dirty="0">
                <a:latin typeface="Cambria" panose="02040503050406030204" pitchFamily="18" charset="0"/>
              </a:rPr>
              <a:t>, of emission reduction: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540" y="1933244"/>
            <a:ext cx="5229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</a:rPr>
              <a:t>Emission controls, </a:t>
            </a:r>
            <a:r>
              <a:rPr lang="en-GB" i="1" dirty="0">
                <a:latin typeface="Cambria" panose="02040503050406030204" pitchFamily="18" charset="0"/>
              </a:rPr>
              <a:t>R</a:t>
            </a:r>
            <a:r>
              <a:rPr lang="en-GB" dirty="0">
                <a:latin typeface="Cambria" panose="02040503050406030204" pitchFamily="18" charset="0"/>
              </a:rPr>
              <a:t> and </a:t>
            </a:r>
            <a:r>
              <a:rPr lang="en-GB" i="1" dirty="0">
                <a:latin typeface="Cambria" panose="02040503050406030204" pitchFamily="18" charset="0"/>
              </a:rPr>
              <a:t>S</a:t>
            </a:r>
            <a:r>
              <a:rPr lang="en-GB" dirty="0">
                <a:latin typeface="Cambria" panose="02040503050406030204" pitchFamily="18" charset="0"/>
              </a:rPr>
              <a:t>, affect both: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343600" y="1996849"/>
                <a:ext cx="17806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600" y="1996849"/>
                <a:ext cx="1780680" cy="369332"/>
              </a:xfrm>
              <a:prstGeom prst="rect">
                <a:avLst/>
              </a:prstGeom>
              <a:blipFill>
                <a:blip r:embed="rId3"/>
                <a:stretch>
                  <a:fillRect l="-3425" r="-4795" b="-3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343600" y="2515728"/>
                <a:ext cx="17365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600" y="2515728"/>
                <a:ext cx="1736501" cy="369332"/>
              </a:xfrm>
              <a:prstGeom prst="rect">
                <a:avLst/>
              </a:prstGeom>
              <a:blipFill>
                <a:blip r:embed="rId4"/>
                <a:stretch>
                  <a:fillRect l="-3521" r="-3169" b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14540" y="3082650"/>
            <a:ext cx="4243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</a:rPr>
              <a:t>Costs, </a:t>
            </a:r>
            <a:r>
              <a:rPr lang="en-GB" i="1" dirty="0">
                <a:latin typeface="Cambria" panose="02040503050406030204" pitchFamily="18" charset="0"/>
              </a:rPr>
              <a:t>C</a:t>
            </a:r>
            <a:r>
              <a:rPr lang="en-GB" dirty="0">
                <a:latin typeface="Cambria" panose="02040503050406030204" pitchFamily="18" charset="0"/>
              </a:rPr>
              <a:t>, of emission reduction: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343600" y="3146255"/>
                <a:ext cx="28537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=0.5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+0.5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600" y="3146255"/>
                <a:ext cx="2853795" cy="369332"/>
              </a:xfrm>
              <a:prstGeom prst="rect">
                <a:avLst/>
              </a:prstGeom>
              <a:blipFill>
                <a:blip r:embed="rId5"/>
                <a:stretch>
                  <a:fillRect l="-2137" r="-214" b="-98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14540" y="4001223"/>
            <a:ext cx="2411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</a:rPr>
              <a:t>Rework benefits: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74501" y="4690015"/>
                <a:ext cx="79095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𝛼𝜎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𝜒𝜋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𝛼𝜏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𝜒𝜌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01" y="4690015"/>
                <a:ext cx="7909538" cy="369332"/>
              </a:xfrm>
              <a:prstGeom prst="rect">
                <a:avLst/>
              </a:prstGeom>
              <a:blipFill>
                <a:blip r:embed="rId6"/>
                <a:stretch>
                  <a:fillRect l="-463" b="-344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00475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6104" y="226107"/>
            <a:ext cx="4617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</a:rPr>
              <a:t>Benefits, </a:t>
            </a:r>
            <a:r>
              <a:rPr lang="en-GB" i="1" dirty="0">
                <a:latin typeface="Cambria" panose="02040503050406030204" pitchFamily="18" charset="0"/>
              </a:rPr>
              <a:t>B</a:t>
            </a:r>
            <a:r>
              <a:rPr lang="en-GB" dirty="0">
                <a:latin typeface="Cambria" panose="02040503050406030204" pitchFamily="18" charset="0"/>
              </a:rPr>
              <a:t>, of emission reduction</a:t>
            </a:r>
            <a:r>
              <a:rPr lang="en-GB" sz="2100" dirty="0">
                <a:latin typeface="Cambria" panose="02040503050406030204" pitchFamily="18" charset="0"/>
              </a:rPr>
              <a:t>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6104" y="1298762"/>
            <a:ext cx="4243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</a:rPr>
              <a:t>Costs, </a:t>
            </a:r>
            <a:r>
              <a:rPr lang="en-GB" i="1" dirty="0">
                <a:latin typeface="Cambria" panose="02040503050406030204" pitchFamily="18" charset="0"/>
              </a:rPr>
              <a:t>C</a:t>
            </a:r>
            <a:r>
              <a:rPr lang="en-GB" dirty="0">
                <a:latin typeface="Cambria" panose="02040503050406030204" pitchFamily="18" charset="0"/>
              </a:rPr>
              <a:t>, of emission reduction: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17231" y="1890975"/>
                <a:ext cx="28537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=0.5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+0.5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31" y="1890975"/>
                <a:ext cx="2853795" cy="369332"/>
              </a:xfrm>
              <a:prstGeom prst="rect">
                <a:avLst/>
              </a:prstGeom>
              <a:blipFill>
                <a:blip r:embed="rId2"/>
                <a:stretch>
                  <a:fillRect l="-1923" r="-214" b="-98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17231" y="739351"/>
                <a:ext cx="79095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𝛼𝜎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𝜒𝜋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𝛼𝜏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𝜒𝜌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31" y="739351"/>
                <a:ext cx="7909538" cy="369332"/>
              </a:xfrm>
              <a:prstGeom prst="rect">
                <a:avLst/>
              </a:prstGeom>
              <a:blipFill>
                <a:blip r:embed="rId3"/>
                <a:stretch>
                  <a:fillRect l="-385" b="-344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236495" y="2491309"/>
            <a:ext cx="3024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</a:rPr>
              <a:t>Optimal control for </a:t>
            </a:r>
            <a:r>
              <a:rPr lang="en-GB" i="1" dirty="0">
                <a:latin typeface="Cambria" panose="02040503050406030204" pitchFamily="18" charset="0"/>
              </a:rPr>
              <a:t>R</a:t>
            </a:r>
            <a:r>
              <a:rPr lang="en-GB" dirty="0">
                <a:latin typeface="Cambria" panose="020405030504060302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69584" y="3110033"/>
                <a:ext cx="5833058" cy="7022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𝛼𝜏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𝜒𝜌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𝜒𝜌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𝛼𝜏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84" y="3110033"/>
                <a:ext cx="5833058" cy="7022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39608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6104" y="226107"/>
            <a:ext cx="4617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</a:rPr>
              <a:t>Benefits, </a:t>
            </a:r>
            <a:r>
              <a:rPr lang="en-GB" i="1" dirty="0">
                <a:latin typeface="Cambria" panose="02040503050406030204" pitchFamily="18" charset="0"/>
              </a:rPr>
              <a:t>B</a:t>
            </a:r>
            <a:r>
              <a:rPr lang="en-GB" dirty="0">
                <a:latin typeface="Cambria" panose="02040503050406030204" pitchFamily="18" charset="0"/>
              </a:rPr>
              <a:t>, of emission reduction</a:t>
            </a:r>
            <a:r>
              <a:rPr lang="en-GB" sz="2100" dirty="0">
                <a:latin typeface="Cambria" panose="02040503050406030204" pitchFamily="18" charset="0"/>
              </a:rPr>
              <a:t>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6104" y="1298762"/>
            <a:ext cx="4243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</a:rPr>
              <a:t>Costs, </a:t>
            </a:r>
            <a:r>
              <a:rPr lang="en-GB" i="1" dirty="0">
                <a:latin typeface="Cambria" panose="02040503050406030204" pitchFamily="18" charset="0"/>
              </a:rPr>
              <a:t>C</a:t>
            </a:r>
            <a:r>
              <a:rPr lang="en-GB" dirty="0">
                <a:latin typeface="Cambria" panose="02040503050406030204" pitchFamily="18" charset="0"/>
              </a:rPr>
              <a:t>, of emission reduction: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17231" y="1890975"/>
                <a:ext cx="28537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=0.5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+0.5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31" y="1890975"/>
                <a:ext cx="2853795" cy="369332"/>
              </a:xfrm>
              <a:prstGeom prst="rect">
                <a:avLst/>
              </a:prstGeom>
              <a:blipFill>
                <a:blip r:embed="rId2"/>
                <a:stretch>
                  <a:fillRect l="-1923" r="-214" b="-98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17231" y="739351"/>
                <a:ext cx="79095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𝛼𝜎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𝜒𝜋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𝛼𝜏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𝜒𝜌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31" y="739351"/>
                <a:ext cx="7909538" cy="369332"/>
              </a:xfrm>
              <a:prstGeom prst="rect">
                <a:avLst/>
              </a:prstGeom>
              <a:blipFill>
                <a:blip r:embed="rId3"/>
                <a:stretch>
                  <a:fillRect l="-385" b="-344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236495" y="2491309"/>
            <a:ext cx="3024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</a:rPr>
              <a:t>Optimal control for </a:t>
            </a:r>
            <a:r>
              <a:rPr lang="en-GB" i="1" dirty="0">
                <a:latin typeface="Cambria" panose="02040503050406030204" pitchFamily="18" charset="0"/>
              </a:rPr>
              <a:t>R</a:t>
            </a:r>
            <a:r>
              <a:rPr lang="en-GB" dirty="0">
                <a:latin typeface="Cambria" panose="020405030504060302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69584" y="3110033"/>
                <a:ext cx="5833058" cy="7022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𝛼𝜏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𝜒𝜌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𝜒𝜌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𝛼𝜏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84" y="3110033"/>
                <a:ext cx="5833058" cy="7022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8E13824-2227-43F2-8A34-90CCC5EEE9FB}"/>
              </a:ext>
            </a:extLst>
          </p:cNvPr>
          <p:cNvSpPr txBox="1"/>
          <p:nvPr/>
        </p:nvSpPr>
        <p:spPr>
          <a:xfrm>
            <a:off x="197923" y="4250421"/>
            <a:ext cx="8946077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</a:rPr>
              <a:t>Optimal control for </a:t>
            </a:r>
            <a:r>
              <a:rPr lang="en-GB" i="1" dirty="0">
                <a:latin typeface="Cambria" panose="02040503050406030204" pitchFamily="18" charset="0"/>
              </a:rPr>
              <a:t>R</a:t>
            </a:r>
            <a:r>
              <a:rPr lang="en-GB" dirty="0">
                <a:latin typeface="Cambria" panose="02040503050406030204" pitchFamily="18" charset="0"/>
              </a:rPr>
              <a:t> equals</a:t>
            </a:r>
          </a:p>
          <a:p>
            <a:r>
              <a:rPr lang="en-GB" sz="2000" dirty="0">
                <a:latin typeface="Cambria" panose="02040503050406030204" pitchFamily="18" charset="0"/>
              </a:rPr>
              <a:t>	concern about climate </a:t>
            </a:r>
            <a:r>
              <a:rPr lang="en-GB" sz="2000" i="1" dirty="0">
                <a:latin typeface="Cambria" panose="02040503050406030204" pitchFamily="18" charset="0"/>
              </a:rPr>
              <a:t>times</a:t>
            </a:r>
            <a:r>
              <a:rPr lang="en-GB" sz="2000" dirty="0">
                <a:latin typeface="Cambria" panose="02040503050406030204" pitchFamily="18" charset="0"/>
              </a:rPr>
              <a:t> effect of climate policy on climate</a:t>
            </a:r>
          </a:p>
          <a:p>
            <a:r>
              <a:rPr lang="en-GB" sz="2000" dirty="0">
                <a:latin typeface="Cambria" panose="02040503050406030204" pitchFamily="18" charset="0"/>
              </a:rPr>
              <a:t>		</a:t>
            </a:r>
            <a:r>
              <a:rPr lang="en-GB" sz="2000" i="1" dirty="0">
                <a:latin typeface="Cambria" panose="02040503050406030204" pitchFamily="18" charset="0"/>
              </a:rPr>
              <a:t>over</a:t>
            </a:r>
            <a:r>
              <a:rPr lang="en-GB" sz="2000" dirty="0">
                <a:latin typeface="Cambria" panose="02040503050406030204" pitchFamily="18" charset="0"/>
              </a:rPr>
              <a:t> costs of climate policy</a:t>
            </a:r>
          </a:p>
          <a:p>
            <a:r>
              <a:rPr lang="en-GB" sz="2000" dirty="0">
                <a:latin typeface="Cambria" panose="02040503050406030204" pitchFamily="18" charset="0"/>
              </a:rPr>
              <a:t>			</a:t>
            </a:r>
            <a:r>
              <a:rPr lang="en-GB" sz="2000" i="1" dirty="0">
                <a:latin typeface="Cambria" panose="02040503050406030204" pitchFamily="18" charset="0"/>
              </a:rPr>
              <a:t>plus</a:t>
            </a:r>
          </a:p>
          <a:p>
            <a:r>
              <a:rPr lang="en-GB" sz="2000" dirty="0">
                <a:latin typeface="Cambria" panose="02040503050406030204" pitchFamily="18" charset="0"/>
              </a:rPr>
              <a:t>	concern about air pollution </a:t>
            </a:r>
            <a:r>
              <a:rPr lang="en-GB" sz="2000" i="1" dirty="0">
                <a:latin typeface="Cambria" panose="02040503050406030204" pitchFamily="18" charset="0"/>
              </a:rPr>
              <a:t>times</a:t>
            </a:r>
            <a:r>
              <a:rPr lang="en-GB" sz="2000" dirty="0">
                <a:latin typeface="Cambria" panose="02040503050406030204" pitchFamily="18" charset="0"/>
              </a:rPr>
              <a:t> effect of climate policy on air pollution</a:t>
            </a:r>
          </a:p>
          <a:p>
            <a:r>
              <a:rPr lang="en-GB" sz="2000" dirty="0">
                <a:latin typeface="Cambria" panose="02040503050406030204" pitchFamily="18" charset="0"/>
              </a:rPr>
              <a:t>		</a:t>
            </a:r>
            <a:r>
              <a:rPr lang="en-GB" sz="2000" i="1" dirty="0">
                <a:latin typeface="Cambria" panose="02040503050406030204" pitchFamily="18" charset="0"/>
              </a:rPr>
              <a:t>over</a:t>
            </a:r>
            <a:r>
              <a:rPr lang="en-GB" sz="2000" dirty="0">
                <a:latin typeface="Cambria" panose="02040503050406030204" pitchFamily="18" charset="0"/>
              </a:rPr>
              <a:t> costs of climate policy</a:t>
            </a:r>
          </a:p>
          <a:p>
            <a:endParaRPr lang="en-GB" sz="1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2265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1DAAEC-DA13-4714-9249-849D7745B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595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3433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9AC440-A45A-4B9E-B9C4-16BB56CB4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1" y="1142999"/>
            <a:ext cx="3886200" cy="25306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6104" y="226107"/>
            <a:ext cx="4617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</a:rPr>
              <a:t>Benefits, </a:t>
            </a:r>
            <a:r>
              <a:rPr lang="en-GB" i="1" dirty="0">
                <a:latin typeface="Cambria" panose="02040503050406030204" pitchFamily="18" charset="0"/>
              </a:rPr>
              <a:t>B</a:t>
            </a:r>
            <a:r>
              <a:rPr lang="en-GB" dirty="0">
                <a:latin typeface="Cambria" panose="02040503050406030204" pitchFamily="18" charset="0"/>
              </a:rPr>
              <a:t>, of emission reduction</a:t>
            </a:r>
            <a:r>
              <a:rPr lang="en-GB" sz="2100" dirty="0">
                <a:latin typeface="Cambria" panose="02040503050406030204" pitchFamily="18" charset="0"/>
              </a:rPr>
              <a:t>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6104" y="1298762"/>
            <a:ext cx="4243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</a:rPr>
              <a:t>Costs, </a:t>
            </a:r>
            <a:r>
              <a:rPr lang="en-GB" i="1" dirty="0">
                <a:latin typeface="Cambria" panose="02040503050406030204" pitchFamily="18" charset="0"/>
              </a:rPr>
              <a:t>C</a:t>
            </a:r>
            <a:r>
              <a:rPr lang="en-GB" dirty="0">
                <a:latin typeface="Cambria" panose="02040503050406030204" pitchFamily="18" charset="0"/>
              </a:rPr>
              <a:t>, of emission reduction: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17231" y="1890975"/>
                <a:ext cx="28537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=0.5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+0.5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31" y="1890975"/>
                <a:ext cx="2853795" cy="369332"/>
              </a:xfrm>
              <a:prstGeom prst="rect">
                <a:avLst/>
              </a:prstGeom>
              <a:blipFill>
                <a:blip r:embed="rId3"/>
                <a:stretch>
                  <a:fillRect l="-1923" r="-214" b="-98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17231" y="739351"/>
                <a:ext cx="79095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𝛼𝜎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𝜒𝜋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𝛼𝜏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𝜒𝜌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31" y="739351"/>
                <a:ext cx="7909538" cy="369332"/>
              </a:xfrm>
              <a:prstGeom prst="rect">
                <a:avLst/>
              </a:prstGeom>
              <a:blipFill>
                <a:blip r:embed="rId4"/>
                <a:stretch>
                  <a:fillRect l="-385" b="-344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236495" y="2491309"/>
            <a:ext cx="3024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</a:rPr>
              <a:t>Optimal control for </a:t>
            </a:r>
            <a:r>
              <a:rPr lang="en-GB" i="1" dirty="0">
                <a:latin typeface="Cambria" panose="02040503050406030204" pitchFamily="18" charset="0"/>
              </a:rPr>
              <a:t>R</a:t>
            </a:r>
            <a:r>
              <a:rPr lang="en-GB" dirty="0">
                <a:latin typeface="Cambria" panose="020405030504060302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69584" y="3110033"/>
                <a:ext cx="5833058" cy="7022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𝛼𝜏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𝜒𝜌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𝜒𝜌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𝛼𝜏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84" y="3110033"/>
                <a:ext cx="5833058" cy="7022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04750" y="4107845"/>
                <a:ext cx="908800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ambria" panose="02040503050406030204" pitchFamily="18" charset="0"/>
                  </a:rPr>
                  <a:t>The secondary benefit increases optimal abatement if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GB" dirty="0">
                    <a:latin typeface="Cambria" panose="02040503050406030204" pitchFamily="18" charset="0"/>
                  </a:rPr>
                  <a:t>&gt;0</a:t>
                </a:r>
              </a:p>
              <a:p>
                <a:r>
                  <a:rPr lang="en-GB" dirty="0">
                    <a:latin typeface="Cambria" panose="02040503050406030204" pitchFamily="18" charset="0"/>
                  </a:rPr>
                  <a:t>(e.g., switch from coal to gas), reduces it if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GB" dirty="0">
                    <a:latin typeface="Cambria" panose="02040503050406030204" pitchFamily="18" charset="0"/>
                  </a:rPr>
                  <a:t>&lt;0 (e.g., petrol to diesel).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50" y="4107845"/>
                <a:ext cx="9088001" cy="830997"/>
              </a:xfrm>
              <a:prstGeom prst="rect">
                <a:avLst/>
              </a:prstGeom>
              <a:blipFill>
                <a:blip r:embed="rId6"/>
                <a:stretch>
                  <a:fillRect l="-1074" t="-5882" b="-16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603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How deep?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305800" cy="4114800"/>
          </a:xfrm>
        </p:spPr>
        <p:txBody>
          <a:bodyPr/>
          <a:lstStyle/>
          <a:p>
            <a:pPr indent="0" eaLnBrk="1" hangingPunct="1">
              <a:buFontTx/>
              <a:buNone/>
            </a:pPr>
            <a:r>
              <a:rPr lang="de-DE" sz="2800" dirty="0">
                <a:latin typeface="Candara" panose="020E0502030303020204" pitchFamily="34" charset="0"/>
              </a:rPr>
              <a:t>The ultimate objective of [the United Nations Framework Convention on Climate Change] [...] is to achieve [...] stabilization of greenhouse gas concentrations in the atmosphere at a level that would prevent dangerous anthropogenic interference with the climate system. Such a level should be achieved within a time-frame sufficient to allow ecosystems to adapt naturally, to ensure that food production is not threatened and to enable economic development to proceed in a sustainable manner. </a:t>
            </a:r>
            <a:endParaRPr lang="en-GB" sz="2800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583479-36A9-4196-8FD1-E25727A4D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"/>
            <a:ext cx="5921253" cy="55021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17E08D-4646-4E67-83F9-7A2B7E944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352" y="1256821"/>
            <a:ext cx="5989839" cy="55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01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9AC440-A45A-4B9E-B9C4-16BB56CB4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1" y="1142999"/>
            <a:ext cx="3886200" cy="25306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6104" y="226107"/>
            <a:ext cx="4617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</a:rPr>
              <a:t>Benefits, </a:t>
            </a:r>
            <a:r>
              <a:rPr lang="en-GB" i="1" dirty="0">
                <a:latin typeface="Cambria" panose="02040503050406030204" pitchFamily="18" charset="0"/>
              </a:rPr>
              <a:t>B</a:t>
            </a:r>
            <a:r>
              <a:rPr lang="en-GB" dirty="0">
                <a:latin typeface="Cambria" panose="02040503050406030204" pitchFamily="18" charset="0"/>
              </a:rPr>
              <a:t>, of emission reduction</a:t>
            </a:r>
            <a:r>
              <a:rPr lang="en-GB" sz="2100" dirty="0">
                <a:latin typeface="Cambria" panose="02040503050406030204" pitchFamily="18" charset="0"/>
              </a:rPr>
              <a:t>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6104" y="1298762"/>
            <a:ext cx="4243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</a:rPr>
              <a:t>Costs, </a:t>
            </a:r>
            <a:r>
              <a:rPr lang="en-GB" i="1" dirty="0">
                <a:latin typeface="Cambria" panose="02040503050406030204" pitchFamily="18" charset="0"/>
              </a:rPr>
              <a:t>C</a:t>
            </a:r>
            <a:r>
              <a:rPr lang="en-GB" dirty="0">
                <a:latin typeface="Cambria" panose="02040503050406030204" pitchFamily="18" charset="0"/>
              </a:rPr>
              <a:t>, of emission reduction: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17231" y="1890975"/>
                <a:ext cx="28537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=0.5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+0.5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31" y="1890975"/>
                <a:ext cx="2853795" cy="369332"/>
              </a:xfrm>
              <a:prstGeom prst="rect">
                <a:avLst/>
              </a:prstGeom>
              <a:blipFill>
                <a:blip r:embed="rId3"/>
                <a:stretch>
                  <a:fillRect l="-1923" r="-214" b="-98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617231" y="739351"/>
                <a:ext cx="79095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𝛼𝜎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𝜒𝜋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𝛼𝜏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𝜒𝜌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31" y="739351"/>
                <a:ext cx="7909538" cy="369332"/>
              </a:xfrm>
              <a:prstGeom prst="rect">
                <a:avLst/>
              </a:prstGeom>
              <a:blipFill>
                <a:blip r:embed="rId4"/>
                <a:stretch>
                  <a:fillRect l="-385" b="-344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236495" y="2491309"/>
            <a:ext cx="3024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</a:rPr>
              <a:t>Optimal control for </a:t>
            </a:r>
            <a:r>
              <a:rPr lang="en-GB" i="1" dirty="0">
                <a:latin typeface="Cambria" panose="02040503050406030204" pitchFamily="18" charset="0"/>
              </a:rPr>
              <a:t>R</a:t>
            </a:r>
            <a:r>
              <a:rPr lang="en-GB" dirty="0">
                <a:latin typeface="Cambria" panose="02040503050406030204" pitchFamily="18" charset="0"/>
              </a:rPr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469584" y="3110033"/>
                <a:ext cx="5833058" cy="7022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𝛼𝜏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𝜒𝜌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𝜒𝜌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𝛼𝜏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84" y="3110033"/>
                <a:ext cx="5833058" cy="7022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204750" y="4107845"/>
                <a:ext cx="908800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ambria" panose="02040503050406030204" pitchFamily="18" charset="0"/>
                  </a:rPr>
                  <a:t>The secondary benefit increases optimal abatement if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GB" dirty="0">
                    <a:latin typeface="Cambria" panose="02040503050406030204" pitchFamily="18" charset="0"/>
                  </a:rPr>
                  <a:t>&gt;0</a:t>
                </a:r>
              </a:p>
              <a:p>
                <a:r>
                  <a:rPr lang="en-GB" dirty="0">
                    <a:latin typeface="Cambria" panose="02040503050406030204" pitchFamily="18" charset="0"/>
                  </a:rPr>
                  <a:t>(e.g., switch from coal to gas), reduces it if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GB" dirty="0">
                    <a:latin typeface="Cambria" panose="02040503050406030204" pitchFamily="18" charset="0"/>
                  </a:rPr>
                  <a:t>&lt;0 (e.g., petrol to diesel).</a:t>
                </a: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50" y="4107845"/>
                <a:ext cx="9088001" cy="830997"/>
              </a:xfrm>
              <a:prstGeom prst="rect">
                <a:avLst/>
              </a:prstGeom>
              <a:blipFill>
                <a:blip r:embed="rId6"/>
                <a:stretch>
                  <a:fillRect l="-1074" t="-5882" b="-16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A8841A8-E203-4042-8FE1-F15F8D671E4E}"/>
                  </a:ext>
                </a:extLst>
              </p:cNvPr>
              <p:cNvSpPr txBox="1"/>
              <p:nvPr/>
            </p:nvSpPr>
            <p:spPr>
              <a:xfrm>
                <a:off x="222640" y="4785270"/>
                <a:ext cx="905222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GB" dirty="0">
                  <a:latin typeface="Cambria" panose="02040503050406030204" pitchFamily="18" charset="0"/>
                </a:endParaRPr>
              </a:p>
              <a:p>
                <a:r>
                  <a:rPr lang="en-GB" dirty="0">
                    <a:latin typeface="Cambria" panose="02040503050406030204" pitchFamily="18" charset="0"/>
                  </a:rPr>
                  <a:t>If climate change is a hoax,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GB" dirty="0">
                    <a:latin typeface="Cambria" panose="02040503050406030204" pitchFamily="18" charset="0"/>
                  </a:rPr>
                  <a:t>=0, you may want to reduce or increase</a:t>
                </a:r>
              </a:p>
              <a:p>
                <a:r>
                  <a:rPr lang="en-GB" dirty="0">
                    <a:latin typeface="Cambria" panose="02040503050406030204" pitchFamily="18" charset="0"/>
                  </a:rPr>
                  <a:t>greenhouse emissions depending on the sign of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GB" dirty="0">
                    <a:latin typeface="Cambria" panose="020405030504060302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A8841A8-E203-4042-8FE1-F15F8D671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40" y="4785270"/>
                <a:ext cx="9052222" cy="1200329"/>
              </a:xfrm>
              <a:prstGeom prst="rect">
                <a:avLst/>
              </a:prstGeom>
              <a:blipFill>
                <a:blip r:embed="rId7"/>
                <a:stretch>
                  <a:fillRect l="-1078" b="-106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49807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15342" y="1038005"/>
            <a:ext cx="2991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</a:rPr>
              <a:t>Optimal control for </a:t>
            </a:r>
            <a:r>
              <a:rPr lang="en-GB" i="1" dirty="0">
                <a:latin typeface="Cambria" panose="02040503050406030204" pitchFamily="18" charset="0"/>
              </a:rPr>
              <a:t>S</a:t>
            </a:r>
            <a:r>
              <a:rPr lang="en-GB" dirty="0">
                <a:latin typeface="Cambria" panose="020405030504060302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5341" y="2405112"/>
                <a:ext cx="574683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ambria" panose="02040503050406030204" pitchFamily="18" charset="0"/>
                  </a:rPr>
                  <a:t>Again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GB" dirty="0">
                    <a:latin typeface="Cambria" panose="02040503050406030204" pitchFamily="18" charset="0"/>
                  </a:rPr>
                  <a:t>&gt;0 (e.g., switch from coal to gas) or</a:t>
                </a:r>
                <a:endParaRPr lang="en-GB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GB" dirty="0">
                    <a:latin typeface="Cambria" panose="02040503050406030204" pitchFamily="18" charset="0"/>
                  </a:rPr>
                  <a:t>&lt;0 (e.g., scrubbers on smokestacks).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341" y="2405112"/>
                <a:ext cx="5746830" cy="830997"/>
              </a:xfrm>
              <a:prstGeom prst="rect">
                <a:avLst/>
              </a:prstGeom>
              <a:blipFill>
                <a:blip r:embed="rId2"/>
                <a:stretch>
                  <a:fillRect l="-1591" t="-5882" r="-848" b="-16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14400" y="1611564"/>
                <a:ext cx="5686941" cy="702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𝛼𝜎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𝜒𝜋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𝛼𝜎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𝜒𝜋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den>
                      </m:f>
                    </m:oMath>
                  </m:oMathPara>
                </a14:m>
                <a:endParaRPr lang="en-GB" sz="21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611564"/>
                <a:ext cx="5686941" cy="7024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97264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550" y="76200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GB" sz="3200" dirty="0">
                <a:latin typeface="Candara" panose="020E0502030303020204" pitchFamily="34" charset="0"/>
              </a:rPr>
              <a:t>Secondary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9200"/>
            <a:ext cx="7886700" cy="3263504"/>
          </a:xfrm>
        </p:spPr>
        <p:txBody>
          <a:bodyPr/>
          <a:lstStyle/>
          <a:p>
            <a:r>
              <a:rPr lang="en-GB" sz="2800" dirty="0">
                <a:latin typeface="Candara" panose="020E0502030303020204" pitchFamily="34" charset="0"/>
              </a:rPr>
              <a:t>If greenhouse gas emission reduction helps solving other problems (air pollution, energy security), then we should do more of it, but it can also make these problems worse</a:t>
            </a:r>
          </a:p>
        </p:txBody>
      </p:sp>
    </p:spTree>
    <p:extLst>
      <p:ext uri="{BB962C8B-B14F-4D97-AF65-F5344CB8AC3E}">
        <p14:creationId xmlns:p14="http://schemas.microsoft.com/office/powerpoint/2010/main" val="31098488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693648" y="1543400"/>
                <a:ext cx="18233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648" y="1543400"/>
                <a:ext cx="1823384" cy="369332"/>
              </a:xfrm>
              <a:prstGeom prst="rect">
                <a:avLst/>
              </a:prstGeom>
              <a:blipFill>
                <a:blip r:embed="rId2"/>
                <a:stretch>
                  <a:fillRect l="-3344" r="-4013" b="-327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73512" y="1466313"/>
            <a:ext cx="4617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</a:rPr>
              <a:t>Benefits, </a:t>
            </a:r>
            <a:r>
              <a:rPr lang="en-GB" i="1" dirty="0">
                <a:latin typeface="Cambria" panose="02040503050406030204" pitchFamily="18" charset="0"/>
              </a:rPr>
              <a:t>B</a:t>
            </a:r>
            <a:r>
              <a:rPr lang="en-GB" dirty="0">
                <a:latin typeface="Cambria" panose="02040503050406030204" pitchFamily="18" charset="0"/>
              </a:rPr>
              <a:t>, of emission reduction</a:t>
            </a:r>
            <a:r>
              <a:rPr lang="en-GB" sz="2100" dirty="0">
                <a:latin typeface="Cambria" panose="02040503050406030204" pitchFamily="18" charset="0"/>
              </a:rPr>
              <a:t>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7031" y="2182505"/>
            <a:ext cx="5229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</a:rPr>
              <a:t>Emission controls, </a:t>
            </a:r>
            <a:r>
              <a:rPr lang="en-GB" i="1" dirty="0">
                <a:latin typeface="Cambria" panose="02040503050406030204" pitchFamily="18" charset="0"/>
              </a:rPr>
              <a:t>R</a:t>
            </a:r>
            <a:r>
              <a:rPr lang="en-GB" dirty="0">
                <a:latin typeface="Cambria" panose="02040503050406030204" pitchFamily="18" charset="0"/>
              </a:rPr>
              <a:t> and </a:t>
            </a:r>
            <a:r>
              <a:rPr lang="en-GB" i="1" dirty="0">
                <a:latin typeface="Cambria" panose="02040503050406030204" pitchFamily="18" charset="0"/>
              </a:rPr>
              <a:t>S</a:t>
            </a:r>
            <a:r>
              <a:rPr lang="en-GB" dirty="0">
                <a:latin typeface="Cambria" panose="02040503050406030204" pitchFamily="18" charset="0"/>
              </a:rPr>
              <a:t>, affect both: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715000" y="2258980"/>
                <a:ext cx="17806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2258980"/>
                <a:ext cx="1780680" cy="369332"/>
              </a:xfrm>
              <a:prstGeom prst="rect">
                <a:avLst/>
              </a:prstGeom>
              <a:blipFill>
                <a:blip r:embed="rId3"/>
                <a:stretch>
                  <a:fillRect l="-3425" r="-4452" b="-3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93648" y="2735496"/>
                <a:ext cx="2674450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GB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GB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𝑅𝑆</m:t>
                      </m:r>
                    </m:oMath>
                  </m:oMathPara>
                </a14:m>
                <a:endParaRPr lang="en-GB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  <m: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648" y="2735496"/>
                <a:ext cx="2674450" cy="738664"/>
              </a:xfrm>
              <a:prstGeom prst="rect">
                <a:avLst/>
              </a:prstGeom>
              <a:blipFill>
                <a:blip r:embed="rId4"/>
                <a:stretch>
                  <a:fillRect l="-2278" r="-3189" b="-173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396024" y="3653353"/>
            <a:ext cx="4328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</a:rPr>
              <a:t>Costs, </a:t>
            </a:r>
            <a:r>
              <a:rPr lang="en-GB" i="1" dirty="0">
                <a:latin typeface="Cambria" panose="02040503050406030204" pitchFamily="18" charset="0"/>
              </a:rPr>
              <a:t>C</a:t>
            </a:r>
            <a:r>
              <a:rPr lang="en-GB" dirty="0">
                <a:latin typeface="Cambria" panose="02040503050406030204" pitchFamily="18" charset="0"/>
              </a:rPr>
              <a:t>, of emission reduction</a:t>
            </a:r>
            <a:r>
              <a:rPr lang="en-GB" sz="2100" dirty="0">
                <a:latin typeface="Cambria" panose="020405030504060302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662997" y="3745686"/>
                <a:ext cx="28537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=0.5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+0.5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2997" y="3745686"/>
                <a:ext cx="2853795" cy="369332"/>
              </a:xfrm>
              <a:prstGeom prst="rect">
                <a:avLst/>
              </a:prstGeom>
              <a:blipFill>
                <a:blip r:embed="rId5"/>
                <a:stretch>
                  <a:fillRect l="-2137" r="-214" b="-98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377422" y="4508054"/>
            <a:ext cx="2411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</a:rPr>
              <a:t>Rework benefits: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371600" y="4991434"/>
                <a:ext cx="503535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  <m: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𝑅𝑆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n-GB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𝛼𝜎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𝜒𝜋</m:t>
                          </m:r>
                          <m: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𝛼𝜓</m:t>
                          </m:r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𝛼𝜏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𝜒𝜌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991434"/>
                <a:ext cx="5035353" cy="738664"/>
              </a:xfrm>
              <a:prstGeom prst="rect">
                <a:avLst/>
              </a:prstGeom>
              <a:blipFill>
                <a:blip r:embed="rId6"/>
                <a:stretch>
                  <a:fillRect l="-969" b="-173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349267" y="666238"/>
            <a:ext cx="6740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</a:rPr>
              <a:t>Now make the secondary benefits less than linear</a:t>
            </a:r>
            <a:r>
              <a:rPr lang="en-GB" sz="2100" dirty="0">
                <a:latin typeface="Cambria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44230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77384" y="591248"/>
            <a:ext cx="4617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</a:rPr>
              <a:t>Benefits, </a:t>
            </a:r>
            <a:r>
              <a:rPr lang="en-GB" i="1" dirty="0">
                <a:latin typeface="Cambria" panose="02040503050406030204" pitchFamily="18" charset="0"/>
              </a:rPr>
              <a:t>B</a:t>
            </a:r>
            <a:r>
              <a:rPr lang="en-GB" dirty="0">
                <a:latin typeface="Cambria" panose="02040503050406030204" pitchFamily="18" charset="0"/>
              </a:rPr>
              <a:t>, of emission reduction</a:t>
            </a:r>
            <a:r>
              <a:rPr lang="en-GB" sz="2100" dirty="0">
                <a:latin typeface="Cambria" panose="02040503050406030204" pitchFamily="18" charset="0"/>
              </a:rPr>
              <a:t>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9431" y="1682096"/>
            <a:ext cx="4232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</a:rPr>
              <a:t>Costs, </a:t>
            </a:r>
            <a:r>
              <a:rPr lang="en-GB" i="1" dirty="0">
                <a:latin typeface="Cambria" panose="02040503050406030204" pitchFamily="18" charset="0"/>
              </a:rPr>
              <a:t>C</a:t>
            </a:r>
            <a:r>
              <a:rPr lang="en-GB" dirty="0">
                <a:latin typeface="Cambria" panose="02040503050406030204" pitchFamily="18" charset="0"/>
              </a:rPr>
              <a:t>, of emission reduction</a:t>
            </a:r>
            <a:r>
              <a:rPr lang="en-GB" sz="2100" dirty="0">
                <a:latin typeface="Cambria" panose="020405030504060302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11943" y="2172142"/>
                <a:ext cx="28537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=0.5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+0.5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43" y="2172142"/>
                <a:ext cx="2853795" cy="369332"/>
              </a:xfrm>
              <a:prstGeom prst="rect">
                <a:avLst/>
              </a:prstGeom>
              <a:blipFill>
                <a:blip r:embed="rId2"/>
                <a:stretch>
                  <a:fillRect l="-1923" r="-214" b="-98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25794" y="1195207"/>
                <a:ext cx="50449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𝑅𝑆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794" y="1195207"/>
                <a:ext cx="5044971" cy="369332"/>
              </a:xfrm>
              <a:prstGeom prst="rect">
                <a:avLst/>
              </a:prstGeom>
              <a:blipFill>
                <a:blip r:embed="rId3"/>
                <a:stretch>
                  <a:fillRect l="-845" b="-344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377384" y="2649305"/>
            <a:ext cx="3013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</a:rPr>
              <a:t>Optimal control for </a:t>
            </a:r>
            <a:r>
              <a:rPr lang="en-GB" i="1" dirty="0">
                <a:latin typeface="Cambria" panose="02040503050406030204" pitchFamily="18" charset="0"/>
              </a:rPr>
              <a:t>R</a:t>
            </a:r>
            <a:r>
              <a:rPr lang="en-GB" sz="2100" dirty="0">
                <a:latin typeface="Cambria" panose="020405030504060302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77307" y="3331139"/>
                <a:ext cx="7478009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𝛼𝜏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𝜒𝜌</m:t>
                      </m:r>
                      <m:r>
                        <a:rPr lang="en-GB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𝛼𝜓</m:t>
                      </m:r>
                      <m:r>
                        <a:rPr lang="en-GB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𝛼𝜏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𝜒𝜌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GB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𝛼𝜓</m:t>
                          </m:r>
                        </m:num>
                        <m:den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GB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GB" sz="21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307" y="3331139"/>
                <a:ext cx="7478009" cy="7022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11943" y="4500020"/>
                <a:ext cx="7585659" cy="7024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𝛼𝜎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𝜒𝜋</m:t>
                      </m:r>
                      <m:r>
                        <a:rPr lang="en-GB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𝛼𝜓</m:t>
                      </m:r>
                      <m:r>
                        <a:rPr lang="en-GB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𝛼𝜎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𝜒𝜋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den>
                      </m:f>
                      <m:r>
                        <a:rPr lang="en-GB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𝛼𝜓</m:t>
                          </m:r>
                        </m:num>
                        <m:den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den>
                      </m:f>
                      <m:r>
                        <a:rPr lang="en-GB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GB" sz="21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43" y="4500020"/>
                <a:ext cx="7585659" cy="7024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97225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27631B-B0F5-43A7-9FCC-850F397E9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595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9807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77384" y="591248"/>
            <a:ext cx="4617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</a:rPr>
              <a:t>Benefits, </a:t>
            </a:r>
            <a:r>
              <a:rPr lang="en-GB" i="1" dirty="0">
                <a:latin typeface="Cambria" panose="02040503050406030204" pitchFamily="18" charset="0"/>
              </a:rPr>
              <a:t>B</a:t>
            </a:r>
            <a:r>
              <a:rPr lang="en-GB" dirty="0">
                <a:latin typeface="Cambria" panose="02040503050406030204" pitchFamily="18" charset="0"/>
              </a:rPr>
              <a:t>, of emission reduction</a:t>
            </a:r>
            <a:r>
              <a:rPr lang="en-GB" sz="2100" dirty="0">
                <a:latin typeface="Cambria" panose="02040503050406030204" pitchFamily="18" charset="0"/>
              </a:rPr>
              <a:t>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9431" y="1682096"/>
            <a:ext cx="4232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</a:rPr>
              <a:t>Costs, </a:t>
            </a:r>
            <a:r>
              <a:rPr lang="en-GB" i="1" dirty="0">
                <a:latin typeface="Cambria" panose="02040503050406030204" pitchFamily="18" charset="0"/>
              </a:rPr>
              <a:t>C</a:t>
            </a:r>
            <a:r>
              <a:rPr lang="en-GB" dirty="0">
                <a:latin typeface="Cambria" panose="02040503050406030204" pitchFamily="18" charset="0"/>
              </a:rPr>
              <a:t>, of emission reduction</a:t>
            </a:r>
            <a:r>
              <a:rPr lang="en-GB" sz="2100" dirty="0">
                <a:latin typeface="Cambria" panose="020405030504060302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11943" y="2172142"/>
                <a:ext cx="28537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=0.5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+0.5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43" y="2172142"/>
                <a:ext cx="2853795" cy="369332"/>
              </a:xfrm>
              <a:prstGeom prst="rect">
                <a:avLst/>
              </a:prstGeom>
              <a:blipFill>
                <a:blip r:embed="rId2"/>
                <a:stretch>
                  <a:fillRect l="-1923" r="-214" b="-98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25794" y="1195207"/>
                <a:ext cx="50449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𝑅𝑆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794" y="1195207"/>
                <a:ext cx="5044971" cy="369332"/>
              </a:xfrm>
              <a:prstGeom prst="rect">
                <a:avLst/>
              </a:prstGeom>
              <a:blipFill>
                <a:blip r:embed="rId3"/>
                <a:stretch>
                  <a:fillRect l="-845" b="-344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377384" y="2649305"/>
            <a:ext cx="3013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mbria" panose="02040503050406030204" pitchFamily="18" charset="0"/>
              </a:rPr>
              <a:t>Optimal control for </a:t>
            </a:r>
            <a:r>
              <a:rPr lang="en-GB" i="1" dirty="0">
                <a:latin typeface="Cambria" panose="02040503050406030204" pitchFamily="18" charset="0"/>
              </a:rPr>
              <a:t>R</a:t>
            </a:r>
            <a:r>
              <a:rPr lang="en-GB" sz="2100" dirty="0">
                <a:latin typeface="Cambria" panose="020405030504060302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77307" y="3331139"/>
                <a:ext cx="7478009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𝛼𝜏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𝜒𝜌</m:t>
                      </m:r>
                      <m:r>
                        <a:rPr lang="en-GB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𝛼𝜓</m:t>
                      </m:r>
                      <m:r>
                        <a:rPr lang="en-GB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𝛼𝜏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𝜒𝜌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GB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𝛼𝜓</m:t>
                          </m:r>
                        </m:num>
                        <m:den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GB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GB" sz="21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307" y="3331139"/>
                <a:ext cx="7478009" cy="7022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11943" y="4500020"/>
                <a:ext cx="7585659" cy="7024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𝛼𝜎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𝜒𝜋</m:t>
                      </m:r>
                      <m:r>
                        <a:rPr lang="en-GB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𝛼𝜓</m:t>
                      </m:r>
                      <m:r>
                        <a:rPr lang="en-GB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𝛼𝜎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𝜒𝜋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den>
                      </m:f>
                      <m:r>
                        <a:rPr lang="en-GB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𝛼𝜓</m:t>
                          </m:r>
                        </m:num>
                        <m:den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den>
                      </m:f>
                      <m:r>
                        <a:rPr lang="en-GB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GB" sz="21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43" y="4500020"/>
                <a:ext cx="7585659" cy="7024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27EC97-0421-4F72-A278-F9E8BE81CAC8}"/>
                  </a:ext>
                </a:extLst>
              </p:cNvPr>
              <p:cNvSpPr txBox="1"/>
              <p:nvPr/>
            </p:nvSpPr>
            <p:spPr>
              <a:xfrm>
                <a:off x="-457200" y="5513542"/>
                <a:ext cx="6561063" cy="778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𝛼𝜏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𝜒𝜌</m:t>
                              </m:r>
                            </m:e>
                          </m:d>
                          <m: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  <m: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−(</m:t>
                          </m:r>
                          <m: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𝛼𝜎</m:t>
                          </m:r>
                          <m: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𝜒𝜋</m:t>
                          </m:r>
                          <m: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𝛼𝜓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  <m: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GB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GB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21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27EC97-0421-4F72-A278-F9E8BE81C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57200" y="5513542"/>
                <a:ext cx="6561063" cy="7789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6767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89191" y="1903966"/>
                <a:ext cx="6720989" cy="9330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GB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𝛼𝜏</m:t>
                          </m:r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𝜒𝜌</m:t>
                          </m:r>
                        </m:num>
                        <m:den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GB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𝛼𝜓</m:t>
                          </m:r>
                        </m:num>
                        <m:den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GB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GB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𝛼𝜏</m:t>
                          </m:r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𝜒𝜌</m:t>
                          </m:r>
                        </m:num>
                        <m:den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GB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𝛼𝜓</m:t>
                          </m:r>
                        </m:num>
                        <m:den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f>
                        <m:fPr>
                          <m:ctrlP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𝛼𝜎</m:t>
                          </m:r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𝜒𝜋</m:t>
                          </m:r>
                        </m:num>
                        <m:den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den>
                      </m:f>
                      <m:r>
                        <a:rPr lang="en-GB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𝛼𝜓</m:t>
                          </m:r>
                        </m:num>
                        <m:den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f>
                        <m:fPr>
                          <m:ctrlP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𝛼𝜓</m:t>
                          </m:r>
                        </m:num>
                        <m:den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den>
                      </m:f>
                      <m:r>
                        <a:rPr lang="en-GB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GB" sz="2100" dirty="0"/>
              </a:p>
              <a:p>
                <a:endParaRPr lang="en-GB" sz="21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91" y="1903966"/>
                <a:ext cx="6720989" cy="9330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89191" y="1033233"/>
                <a:ext cx="2438232" cy="6099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GB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𝛼𝜎</m:t>
                          </m:r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𝜒𝜋</m:t>
                          </m:r>
                        </m:num>
                        <m:den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den>
                      </m:f>
                      <m:r>
                        <a:rPr lang="en-GB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𝛼𝜓</m:t>
                          </m:r>
                        </m:num>
                        <m:den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den>
                      </m:f>
                      <m:r>
                        <a:rPr lang="en-GB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GB" sz="21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91" y="1033233"/>
                <a:ext cx="2438232" cy="6099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9190" y="2704066"/>
                <a:ext cx="5267392" cy="7260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GB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𝛼𝜓</m:t>
                              </m:r>
                            </m:num>
                            <m:den>
                              <m:r>
                                <a:rPr lang="en-GB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  <m:f>
                            <m:fPr>
                              <m:ctrlPr>
                                <a:rPr lang="en-GB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𝛼𝜓</m:t>
                              </m:r>
                            </m:num>
                            <m:den>
                              <m:r>
                                <a:rPr lang="en-GB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den>
                          </m:f>
                        </m:e>
                      </m:d>
                      <m:r>
                        <a:rPr lang="en-GB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GB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GB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𝛼𝜏</m:t>
                              </m:r>
                              <m:r>
                                <a:rPr lang="en-GB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𝜒𝜌</m:t>
                              </m:r>
                            </m:e>
                          </m:d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+(</m:t>
                          </m:r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𝛼𝜎</m:t>
                          </m:r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𝜒𝜋</m:t>
                          </m:r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𝛼𝜓</m:t>
                          </m:r>
                        </m:num>
                        <m:den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𝜆𝜅</m:t>
                          </m:r>
                        </m:den>
                      </m:f>
                    </m:oMath>
                  </m:oMathPara>
                </a14:m>
                <a:endParaRPr lang="en-GB" sz="21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90" y="2704066"/>
                <a:ext cx="5267392" cy="7260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9190" y="3637110"/>
                <a:ext cx="5267392" cy="10654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GB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GB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GB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𝛼𝜏</m:t>
                                  </m:r>
                                  <m:r>
                                    <a:rPr lang="en-GB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𝜒𝜌</m:t>
                                  </m:r>
                                </m:e>
                              </m:d>
                              <m:r>
                                <a:rPr lang="en-GB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  <m:r>
                                <a:rPr lang="en-GB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+(</m:t>
                              </m:r>
                              <m:r>
                                <a:rPr lang="en-GB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𝛼𝜎</m:t>
                              </m:r>
                              <m:r>
                                <a:rPr lang="en-GB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𝜒𝜋</m:t>
                              </m:r>
                              <m:r>
                                <a:rPr lang="en-GB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GB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𝛼𝜓</m:t>
                              </m:r>
                            </m:num>
                            <m:den>
                              <m:r>
                                <a:rPr lang="en-GB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𝜆𝜅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GB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𝜆𝜅</m:t>
                              </m:r>
                              <m:r>
                                <a:rPr lang="en-GB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GB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GB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GB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p>
                                  <m:r>
                                    <a:rPr lang="en-GB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𝜆𝜅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GB" sz="21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90" y="3637110"/>
                <a:ext cx="5267392" cy="10654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9190" y="4909382"/>
                <a:ext cx="4000154" cy="6816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GB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′=</m:t>
                      </m:r>
                      <m:f>
                        <m:fPr>
                          <m:ctrlP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GB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𝛼𝜏</m:t>
                              </m:r>
                              <m:r>
                                <a:rPr lang="en-GB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𝜒𝜌</m:t>
                              </m:r>
                            </m:e>
                          </m:d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+(</m:t>
                          </m:r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𝛼𝜎</m:t>
                          </m:r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𝜒𝜋</m:t>
                          </m:r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𝛼𝜓</m:t>
                          </m:r>
                        </m:num>
                        <m:den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𝜆𝜅</m:t>
                          </m:r>
                          <m:r>
                            <a:rPr lang="en-GB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GB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GB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GB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en-GB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21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90" y="4909382"/>
                <a:ext cx="4000154" cy="6816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8474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6F9C7F-77F7-4234-9CFB-5D157DFD8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95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729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1047E-FDCA-49A2-B5F2-34EA0FC44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0"/>
            <a:ext cx="7315200" cy="675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7491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GB" sz="3200" dirty="0">
                <a:latin typeface="Candara" panose="020E0502030303020204" pitchFamily="34" charset="0"/>
              </a:rPr>
              <a:t>Secondary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33608"/>
            <a:ext cx="7886700" cy="3263504"/>
          </a:xfrm>
        </p:spPr>
        <p:txBody>
          <a:bodyPr/>
          <a:lstStyle/>
          <a:p>
            <a:r>
              <a:rPr lang="en-GB" sz="2800" dirty="0">
                <a:latin typeface="Candara" panose="020E0502030303020204" pitchFamily="34" charset="0"/>
              </a:rPr>
              <a:t>If greenhouse gas emission reduction helps solving other problems (air pollution, energy security), then we should do more of it, but it can also make these problems worse</a:t>
            </a:r>
          </a:p>
          <a:p>
            <a:r>
              <a:rPr lang="en-GB" sz="2800" dirty="0">
                <a:latin typeface="Candara" panose="020E0502030303020204" pitchFamily="34" charset="0"/>
              </a:rPr>
              <a:t>Secondary benefits shrink with policies aimed at these problems</a:t>
            </a:r>
          </a:p>
        </p:txBody>
      </p:sp>
    </p:spTree>
    <p:extLst>
      <p:ext uri="{BB962C8B-B14F-4D97-AF65-F5344CB8AC3E}">
        <p14:creationId xmlns:p14="http://schemas.microsoft.com/office/powerpoint/2010/main" val="3319621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How deep?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305800" cy="4114800"/>
          </a:xfrm>
        </p:spPr>
        <p:txBody>
          <a:bodyPr/>
          <a:lstStyle/>
          <a:p>
            <a:pPr indent="0" eaLnBrk="1" hangingPunct="1">
              <a:buFontTx/>
              <a:buNone/>
            </a:pPr>
            <a:r>
              <a:rPr lang="de-DE" sz="2800" dirty="0">
                <a:latin typeface="Candara" panose="020E0502030303020204" pitchFamily="34" charset="0"/>
              </a:rPr>
              <a:t>The ultimate objective of [the United Nations Framework Convention on Climate Change] [...] is to achieve [...] stabilization of greenhouse gas concentrations in the atmosphere at a level that would prevent dangerous anthropogenic interference with the climate system. Such a level should be achieved within a time-frame sufficient to allow ecosystems to adapt naturally, to ensure that food production is not threatened and to enable economic development to proceed in a sustainable manner. </a:t>
            </a:r>
            <a:endParaRPr lang="en-GB" sz="28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49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CC3BAD-34E8-4E11-A485-46448B92F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-1"/>
            <a:ext cx="655607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091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rowd of people&#10;&#10;Description automatically generated">
            <a:extLst>
              <a:ext uri="{FF2B5EF4-FFF2-40B4-BE49-F238E27FC236}">
                <a16:creationId xmlns:a16="http://schemas.microsoft.com/office/drawing/2014/main" id="{B1D1CA2D-ED6A-4226-8C1E-EE373FE57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85725"/>
            <a:ext cx="9010650" cy="622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22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pPr eaLnBrk="1" hangingPunct="1"/>
            <a:r>
              <a:rPr lang="de-DE" sz="3600" dirty="0">
                <a:latin typeface="Candara" panose="020E0502030303020204" pitchFamily="34" charset="0"/>
              </a:rPr>
              <a:t>How deep?</a:t>
            </a:r>
            <a:endParaRPr lang="en-GB" sz="3600" dirty="0">
              <a:latin typeface="Candara" panose="020E050203030302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305800" cy="4114800"/>
          </a:xfrm>
        </p:spPr>
        <p:txBody>
          <a:bodyPr/>
          <a:lstStyle/>
          <a:p>
            <a:pPr indent="0" eaLnBrk="1" hangingPunct="1">
              <a:buFontTx/>
              <a:buNone/>
            </a:pPr>
            <a:r>
              <a:rPr lang="de-DE" sz="2800" dirty="0">
                <a:latin typeface="Candara" panose="020E0502030303020204" pitchFamily="34" charset="0"/>
              </a:rPr>
              <a:t>The ultimate objective of [the United Nations Framework Convention on Climate Change] [...] is to achieve [...] stabilization of greenhouse gas concentrations in the atmosphere at a level that would prevent dangerous anthropogenic interference with the climate system. Such a level should be achieved within a time-frame sufficient to allow ecosystems to adapt naturally, to ensure that food production is not threatened and to enable economic development to proceed in a sustainable manner. </a:t>
            </a:r>
            <a:endParaRPr lang="en-GB" sz="28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872715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1535</TotalTime>
  <Words>2069</Words>
  <Application>Microsoft Office PowerPoint</Application>
  <PresentationFormat>On-screen Show (4:3)</PresentationFormat>
  <Paragraphs>223</Paragraphs>
  <Slides>50</Slides>
  <Notes>25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Cambria</vt:lpstr>
      <vt:lpstr>Cambria Math</vt:lpstr>
      <vt:lpstr>Candara</vt:lpstr>
      <vt:lpstr>Comic Sans MS</vt:lpstr>
      <vt:lpstr>Times New Roman</vt:lpstr>
      <vt:lpstr>Standarddesign</vt:lpstr>
      <vt:lpstr>Optimal Emission Reduction</vt:lpstr>
      <vt:lpstr>Lectures</vt:lpstr>
      <vt:lpstr>Optimal Emission Reduction</vt:lpstr>
      <vt:lpstr>How deep?</vt:lpstr>
      <vt:lpstr>PowerPoint Presentation</vt:lpstr>
      <vt:lpstr>How deep?</vt:lpstr>
      <vt:lpstr>PowerPoint Presentation</vt:lpstr>
      <vt:lpstr>PowerPoint Presentation</vt:lpstr>
      <vt:lpstr>How deep?</vt:lpstr>
      <vt:lpstr>How deep?</vt:lpstr>
      <vt:lpstr>How deep?</vt:lpstr>
      <vt:lpstr>PowerPoint Presentation</vt:lpstr>
      <vt:lpstr>How deep?</vt:lpstr>
      <vt:lpstr>How deep?</vt:lpstr>
      <vt:lpstr>2015 Paris Agreement, Art 2(1)a </vt:lpstr>
      <vt:lpstr>PowerPoint Presentation</vt:lpstr>
      <vt:lpstr>Optimal Emission Reduction</vt:lpstr>
      <vt:lpstr>Optimal Climate Policy</vt:lpstr>
      <vt:lpstr>Optimal Climate Policy</vt:lpstr>
      <vt:lpstr>Optimal Climate Policy</vt:lpstr>
      <vt:lpstr>Optimal Climate Policy</vt:lpstr>
      <vt:lpstr>PowerPoint Presentation</vt:lpstr>
      <vt:lpstr>PowerPoint Presentation</vt:lpstr>
      <vt:lpstr>PowerPoint Presentation</vt:lpstr>
      <vt:lpstr>Dynamic Integrated Climate Economy</vt:lpstr>
      <vt:lpstr>PowerPoint Presentation</vt:lpstr>
      <vt:lpstr>PowerPoint Presentation</vt:lpstr>
      <vt:lpstr>Optimal Emission Control</vt:lpstr>
      <vt:lpstr>PowerPoint Presentation</vt:lpstr>
      <vt:lpstr>Backstop</vt:lpstr>
      <vt:lpstr>PowerPoint Presentation</vt:lpstr>
      <vt:lpstr>Optimal Emission Control</vt:lpstr>
      <vt:lpstr>Optimal Emission Reduction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Secondary benefits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Secondary benefits</vt:lpstr>
    </vt:vector>
  </TitlesOfParts>
  <Company>ZMAW Universität Hamburg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and Resource Economics, lecture 1</dc:title>
  <dc:creator>Richard Tol</dc:creator>
  <cp:lastModifiedBy>Richard Tol</cp:lastModifiedBy>
  <cp:revision>231</cp:revision>
  <dcterms:created xsi:type="dcterms:W3CDTF">2000-09-24T19:27:04Z</dcterms:created>
  <dcterms:modified xsi:type="dcterms:W3CDTF">2022-03-14T16:30:40Z</dcterms:modified>
</cp:coreProperties>
</file>