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7" r:id="rId2"/>
    <p:sldId id="359" r:id="rId3"/>
    <p:sldId id="355" r:id="rId4"/>
    <p:sldId id="305" r:id="rId5"/>
    <p:sldId id="335" r:id="rId6"/>
    <p:sldId id="309" r:id="rId7"/>
    <p:sldId id="329" r:id="rId8"/>
    <p:sldId id="330" r:id="rId9"/>
    <p:sldId id="338" r:id="rId10"/>
    <p:sldId id="323" r:id="rId11"/>
    <p:sldId id="339" r:id="rId12"/>
    <p:sldId id="331" r:id="rId13"/>
    <p:sldId id="356" r:id="rId14"/>
    <p:sldId id="340" r:id="rId15"/>
    <p:sldId id="358" r:id="rId16"/>
    <p:sldId id="341" r:id="rId17"/>
    <p:sldId id="342" r:id="rId18"/>
    <p:sldId id="343" r:id="rId19"/>
    <p:sldId id="346" r:id="rId20"/>
    <p:sldId id="344" r:id="rId21"/>
    <p:sldId id="354" r:id="rId22"/>
    <p:sldId id="336" r:id="rId23"/>
    <p:sldId id="307" r:id="rId24"/>
    <p:sldId id="327" r:id="rId25"/>
    <p:sldId id="316" r:id="rId26"/>
    <p:sldId id="308" r:id="rId27"/>
    <p:sldId id="347" r:id="rId28"/>
    <p:sldId id="326" r:id="rId29"/>
    <p:sldId id="348" r:id="rId30"/>
    <p:sldId id="352" r:id="rId31"/>
    <p:sldId id="337" r:id="rId32"/>
    <p:sldId id="334" r:id="rId33"/>
    <p:sldId id="333" r:id="rId34"/>
    <p:sldId id="332" r:id="rId35"/>
    <p:sldId id="357" r:id="rId36"/>
    <p:sldId id="314" r:id="rId37"/>
    <p:sldId id="328" r:id="rId38"/>
    <p:sldId id="324" r:id="rId39"/>
    <p:sldId id="349" r:id="rId40"/>
    <p:sldId id="353" r:id="rId41"/>
    <p:sldId id="325" r:id="rId42"/>
    <p:sldId id="351" r:id="rId43"/>
  </p:sldIdLst>
  <p:sldSz cx="9144000" cy="6858000" type="screen4x3"/>
  <p:notesSz cx="6772275" cy="99028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78" autoAdjust="0"/>
    <p:restoredTop sz="90929"/>
  </p:normalViewPr>
  <p:slideViewPr>
    <p:cSldViewPr>
      <p:cViewPr varScale="1">
        <p:scale>
          <a:sx n="55" d="100"/>
          <a:sy n="55" d="100"/>
        </p:scale>
        <p:origin x="1291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60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771A04C-1FEC-4A3E-94A3-A29B08C55DE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627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2950"/>
            <a:ext cx="4949825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03763"/>
            <a:ext cx="5416550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79FE364-5172-4998-A8B7-79ABF774C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36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EC085-EC57-4012-9255-2F1CC856B87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31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5D83A-E248-4DBF-996D-AABEBBC91E4A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16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5D83A-E248-4DBF-996D-AABEBBC91E4A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90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CA747F-AA0A-45C8-8590-4B45FEBABEA9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25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B557FD-4260-4C27-B395-3F1B38494D50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8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97CB7A-C4D5-4202-87EA-94456E76F462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94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97CB7A-C4D5-4202-87EA-94456E76F462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22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74F3A-B063-4143-BA4A-69F4B11EDAD8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84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EC085-EC57-4012-9255-2F1CC856B87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45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22900-5B99-4325-BF0F-70DBC95473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54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8237" cy="371316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5700" cy="4456113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88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9910-F767-4728-992D-36980DC7C0D4}" type="slidenum">
              <a:rPr lang="en-GB"/>
              <a:pPr/>
              <a:t>2</a:t>
            </a:fld>
            <a:endParaRPr lang="en-GB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14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7CDCE-5188-4824-BF84-115D2A12DEFF}" type="slidenum">
              <a:rPr lang="en-GB"/>
              <a:pPr/>
              <a:t>24</a:t>
            </a:fld>
            <a:endParaRPr lang="en-GB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36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8237" cy="371316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5700" cy="4456113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16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8237" cy="3713163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5700" cy="4456113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45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8237" cy="3713163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5700" cy="4456113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23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EC085-EC57-4012-9255-2F1CC856B87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461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22900-5B99-4325-BF0F-70DBC95473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72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8237" cy="3713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5700" cy="4456113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13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618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8237" cy="3713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5700" cy="4456113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79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EC085-EC57-4012-9255-2F1CC856B87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44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EC085-EC57-4012-9255-2F1CC856B87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0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801610-ECDC-4E64-83BD-71EC7C659FD7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8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22900-5B99-4325-BF0F-70DBC95473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67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22900-5B99-4325-BF0F-70DBC95473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1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8B80D0-0478-423C-9C39-58AAFC52B02C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08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8B80D0-0478-423C-9C39-58AAFC52B02C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77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8B80D0-0478-423C-9C39-58AAFC52B02C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77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EC085-EC57-4012-9255-2F1CC856B87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0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0DCC7-2FED-47A8-A377-8D80DD5995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21F61-79A2-4E3D-8DA8-530D32889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DEA2C-3098-4792-972E-E31569EE0A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6055F-CD81-486B-A2F1-06FB1906D21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56521-F0BD-4E48-97D9-36420B9175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FCC5D-0090-48F6-8541-7E8626F7D0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4B406-26CB-4FCB-B0C8-5F9AAEB5EF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2D9DE-2767-4F63-8A8F-6AC99ABCB3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F8330-6B37-473B-992C-268AD9F9FA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912DB-F633-4C6E-901B-B3CDB91CFA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F19F3-7D8E-4453-8A77-E5D6F460EA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C2080-F7ED-4318-B76A-87E7BB2683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C81B12C-AA9F-4447-AF2A-83CC31F430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Discounting, Equity, Risk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Time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Ramsey rule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Declining discount rates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Space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Equity weights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Risk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Expectations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Certainty equivalents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All together now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How to choose ethical parameters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143000" y="0"/>
            <a:ext cx="32004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No equity, no uncertainty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9144001" cy="66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19702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Time discounting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5626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The Ramsey rule of discount</a:t>
            </a:r>
          </a:p>
          <a:p>
            <a:pPr eaLnBrk="1" hangingPunct="1"/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That is, we discount the future because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We will be richer and happier then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We are impatient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Impatience is controversial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On the one hand, we all are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Much evidence that people discount the future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On the other hand, we all know we should not be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Every religion, ethics argues for patience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4"/>
              <p:cNvSpPr txBox="1"/>
              <p:nvPr/>
            </p:nvSpPr>
            <p:spPr bwMode="auto">
              <a:xfrm>
                <a:off x="1066800" y="1371600"/>
                <a:ext cx="1905000" cy="3429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07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371600"/>
                <a:ext cx="1905000" cy="342900"/>
              </a:xfrm>
              <a:prstGeom prst="rect">
                <a:avLst/>
              </a:prstGeom>
              <a:blipFill>
                <a:blip r:embed="rId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253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Discounting, Equity, Risk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Time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Ramsey rule</a:t>
            </a:r>
          </a:p>
          <a:p>
            <a:pPr lvl="1" eaLnBrk="1" hangingPunct="1"/>
            <a:r>
              <a:rPr lang="de-DE" sz="2400" b="1" dirty="0">
                <a:latin typeface="Candara" panose="020E0502030303020204" pitchFamily="34" charset="0"/>
              </a:rPr>
              <a:t>Declining discount rates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Space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Equity weights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Risk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Expectations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Certainty equivalents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All together now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How to choose ethical parameters</a:t>
            </a:r>
          </a:p>
        </p:txBody>
      </p:sp>
    </p:spTree>
    <p:extLst>
      <p:ext uri="{BB962C8B-B14F-4D97-AF65-F5344CB8AC3E}">
        <p14:creationId xmlns:p14="http://schemas.microsoft.com/office/powerpoint/2010/main" val="876072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Declining discount rates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763000" cy="54864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Discounting should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Reflect the will of the people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Not ignore the far future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Be consistently applied accross public policy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Can this be done?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Declining discount rates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763000" cy="54864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Discounting should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Reflect the will of the people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Not ignore the far future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Be consistently applied accross public policy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Can this be done? 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Conventional, exponential discount rates have that the relative distance between two years does not depend on the time horizon</a:t>
            </a:r>
          </a:p>
          <a:p>
            <a:pPr marL="0" indent="0" algn="ctr" eaLnBrk="1" hangingPunct="1">
              <a:buNone/>
            </a:pPr>
            <a:r>
              <a:rPr lang="de-DE" sz="2800" dirty="0">
                <a:latin typeface="Candara" panose="020E0502030303020204" pitchFamily="34" charset="0"/>
              </a:rPr>
              <a:t>exp(-</a:t>
            </a:r>
            <a:r>
              <a:rPr lang="el-GR" sz="2800" i="1" dirty="0">
                <a:latin typeface="Candara" panose="020E0502030303020204" pitchFamily="34" charset="0"/>
              </a:rPr>
              <a:t>ρ</a:t>
            </a:r>
            <a:r>
              <a:rPr lang="en-US" sz="2800" dirty="0">
                <a:latin typeface="Candara" panose="020E0502030303020204" pitchFamily="34" charset="0"/>
              </a:rPr>
              <a:t>(</a:t>
            </a:r>
            <a:r>
              <a:rPr lang="en-US" sz="2800" i="1" dirty="0">
                <a:latin typeface="Candara" panose="020E0502030303020204" pitchFamily="34" charset="0"/>
              </a:rPr>
              <a:t>t</a:t>
            </a:r>
            <a:r>
              <a:rPr lang="en-US" sz="2800" dirty="0">
                <a:latin typeface="Candara" panose="020E0502030303020204" pitchFamily="34" charset="0"/>
              </a:rPr>
              <a:t>+</a:t>
            </a:r>
            <a:r>
              <a:rPr lang="el-GR" sz="2800" i="1" dirty="0">
                <a:latin typeface="Candara" panose="020E0502030303020204" pitchFamily="34" charset="0"/>
              </a:rPr>
              <a:t>δ</a:t>
            </a:r>
            <a:r>
              <a:rPr lang="en-US" sz="2800" dirty="0">
                <a:latin typeface="Candara" panose="020E0502030303020204" pitchFamily="34" charset="0"/>
              </a:rPr>
              <a:t>)) / </a:t>
            </a:r>
            <a:r>
              <a:rPr lang="de-DE" sz="2800" dirty="0">
                <a:latin typeface="Candara" panose="020E0502030303020204" pitchFamily="34" charset="0"/>
              </a:rPr>
              <a:t>exp(-</a:t>
            </a:r>
            <a:r>
              <a:rPr lang="el-GR" sz="2800" i="1" dirty="0">
                <a:latin typeface="Candara" panose="020E0502030303020204" pitchFamily="34" charset="0"/>
              </a:rPr>
              <a:t>ρ</a:t>
            </a:r>
            <a:r>
              <a:rPr lang="en-US" sz="2800" i="1" dirty="0">
                <a:latin typeface="Candara" panose="020E0502030303020204" pitchFamily="34" charset="0"/>
              </a:rPr>
              <a:t>t</a:t>
            </a:r>
            <a:r>
              <a:rPr lang="en-US" sz="2800" dirty="0">
                <a:latin typeface="Candara" panose="020E0502030303020204" pitchFamily="34" charset="0"/>
              </a:rPr>
              <a:t>)  = </a:t>
            </a:r>
            <a:r>
              <a:rPr lang="de-DE" sz="2800" dirty="0">
                <a:latin typeface="Candara" panose="020E0502030303020204" pitchFamily="34" charset="0"/>
              </a:rPr>
              <a:t>exp(-</a:t>
            </a:r>
            <a:r>
              <a:rPr lang="el-GR" sz="2800" i="1" dirty="0">
                <a:latin typeface="Candara" panose="020E0502030303020204" pitchFamily="34" charset="0"/>
              </a:rPr>
              <a:t>ρδ</a:t>
            </a:r>
            <a:r>
              <a:rPr lang="en-US" sz="2800" dirty="0">
                <a:latin typeface="Candara" panose="020E0502030303020204" pitchFamily="34" charset="0"/>
              </a:rPr>
              <a:t>)</a:t>
            </a:r>
            <a:endParaRPr lang="de-DE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099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Hyperbolic Discount Rates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7239000" cy="54864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The relative distance between two years does not depend on the time horizon:</a:t>
            </a:r>
          </a:p>
          <a:p>
            <a:pPr marL="0" indent="0" algn="ctr" eaLnBrk="1" hangingPunct="1">
              <a:buNone/>
            </a:pPr>
            <a:r>
              <a:rPr lang="de-DE" sz="2800" dirty="0">
                <a:latin typeface="Candara" panose="020E0502030303020204" pitchFamily="34" charset="0"/>
              </a:rPr>
              <a:t>exp(-</a:t>
            </a:r>
            <a:r>
              <a:rPr lang="el-GR" sz="2800" i="1" dirty="0">
                <a:latin typeface="Candara" panose="020E0502030303020204" pitchFamily="34" charset="0"/>
              </a:rPr>
              <a:t>ρ</a:t>
            </a:r>
            <a:r>
              <a:rPr lang="en-US" sz="2800" dirty="0">
                <a:latin typeface="Candara" panose="020E0502030303020204" pitchFamily="34" charset="0"/>
              </a:rPr>
              <a:t>(</a:t>
            </a:r>
            <a:r>
              <a:rPr lang="en-US" sz="2800" i="1" dirty="0">
                <a:latin typeface="Candara" panose="020E0502030303020204" pitchFamily="34" charset="0"/>
              </a:rPr>
              <a:t>t</a:t>
            </a:r>
            <a:r>
              <a:rPr lang="en-US" sz="2800" dirty="0">
                <a:latin typeface="Candara" panose="020E0502030303020204" pitchFamily="34" charset="0"/>
              </a:rPr>
              <a:t>+</a:t>
            </a:r>
            <a:r>
              <a:rPr lang="el-GR" sz="2800" i="1" dirty="0">
                <a:latin typeface="Candara" panose="020E0502030303020204" pitchFamily="34" charset="0"/>
              </a:rPr>
              <a:t>δ</a:t>
            </a:r>
            <a:r>
              <a:rPr lang="en-US" sz="2800" dirty="0">
                <a:latin typeface="Candara" panose="020E0502030303020204" pitchFamily="34" charset="0"/>
              </a:rPr>
              <a:t>)) / </a:t>
            </a:r>
            <a:r>
              <a:rPr lang="de-DE" sz="2800" dirty="0">
                <a:latin typeface="Candara" panose="020E0502030303020204" pitchFamily="34" charset="0"/>
              </a:rPr>
              <a:t>exp(-</a:t>
            </a:r>
            <a:r>
              <a:rPr lang="el-GR" sz="2800" i="1" dirty="0">
                <a:latin typeface="Candara" panose="020E0502030303020204" pitchFamily="34" charset="0"/>
              </a:rPr>
              <a:t>ρ</a:t>
            </a:r>
            <a:r>
              <a:rPr lang="en-US" sz="2800" i="1" dirty="0">
                <a:latin typeface="Candara" panose="020E0502030303020204" pitchFamily="34" charset="0"/>
              </a:rPr>
              <a:t>t</a:t>
            </a:r>
            <a:r>
              <a:rPr lang="en-US" sz="2800" dirty="0">
                <a:latin typeface="Candara" panose="020E0502030303020204" pitchFamily="34" charset="0"/>
              </a:rPr>
              <a:t>)  = </a:t>
            </a:r>
            <a:r>
              <a:rPr lang="de-DE" sz="2800" dirty="0">
                <a:latin typeface="Candara" panose="020E0502030303020204" pitchFamily="34" charset="0"/>
              </a:rPr>
              <a:t>exp(-</a:t>
            </a:r>
            <a:r>
              <a:rPr lang="el-GR" sz="2800" i="1" dirty="0">
                <a:latin typeface="Candara" panose="020E0502030303020204" pitchFamily="34" charset="0"/>
              </a:rPr>
              <a:t>ρδ</a:t>
            </a:r>
            <a:r>
              <a:rPr lang="en-US" sz="2800" dirty="0">
                <a:latin typeface="Candara" panose="020E0502030303020204" pitchFamily="34" charset="0"/>
              </a:rPr>
              <a:t>)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This is strange: The difference between year 10 and year 11 is the same as the difference between year 100 and year 101, and between 1000 and 1001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There is experimental and observational evidence that suggests that people use a lower discount rate when they look further into the future</a:t>
            </a:r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endParaRPr lang="de-DE" sz="2800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71573-EC53-49DA-B452-4207BA6D4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4247519"/>
            <a:ext cx="1717964" cy="256891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Hyperbolic Discount Rates -2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763000" cy="5486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There is experimental and observational evidence that suggests that people use a lower discount rate when they look further into the future, perhaps</a:t>
            </a:r>
            <a:endParaRPr lang="de-DE" sz="2800" dirty="0">
              <a:latin typeface="Candara" panose="020E0502030303020204" pitchFamily="34" charset="0"/>
            </a:endParaRPr>
          </a:p>
          <a:p>
            <a:pPr marL="0" indent="0" eaLnBrk="1" hangingPunct="1">
              <a:buNone/>
            </a:pPr>
            <a:r>
              <a:rPr lang="de-DE" sz="2800" dirty="0">
                <a:latin typeface="Candara" panose="020E0502030303020204" pitchFamily="34" charset="0"/>
              </a:rPr>
              <a:t>	exp(-</a:t>
            </a:r>
            <a:r>
              <a:rPr lang="el-GR" sz="2800" i="1" dirty="0">
                <a:latin typeface="Candara" panose="020E0502030303020204" pitchFamily="34" charset="0"/>
              </a:rPr>
              <a:t>ρ</a:t>
            </a:r>
            <a:r>
              <a:rPr lang="en-US" sz="2800" dirty="0">
                <a:latin typeface="Candara" panose="020E0502030303020204" pitchFamily="34" charset="0"/>
              </a:rPr>
              <a:t>ln(</a:t>
            </a:r>
            <a:r>
              <a:rPr lang="en-US" sz="2800" i="1" dirty="0">
                <a:latin typeface="Candara" panose="020E0502030303020204" pitchFamily="34" charset="0"/>
              </a:rPr>
              <a:t>t</a:t>
            </a:r>
            <a:r>
              <a:rPr lang="en-US" sz="2800" dirty="0">
                <a:latin typeface="Candara" panose="020E0502030303020204" pitchFamily="34" charset="0"/>
              </a:rPr>
              <a:t>+</a:t>
            </a:r>
            <a:r>
              <a:rPr lang="el-GR" sz="2800" i="1" dirty="0">
                <a:latin typeface="Candara" panose="020E0502030303020204" pitchFamily="34" charset="0"/>
              </a:rPr>
              <a:t>δ</a:t>
            </a:r>
            <a:r>
              <a:rPr lang="en-US" sz="2800" dirty="0">
                <a:latin typeface="Candara" panose="020E0502030303020204" pitchFamily="34" charset="0"/>
              </a:rPr>
              <a:t>)) / </a:t>
            </a:r>
            <a:r>
              <a:rPr lang="de-DE" sz="2800" dirty="0">
                <a:latin typeface="Candara" panose="020E0502030303020204" pitchFamily="34" charset="0"/>
              </a:rPr>
              <a:t>exp(-</a:t>
            </a:r>
            <a:r>
              <a:rPr lang="el-GR" sz="2800" i="1" dirty="0">
                <a:latin typeface="Candara" panose="020E0502030303020204" pitchFamily="34" charset="0"/>
              </a:rPr>
              <a:t>ρ</a:t>
            </a:r>
            <a:r>
              <a:rPr lang="en-US" sz="2800" dirty="0" err="1">
                <a:latin typeface="Candara" panose="020E0502030303020204" pitchFamily="34" charset="0"/>
              </a:rPr>
              <a:t>ln</a:t>
            </a:r>
            <a:r>
              <a:rPr lang="en-US" sz="2800" i="1" dirty="0" err="1">
                <a:latin typeface="Candara" panose="020E0502030303020204" pitchFamily="34" charset="0"/>
              </a:rPr>
              <a:t>t</a:t>
            </a:r>
            <a:r>
              <a:rPr lang="en-US" sz="2800" dirty="0">
                <a:latin typeface="Candara" panose="020E0502030303020204" pitchFamily="34" charset="0"/>
              </a:rPr>
              <a:t>)  = </a:t>
            </a:r>
            <a:r>
              <a:rPr lang="de-DE" sz="2800" dirty="0">
                <a:latin typeface="Candara" panose="020E0502030303020204" pitchFamily="34" charset="0"/>
              </a:rPr>
              <a:t>exp(-</a:t>
            </a:r>
            <a:r>
              <a:rPr lang="el-GR" sz="2800" i="1" dirty="0">
                <a:latin typeface="Candara" panose="020E0502030303020204" pitchFamily="34" charset="0"/>
              </a:rPr>
              <a:t>ρ</a:t>
            </a:r>
            <a:r>
              <a:rPr lang="en-US" sz="2800" dirty="0">
                <a:latin typeface="Candara" panose="020E0502030303020204" pitchFamily="34" charset="0"/>
              </a:rPr>
              <a:t>ln(1+</a:t>
            </a:r>
            <a:r>
              <a:rPr lang="el-GR" sz="2800" i="1" dirty="0">
                <a:latin typeface="Candara" panose="020E0502030303020204" pitchFamily="34" charset="0"/>
              </a:rPr>
              <a:t>δ</a:t>
            </a:r>
            <a:r>
              <a:rPr lang="en-US" sz="2800" dirty="0">
                <a:latin typeface="Candara" panose="020E0502030303020204" pitchFamily="34" charset="0"/>
              </a:rPr>
              <a:t>/</a:t>
            </a:r>
            <a:r>
              <a:rPr lang="en-US" sz="2800" i="1" dirty="0">
                <a:latin typeface="Candara" panose="020E0502030303020204" pitchFamily="34" charset="0"/>
              </a:rPr>
              <a:t>t</a:t>
            </a:r>
            <a:r>
              <a:rPr lang="en-US" sz="2800" dirty="0">
                <a:latin typeface="Candara" panose="020E0502030303020204" pitchFamily="34" charset="0"/>
              </a:rPr>
              <a:t>))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Then, the difference between year 10 and year 11 is the same as the difference between year 100 and year 110, and between 1000 and 1100</a:t>
            </a:r>
            <a:endParaRPr lang="de-DE" sz="28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64A430-EA96-493A-994C-26F49A213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833037"/>
            <a:ext cx="2085976" cy="29563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Declining Discount Rates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6629400" cy="5486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A similar effect (but not identical) can be achieved through disagreement</a:t>
            </a:r>
            <a:endParaRPr lang="de-DE" sz="2800" dirty="0">
              <a:latin typeface="Candara" panose="020E0502030303020204" pitchFamily="34" charset="0"/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63" y="1905000"/>
            <a:ext cx="9075737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148C1A-2E44-40E1-B058-484C93C20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1541"/>
            <a:ext cx="1219200" cy="183095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Declining Discount Rates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6629400" cy="5486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A similar effect (but not identical) can be achieved through uncertainty</a:t>
            </a:r>
            <a:endParaRPr lang="de-DE" sz="2800" dirty="0">
              <a:latin typeface="Candara" panose="020E0502030303020204" pitchFamily="34" charset="0"/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63" y="1905000"/>
            <a:ext cx="9075737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C0627D-5FDC-4330-B10A-3C0BBC054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99" y="22860"/>
            <a:ext cx="1227137" cy="184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8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Lectures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Science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Scenarios &amp; emission reduction options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Costs of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Instruments for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Impacts of climate change &amp; adaptation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Economic impacts of climate change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Climate and development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Optimal emission reduction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andara" panose="020E0502030303020204" pitchFamily="34" charset="0"/>
              </a:rPr>
              <a:t>Discounting, uncertainty, equity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International environmental agreements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0"/>
    </mc:Choice>
    <mc:Fallback xmlns="">
      <p:transition spd="slow" advTm="653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Declining Discount Rates -2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763000" cy="5486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If we assume that the discount rate is uncertain and follows a Gamma distribution, then the certainty-equivalent discount rate equals</a:t>
            </a:r>
          </a:p>
          <a:p>
            <a:pPr marL="0" indent="0" eaLnBrk="1" hangingPunct="1">
              <a:buNone/>
            </a:pPr>
            <a:r>
              <a:rPr lang="en-US" sz="2800" i="1" dirty="0">
                <a:latin typeface="Candara" panose="020E0502030303020204" pitchFamily="34" charset="0"/>
              </a:rPr>
              <a:t>			r</a:t>
            </a:r>
            <a:r>
              <a:rPr lang="en-US" sz="2800" dirty="0">
                <a:latin typeface="Candara" panose="020E0502030303020204" pitchFamily="34" charset="0"/>
              </a:rPr>
              <a:t>(</a:t>
            </a:r>
            <a:r>
              <a:rPr lang="en-US" sz="2800" i="1" dirty="0">
                <a:latin typeface="Candara" panose="020E0502030303020204" pitchFamily="34" charset="0"/>
              </a:rPr>
              <a:t>t</a:t>
            </a:r>
            <a:r>
              <a:rPr lang="en-US" sz="2800" dirty="0">
                <a:latin typeface="Candara" panose="020E0502030303020204" pitchFamily="34" charset="0"/>
              </a:rPr>
              <a:t>) = </a:t>
            </a:r>
            <a:r>
              <a:rPr lang="el-GR" sz="2800" i="1" dirty="0">
                <a:latin typeface="Candara" panose="020E0502030303020204" pitchFamily="34" charset="0"/>
              </a:rPr>
              <a:t>α</a:t>
            </a:r>
            <a:r>
              <a:rPr lang="en-US" sz="2800" dirty="0">
                <a:latin typeface="Candara" panose="020E0502030303020204" pitchFamily="34" charset="0"/>
              </a:rPr>
              <a:t> / (1+</a:t>
            </a:r>
            <a:r>
              <a:rPr lang="el-GR" sz="2800" i="1" dirty="0">
                <a:latin typeface="Candara" panose="020E0502030303020204" pitchFamily="34" charset="0"/>
              </a:rPr>
              <a:t>β</a:t>
            </a:r>
            <a:r>
              <a:rPr lang="en-US" sz="2800" i="1" dirty="0">
                <a:latin typeface="Candara" panose="020E0502030303020204" pitchFamily="34" charset="0"/>
              </a:rPr>
              <a:t>t</a:t>
            </a:r>
            <a:r>
              <a:rPr lang="en-US" sz="2800" dirty="0">
                <a:latin typeface="Candara" panose="020E0502030303020204" pitchFamily="34" charset="0"/>
              </a:rPr>
              <a:t>)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where </a:t>
            </a:r>
            <a:r>
              <a:rPr lang="el-GR" sz="2800" i="1" dirty="0">
                <a:latin typeface="Candara" panose="020E0502030303020204" pitchFamily="34" charset="0"/>
              </a:rPr>
              <a:t>α</a:t>
            </a:r>
            <a:r>
              <a:rPr lang="en-US" sz="2800" dirty="0">
                <a:latin typeface="Candara" panose="020E0502030303020204" pitchFamily="34" charset="0"/>
              </a:rPr>
              <a:t> is a location parameter and </a:t>
            </a:r>
            <a:r>
              <a:rPr lang="el-GR" sz="2800" i="1" dirty="0">
                <a:latin typeface="Candara" panose="020E0502030303020204" pitchFamily="34" charset="0"/>
              </a:rPr>
              <a:t>β</a:t>
            </a:r>
            <a:r>
              <a:rPr lang="en-US" sz="2800" i="1" dirty="0">
                <a:latin typeface="Candara" panose="020E0502030303020204" pitchFamily="34" charset="0"/>
              </a:rPr>
              <a:t> </a:t>
            </a:r>
            <a:r>
              <a:rPr lang="en-US" sz="2800" dirty="0">
                <a:latin typeface="Candara" panose="020E0502030303020204" pitchFamily="34" charset="0"/>
              </a:rPr>
              <a:t>a spread parameter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E78CE-8FE3-4FAD-9D84-F52492A68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271" y="4572000"/>
            <a:ext cx="1493520" cy="2240280"/>
          </a:xfrm>
          <a:prstGeom prst="rect">
            <a:avLst/>
          </a:prstGeom>
        </p:spPr>
      </p:pic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C33A3101-8CB5-4AD4-9AF4-9A9F849CF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942254"/>
              </p:ext>
            </p:extLst>
          </p:nvPr>
        </p:nvGraphicFramePr>
        <p:xfrm>
          <a:off x="838200" y="3886200"/>
          <a:ext cx="464127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266">
                  <a:extLst>
                    <a:ext uri="{9D8B030D-6E8A-4147-A177-3AD203B41FA5}">
                      <a16:colId xmlns:a16="http://schemas.microsoft.com/office/drawing/2014/main" val="1396746088"/>
                    </a:ext>
                  </a:extLst>
                </a:gridCol>
                <a:gridCol w="1377511">
                  <a:extLst>
                    <a:ext uri="{9D8B030D-6E8A-4147-A177-3AD203B41FA5}">
                      <a16:colId xmlns:a16="http://schemas.microsoft.com/office/drawing/2014/main" val="27182227"/>
                    </a:ext>
                  </a:extLst>
                </a:gridCol>
                <a:gridCol w="1197495">
                  <a:extLst>
                    <a:ext uri="{9D8B030D-6E8A-4147-A177-3AD203B41FA5}">
                      <a16:colId xmlns:a16="http://schemas.microsoft.com/office/drawing/2014/main" val="1334803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SCC ($/</a:t>
                      </a:r>
                      <a:r>
                        <a:rPr lang="en-GB" sz="2800" dirty="0" err="1">
                          <a:latin typeface="Candara" panose="020E0502030303020204" pitchFamily="34" charset="0"/>
                        </a:rPr>
                        <a:t>tC</a:t>
                      </a:r>
                      <a:r>
                        <a:rPr lang="en-GB" sz="2800" dirty="0">
                          <a:latin typeface="Candara" panose="020E0502030303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CDR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32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3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56794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9B2FA4D-2550-4FC4-A8D5-FBC98CF7A6D7}"/>
              </a:ext>
            </a:extLst>
          </p:cNvPr>
          <p:cNvSpPr txBox="1"/>
          <p:nvPr/>
        </p:nvSpPr>
        <p:spPr>
          <a:xfrm>
            <a:off x="0" y="6211073"/>
            <a:ext cx="7263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andara" panose="020E0502030303020204" pitchFamily="34" charset="0"/>
              </a:rPr>
              <a:t>DDR: Declining discount rate</a:t>
            </a:r>
          </a:p>
          <a:p>
            <a:r>
              <a:rPr lang="en-GB" sz="2000" dirty="0">
                <a:latin typeface="Candara" panose="020E0502030303020204" pitchFamily="34" charset="0"/>
              </a:rPr>
              <a:t>CDR: Constant discount rate, starting at the same rate as the DDR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Discounting, Equity, Risk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Time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Ramsey rule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Declining discount rates</a:t>
            </a:r>
          </a:p>
          <a:p>
            <a:pPr eaLnBrk="1" hangingPunct="1"/>
            <a:r>
              <a:rPr lang="de-DE" sz="2800" b="1" dirty="0">
                <a:latin typeface="Candara" panose="020E0502030303020204" pitchFamily="34" charset="0"/>
              </a:rPr>
              <a:t>Space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Equity weights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Risk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Expectations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Certainty equivalents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All together now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How to choose ethical parameters</a:t>
            </a:r>
          </a:p>
        </p:txBody>
      </p:sp>
    </p:spTree>
    <p:extLst>
      <p:ext uri="{BB962C8B-B14F-4D97-AF65-F5344CB8AC3E}">
        <p14:creationId xmlns:p14="http://schemas.microsoft.com/office/powerpoint/2010/main" val="1850101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Optimal emission reduction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Climate change is long-term, global, uncertain problem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you do not care about the distant future, </a:t>
            </a:r>
            <a:r>
              <a:rPr lang="de-DE" sz="2800" b="1" dirty="0">
                <a:latin typeface="Candara" panose="020E0502030303020204" pitchFamily="34" charset="0"/>
              </a:rPr>
              <a:t>far-away lands</a:t>
            </a:r>
            <a:r>
              <a:rPr lang="de-DE" sz="2800" dirty="0">
                <a:latin typeface="Candara" panose="020E0502030303020204" pitchFamily="34" charset="0"/>
              </a:rPr>
              <a:t>, remote probabilities, you do not care about climate change</a:t>
            </a: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00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sz="3600" dirty="0">
                <a:latin typeface="Candara" panose="020E0502030303020204" pitchFamily="34" charset="0"/>
              </a:rPr>
              <a:t>Differences in Values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Impacts of climate change differ greatly between countries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229" y="0"/>
            <a:ext cx="9155229" cy="59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70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sz="3600" dirty="0">
                <a:latin typeface="Candara" panose="020E0502030303020204" pitchFamily="34" charset="0"/>
              </a:rPr>
              <a:t>Differences in Values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Impacts of climate change differ greatly between countries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Initially, people just added the monetised climate change impacts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This caused a furore: Health risks reflect ability to pay, differ with income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Value of a statistical life is an empirical quantity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Internal consistency is important too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  <a:cs typeface="Times New Roman" pitchFamily="18" charset="0"/>
              </a:rPr>
              <a:t>Instead, one can use different weights for different countries 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sz="3600" dirty="0">
                <a:latin typeface="Candara" panose="020E0502030303020204" pitchFamily="34" charset="0"/>
              </a:rPr>
              <a:t>Equity Weights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Fankhauser, Pearce &amp; Tol</a:t>
            </a: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andara" panose="020E0502030303020204" pitchFamily="34" charset="0"/>
            </a:endParaRPr>
          </a:p>
          <a:p>
            <a:r>
              <a:rPr lang="de-DE" sz="2800" dirty="0">
                <a:latin typeface="Candara" panose="020E0502030303020204" pitchFamily="34" charset="0"/>
              </a:rPr>
              <a:t>Damage in money in country </a:t>
            </a:r>
            <a:r>
              <a:rPr lang="de-DE" sz="2800" i="1" dirty="0">
                <a:latin typeface="Candara" panose="020E0502030303020204" pitchFamily="34" charset="0"/>
              </a:rPr>
              <a:t>c</a:t>
            </a:r>
            <a:r>
              <a:rPr lang="de-DE" sz="2800" dirty="0">
                <a:latin typeface="Candara" panose="020E0502030303020204" pitchFamily="34" charset="0"/>
              </a:rPr>
              <a:t> is first transformed to damage in utility in country </a:t>
            </a:r>
            <a:r>
              <a:rPr lang="de-DE" sz="2800" i="1" dirty="0">
                <a:latin typeface="Candara" panose="020E0502030303020204" pitchFamily="34" charset="0"/>
              </a:rPr>
              <a:t>c</a:t>
            </a:r>
          </a:p>
          <a:p>
            <a:r>
              <a:rPr lang="de-DE" sz="2800" dirty="0">
                <a:latin typeface="Candara" panose="020E0502030303020204" pitchFamily="34" charset="0"/>
              </a:rPr>
              <a:t>Then transformed to damage in global welfare</a:t>
            </a:r>
          </a:p>
          <a:p>
            <a:r>
              <a:rPr lang="de-DE" sz="2800" dirty="0">
                <a:latin typeface="Candara" panose="020E0502030303020204" pitchFamily="34" charset="0"/>
              </a:rPr>
              <a:t>And finally transformed back to money</a:t>
            </a:r>
            <a:r>
              <a:rPr lang="de-DE" sz="2400" dirty="0">
                <a:latin typeface="Candara" panose="020E0502030303020204" pitchFamily="34" charset="0"/>
              </a:rPr>
              <a:t> </a:t>
            </a: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omic Sans MS" pitchFamily="66" charset="0"/>
            </a:endParaRPr>
          </a:p>
        </p:txBody>
      </p:sp>
      <p:sp>
        <p:nvSpPr>
          <p:cNvPr id="410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Object 10"/>
              <p:cNvSpPr txBox="1"/>
              <p:nvPr/>
            </p:nvSpPr>
            <p:spPr bwMode="auto">
              <a:xfrm>
                <a:off x="1139825" y="1676400"/>
                <a:ext cx="5032375" cy="10382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98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9825" y="1676400"/>
                <a:ext cx="5032375" cy="103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5" name="Rectangle 13"/>
          <p:cNvSpPr>
            <a:spLocks noChangeArrowheads="1"/>
          </p:cNvSpPr>
          <p:nvPr/>
        </p:nvSpPr>
        <p:spPr bwMode="auto">
          <a:xfrm>
            <a:off x="762000" y="3810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AD02AC-808E-481E-ACE9-79971DF88D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1113"/>
            <a:ext cx="1414362" cy="14143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E54421-FAC6-460B-AC94-03E6B84BA5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6199"/>
            <a:ext cx="1445997" cy="21668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sz="3600" dirty="0">
                <a:latin typeface="Candara" panose="020E0502030303020204" pitchFamily="34" charset="0"/>
              </a:rPr>
              <a:t>Equity Weights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Fankhauser et al:</a:t>
            </a: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andara" panose="020E0502030303020204" pitchFamily="34" charset="0"/>
            </a:endParaRPr>
          </a:p>
          <a:p>
            <a:r>
              <a:rPr lang="de-DE" sz="2800" dirty="0">
                <a:latin typeface="Candara" panose="020E0502030303020204" pitchFamily="34" charset="0"/>
              </a:rPr>
              <a:t>National impacts valued at world average</a:t>
            </a:r>
          </a:p>
          <a:p>
            <a:endParaRPr lang="de-DE" sz="2800" dirty="0">
              <a:latin typeface="Comic Sans MS" pitchFamily="66" charset="0"/>
            </a:endParaRPr>
          </a:p>
          <a:p>
            <a:endParaRPr lang="de-DE" sz="2800" dirty="0">
              <a:latin typeface="Comic Sans MS" pitchFamily="66" charset="0"/>
            </a:endParaRPr>
          </a:p>
        </p:txBody>
      </p:sp>
      <p:sp>
        <p:nvSpPr>
          <p:cNvPr id="410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Object 10"/>
              <p:cNvSpPr txBox="1"/>
              <p:nvPr/>
            </p:nvSpPr>
            <p:spPr bwMode="auto">
              <a:xfrm>
                <a:off x="1139825" y="1676400"/>
                <a:ext cx="5032375" cy="10382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98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9825" y="1676400"/>
                <a:ext cx="5032375" cy="103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Object 12"/>
              <p:cNvSpPr txBox="1"/>
              <p:nvPr/>
            </p:nvSpPr>
            <p:spPr bwMode="auto">
              <a:xfrm>
                <a:off x="1143000" y="3657600"/>
                <a:ext cx="5353050" cy="23368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limUpp>
                        <m:limUp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lim>
                      </m:limUpp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99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657600"/>
                <a:ext cx="5353050" cy="2336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5" name="Rectangle 13"/>
          <p:cNvSpPr>
            <a:spLocks noChangeArrowheads="1"/>
          </p:cNvSpPr>
          <p:nvPr/>
        </p:nvSpPr>
        <p:spPr bwMode="auto">
          <a:xfrm>
            <a:off x="762000" y="3810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50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-1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143000" y="0"/>
            <a:ext cx="32004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No equity, no uncertainty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867400" y="0"/>
            <a:ext cx="28956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Equity, no uncertainty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18065" cy="661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0229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Discounting, Equity, Risk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Time</a:t>
            </a:r>
          </a:p>
          <a:p>
            <a:pPr lvl="1" eaLnBrk="1" hangingPunct="1"/>
            <a:r>
              <a:rPr lang="de-DE" sz="2400" b="1" dirty="0">
                <a:latin typeface="Candara" panose="020E0502030303020204" pitchFamily="34" charset="0"/>
              </a:rPr>
              <a:t>Ramsey rule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Declining discount rates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Space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Equity weights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Risk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Expectations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Certainty equivalents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All together now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How to choose ethical parameters</a:t>
            </a:r>
          </a:p>
        </p:txBody>
      </p:sp>
    </p:spTree>
    <p:extLst>
      <p:ext uri="{BB962C8B-B14F-4D97-AF65-F5344CB8AC3E}">
        <p14:creationId xmlns:p14="http://schemas.microsoft.com/office/powerpoint/2010/main" val="1367066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Discounting, Equity, Risk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Time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Ramsey rule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Declining discount rates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Space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Equity weights</a:t>
            </a:r>
          </a:p>
          <a:p>
            <a:pPr eaLnBrk="1" hangingPunct="1"/>
            <a:r>
              <a:rPr lang="de-DE" sz="2800" b="1" dirty="0">
                <a:latin typeface="Candara" panose="020E0502030303020204" pitchFamily="34" charset="0"/>
              </a:rPr>
              <a:t>Risk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Expectations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Certainty equivalents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All together now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How to choose ethical parameters</a:t>
            </a:r>
          </a:p>
        </p:txBody>
      </p:sp>
    </p:spTree>
    <p:extLst>
      <p:ext uri="{BB962C8B-B14F-4D97-AF65-F5344CB8AC3E}">
        <p14:creationId xmlns:p14="http://schemas.microsoft.com/office/powerpoint/2010/main" val="3967956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Optimal emission reduction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Climate change is long-term, global, uncertain problem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you do not care about the distant future, far-away lands, </a:t>
            </a:r>
            <a:r>
              <a:rPr lang="de-DE" sz="2800" b="1" dirty="0">
                <a:latin typeface="Candara" panose="020E0502030303020204" pitchFamily="34" charset="0"/>
              </a:rPr>
              <a:t>remote probabilities</a:t>
            </a:r>
            <a:r>
              <a:rPr lang="de-DE" sz="2800" dirty="0">
                <a:latin typeface="Candara" panose="020E0502030303020204" pitchFamily="34" charset="0"/>
              </a:rPr>
              <a:t>, you do not care about climate change</a:t>
            </a: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299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sz="3600" dirty="0">
                <a:latin typeface="Candara" panose="020E0502030303020204" pitchFamily="34" charset="0"/>
              </a:rPr>
              <a:t>Risk v Uncertainty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Risk = uncertain but with known probabilities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Uncertainty = uncertain with unknown probabilities</a:t>
            </a:r>
          </a:p>
          <a:p>
            <a:endParaRPr lang="de-DE" sz="2800" dirty="0">
              <a:latin typeface="Comic Sans MS" pitchFamily="66" charset="0"/>
            </a:endParaRPr>
          </a:p>
          <a:p>
            <a:endParaRPr lang="de-DE" sz="2800" dirty="0">
              <a:latin typeface="Comic Sans MS" pitchFamily="66" charset="0"/>
            </a:endParaRPr>
          </a:p>
          <a:p>
            <a:endParaRPr lang="de-DE" sz="2800" dirty="0">
              <a:latin typeface="Comic Sans MS" pitchFamily="66" charset="0"/>
            </a:endParaRPr>
          </a:p>
        </p:txBody>
      </p:sp>
      <p:sp>
        <p:nvSpPr>
          <p:cNvPr id="512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" name="Rectangle 13"/>
          <p:cNvSpPr>
            <a:spLocks noChangeArrowheads="1"/>
          </p:cNvSpPr>
          <p:nvPr/>
        </p:nvSpPr>
        <p:spPr bwMode="auto">
          <a:xfrm>
            <a:off x="762000" y="3810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" name="Picture 2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A1F1A9A9-3CC1-42CC-B631-A3627B30D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362200"/>
            <a:ext cx="2667000" cy="43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24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111500" y="2857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9188116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66289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1102774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603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sz="3600" dirty="0">
                <a:latin typeface="Candara" panose="020E0502030303020204" pitchFamily="34" charset="0"/>
              </a:rPr>
              <a:t>Risk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Expected damage</a:t>
            </a: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andara" panose="020E0502030303020204" pitchFamily="34" charset="0"/>
            </a:endParaRPr>
          </a:p>
          <a:p>
            <a:r>
              <a:rPr lang="de-DE" sz="2800" dirty="0">
                <a:latin typeface="Candara" panose="020E0502030303020204" pitchFamily="34" charset="0"/>
              </a:rPr>
              <a:t>Certainty equivalent damage</a:t>
            </a: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andara" panose="020E0502030303020204" pitchFamily="34" charset="0"/>
            </a:endParaRPr>
          </a:p>
          <a:p>
            <a:r>
              <a:rPr lang="de-DE" sz="2800" dirty="0">
                <a:latin typeface="Candara" panose="020E0502030303020204" pitchFamily="34" charset="0"/>
              </a:rPr>
              <a:t>Risk premium</a:t>
            </a:r>
          </a:p>
          <a:p>
            <a:endParaRPr lang="de-DE" sz="2800" dirty="0">
              <a:latin typeface="Comic Sans MS" pitchFamily="66" charset="0"/>
            </a:endParaRPr>
          </a:p>
          <a:p>
            <a:endParaRPr lang="de-DE" sz="2800" dirty="0">
              <a:latin typeface="Comic Sans MS" pitchFamily="66" charset="0"/>
            </a:endParaRPr>
          </a:p>
          <a:p>
            <a:endParaRPr lang="de-DE" sz="2800" dirty="0">
              <a:latin typeface="Comic Sans MS" pitchFamily="66" charset="0"/>
            </a:endParaRPr>
          </a:p>
        </p:txBody>
      </p:sp>
      <p:sp>
        <p:nvSpPr>
          <p:cNvPr id="512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10"/>
              <p:cNvSpPr txBox="1"/>
              <p:nvPr/>
            </p:nvSpPr>
            <p:spPr bwMode="auto">
              <a:xfrm>
                <a:off x="1066800" y="1292803"/>
                <a:ext cx="3276600" cy="121285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122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292803"/>
                <a:ext cx="3276600" cy="1212851"/>
              </a:xfrm>
              <a:prstGeom prst="rect">
                <a:avLst/>
              </a:prstGeom>
              <a:blipFill>
                <a:blip r:embed="rId3"/>
                <a:stretch>
                  <a:fillRect b="-55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" name="Rectangle 13"/>
          <p:cNvSpPr>
            <a:spLocks noChangeArrowheads="1"/>
          </p:cNvSpPr>
          <p:nvPr/>
        </p:nvSpPr>
        <p:spPr bwMode="auto">
          <a:xfrm>
            <a:off x="762000" y="3810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Object 4"/>
              <p:cNvSpPr txBox="1"/>
              <p:nvPr/>
            </p:nvSpPr>
            <p:spPr bwMode="auto">
              <a:xfrm>
                <a:off x="1066800" y="3009901"/>
                <a:ext cx="6705600" cy="137159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CE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123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3009901"/>
                <a:ext cx="6705600" cy="1371599"/>
              </a:xfrm>
              <a:prstGeom prst="rect">
                <a:avLst/>
              </a:prstGeom>
              <a:blipFill>
                <a:blip r:embed="rId4"/>
                <a:stretch>
                  <a:fillRect b="-3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Object 5"/>
              <p:cNvSpPr txBox="1"/>
              <p:nvPr/>
            </p:nvSpPr>
            <p:spPr bwMode="auto">
              <a:xfrm>
                <a:off x="1066800" y="5236297"/>
                <a:ext cx="2895600" cy="100950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𝑅𝑃</m:t>
                      </m:r>
                      <m:r>
                        <m:rPr>
                          <m:nor/>
                        </m:rPr>
                        <a:rPr lang="en-GB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CE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m:rPr>
                          <m:nor/>
                        </m:rPr>
                        <a:rPr lang="en-GB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124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5236297"/>
                <a:ext cx="2895600" cy="1009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488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8583"/>
            <a:ext cx="8991600" cy="320801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6A9276-736D-4885-8A8C-9B0B63187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96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28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3502763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143000" y="0"/>
            <a:ext cx="32004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No equity, no uncertainty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1371600" y="3352800"/>
            <a:ext cx="28956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No equity, uncertainty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6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890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Optimal emission reduction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Climate change is long-term, global, uncertain problem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you do not care about the distant future, far-away lands, remote probabilities, you do not care about climate change</a:t>
            </a: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Discounting, Equity, Uncertainty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Time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Ramsey rule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Declining discount rates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Space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Equity weights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Risk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Expectations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Certainty equivalents</a:t>
            </a:r>
          </a:p>
          <a:p>
            <a:pPr eaLnBrk="1" hangingPunct="1"/>
            <a:r>
              <a:rPr lang="de-DE" sz="2800" b="1" dirty="0">
                <a:latin typeface="Candara" panose="020E0502030303020204" pitchFamily="34" charset="0"/>
              </a:rPr>
              <a:t>All together now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How to choose ethical parameters</a:t>
            </a:r>
          </a:p>
        </p:txBody>
      </p:sp>
    </p:spTree>
    <p:extLst>
      <p:ext uri="{BB962C8B-B14F-4D97-AF65-F5344CB8AC3E}">
        <p14:creationId xmlns:p14="http://schemas.microsoft.com/office/powerpoint/2010/main" val="3444826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-1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3502763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3502763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143000" y="0"/>
            <a:ext cx="32004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No equity, no uncertainty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867400" y="0"/>
            <a:ext cx="28956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Equity, no uncertainty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1371600" y="3352800"/>
            <a:ext cx="28956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No equity, uncertainty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22672" y="3352800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Equity, uncertainty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827" y="3693917"/>
            <a:ext cx="3368973" cy="1944883"/>
          </a:xfrm>
          <a:prstGeom prst="rect">
            <a:avLst/>
          </a:prstGeom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What values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915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The rates of pure time preference, inequity aversion, and risk aversion describe how much we care about the future, others, uncertainties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Two approaches to such ethical parameters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Philosophy, religion</a:t>
            </a:r>
          </a:p>
          <a:p>
            <a:pPr lvl="2" eaLnBrk="1" hangingPunct="1"/>
            <a:r>
              <a:rPr lang="de-DE" dirty="0">
                <a:latin typeface="Candara" panose="020E0502030303020204" pitchFamily="34" charset="0"/>
              </a:rPr>
              <a:t>Would what Socrates, Jesus, Lao Tzu, Mohammed, Johnny Rotten, Lord Stern, Lady Gaga do?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Revealed preferences</a:t>
            </a:r>
          </a:p>
          <a:p>
            <a:pPr lvl="2" eaLnBrk="1" hangingPunct="1"/>
            <a:r>
              <a:rPr lang="de-DE" dirty="0">
                <a:latin typeface="Candara" panose="020E0502030303020204" pitchFamily="34" charset="0"/>
              </a:rPr>
              <a:t>What does the average person do?</a:t>
            </a:r>
          </a:p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Consistency is crucial </a:t>
            </a:r>
            <a:r>
              <a:rPr lang="en-GB" sz="2400" dirty="0">
                <a:latin typeface="Candara" panose="020E0502030303020204" pitchFamily="34" charset="0"/>
              </a:rPr>
              <a:t>(cf. Schelling)</a:t>
            </a:r>
            <a:endParaRPr lang="en-GB" sz="2800" dirty="0">
              <a:latin typeface="Candara" panose="020E0502030303020204" pitchFamily="34" charset="0"/>
            </a:endParaRP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If you don’t care about Africa in your trade policy, why do you care about Africa in your environmental policy?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Optimal emission reduction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Climate change is long-term, global, uncertain problem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you do not care about the </a:t>
            </a:r>
            <a:r>
              <a:rPr lang="de-DE" sz="2800" b="1" dirty="0">
                <a:latin typeface="Candara" panose="020E0502030303020204" pitchFamily="34" charset="0"/>
              </a:rPr>
              <a:t>distant future</a:t>
            </a:r>
            <a:r>
              <a:rPr lang="de-DE" sz="2800" dirty="0">
                <a:latin typeface="Candara" panose="020E0502030303020204" pitchFamily="34" charset="0"/>
              </a:rPr>
              <a:t>, far-away lands, remote probabilities, you do not care about climate change</a:t>
            </a: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06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Time discounting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The Ramsey rule of discount</a:t>
            </a:r>
          </a:p>
          <a:p>
            <a:pPr eaLnBrk="1" hangingPunct="1"/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That is, we discount the future because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We will be richer and happier then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4"/>
              <p:cNvSpPr txBox="1"/>
              <p:nvPr/>
            </p:nvSpPr>
            <p:spPr bwMode="auto">
              <a:xfrm>
                <a:off x="1066800" y="1371600"/>
                <a:ext cx="2057400" cy="3429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07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371600"/>
                <a:ext cx="2057400" cy="342900"/>
              </a:xfrm>
              <a:prstGeom prst="rect">
                <a:avLst/>
              </a:prstGeom>
              <a:blipFill>
                <a:blip r:embed="rId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7AA273F-0801-4FEC-BDFE-06EDBDCF5B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1" y="4127946"/>
            <a:ext cx="2324100" cy="26843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817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97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819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Time discounting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The Ramsey rule of discount</a:t>
            </a:r>
          </a:p>
          <a:p>
            <a:pPr eaLnBrk="1" hangingPunct="1"/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That is, we discount the future because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We will be richer and happier then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We are impatient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Note that the Ramsey rule describes the consumption side of intertemporal trade-offs – on the production side, there is the opportunity cost of capital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In a dynamic equilibrium, the two are equal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Discounting matters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4"/>
              <p:cNvSpPr txBox="1"/>
              <p:nvPr/>
            </p:nvSpPr>
            <p:spPr bwMode="auto">
              <a:xfrm>
                <a:off x="1066800" y="1371600"/>
                <a:ext cx="1905000" cy="3429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07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371600"/>
                <a:ext cx="1905000" cy="342900"/>
              </a:xfrm>
              <a:prstGeom prst="rect">
                <a:avLst/>
              </a:prstGeom>
              <a:blipFill>
                <a:blip r:embed="rId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21247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1216</Words>
  <Application>Microsoft Office PowerPoint</Application>
  <PresentationFormat>On-screen Show (4:3)</PresentationFormat>
  <Paragraphs>256</Paragraphs>
  <Slides>42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Cambria Math</vt:lpstr>
      <vt:lpstr>Candara</vt:lpstr>
      <vt:lpstr>Comic Sans MS</vt:lpstr>
      <vt:lpstr>Times New Roman</vt:lpstr>
      <vt:lpstr>Standarddesign</vt:lpstr>
      <vt:lpstr>Discounting, Equity, Risk</vt:lpstr>
      <vt:lpstr>Lectures</vt:lpstr>
      <vt:lpstr>Discounting, Equity, Risk</vt:lpstr>
      <vt:lpstr>Optimal emission reduction</vt:lpstr>
      <vt:lpstr>Optimal emission reduction</vt:lpstr>
      <vt:lpstr>Time discounting</vt:lpstr>
      <vt:lpstr>PowerPoint Presentation</vt:lpstr>
      <vt:lpstr>PowerPoint Presentation</vt:lpstr>
      <vt:lpstr>Time discounting</vt:lpstr>
      <vt:lpstr>PowerPoint Presentation</vt:lpstr>
      <vt:lpstr>PowerPoint Presentation</vt:lpstr>
      <vt:lpstr>Time discounting</vt:lpstr>
      <vt:lpstr>Discounting, Equity, Risk</vt:lpstr>
      <vt:lpstr>Declining discount rates</vt:lpstr>
      <vt:lpstr>Declining discount rates</vt:lpstr>
      <vt:lpstr>Hyperbolic Discount Rates</vt:lpstr>
      <vt:lpstr>Hyperbolic Discount Rates -2</vt:lpstr>
      <vt:lpstr>Declining Discount Rates</vt:lpstr>
      <vt:lpstr>Declining Discount Rates</vt:lpstr>
      <vt:lpstr>Declining Discount Rates -2</vt:lpstr>
      <vt:lpstr>Discounting, Equity, Risk</vt:lpstr>
      <vt:lpstr>Optimal emission reduction</vt:lpstr>
      <vt:lpstr>Differences in Values</vt:lpstr>
      <vt:lpstr>PowerPoint Presentation</vt:lpstr>
      <vt:lpstr>Differences in Values</vt:lpstr>
      <vt:lpstr>Equity Weights</vt:lpstr>
      <vt:lpstr>Equity Weights</vt:lpstr>
      <vt:lpstr>PowerPoint Presentation</vt:lpstr>
      <vt:lpstr>PowerPoint Presentation</vt:lpstr>
      <vt:lpstr>Discounting, Equity, Risk</vt:lpstr>
      <vt:lpstr>Optimal emission reduction</vt:lpstr>
      <vt:lpstr>Risk v Uncertainty</vt:lpstr>
      <vt:lpstr>PowerPoint Presentation</vt:lpstr>
      <vt:lpstr>PowerPoint Presentation</vt:lpstr>
      <vt:lpstr>Risk</vt:lpstr>
      <vt:lpstr>PowerPoint Presentation</vt:lpstr>
      <vt:lpstr>PowerPoint Presentation</vt:lpstr>
      <vt:lpstr>PowerPoint Presentation</vt:lpstr>
      <vt:lpstr>PowerPoint Presentation</vt:lpstr>
      <vt:lpstr>Discounting, Equity, Uncertainty</vt:lpstr>
      <vt:lpstr>PowerPoint Presentation</vt:lpstr>
      <vt:lpstr>What values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262</cp:revision>
  <dcterms:created xsi:type="dcterms:W3CDTF">2000-09-24T19:27:04Z</dcterms:created>
  <dcterms:modified xsi:type="dcterms:W3CDTF">2022-03-30T08:16:12Z</dcterms:modified>
</cp:coreProperties>
</file>