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408" r:id="rId3"/>
    <p:sldId id="352" r:id="rId4"/>
    <p:sldId id="353" r:id="rId5"/>
    <p:sldId id="354" r:id="rId6"/>
    <p:sldId id="358" r:id="rId7"/>
    <p:sldId id="320" r:id="rId8"/>
    <p:sldId id="456" r:id="rId9"/>
    <p:sldId id="461" r:id="rId10"/>
    <p:sldId id="460" r:id="rId11"/>
    <p:sldId id="457" r:id="rId12"/>
    <p:sldId id="459" r:id="rId13"/>
    <p:sldId id="462" r:id="rId14"/>
    <p:sldId id="463" r:id="rId15"/>
    <p:sldId id="292" r:id="rId16"/>
    <p:sldId id="293" r:id="rId17"/>
    <p:sldId id="294" r:id="rId18"/>
    <p:sldId id="295" r:id="rId19"/>
    <p:sldId id="357" r:id="rId20"/>
    <p:sldId id="349" r:id="rId21"/>
    <p:sldId id="356" r:id="rId22"/>
    <p:sldId id="350" r:id="rId23"/>
    <p:sldId id="359" r:id="rId24"/>
    <p:sldId id="351" r:id="rId25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A3F934-45D2-4103-BF9B-00FBD74F6D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23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4ABEFE-E9C9-4327-B9CD-DA178A9DD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1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81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D088-B433-4458-BFB3-90445CCC1FCB}" type="slidenum">
              <a:rPr lang="en-GB"/>
              <a:pPr/>
              <a:t>16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6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701DD-D37C-4418-93C2-BD931A0237D4}" type="slidenum">
              <a:rPr lang="en-GB"/>
              <a:pPr/>
              <a:t>17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2CFDF-E5BC-49E4-BED3-29502E4C2E5C}" type="slidenum">
              <a:rPr lang="en-GB"/>
              <a:pPr/>
              <a:t>18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20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3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21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13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22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3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23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1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24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2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4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6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11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13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4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14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8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15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E722-9A7F-471D-8922-64778507F9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9178-02EC-40FC-A479-328CFD094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8D9E-0EC4-499D-B608-2161FADBF4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A950-E365-47C4-AC65-FA16BE3C72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3152-38FC-452C-84AF-848DCF8869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DA60-4390-43D3-9455-A3DBEB65E7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86C7-33A3-40D9-8BAB-F3D12CB513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B48B-4738-4922-8597-773BF0ABB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9D6-09ED-4812-9C3B-67430DAEB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40963-80DC-4155-9189-D41973158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9FFD-E0D3-41DC-92F4-1A7F900FC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2701A53-80DB-4637-8399-9A7B942B7F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6844" y="22578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55" y="1295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Science and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Abatement costs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Instruments for emission reduction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Impacts of climate change; valuation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Economic impacts; marginals; </a:t>
            </a:r>
            <a:r>
              <a:rPr lang="de-DE" sz="2800" b="1" dirty="0">
                <a:latin typeface="Candara" panose="020E0502030303020204" pitchFamily="34" charset="0"/>
              </a:rPr>
              <a:t>distribution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sz="2800" dirty="0">
                <a:latin typeface="Candara" panose="020E0502030303020204" pitchFamily="34" charset="0"/>
              </a:rPr>
              <a:t>Adaptation policy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Optimal climate policy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Discounting, equity, uncertainty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ke2000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4953000" cy="3268980"/>
          </a:xfrm>
          <a:prstGeom prst="rect">
            <a:avLst/>
          </a:prstGeom>
        </p:spPr>
      </p:pic>
      <p:pic>
        <p:nvPicPr>
          <p:cNvPr id="5" name="Picture 4" descr="Dike2000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3581400"/>
            <a:ext cx="4800600" cy="3200400"/>
          </a:xfrm>
          <a:prstGeom prst="rect">
            <a:avLst/>
          </a:prstGeom>
        </p:spPr>
      </p:pic>
      <p:pic>
        <p:nvPicPr>
          <p:cNvPr id="7" name="Picture 6" descr="Dike20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152400"/>
            <a:ext cx="3409604" cy="5257800"/>
          </a:xfrm>
          <a:prstGeom prst="rect">
            <a:avLst/>
          </a:prstGeom>
        </p:spPr>
      </p:pic>
      <p:pic>
        <p:nvPicPr>
          <p:cNvPr id="2" name="Picture 1" descr="Dike2000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7400" y="4419600"/>
            <a:ext cx="3200400" cy="2396279"/>
          </a:xfrm>
          <a:prstGeom prst="rect">
            <a:avLst/>
          </a:prstGeom>
        </p:spPr>
      </p:pic>
      <p:pic>
        <p:nvPicPr>
          <p:cNvPr id="6" name="Picture 5" descr="bangladesh-scooping-garbage-out-of-canal-with-bulldozer-scoo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0" y="2895600"/>
            <a:ext cx="341376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de-DE" sz="3600" dirty="0">
                <a:solidFill>
                  <a:schemeClr val="tx1"/>
                </a:solidFill>
                <a:latin typeface="Candara" panose="020E0502030303020204" pitchFamily="34" charset="0"/>
              </a:rPr>
              <a:t>Bangladesh</a:t>
            </a:r>
            <a:endParaRPr lang="en-GB" sz="3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Economically, Bangladesh is not far behind the Netherlands when it started its flood action plan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Technically, Bangladesh is far ahead</a:t>
            </a:r>
          </a:p>
          <a:p>
            <a:pPr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But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Corruption is terrible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Politics is antagonistic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Poor do not carry much weight in decision making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May think floods are a punishment by Allah rather than due to mismanagement by government</a:t>
            </a:r>
            <a:endParaRPr lang="en-GB" dirty="0"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2800" dirty="0">
              <a:latin typeface="Comic Sans MS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6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post-2-poverty-floods-ma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050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de-DE" sz="3600" dirty="0">
                <a:solidFill>
                  <a:schemeClr val="tx1"/>
                </a:solidFill>
                <a:latin typeface="Candara" panose="020E0502030303020204" pitchFamily="34" charset="0"/>
              </a:rPr>
              <a:t>A brief history of the Netherlands</a:t>
            </a:r>
            <a:endParaRPr lang="en-GB" sz="3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1848 European Spring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1849 </a:t>
            </a:r>
            <a:r>
              <a:rPr lang="en-GB" sz="2800" dirty="0" err="1">
                <a:latin typeface="Candara" panose="020E0502030303020204" pitchFamily="34" charset="0"/>
              </a:rPr>
              <a:t>Thorbecke</a:t>
            </a:r>
            <a:r>
              <a:rPr lang="en-GB" sz="2800" dirty="0">
                <a:latin typeface="Candara" panose="020E0502030303020204" pitchFamily="34" charset="0"/>
              </a:rPr>
              <a:t> Constitution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Central government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Broadly representative of population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1850 Modern dike building starts</a:t>
            </a: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156" y="11289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0978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Why estimate the total economic impact of climate change?</a:t>
            </a:r>
          </a:p>
          <a:p>
            <a:r>
              <a:rPr lang="de-DE" sz="2800" dirty="0">
                <a:latin typeface="Candara" panose="020E0502030303020204" pitchFamily="34" charset="0"/>
              </a:rPr>
              <a:t>Methods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Weather v climate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Impact on economic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8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Dynamics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Vulnerability to climate change is a function of exposure and adaptive capacity, both of which depend on development status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Future vulnerability will be very different from current vulnerability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Not only is future development uncertain, but also the link between development, exposure and adaptive capacity is unclear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 will illustrate this with the case of malaria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artensfig6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2225"/>
            <a:ext cx="9144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martensfig6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76400"/>
            <a:ext cx="1490663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artensfig5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martensfig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5888" y="3505200"/>
            <a:ext cx="3465512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96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15AF62-B3F2-44DC-AA0B-6CEB393D8E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"/>
            <a:ext cx="3352800" cy="2362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35CF9A9-A9FD-4334-A33F-26A68AAF5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545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3D7D2A-9AAF-4AD3-A8F4-0D24011B4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66821"/>
            <a:ext cx="1638300" cy="21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156" y="11289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0978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Why estimate the total economic impact of climate change?</a:t>
            </a:r>
          </a:p>
          <a:p>
            <a:r>
              <a:rPr lang="de-DE" sz="2800" dirty="0">
                <a:latin typeface="Candara" panose="020E0502030303020204" pitchFamily="34" charset="0"/>
              </a:rPr>
              <a:t>Methods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Weather v climate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Impact on economic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63006"/>
            <a:ext cx="8763000" cy="60711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Nobel Laureate Tom Schelling asked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Why do we care about the grandchildren of people we do not seem to care about?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If we really do care about the impacts of climate change on the descendants of the current poor, are there better ways of helping them than through greenhouse gas emission reduction?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 adaptation assistance a better way to reduce the impact of climate change?</a:t>
            </a:r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3A5F5-36BB-4EC9-8325-C4680F4A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642757"/>
            <a:ext cx="1676400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1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 -2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 adaptation assistance a better way to reduce the impact of climate change?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Yes, if you could be sure to invent say a malaria vaccine if you invested enough, and would be sure it would use appropriately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Adaptive capacity is complex, however, and closely related to development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Development assistance has proven difficult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82C2238-62AB-47E3-BB42-0CDC620F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70"/>
            <a:ext cx="9144000" cy="5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09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 -3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Besides, poverty implies vulnerability in general, but not always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Richer people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put higher values on health and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tend to live longer and thus develop cardiovascular diseases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might buy air conditioning that heats their environment</a:t>
            </a:r>
            <a:endParaRPr lang="en-GB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7ACD65-4EF6-4F60-A089-6EF89A41D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1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18662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F6CC3-3AAD-41DB-8C31-77DF7B312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48362" y="31750"/>
            <a:ext cx="29674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DC6DF-4677-4C67-B484-74AD46714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0"/>
            <a:ext cx="9144000" cy="59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F6CC3-3AAD-41DB-8C31-77DF7B312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94"/>
            <a:ext cx="9144000" cy="59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Adaptive Capacity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is the ability to adapt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depends 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Available technological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Available resources &amp; their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Human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Social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Risk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Information management and attribution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Decision making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There is</a:t>
            </a:r>
            <a:r>
              <a:rPr lang="en-GB" dirty="0">
                <a:latin typeface="Candara" panose="020E0502030303020204" pitchFamily="34" charset="0"/>
              </a:rPr>
              <a:t> </a:t>
            </a:r>
            <a:r>
              <a:rPr lang="en-GB" sz="2800" dirty="0">
                <a:latin typeface="Candara" panose="020E0502030303020204" pitchFamily="34" charset="0"/>
              </a:rPr>
              <a:t>limited substitutability between these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66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jk19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2842462" cy="2133600"/>
          </a:xfrm>
          <a:prstGeom prst="rect">
            <a:avLst/>
          </a:prstGeom>
        </p:spPr>
      </p:pic>
      <p:pic>
        <p:nvPicPr>
          <p:cNvPr id="3" name="Picture 2" descr="Dijk1916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95600" cy="2173487"/>
          </a:xfrm>
          <a:prstGeom prst="rect">
            <a:avLst/>
          </a:prstGeom>
        </p:spPr>
      </p:pic>
      <p:pic>
        <p:nvPicPr>
          <p:cNvPr id="4" name="Picture 3" descr="Dijk196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76200"/>
            <a:ext cx="2895600" cy="2173487"/>
          </a:xfrm>
          <a:prstGeom prst="rect">
            <a:avLst/>
          </a:prstGeom>
        </p:spPr>
      </p:pic>
      <p:pic>
        <p:nvPicPr>
          <p:cNvPr id="5" name="Picture 4" descr="Dijk19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2600" y="2362200"/>
            <a:ext cx="2819400" cy="2095406"/>
          </a:xfrm>
          <a:prstGeom prst="rect">
            <a:avLst/>
          </a:prstGeom>
        </p:spPr>
      </p:pic>
      <p:pic>
        <p:nvPicPr>
          <p:cNvPr id="6" name="Picture 5" descr="Dijk1930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4572000"/>
            <a:ext cx="2819400" cy="2116290"/>
          </a:xfrm>
          <a:prstGeom prst="rect">
            <a:avLst/>
          </a:prstGeom>
        </p:spPr>
      </p:pic>
      <p:pic>
        <p:nvPicPr>
          <p:cNvPr id="7" name="Picture 6" descr="Dijk1930c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800" y="2362200"/>
            <a:ext cx="2926080" cy="2196366"/>
          </a:xfrm>
          <a:prstGeom prst="rect">
            <a:avLst/>
          </a:prstGeom>
        </p:spPr>
      </p:pic>
      <p:pic>
        <p:nvPicPr>
          <p:cNvPr id="9" name="Picture 8" descr="Dijk1930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3800" y="4698097"/>
            <a:ext cx="2775987" cy="2083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485</Words>
  <Application>Microsoft Office PowerPoint</Application>
  <PresentationFormat>On-screen Show (4:3)</PresentationFormat>
  <Paragraphs>101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Candara</vt:lpstr>
      <vt:lpstr>Comic Sans MS</vt:lpstr>
      <vt:lpstr>Times New Roman</vt:lpstr>
      <vt:lpstr>Standarddesign</vt:lpstr>
      <vt:lpstr>Economic impacts</vt:lpstr>
      <vt:lpstr>Economic impacts</vt:lpstr>
      <vt:lpstr>PowerPoint Presentation</vt:lpstr>
      <vt:lpstr>PowerPoint Presentation</vt:lpstr>
      <vt:lpstr>PowerPoint Presentation</vt:lpstr>
      <vt:lpstr>PowerPoint Presentation</vt:lpstr>
      <vt:lpstr>Adaptive Capacity</vt:lpstr>
      <vt:lpstr>PowerPoint Presentation</vt:lpstr>
      <vt:lpstr>PowerPoint Presentation</vt:lpstr>
      <vt:lpstr>PowerPoint Presentation</vt:lpstr>
      <vt:lpstr>Bangladesh</vt:lpstr>
      <vt:lpstr>PowerPoint Presentation</vt:lpstr>
      <vt:lpstr>A brief history of the Netherlands</vt:lpstr>
      <vt:lpstr>Economic impacts</vt:lpstr>
      <vt:lpstr>Dynamics</vt:lpstr>
      <vt:lpstr>PowerPoint Presentation</vt:lpstr>
      <vt:lpstr>PowerPoint Presentation</vt:lpstr>
      <vt:lpstr>PowerPoint Presentation</vt:lpstr>
      <vt:lpstr>PowerPoint Presentation</vt:lpstr>
      <vt:lpstr>Schelling Conjecture</vt:lpstr>
      <vt:lpstr>Schelling Conjecture</vt:lpstr>
      <vt:lpstr>Schelling Conjecture -2</vt:lpstr>
      <vt:lpstr>PowerPoint Presentation</vt:lpstr>
      <vt:lpstr>Schelling Conjecture -3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232</cp:revision>
  <dcterms:created xsi:type="dcterms:W3CDTF">2000-09-24T19:27:04Z</dcterms:created>
  <dcterms:modified xsi:type="dcterms:W3CDTF">2020-10-24T14:18:01Z</dcterms:modified>
</cp:coreProperties>
</file>