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408" r:id="rId3"/>
    <p:sldId id="349" r:id="rId4"/>
    <p:sldId id="320" r:id="rId5"/>
    <p:sldId id="321" r:id="rId6"/>
    <p:sldId id="322" r:id="rId7"/>
    <p:sldId id="323" r:id="rId8"/>
    <p:sldId id="324" r:id="rId9"/>
    <p:sldId id="325" r:id="rId10"/>
    <p:sldId id="348" r:id="rId11"/>
    <p:sldId id="339" r:id="rId12"/>
    <p:sldId id="409" r:id="rId13"/>
    <p:sldId id="341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43" r:id="rId27"/>
    <p:sldId id="344" r:id="rId28"/>
    <p:sldId id="340" r:id="rId29"/>
    <p:sldId id="346" r:id="rId30"/>
    <p:sldId id="363" r:id="rId31"/>
    <p:sldId id="345" r:id="rId32"/>
    <p:sldId id="338" r:id="rId33"/>
    <p:sldId id="347" r:id="rId34"/>
    <p:sldId id="410" r:id="rId35"/>
    <p:sldId id="335" r:id="rId36"/>
    <p:sldId id="336" r:id="rId37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A3F934-45D2-4103-BF9B-00FBD74F6D9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646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Klicken Sie, um die Formate des Vorlagentextes zu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4ABEFE-E9C9-4327-B9CD-DA178A9DD7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46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8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74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18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1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30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20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8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43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5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24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51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89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2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37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7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00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7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5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34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6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8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4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12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1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14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4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4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7E722-9A7F-471D-8922-64778507F9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9178-02EC-40FC-A479-328CFD094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8D9E-0EC4-499D-B608-2161FADBF4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1A950-E365-47C4-AC65-FA16BE3C72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3152-38FC-452C-84AF-848DCF8869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DA60-4390-43D3-9455-A3DBEB65E7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F86C7-33A3-40D9-8BAB-F3D12CB513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B48B-4738-4922-8597-773BF0ABB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9D6-09ED-4812-9C3B-67430DAEB7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40963-80DC-4155-9189-D419731585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F9FFD-E0D3-41DC-92F4-1A7F900FCE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2701A53-80DB-4637-8399-9A7B942B7F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222" y="22578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Dynamic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2511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Science and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Abatement costs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Instruments for emission reduction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Impacts of climate change; valuation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Economic impacts; marginals; distribution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Impacts and development</a:t>
            </a:r>
          </a:p>
          <a:p>
            <a:r>
              <a:rPr lang="de-DE" sz="2800" dirty="0">
                <a:latin typeface="Candara" panose="020E0502030303020204" pitchFamily="34" charset="0"/>
              </a:rPr>
              <a:t>Adaptation policy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Optimal climate policy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Discounting, equity, uncertainty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3113" y="3747212"/>
            <a:ext cx="430887" cy="3110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Dell, Jones, </a:t>
            </a:r>
            <a:r>
              <a:rPr lang="en-GB" sz="1600" dirty="0" err="1">
                <a:latin typeface="Candara" panose="020E0502030303020204" pitchFamily="34" charset="0"/>
              </a:rPr>
              <a:t>Olken</a:t>
            </a:r>
            <a:r>
              <a:rPr lang="en-GB" sz="1600" dirty="0">
                <a:latin typeface="Candara" panose="020E0502030303020204" pitchFamily="34" charset="0"/>
              </a:rPr>
              <a:t>, 2012, AEJ Macro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0C8F4-A507-445E-9821-858136A1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79295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D8733-5363-48B4-9433-1124C5C4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1132114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8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54682" y="6471124"/>
            <a:ext cx="345479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Barrios, </a:t>
            </a:r>
            <a:r>
              <a:rPr lang="en-GB" sz="1600" dirty="0" err="1">
                <a:latin typeface="Candara" panose="020E0502030303020204" pitchFamily="34" charset="0"/>
              </a:rPr>
              <a:t>Bertinelli</a:t>
            </a:r>
            <a:r>
              <a:rPr lang="en-GB" sz="1600" dirty="0">
                <a:latin typeface="Candara" panose="020E0502030303020204" pitchFamily="34" charset="0"/>
              </a:rPr>
              <a:t>, </a:t>
            </a:r>
            <a:r>
              <a:rPr lang="en-GB" sz="1600" dirty="0" err="1">
                <a:latin typeface="Candara" panose="020E0502030303020204" pitchFamily="34" charset="0"/>
              </a:rPr>
              <a:t>Strobl</a:t>
            </a:r>
            <a:r>
              <a:rPr lang="en-GB" sz="1600" dirty="0">
                <a:latin typeface="Candara" panose="020E0502030303020204" pitchFamily="34" charset="0"/>
              </a:rPr>
              <a:t>, 2010, </a:t>
            </a:r>
            <a:r>
              <a:rPr lang="en-GB" sz="1600" dirty="0" err="1">
                <a:latin typeface="Candara" panose="020E0502030303020204" pitchFamily="34" charset="0"/>
              </a:rPr>
              <a:t>REStat</a:t>
            </a:r>
            <a:endParaRPr lang="en-GB" sz="1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CA5FB-138C-4901-AC8E-634E5877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5606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63D1D-E9E1-45E9-847D-AA99E770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670" y="3657600"/>
            <a:ext cx="4401827" cy="3152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0A57A-5ABD-42D7-914D-13D7A0EF43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1000" y="5312840"/>
            <a:ext cx="1034244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2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156" y="11289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0978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Why estimate the total economic impact of climate change?</a:t>
            </a:r>
          </a:p>
          <a:p>
            <a:r>
              <a:rPr lang="de-DE" sz="2800" dirty="0">
                <a:latin typeface="Candara" panose="020E0502030303020204" pitchFamily="34" charset="0"/>
              </a:rPr>
              <a:t>Methods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Weather v climate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Impact on economic growth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7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- 2000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E0587-11D8-465B-BF9F-EADEDE676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7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BC42C-178D-482E-BC00-7B7357BC5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- 1913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12DAF-5611-444F-B4F5-5C446592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E4506-3C6A-4E67-A472-3F3DD094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6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- 1870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BF806-A3D2-48DD-AD6D-E949794A5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- 1820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9B9A6-464B-401E-B53B-772844A7C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884607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3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156" y="11289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0978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Why estimate the total economic impact of climate change?</a:t>
            </a:r>
          </a:p>
          <a:p>
            <a:r>
              <a:rPr lang="de-DE" sz="2800" dirty="0">
                <a:latin typeface="Candara" panose="020E0502030303020204" pitchFamily="34" charset="0"/>
              </a:rPr>
              <a:t>Methods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Weather v climate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Impact on economic growth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9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AB2A1-4C40-4B52-A640-6F9616C3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607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- 1750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BF553-9284-4281-B85B-D2C54259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- 1700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8682A-5B18-4F7E-A197-3A5C17B7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5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- 1650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D01B8-F0C0-4A40-AC7B-4B73E41A4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- 1600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9A916-B581-428E-9982-F2E489C40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0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80DAA-6A3E-40E9-87C0-B6763A8C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</p:txBody>
      </p:sp>
    </p:spTree>
    <p:extLst>
      <p:ext uri="{BB962C8B-B14F-4D97-AF65-F5344CB8AC3E}">
        <p14:creationId xmlns:p14="http://schemas.microsoft.com/office/powerpoint/2010/main" val="378753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7A8CF-CDF3-4B68-BB34-69D9C6FD3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33624"/>
            <a:ext cx="2314575" cy="27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0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54511" y="6519446"/>
            <a:ext cx="2313454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Olsson, </a:t>
            </a:r>
            <a:r>
              <a:rPr lang="en-GB" sz="1600" dirty="0" err="1">
                <a:latin typeface="Candara" panose="020E0502030303020204" pitchFamily="34" charset="0"/>
              </a:rPr>
              <a:t>Hibbs</a:t>
            </a:r>
            <a:r>
              <a:rPr lang="en-GB" sz="1600" dirty="0">
                <a:latin typeface="Candara" panose="020E0502030303020204" pitchFamily="34" charset="0"/>
              </a:rPr>
              <a:t>, 2005, 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DFC96-2FED-4255-8A8A-32071272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163286"/>
            <a:ext cx="9185563" cy="58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08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C5111-7E33-4EBD-BF4B-6E8403ED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62425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4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60C11-8A70-45C2-8780-D192D5A3A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000"/>
            <a:ext cx="9144000" cy="60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C4AA1-27DE-4CD1-BC18-26597C04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010400" cy="6881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3F93CF-436B-49C4-B5A5-1B000075CC2A}"/>
              </a:ext>
            </a:extLst>
          </p:cNvPr>
          <p:cNvSpPr txBox="1"/>
          <p:nvPr/>
        </p:nvSpPr>
        <p:spPr>
          <a:xfrm>
            <a:off x="8713113" y="3703931"/>
            <a:ext cx="430887" cy="31540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Gallup, Sachs, Mellinger, 1999, IRSR</a:t>
            </a:r>
          </a:p>
        </p:txBody>
      </p:sp>
    </p:spTree>
    <p:extLst>
      <p:ext uri="{BB962C8B-B14F-4D97-AF65-F5344CB8AC3E}">
        <p14:creationId xmlns:p14="http://schemas.microsoft.com/office/powerpoint/2010/main" val="1032223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Acemoglu</a:t>
            </a:r>
            <a:r>
              <a:rPr lang="en-GB" sz="2800" dirty="0">
                <a:latin typeface="Candara" panose="020E0502030303020204" pitchFamily="34" charset="0"/>
              </a:rPr>
              <a:t>: Climate and geography were important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91638-0968-40FC-AFD8-788813D7A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343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77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13113" y="3197383"/>
            <a:ext cx="430887" cy="36606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 err="1">
                <a:latin typeface="Candara" panose="020E0502030303020204" pitchFamily="34" charset="0"/>
              </a:rPr>
              <a:t>Acemoglu</a:t>
            </a:r>
            <a:r>
              <a:rPr lang="en-GB" sz="1600" dirty="0">
                <a:latin typeface="Candara" panose="020E0502030303020204" pitchFamily="34" charset="0"/>
              </a:rPr>
              <a:t>, Johnson, Robinson, 2001, AER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7AA1-0CF8-4A4E-AE9E-E044A883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7" y="0"/>
            <a:ext cx="8583503" cy="6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15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Acemoglu, </a:t>
            </a:r>
            <a:r>
              <a:rPr lang="en-GB" sz="2800" dirty="0" err="1">
                <a:latin typeface="Candara" panose="020E0502030303020204" pitchFamily="34" charset="0"/>
              </a:rPr>
              <a:t>Alsan</a:t>
            </a:r>
            <a:r>
              <a:rPr lang="en-GB" sz="2800" dirty="0">
                <a:latin typeface="Candara" panose="020E0502030303020204" pitchFamily="34" charset="0"/>
              </a:rPr>
              <a:t>: Climate and geography helped to shape institutions, but nowadays institutions rule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Easterly, Rodrik: Institutions rule!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4C04A-256D-42FF-AF19-3D4A8F90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35" y="0"/>
            <a:ext cx="1682931" cy="23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96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Acemoglu, </a:t>
            </a:r>
            <a:r>
              <a:rPr lang="en-GB" sz="2800" dirty="0" err="1">
                <a:latin typeface="Candara" panose="020E0502030303020204" pitchFamily="34" charset="0"/>
              </a:rPr>
              <a:t>Alsan</a:t>
            </a:r>
            <a:r>
              <a:rPr lang="en-GB" sz="2800" dirty="0">
                <a:latin typeface="Candara" panose="020E0502030303020204" pitchFamily="34" charset="0"/>
              </a:rPr>
              <a:t>: Climate and geography helped to shape institutions, but nowadays institutions rule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Easterly, Rodrik: Institutions rule!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Nordhaus, Henderson, </a:t>
            </a:r>
            <a:r>
              <a:rPr lang="en-GB" sz="2800" dirty="0" err="1">
                <a:latin typeface="Candara" panose="020E0502030303020204" pitchFamily="34" charset="0"/>
              </a:rPr>
              <a:t>Kalkuhl</a:t>
            </a:r>
            <a:r>
              <a:rPr lang="en-GB" sz="2800" dirty="0">
                <a:latin typeface="Candara" panose="020E0502030303020204" pitchFamily="34" charset="0"/>
              </a:rPr>
              <a:t>: Climate partly explains income distribution within countries</a:t>
            </a: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4C04A-256D-42FF-AF19-3D4A8F90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35" y="0"/>
            <a:ext cx="1682931" cy="23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90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Poverty traps?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infant mortality is high (and it is in hot and wet climes), parents would have many children to ensure that at least a few survive. Risk-average parents would have more children than they want. Parents could not afford health care and education. Children grow up to be poor too.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there is a risk of losing it all (and there is in volatile climes), there is no point in saving for the future. A feast and famine culture gets engrained. Also steers investment in non-perishables, such as education.</a:t>
            </a:r>
            <a:endParaRPr lang="en-GB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4B9C2-FA17-4E1F-8C64-6961F1E97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025869"/>
            <a:ext cx="1219200" cy="1832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Climate change could intensify such mechanisms.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This would be an enormous welfare loss.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However, this is still speculative – and it is clear that there is no ground for fatalism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Cultures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Infectious disease is treatable and preventable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0E0F03-5D41-4FD0-81A8-C992A0A32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7250"/>
            <a:ext cx="1905000" cy="286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growth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Climate change can affect welfare through four 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Utility (e.g., species loss)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Labour (e.g., morbidity)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Output per worker (e.g., agricultural productivity)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Depreciation (e.g., floods)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Utility: no impact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output is lower in period </a:t>
            </a:r>
            <a:r>
              <a:rPr lang="en-GB" sz="2800" i="1" dirty="0">
                <a:latin typeface="Candara" panose="020E0502030303020204" pitchFamily="34" charset="0"/>
              </a:rPr>
              <a:t>t</a:t>
            </a:r>
            <a:r>
              <a:rPr lang="en-GB" sz="2800" dirty="0">
                <a:latin typeface="Candara" panose="020E0502030303020204" pitchFamily="34" charset="0"/>
              </a:rPr>
              <a:t>, less is consumed and less is saved, so that there is less capital and less output in period </a:t>
            </a:r>
            <a:r>
              <a:rPr lang="en-GB" sz="2800" i="1" dirty="0">
                <a:latin typeface="Candara" panose="020E0502030303020204" pitchFamily="34" charset="0"/>
              </a:rPr>
              <a:t>t</a:t>
            </a:r>
            <a:r>
              <a:rPr lang="en-GB" sz="2800" dirty="0">
                <a:latin typeface="Candara" panose="020E0502030303020204" pitchFamily="34" charset="0"/>
              </a:rPr>
              <a:t>+1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Ditto for higher depreciation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8282A-C5CB-4359-9564-104DFDD2A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800600"/>
            <a:ext cx="19812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growth -2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 principle, people could compensate through increased savings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Not rational as would cut consumption even more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Besides, the returns to capital have fallen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the labour force shrinks, there is more capital per worker, higher labour productivity, higher wages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The rational response is to consume the windfall, save less, until the capital-labour ratio is back at its desired value</a:t>
            </a:r>
            <a:endParaRPr lang="en-GB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Effect is small as the health impacts of climate change primarily fall on the non-working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009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54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87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964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958</Words>
  <Application>Microsoft Office PowerPoint</Application>
  <PresentationFormat>On-screen Show (4:3)</PresentationFormat>
  <Paragraphs>135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Candara</vt:lpstr>
      <vt:lpstr>Comic Sans MS</vt:lpstr>
      <vt:lpstr>Times New Roman</vt:lpstr>
      <vt:lpstr>Standarddesign</vt:lpstr>
      <vt:lpstr>Dynamic impacts</vt:lpstr>
      <vt:lpstr>Economic impacts</vt:lpstr>
      <vt:lpstr>PowerPoint Presentation</vt:lpstr>
      <vt:lpstr>Climate change and growth</vt:lpstr>
      <vt:lpstr>Climate change and growth 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Economic impacts</vt:lpstr>
      <vt:lpstr>Climate and poverty</vt:lpstr>
      <vt:lpstr>Cool countries tend to be rich, hot countries poor - 2000 </vt:lpstr>
      <vt:lpstr>Cool countries tend to be rich, hot countries poor - 1950 </vt:lpstr>
      <vt:lpstr>Cool countries tend to be rich, hot countries poor - 1913 </vt:lpstr>
      <vt:lpstr>Cool countries tend to be rich, hot countries poor - 1900 </vt:lpstr>
      <vt:lpstr>Cool countries tend to be rich, hot countries poor - 1870 </vt:lpstr>
      <vt:lpstr>Cool countries tend to be rich, hot countries poor - 1820 </vt:lpstr>
      <vt:lpstr>Cool countries tend to be rich, hot countries poor - 1800 </vt:lpstr>
      <vt:lpstr>Cool countries tend to be poor, hot countries rich - 1750 </vt:lpstr>
      <vt:lpstr>Cool countries tend to be poor, hot countries rich - 1700 </vt:lpstr>
      <vt:lpstr>Cool countries tend to be poor, hot countries rich - 1650 </vt:lpstr>
      <vt:lpstr>Cool countries tend to be poor, hot countries rich - 1600 </vt:lpstr>
      <vt:lpstr>Cool countries tend to be poor, hot countries rich - 0 </vt:lpstr>
      <vt:lpstr>Climate and poverty</vt:lpstr>
      <vt:lpstr>Climate and poverty</vt:lpstr>
      <vt:lpstr>PowerPoint Presentation</vt:lpstr>
      <vt:lpstr>Climate and poverty</vt:lpstr>
      <vt:lpstr>PowerPoint Presentation</vt:lpstr>
      <vt:lpstr>Climate and poverty</vt:lpstr>
      <vt:lpstr>PowerPoint Presentation</vt:lpstr>
      <vt:lpstr>Climate and poverty</vt:lpstr>
      <vt:lpstr>Climate and poverty</vt:lpstr>
      <vt:lpstr>Poverty traps?</vt:lpstr>
      <vt:lpstr>Climate change and poverty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234</cp:revision>
  <dcterms:created xsi:type="dcterms:W3CDTF">2000-09-24T19:27:04Z</dcterms:created>
  <dcterms:modified xsi:type="dcterms:W3CDTF">2020-10-25T16:14:46Z</dcterms:modified>
</cp:coreProperties>
</file>