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332" r:id="rId3"/>
    <p:sldId id="278" r:id="rId4"/>
    <p:sldId id="335" r:id="rId5"/>
    <p:sldId id="305" r:id="rId6"/>
    <p:sldId id="334" r:id="rId7"/>
    <p:sldId id="336" r:id="rId8"/>
    <p:sldId id="326" r:id="rId9"/>
    <p:sldId id="330" r:id="rId10"/>
    <p:sldId id="333" r:id="rId11"/>
    <p:sldId id="304" r:id="rId12"/>
    <p:sldId id="337" r:id="rId13"/>
    <p:sldId id="327" r:id="rId14"/>
    <p:sldId id="329" r:id="rId15"/>
    <p:sldId id="338" r:id="rId16"/>
    <p:sldId id="319" r:id="rId17"/>
    <p:sldId id="320" r:id="rId18"/>
    <p:sldId id="323" r:id="rId19"/>
    <p:sldId id="322" r:id="rId20"/>
    <p:sldId id="309" r:id="rId21"/>
    <p:sldId id="310" r:id="rId22"/>
    <p:sldId id="311" r:id="rId23"/>
    <p:sldId id="328" r:id="rId24"/>
    <p:sldId id="339" r:id="rId25"/>
    <p:sldId id="324" r:id="rId26"/>
    <p:sldId id="325" r:id="rId27"/>
    <p:sldId id="341" r:id="rId28"/>
    <p:sldId id="342" r:id="rId29"/>
    <p:sldId id="340" r:id="rId30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1D2891-B546-4D10-B450-0FC1A3BEAD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1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0B8496-ABE9-4E4A-A54A-CFE807931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B4E41-C3B9-46A9-973A-F3A596237A9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4E8A-0257-49B2-AE9A-7C58BA82F2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6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B4E41-C3B9-46A9-973A-F3A596237A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4E90E-59EA-40F9-BAC8-0CFDF32785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5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CCD18-C443-4B5D-975B-6C37614781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8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705350"/>
            <a:ext cx="5419725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4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8773E-8E6A-44F2-BDE2-756F589D522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3C405-1053-42D5-92C0-BBF5A31BBA1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2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581B-4D94-4877-A708-145F58A830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7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581B-4D94-4877-A708-145F58A830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581B-4D94-4877-A708-145F58A830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40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581B-4D94-4877-A708-145F58A830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9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581B-4D94-4877-A708-145F58A8305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1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581B-4D94-4877-A708-145F58A8305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B4E41-C3B9-46A9-973A-F3A596237A9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B4E41-C3B9-46A9-973A-F3A596237A9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166C1-D912-4045-A0E0-EBF6E845A4AA}" type="slidenum">
              <a:rPr lang="en-GB"/>
              <a:pPr/>
              <a:t>8</a:t>
            </a:fld>
            <a:endParaRPr lang="en-GB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4E8A-0257-49B2-AE9A-7C58BA82F2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2C2F-F304-43FB-B4B0-53341D9230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7E9E-9257-45C2-8F3B-43C3E1EA71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5E9F7-CC99-49DD-9BDE-EAA43D8F96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48943-DC31-414C-8B31-65F7C59AC8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7A776-125F-448C-95D4-0BAD25936B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0071A-A1B7-4B5D-9D61-650305B72E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9DC20-5FEC-465E-B93D-923CB3707D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23469-6C3A-484D-9E88-1958E1E5DA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4E9D8-41DA-4817-AD27-56E1177F81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A2E6A-DF63-4B89-990F-4EEE04ED39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1EE1D-A78A-45F4-9E16-C6AC9AD74D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BC809-C444-4BD3-8D22-2BD8B6379A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303B11F-72A4-4C1B-A32C-3CA2C12378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b="1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Discounting, equity, uncertainty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 bwMode="auto">
              <a:xfrm>
                <a:off x="838200" y="1081548"/>
                <a:ext cx="6324600" cy="1917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r>
                  <a:rPr lang="en-GB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Concentration: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GB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081548"/>
                <a:ext cx="6324600" cy="1917700"/>
              </a:xfrm>
              <a:prstGeom prst="rect">
                <a:avLst/>
              </a:prstGeom>
              <a:blipFill>
                <a:blip r:embed="rId3"/>
                <a:stretch>
                  <a:fillRect l="-2025" t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Maier-Reimer &amp; Hasselmann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072535" y="1447800"/>
                <a:ext cx="7988300" cy="4470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=1−1/2;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=1−1/17;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=1−1/74;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=1−1/363;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535" y="1447800"/>
                <a:ext cx="7988300" cy="447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02E982-D727-4089-A1B2-68B8CA777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5181600"/>
            <a:ext cx="28575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D3603-AB17-4A84-A82C-B9AB29B2CB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181600"/>
            <a:ext cx="2146300" cy="16267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0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2015 Paris Agreement, Art 2(1)a 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This Agreement […] aims to strengthen the global response to the threat of climate change […] by […] [h]</a:t>
            </a:r>
            <a:r>
              <a:rPr lang="en-US" sz="2800" dirty="0" err="1">
                <a:latin typeface="Candara" panose="020E0502030303020204" pitchFamily="34" charset="0"/>
              </a:rPr>
              <a:t>olding</a:t>
            </a:r>
            <a:r>
              <a:rPr lang="en-US" sz="2800" dirty="0">
                <a:latin typeface="Candara" panose="020E0502030303020204" pitchFamily="34" charset="0"/>
              </a:rPr>
              <a:t> the increase in the global average temperature to well below 2°C above pre-industrial levels and pursuing efforts to limit the temperature increase to 1.5°C above pre-industrial levels, recognizing that this would significantly reduce the risks and impacts of climate change; 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endParaRPr lang="en-GB" sz="2800" dirty="0">
              <a:latin typeface="Candara" panose="020E0502030303020204" pitchFamily="34" charset="0"/>
            </a:endParaRPr>
          </a:p>
          <a:p>
            <a:pPr indent="0" eaLnBrk="1" hangingPunct="1">
              <a:buFontTx/>
              <a:buNone/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Two degrees?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2K target was adopted by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the WBGU in 1995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the German government in 1995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the EU Council in 1996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President Obama in 2008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the UN in 2010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1.5K target of 2015 is an arbitrary number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WBGU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Arbitrarily exaggerated economic impact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Waved its hands at ecological impacts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Sought to safeguard creation (sic)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Argued that humankind cannot deviate too far from historical experience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Later justifications are flawed too</a:t>
            </a:r>
          </a:p>
          <a:p>
            <a:pPr lvl="1" eaLnBrk="1" hangingPunct="1">
              <a:lnSpc>
                <a:spcPct val="90000"/>
              </a:lnSpc>
            </a:pP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de-DE" sz="24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0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b="1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30596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endParaRPr lang="de-DE" sz="26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/>
              <p:cNvSpPr txBox="1"/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/>
              <p:cNvSpPr txBox="1"/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2"/>
              <p:cNvSpPr txBox="1"/>
              <p:nvPr/>
            </p:nvSpPr>
            <p:spPr bwMode="auto">
              <a:xfrm>
                <a:off x="1036638" y="2819400"/>
                <a:ext cx="57912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,...)−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38" y="2819400"/>
                <a:ext cx="5791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3"/>
              <p:cNvSpPr txBox="1"/>
              <p:nvPr/>
            </p:nvSpPr>
            <p:spPr bwMode="auto">
              <a:xfrm>
                <a:off x="1036638" y="3886200"/>
                <a:ext cx="6811962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38" y="3886200"/>
                <a:ext cx="6811962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971DD15D-7DD2-4E2F-850F-C85C7E0B4CCE}"/>
                  </a:ext>
                </a:extLst>
              </p:cNvPr>
              <p:cNvSpPr txBox="1"/>
              <p:nvPr/>
            </p:nvSpPr>
            <p:spPr bwMode="auto">
              <a:xfrm>
                <a:off x="1036638" y="4876800"/>
                <a:ext cx="6811962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971DD15D-7DD2-4E2F-850F-C85C7E0B4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38" y="4876800"/>
                <a:ext cx="6811962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84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b="1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4344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2338-7803-4704-8A2B-DC5D94903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497330" cy="22789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A3940-54FD-4202-A77F-52E6900A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7"/>
            <a:ext cx="9144000" cy="416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4D60B-86B8-431D-9139-921BBFE3D0AF}"/>
              </a:ext>
            </a:extLst>
          </p:cNvPr>
          <p:cNvSpPr txBox="1"/>
          <p:nvPr/>
        </p:nvSpPr>
        <p:spPr>
          <a:xfrm>
            <a:off x="215679" y="4343400"/>
            <a:ext cx="87126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Committed emissions from existing and proposed energy infrastructure</a:t>
            </a:r>
          </a:p>
          <a:p>
            <a:r>
              <a:rPr lang="en-US" sz="2200" dirty="0">
                <a:latin typeface="Candara" panose="020E0502030303020204" pitchFamily="34" charset="0"/>
              </a:rPr>
              <a:t>(about 846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 thus represent more than the entire carbon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budget that remains if mean warming is to be limited to 1.5°C 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with a probability of 66 to 50 per cent (420–580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),</a:t>
            </a:r>
          </a:p>
          <a:p>
            <a:r>
              <a:rPr lang="en-US" sz="2200" dirty="0">
                <a:latin typeface="Candara" panose="020E0502030303020204" pitchFamily="34" charset="0"/>
              </a:rPr>
              <a:t>and perhaps two-thirds of the remaining carbon budget if mean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warming is to be limited to less than 2 °C (1,170–1,500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).</a:t>
            </a:r>
            <a:endParaRPr lang="en-GB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2338-7803-4704-8A2B-DC5D94903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497330" cy="22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A0EF3-16D6-426E-95ED-99AA1370B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0544551" cy="59313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carbon-free backstop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Carbon-free backstop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carbon-free backstop is a source of energy that does not emit carbon dioxide</a:t>
            </a:r>
            <a:endParaRPr lang="de-DE" sz="2800" dirty="0">
              <a:solidFill>
                <a:srgbClr val="0000CC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backstop outcompetes fossil energy a certain carbon tax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backstop does not just replace fossil energy at the margin, but it takes over the market – there is an abundant supply at a constant cost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backstop continues to dominate the energy market even after the carbon tax has dropped back to zero</a:t>
            </a:r>
          </a:p>
        </p:txBody>
      </p:sp>
    </p:spTree>
    <p:extLst>
      <p:ext uri="{BB962C8B-B14F-4D97-AF65-F5344CB8AC3E}">
        <p14:creationId xmlns:p14="http://schemas.microsoft.com/office/powerpoint/2010/main" val="40791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carbon-free backstop</a:t>
            </a:r>
          </a:p>
        </p:txBody>
      </p:sp>
    </p:spTree>
    <p:extLst>
      <p:ext uri="{BB962C8B-B14F-4D97-AF65-F5344CB8AC3E}">
        <p14:creationId xmlns:p14="http://schemas.microsoft.com/office/powerpoint/2010/main" val="130004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carbon-free backstop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we consider many countries, optimal emission reduction goes down!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1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 bwMode="auto">
              <a:xfrm>
                <a:off x="838200" y="1081548"/>
                <a:ext cx="6324600" cy="1917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r>
                  <a:rPr lang="en-GB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Concentration: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GB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081548"/>
                <a:ext cx="6324600" cy="1917700"/>
              </a:xfrm>
              <a:prstGeom prst="rect">
                <a:avLst/>
              </a:prstGeom>
              <a:blipFill>
                <a:blip r:embed="rId3"/>
                <a:stretch>
                  <a:fillRect l="-2025" t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6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 bwMode="auto">
              <a:xfrm>
                <a:off x="838200" y="1081548"/>
                <a:ext cx="6324600" cy="1917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r>
                  <a:rPr lang="en-GB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Concentration: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GB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081548"/>
                <a:ext cx="6324600" cy="1917700"/>
              </a:xfrm>
              <a:prstGeom prst="rect">
                <a:avLst/>
              </a:prstGeom>
              <a:blipFill>
                <a:blip r:embed="rId3"/>
                <a:stretch>
                  <a:fillRect l="-2025" t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ADE15F-7892-4FA2-8B0B-94915C6E5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42" y="-799119"/>
            <a:ext cx="9370142" cy="81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Maier-Reimer &amp; Hasselmann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072535" y="1447800"/>
                <a:ext cx="7988300" cy="4470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=1−1/2;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=1−1/17;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=1−1/74;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=1−1/363;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535" y="1447800"/>
                <a:ext cx="7988300" cy="447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02E982-D727-4089-A1B2-68B8CA777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5181600"/>
            <a:ext cx="28575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D3603-AB17-4A84-A82C-B9AB29B2CB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181600"/>
            <a:ext cx="2146300" cy="16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8760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1283</Words>
  <Application>Microsoft Office PowerPoint</Application>
  <PresentationFormat>On-screen Show (4:3)</PresentationFormat>
  <Paragraphs>149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Cambria Math</vt:lpstr>
      <vt:lpstr>Candara</vt:lpstr>
      <vt:lpstr>Comic Sans MS</vt:lpstr>
      <vt:lpstr>Times New Roman</vt:lpstr>
      <vt:lpstr>Standarddesign</vt:lpstr>
      <vt:lpstr>Optimal Emission Reduction</vt:lpstr>
      <vt:lpstr>Optimal Climate Policy</vt:lpstr>
      <vt:lpstr>How deep?</vt:lpstr>
      <vt:lpstr>How deep?</vt:lpstr>
      <vt:lpstr>How deep?</vt:lpstr>
      <vt:lpstr>How deep?</vt:lpstr>
      <vt:lpstr>How deep?</vt:lpstr>
      <vt:lpstr>PowerPoint Presentation</vt:lpstr>
      <vt:lpstr>How deep?</vt:lpstr>
      <vt:lpstr>How deep?</vt:lpstr>
      <vt:lpstr>How deep?</vt:lpstr>
      <vt:lpstr>How deep?</vt:lpstr>
      <vt:lpstr>2015 Paris Agreement, Art 2(1)a </vt:lpstr>
      <vt:lpstr>Two degrees?</vt:lpstr>
      <vt:lpstr>Optimal Climate Policy</vt:lpstr>
      <vt:lpstr>Optimal Climate Policy</vt:lpstr>
      <vt:lpstr>Optimal Climate Policy</vt:lpstr>
      <vt:lpstr>PowerPoint Presentation</vt:lpstr>
      <vt:lpstr>PowerPoint Presentation</vt:lpstr>
      <vt:lpstr>PowerPoint Presentation</vt:lpstr>
      <vt:lpstr>PowerPoint Presentation</vt:lpstr>
      <vt:lpstr>Optimal Emission Control</vt:lpstr>
      <vt:lpstr>PowerPoint Presentation</vt:lpstr>
      <vt:lpstr>Optimal Emission Control</vt:lpstr>
      <vt:lpstr>PowerPoint Presentation</vt:lpstr>
      <vt:lpstr>Optimal Emission Control</vt:lpstr>
      <vt:lpstr>Carbon-free backstop</vt:lpstr>
      <vt:lpstr>Optimal Emission Control</vt:lpstr>
      <vt:lpstr>Optimal Emission Control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230</cp:revision>
  <dcterms:created xsi:type="dcterms:W3CDTF">2000-09-24T19:27:04Z</dcterms:created>
  <dcterms:modified xsi:type="dcterms:W3CDTF">2020-10-27T17:29:09Z</dcterms:modified>
</cp:coreProperties>
</file>