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32" r:id="rId3"/>
    <p:sldId id="257" r:id="rId4"/>
    <p:sldId id="278" r:id="rId5"/>
    <p:sldId id="258" r:id="rId6"/>
    <p:sldId id="280" r:id="rId7"/>
    <p:sldId id="274" r:id="rId8"/>
    <p:sldId id="275" r:id="rId9"/>
    <p:sldId id="279" r:id="rId10"/>
    <p:sldId id="282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9C7A6-92DB-48C9-BA2A-E9CC2F580D35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D85BD-340D-4D20-B261-B5AA2FC2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34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FF88E-715C-4C59-ABE7-2912751301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55AF-5E5A-432C-A44F-1816A57541F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996-6896-4DEE-BA79-2C7EB88D5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63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55AF-5E5A-432C-A44F-1816A57541F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996-6896-4DEE-BA79-2C7EB88D5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6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55AF-5E5A-432C-A44F-1816A57541F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996-6896-4DEE-BA79-2C7EB88D5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55AF-5E5A-432C-A44F-1816A57541F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996-6896-4DEE-BA79-2C7EB88D5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0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55AF-5E5A-432C-A44F-1816A57541F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996-6896-4DEE-BA79-2C7EB88D5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36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55AF-5E5A-432C-A44F-1816A57541F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996-6896-4DEE-BA79-2C7EB88D5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86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55AF-5E5A-432C-A44F-1816A57541F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996-6896-4DEE-BA79-2C7EB88D5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91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55AF-5E5A-432C-A44F-1816A57541F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996-6896-4DEE-BA79-2C7EB88D5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32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55AF-5E5A-432C-A44F-1816A57541F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996-6896-4DEE-BA79-2C7EB88D5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50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55AF-5E5A-432C-A44F-1816A57541F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996-6896-4DEE-BA79-2C7EB88D5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40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55AF-5E5A-432C-A44F-1816A57541F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996-6896-4DEE-BA79-2C7EB88D5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07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C55AF-5E5A-432C-A44F-1816A57541F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A996-6896-4DEE-BA79-2C7EB88D5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3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7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6" y="-1146222"/>
            <a:ext cx="10643912" cy="800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ambria" panose="02040503050406030204" pitchFamily="18" charset="0"/>
              </a:rPr>
              <a:t>Secondary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5772"/>
            <a:ext cx="10515600" cy="4351338"/>
          </a:xfrm>
        </p:spPr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If greenhouse gas emission reduction helps solving other problems (air pollution, energy security), then we should do more of it</a:t>
            </a:r>
          </a:p>
          <a:p>
            <a:r>
              <a:rPr lang="en-GB" dirty="0">
                <a:latin typeface="Cambria" panose="02040503050406030204" pitchFamily="18" charset="0"/>
              </a:rPr>
              <a:t>However, it can also make these problems worse</a:t>
            </a:r>
          </a:p>
          <a:p>
            <a:r>
              <a:rPr lang="en-GB" dirty="0">
                <a:latin typeface="Cambria" panose="02040503050406030204" pitchFamily="18" charset="0"/>
              </a:rPr>
              <a:t>Other problems do not justify a lot of greenhouse gas emission reduction as greenhouse gas emission reduction would be a clumsy way to solve other problems</a:t>
            </a:r>
          </a:p>
          <a:p>
            <a:r>
              <a:rPr lang="en-GB" dirty="0">
                <a:solidFill>
                  <a:srgbClr val="FF0000"/>
                </a:solidFill>
                <a:latin typeface="Cambria" panose="02040503050406030204" pitchFamily="18" charset="0"/>
              </a:rPr>
              <a:t>Secondary benefits shrink with policies aimed at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93130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2254" y="1395621"/>
                <a:ext cx="8961319" cy="1244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800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54" y="1395621"/>
                <a:ext cx="8961319" cy="12440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2255" y="234643"/>
                <a:ext cx="3236975" cy="813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55" y="234643"/>
                <a:ext cx="3236975" cy="813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2253" y="2462421"/>
                <a:ext cx="7023189" cy="968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𝛼𝜓</m:t>
                              </m:r>
                            </m:num>
                            <m:den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f>
                            <m:f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𝛼𝜓</m:t>
                              </m:r>
                            </m:num>
                            <m:den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den>
                          </m:f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𝛼𝜏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𝜒𝜌</m:t>
                              </m:r>
                            </m:e>
                          </m:d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𝜆𝜅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53" y="2462421"/>
                <a:ext cx="7023189" cy="9681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2253" y="3706480"/>
                <a:ext cx="7023189" cy="1420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𝛼𝜏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𝜒𝜌</m:t>
                                  </m:r>
                                </m:e>
                              </m:d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𝛼𝜎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𝜒𝜋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𝛼𝜓</m:t>
                              </m:r>
                            </m:num>
                            <m:den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𝜆𝜅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𝜆𝜅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53" y="3706480"/>
                <a:ext cx="7023189" cy="14204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2253" y="5402842"/>
                <a:ext cx="5333538" cy="908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𝛼𝜏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𝜒𝜌</m:t>
                              </m:r>
                            </m:e>
                          </m:d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𝜆𝜅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53" y="5402842"/>
                <a:ext cx="5333538" cy="9087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4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Climate Policy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International agreements</a:t>
            </a:r>
          </a:p>
          <a:p>
            <a:r>
              <a:rPr lang="de-DE" dirty="0">
                <a:latin typeface="Candara" panose="020E0502030303020204" pitchFamily="34" charset="0"/>
              </a:rPr>
              <a:t>First-best climate policy</a:t>
            </a:r>
          </a:p>
          <a:p>
            <a:r>
              <a:rPr lang="de-DE" b="1" dirty="0">
                <a:latin typeface="Candara" panose="020E0502030303020204" pitchFamily="34" charset="0"/>
              </a:rPr>
              <a:t>Ancillary benefits</a:t>
            </a:r>
          </a:p>
          <a:p>
            <a:r>
              <a:rPr lang="de-DE" dirty="0">
                <a:latin typeface="Candara" panose="020E0502030303020204" pitchFamily="34" charset="0"/>
              </a:rPr>
              <a:t>Time discounting</a:t>
            </a:r>
          </a:p>
          <a:p>
            <a:r>
              <a:rPr lang="de-DE" dirty="0">
                <a:latin typeface="Candara" panose="020E0502030303020204" pitchFamily="34" charset="0"/>
              </a:rPr>
              <a:t>Uncertainty</a:t>
            </a:r>
          </a:p>
          <a:p>
            <a:r>
              <a:rPr lang="de-DE" dirty="0">
                <a:latin typeface="Candara" panose="020E0502030303020204" pitchFamily="34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224344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4968" y="1376532"/>
                <a:ext cx="21176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8" y="1376532"/>
                <a:ext cx="211763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28032" y="357476"/>
            <a:ext cx="104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Two criterion emissions, </a:t>
            </a:r>
            <a:r>
              <a:rPr lang="en-GB" sz="2800" i="1" dirty="0">
                <a:latin typeface="Cambria" panose="02040503050406030204" pitchFamily="18" charset="0"/>
              </a:rPr>
              <a:t>G</a:t>
            </a:r>
            <a:r>
              <a:rPr lang="en-GB" sz="2800" dirty="0">
                <a:latin typeface="Cambria" panose="02040503050406030204" pitchFamily="18" charset="0"/>
              </a:rPr>
              <a:t> and </a:t>
            </a:r>
            <a:r>
              <a:rPr lang="en-GB" sz="2800" i="1" dirty="0">
                <a:latin typeface="Cambria" panose="02040503050406030204" pitchFamily="18" charset="0"/>
              </a:rPr>
              <a:t>A</a:t>
            </a:r>
            <a:r>
              <a:rPr lang="en-GB" sz="2800" dirty="0">
                <a:latin typeface="Cambria" panose="02040503050406030204" pitchFamily="18" charset="0"/>
              </a:rPr>
              <a:t>, measured as emission reductions.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031" y="853312"/>
            <a:ext cx="5371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Benefits, </a:t>
            </a:r>
            <a:r>
              <a:rPr lang="en-GB" sz="2800" i="1" dirty="0">
                <a:latin typeface="Cambria" panose="02040503050406030204" pitchFamily="18" charset="0"/>
              </a:rPr>
              <a:t>B</a:t>
            </a:r>
            <a:r>
              <a:rPr lang="en-GB" sz="2800" dirty="0">
                <a:latin typeface="Cambria" panose="02040503050406030204" pitchFamily="18" charset="0"/>
              </a:rPr>
              <a:t>, of emission reduction: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8031" y="1807419"/>
            <a:ext cx="616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Emission controls, </a:t>
            </a:r>
            <a:r>
              <a:rPr lang="en-GB" sz="2800" i="1" dirty="0">
                <a:latin typeface="Cambria" panose="02040503050406030204" pitchFamily="18" charset="0"/>
              </a:rPr>
              <a:t>R</a:t>
            </a:r>
            <a:r>
              <a:rPr lang="en-GB" sz="2800" dirty="0">
                <a:latin typeface="Cambria" panose="02040503050406030204" pitchFamily="18" charset="0"/>
              </a:rPr>
              <a:t> and </a:t>
            </a:r>
            <a:r>
              <a:rPr lang="en-GB" sz="2800" i="1" dirty="0">
                <a:latin typeface="Cambria" panose="02040503050406030204" pitchFamily="18" charset="0"/>
              </a:rPr>
              <a:t>S</a:t>
            </a:r>
            <a:r>
              <a:rPr lang="en-GB" sz="2800" dirty="0">
                <a:latin typeface="Cambria" panose="02040503050406030204" pitchFamily="18" charset="0"/>
              </a:rPr>
              <a:t>, affect both: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4968" y="2303255"/>
                <a:ext cx="20706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8" y="2303255"/>
                <a:ext cx="207069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4968" y="2799091"/>
                <a:ext cx="2019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8" y="2799091"/>
                <a:ext cx="201997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28030" y="3223605"/>
            <a:ext cx="4922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Costs, </a:t>
            </a:r>
            <a:r>
              <a:rPr lang="en-GB" sz="2800" i="1" dirty="0">
                <a:latin typeface="Cambria" panose="02040503050406030204" pitchFamily="18" charset="0"/>
              </a:rPr>
              <a:t>C</a:t>
            </a:r>
            <a:r>
              <a:rPr lang="en-GB" sz="2800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4968" y="3805401"/>
                <a:ext cx="3328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8" y="3805401"/>
                <a:ext cx="332828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28030" y="4236288"/>
            <a:ext cx="277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Rework benefits: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4968" y="4766712"/>
                <a:ext cx="92225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8" y="4766712"/>
                <a:ext cx="922258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04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8031" y="260884"/>
            <a:ext cx="5371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Benefits, </a:t>
            </a:r>
            <a:r>
              <a:rPr lang="en-GB" sz="2800" i="1" dirty="0">
                <a:latin typeface="Cambria" panose="02040503050406030204" pitchFamily="18" charset="0"/>
              </a:rPr>
              <a:t>B</a:t>
            </a:r>
            <a:r>
              <a:rPr lang="en-GB" sz="2800" dirty="0">
                <a:latin typeface="Cambria" panose="02040503050406030204" pitchFamily="18" charset="0"/>
              </a:rPr>
              <a:t>, of emission reduction: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030" y="1214991"/>
            <a:ext cx="4922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Costs, </a:t>
            </a:r>
            <a:r>
              <a:rPr lang="en-GB" sz="2800" i="1" dirty="0">
                <a:latin typeface="Cambria" panose="02040503050406030204" pitchFamily="18" charset="0"/>
              </a:rPr>
              <a:t>C</a:t>
            </a:r>
            <a:r>
              <a:rPr lang="en-GB" sz="2800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3788" y="1751090"/>
                <a:ext cx="3328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8" y="1751090"/>
                <a:ext cx="332828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8030" y="784104"/>
                <a:ext cx="92225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0" y="784104"/>
                <a:ext cx="922258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53788" y="2500731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Optimal control for </a:t>
            </a:r>
            <a:r>
              <a:rPr lang="en-GB" sz="2800" i="1" dirty="0">
                <a:latin typeface="Cambria" panose="02040503050406030204" pitchFamily="18" charset="0"/>
              </a:rPr>
              <a:t>R</a:t>
            </a:r>
            <a:r>
              <a:rPr lang="en-GB" sz="28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69698" y="3153028"/>
                <a:ext cx="6579430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8" y="3153028"/>
                <a:ext cx="6579430" cy="81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53788" y="4177158"/>
                <a:ext cx="11443774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latin typeface="Cambria" panose="02040503050406030204" pitchFamily="18" charset="0"/>
                  </a:rPr>
                  <a:t>The secondary benefit increases the optimal rate of abatement if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sz="2800" dirty="0">
                    <a:latin typeface="Cambria" panose="02040503050406030204" pitchFamily="18" charset="0"/>
                  </a:rPr>
                  <a:t>&gt;0 (e.g.,</a:t>
                </a:r>
              </a:p>
              <a:p>
                <a:r>
                  <a:rPr lang="en-GB" sz="2800" dirty="0">
                    <a:latin typeface="Cambria" panose="02040503050406030204" pitchFamily="18" charset="0"/>
                  </a:rPr>
                  <a:t>switch from coal to gas), reduces it if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sz="2800" dirty="0">
                    <a:latin typeface="Cambria" panose="02040503050406030204" pitchFamily="18" charset="0"/>
                  </a:rPr>
                  <a:t>&lt;0 (e.g., petrol to diesel).</a:t>
                </a:r>
              </a:p>
              <a:p>
                <a:endParaRPr lang="en-GB" sz="2800" dirty="0">
                  <a:latin typeface="Cambria" panose="02040503050406030204" pitchFamily="18" charset="0"/>
                </a:endParaRPr>
              </a:p>
              <a:p>
                <a:r>
                  <a:rPr lang="en-GB" sz="2800" dirty="0">
                    <a:latin typeface="Cambria" panose="02040503050406030204" pitchFamily="18" charset="0"/>
                  </a:rPr>
                  <a:t>If climate change is a hoax,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GB" sz="2800" dirty="0">
                    <a:latin typeface="Cambria" panose="02040503050406030204" pitchFamily="18" charset="0"/>
                  </a:rPr>
                  <a:t>=0, you may want to reduce or increase</a:t>
                </a:r>
              </a:p>
              <a:p>
                <a:r>
                  <a:rPr lang="en-GB" sz="2800" dirty="0">
                    <a:latin typeface="Cambria" panose="02040503050406030204" pitchFamily="18" charset="0"/>
                  </a:rPr>
                  <a:t>greenhouse emissions depending on the sign and size of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sz="2800" dirty="0">
                    <a:latin typeface="Cambria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8" y="4177158"/>
                <a:ext cx="11443774" cy="2246769"/>
              </a:xfrm>
              <a:prstGeom prst="rect">
                <a:avLst/>
              </a:prstGeom>
              <a:blipFill>
                <a:blip r:embed="rId5"/>
                <a:stretch>
                  <a:fillRect l="-1119" t="-2710" r="-53" b="-6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C9AC440-A45A-4B9E-B9C4-16BB56CB4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9128" y="1214991"/>
            <a:ext cx="4682590" cy="30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6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53788" y="241007"/>
            <a:ext cx="3462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Optimal control for </a:t>
            </a:r>
            <a:r>
              <a:rPr lang="en-GB" sz="2800" i="1" dirty="0">
                <a:latin typeface="Cambria" panose="02040503050406030204" pitchFamily="18" charset="0"/>
              </a:rPr>
              <a:t>S</a:t>
            </a:r>
            <a:r>
              <a:rPr lang="en-GB" sz="28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3788" y="2063816"/>
                <a:ext cx="667657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latin typeface="Cambria" panose="02040503050406030204" pitchFamily="18" charset="0"/>
                  </a:rPr>
                  <a:t>Again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2800" dirty="0">
                    <a:latin typeface="Cambria" panose="02040503050406030204" pitchFamily="18" charset="0"/>
                  </a:rPr>
                  <a:t>&gt;0 (e.g., switch from coal to gas) or</a:t>
                </a:r>
                <a:endParaRPr lang="en-GB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2800" dirty="0">
                    <a:latin typeface="Cambria" panose="02040503050406030204" pitchFamily="18" charset="0"/>
                  </a:rPr>
                  <a:t>&lt;0 (e.g., scrubbers on smokestacks).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8" y="2063816"/>
                <a:ext cx="6676571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918" t="-7051" r="-913" b="-17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3788" y="1004294"/>
                <a:ext cx="6626750" cy="81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𝛼𝜎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𝜒𝜋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8" y="1004294"/>
                <a:ext cx="6626750" cy="819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72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ambria" panose="02040503050406030204" pitchFamily="18" charset="0"/>
              </a:rPr>
              <a:t>Secondary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5772"/>
            <a:ext cx="10515600" cy="4351338"/>
          </a:xfrm>
        </p:spPr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If greenhouse gas emission reduction helps solving other problems (air pollution, energy security), then we should do more of it</a:t>
            </a:r>
          </a:p>
          <a:p>
            <a:r>
              <a:rPr lang="en-GB" dirty="0">
                <a:latin typeface="Cambria" panose="02040503050406030204" pitchFamily="18" charset="0"/>
              </a:rPr>
              <a:t>However, it can also make these problems worse</a:t>
            </a:r>
          </a:p>
          <a:p>
            <a:r>
              <a:rPr lang="en-GB" dirty="0">
                <a:latin typeface="Cambria" panose="02040503050406030204" pitchFamily="18" charset="0"/>
              </a:rPr>
              <a:t>Other problems do not justify a lot of greenhouse gas emission reduction as greenhouse gas emission reduction would be a clumsy way to solve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310984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4968" y="1376532"/>
                <a:ext cx="21176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8" y="1376532"/>
                <a:ext cx="211763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8031" y="853312"/>
            <a:ext cx="5371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Benefits, </a:t>
            </a:r>
            <a:r>
              <a:rPr lang="en-GB" sz="2800" i="1" dirty="0">
                <a:latin typeface="Cambria" panose="02040503050406030204" pitchFamily="18" charset="0"/>
              </a:rPr>
              <a:t>B</a:t>
            </a:r>
            <a:r>
              <a:rPr lang="en-GB" sz="2800" dirty="0">
                <a:latin typeface="Cambria" panose="02040503050406030204" pitchFamily="18" charset="0"/>
              </a:rPr>
              <a:t>, of emission reduction: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8031" y="1807419"/>
            <a:ext cx="616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Emission controls, </a:t>
            </a:r>
            <a:r>
              <a:rPr lang="en-GB" sz="2800" i="1" dirty="0">
                <a:latin typeface="Cambria" panose="02040503050406030204" pitchFamily="18" charset="0"/>
              </a:rPr>
              <a:t>R</a:t>
            </a:r>
            <a:r>
              <a:rPr lang="en-GB" sz="2800" dirty="0">
                <a:latin typeface="Cambria" panose="02040503050406030204" pitchFamily="18" charset="0"/>
              </a:rPr>
              <a:t> and </a:t>
            </a:r>
            <a:r>
              <a:rPr lang="en-GB" sz="2800" i="1" dirty="0">
                <a:latin typeface="Cambria" panose="02040503050406030204" pitchFamily="18" charset="0"/>
              </a:rPr>
              <a:t>S</a:t>
            </a:r>
            <a:r>
              <a:rPr lang="en-GB" sz="2800" dirty="0">
                <a:latin typeface="Cambria" panose="02040503050406030204" pitchFamily="18" charset="0"/>
              </a:rPr>
              <a:t>, affect both: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4968" y="2303255"/>
                <a:ext cx="20706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8" y="2303255"/>
                <a:ext cx="207069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74968" y="2799091"/>
                <a:ext cx="60185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𝑅𝑆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8" y="2799091"/>
                <a:ext cx="601850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28030" y="3223605"/>
            <a:ext cx="4922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Costs, C, of emission 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4968" y="3805401"/>
                <a:ext cx="3328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8" y="3805401"/>
                <a:ext cx="332828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28030" y="4236288"/>
            <a:ext cx="277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Rework benefits: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28030" y="4861607"/>
                <a:ext cx="114651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0" y="4861607"/>
                <a:ext cx="1146512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28030" y="356645"/>
            <a:ext cx="7792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Now make the secondary benefits less than linear.</a:t>
            </a:r>
          </a:p>
        </p:txBody>
      </p:sp>
    </p:spTree>
    <p:extLst>
      <p:ext uri="{BB962C8B-B14F-4D97-AF65-F5344CB8AC3E}">
        <p14:creationId xmlns:p14="http://schemas.microsoft.com/office/powerpoint/2010/main" val="51442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99616-7B9F-4A97-B2CD-7CF01E44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85" y="0"/>
            <a:ext cx="5297215" cy="34494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031" y="260884"/>
            <a:ext cx="5371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Benefits, </a:t>
            </a:r>
            <a:r>
              <a:rPr lang="en-GB" sz="2800" i="1" dirty="0">
                <a:latin typeface="Cambria" panose="02040503050406030204" pitchFamily="18" charset="0"/>
              </a:rPr>
              <a:t>B</a:t>
            </a:r>
            <a:r>
              <a:rPr lang="en-GB" sz="2800" dirty="0">
                <a:latin typeface="Cambria" panose="02040503050406030204" pitchFamily="18" charset="0"/>
              </a:rPr>
              <a:t>, of emission reduction: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029" y="1214991"/>
            <a:ext cx="4922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Costs, </a:t>
            </a:r>
            <a:r>
              <a:rPr lang="en-GB" sz="2800" i="1" dirty="0">
                <a:latin typeface="Cambria" panose="02040503050406030204" pitchFamily="18" charset="0"/>
              </a:rPr>
              <a:t>C</a:t>
            </a:r>
            <a:r>
              <a:rPr lang="en-GB" sz="2800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3788" y="1751090"/>
                <a:ext cx="3328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8" y="1751090"/>
                <a:ext cx="332828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28030" y="784104"/>
                <a:ext cx="58823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0" y="784104"/>
                <a:ext cx="588238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28030" y="2487550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Optimal control for </a:t>
            </a:r>
            <a:r>
              <a:rPr lang="en-GB" sz="2800" i="1" dirty="0">
                <a:latin typeface="Cambria" panose="02040503050406030204" pitchFamily="18" charset="0"/>
              </a:rPr>
              <a:t>R</a:t>
            </a:r>
            <a:r>
              <a:rPr lang="en-GB" sz="28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53788" y="3079685"/>
                <a:ext cx="8722773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𝛼𝜓</m:t>
                      </m:r>
                      <m:r>
                        <a:rPr lang="en-GB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8" y="3079685"/>
                <a:ext cx="8722773" cy="819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3788" y="4146536"/>
                <a:ext cx="8842677" cy="81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𝛼𝜎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𝜒𝜋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𝛼𝜓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8" y="4146536"/>
                <a:ext cx="8842677" cy="819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72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68B366-FC87-4AD1-A953-5B6E234C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811" y="5618"/>
            <a:ext cx="5257190" cy="3423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031" y="260884"/>
            <a:ext cx="5371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Benefits, </a:t>
            </a:r>
            <a:r>
              <a:rPr lang="en-GB" sz="2800" i="1" dirty="0">
                <a:latin typeface="Cambria" panose="02040503050406030204" pitchFamily="18" charset="0"/>
              </a:rPr>
              <a:t>B</a:t>
            </a:r>
            <a:r>
              <a:rPr lang="en-GB" sz="2800" dirty="0">
                <a:latin typeface="Cambria" panose="02040503050406030204" pitchFamily="18" charset="0"/>
              </a:rPr>
              <a:t>, of emission reduction: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029" y="1214991"/>
            <a:ext cx="4922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Costs, </a:t>
            </a:r>
            <a:r>
              <a:rPr lang="en-GB" sz="2800" i="1" dirty="0">
                <a:latin typeface="Cambria" panose="02040503050406030204" pitchFamily="18" charset="0"/>
              </a:rPr>
              <a:t>C</a:t>
            </a:r>
            <a:r>
              <a:rPr lang="en-GB" sz="2800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3788" y="1751090"/>
                <a:ext cx="3328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8" y="1751090"/>
                <a:ext cx="332828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28030" y="784104"/>
                <a:ext cx="58823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0" y="784104"/>
                <a:ext cx="588238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28030" y="2487550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Optimal control for </a:t>
            </a:r>
            <a:r>
              <a:rPr lang="en-GB" sz="2800" i="1" dirty="0">
                <a:latin typeface="Cambria" panose="02040503050406030204" pitchFamily="18" charset="0"/>
              </a:rPr>
              <a:t>R</a:t>
            </a:r>
            <a:r>
              <a:rPr lang="en-GB" sz="28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53788" y="3079685"/>
                <a:ext cx="8722773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𝛼𝜓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8" y="3079685"/>
                <a:ext cx="8722773" cy="819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3788" y="4146536"/>
                <a:ext cx="8842677" cy="81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𝛼𝜎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𝜒𝜋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𝛼𝜓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8" y="4146536"/>
                <a:ext cx="8842677" cy="819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-1238339" y="5309287"/>
                <a:ext cx="8748084" cy="908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𝛼𝜏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𝜒𝜌</m:t>
                              </m:r>
                            </m:e>
                          </m:d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𝜆𝜅</m:t>
                          </m:r>
                          <m:r>
                            <a:rPr lang="en-GB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8339" y="5309287"/>
                <a:ext cx="8748084" cy="9087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6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659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Cambria Math</vt:lpstr>
      <vt:lpstr>Candara</vt:lpstr>
      <vt:lpstr>Office Theme</vt:lpstr>
      <vt:lpstr>PowerPoint Presentation</vt:lpstr>
      <vt:lpstr>Optimal Climate Policy</vt:lpstr>
      <vt:lpstr>PowerPoint Presentation</vt:lpstr>
      <vt:lpstr>PowerPoint Presentation</vt:lpstr>
      <vt:lpstr>PowerPoint Presentation</vt:lpstr>
      <vt:lpstr>Secondary benefits</vt:lpstr>
      <vt:lpstr>PowerPoint Presentation</vt:lpstr>
      <vt:lpstr>PowerPoint Presentation</vt:lpstr>
      <vt:lpstr>PowerPoint Presentation</vt:lpstr>
      <vt:lpstr>Secondary 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Tol</dc:creator>
  <cp:lastModifiedBy>Richard Tol</cp:lastModifiedBy>
  <cp:revision>54</cp:revision>
  <dcterms:created xsi:type="dcterms:W3CDTF">2015-03-01T21:14:03Z</dcterms:created>
  <dcterms:modified xsi:type="dcterms:W3CDTF">2020-10-27T14:54:19Z</dcterms:modified>
</cp:coreProperties>
</file>