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7" r:id="rId2"/>
    <p:sldId id="345" r:id="rId3"/>
    <p:sldId id="305" r:id="rId4"/>
    <p:sldId id="350" r:id="rId5"/>
    <p:sldId id="344" r:id="rId6"/>
    <p:sldId id="331" r:id="rId7"/>
    <p:sldId id="352" r:id="rId8"/>
    <p:sldId id="332" r:id="rId9"/>
    <p:sldId id="329" r:id="rId10"/>
    <p:sldId id="330" r:id="rId11"/>
    <p:sldId id="309" r:id="rId12"/>
    <p:sldId id="351" r:id="rId13"/>
    <p:sldId id="333" r:id="rId14"/>
    <p:sldId id="349" r:id="rId15"/>
    <p:sldId id="347" r:id="rId16"/>
    <p:sldId id="346" r:id="rId17"/>
    <p:sldId id="334" r:id="rId18"/>
    <p:sldId id="335" r:id="rId19"/>
    <p:sldId id="336" r:id="rId20"/>
    <p:sldId id="337" r:id="rId21"/>
    <p:sldId id="353" r:id="rId22"/>
    <p:sldId id="348" r:id="rId23"/>
    <p:sldId id="339" r:id="rId24"/>
    <p:sldId id="354" r:id="rId25"/>
    <p:sldId id="340" r:id="rId26"/>
    <p:sldId id="343" r:id="rId27"/>
    <p:sldId id="342" r:id="rId28"/>
    <p:sldId id="355" r:id="rId29"/>
  </p:sldIdLst>
  <p:sldSz cx="9144000" cy="6858000" type="screen4x3"/>
  <p:notesSz cx="6772275" cy="9902825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CC00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678" autoAdjust="0"/>
    <p:restoredTop sz="90929"/>
  </p:normalViewPr>
  <p:slideViewPr>
    <p:cSldViewPr>
      <p:cViewPr varScale="1">
        <p:scale>
          <a:sx n="78" d="100"/>
          <a:sy n="78" d="100"/>
        </p:scale>
        <p:origin x="1013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52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416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6988" y="0"/>
            <a:ext cx="293528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416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07525"/>
            <a:ext cx="29352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416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6988" y="9407525"/>
            <a:ext cx="293528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6939896-D0A6-4698-8F51-80497627A634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31114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52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37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5400" y="0"/>
            <a:ext cx="29352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86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1225" y="742950"/>
            <a:ext cx="4949825" cy="37131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37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7863" y="4703763"/>
            <a:ext cx="5416550" cy="445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37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05938"/>
            <a:ext cx="29352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37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5400" y="9405938"/>
            <a:ext cx="29352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8BB47844-F284-4483-B2EB-69316BEC67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9136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9B9E2ED-DB93-4E8D-B2BC-6F43EDC453F0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5133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B4ABEFE-E9C9-4327-B9CD-DA178A9DD711}" type="slidenum">
              <a:rPr lang="en-GB" smtClean="0"/>
              <a:pPr>
                <a:defRPr/>
              </a:pPr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84521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E35D83A-E248-4DBF-996D-AABEBBC91E4A}" type="slidenum">
              <a:rPr lang="en-GB" smtClean="0"/>
              <a:pPr/>
              <a:t>13</a:t>
            </a:fld>
            <a:endParaRPr lang="en-GB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1162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58FF88E-715C-4C59-ABE7-29127513013F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1927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E35D83A-E248-4DBF-996D-AABEBBC91E4A}" type="slidenum">
              <a:rPr lang="en-GB" smtClean="0"/>
              <a:pPr/>
              <a:t>15</a:t>
            </a:fld>
            <a:endParaRPr lang="en-GB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2082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E35D83A-E248-4DBF-996D-AABEBBC91E4A}" type="slidenum">
              <a:rPr lang="en-GB" smtClean="0"/>
              <a:pPr/>
              <a:t>16</a:t>
            </a:fld>
            <a:endParaRPr lang="en-GB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3059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CA747F-AA0A-45C8-8590-4B45FEBABEA9}" type="slidenum">
              <a:rPr lang="en-GB" smtClean="0"/>
              <a:pPr/>
              <a:t>17</a:t>
            </a:fld>
            <a:endParaRPr lang="en-GB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3255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4B557FD-4260-4C27-B395-3F1B38494D50}" type="slidenum">
              <a:rPr lang="en-GB" smtClean="0"/>
              <a:pPr/>
              <a:t>18</a:t>
            </a:fld>
            <a:endParaRPr lang="en-GB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680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F97CB7A-C4D5-4202-87EA-94456E76F462}" type="slidenum">
              <a:rPr lang="en-GB" smtClean="0"/>
              <a:pPr/>
              <a:t>19</a:t>
            </a:fld>
            <a:endParaRPr lang="en-GB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7946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CF74F3A-B063-4143-BA4A-69F4B11EDAD8}" type="slidenum">
              <a:rPr lang="en-GB" smtClean="0"/>
              <a:pPr/>
              <a:t>20</a:t>
            </a:fld>
            <a:endParaRPr lang="en-GB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4845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B4ABEFE-E9C9-4327-B9CD-DA178A9DD711}" type="slidenum">
              <a:rPr lang="en-GB" smtClean="0"/>
              <a:pPr>
                <a:defRPr/>
              </a:pPr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23870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58FF88E-715C-4C59-ABE7-29127513013F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3754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58FF88E-715C-4C59-ABE7-29127513013F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40848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52F397-995F-41C2-B6ED-49CCEEF21896}" type="slidenum">
              <a:rPr lang="en-GB" smtClean="0"/>
              <a:pPr/>
              <a:t>23</a:t>
            </a:fld>
            <a:endParaRPr lang="en-GB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64011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52F397-995F-41C2-B6ED-49CCEEF21896}" type="slidenum">
              <a:rPr lang="en-GB" smtClean="0"/>
              <a:pPr/>
              <a:t>24</a:t>
            </a:fld>
            <a:endParaRPr lang="en-GB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78385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8963E7B-DD08-4A41-943D-540580624717}" type="slidenum">
              <a:rPr lang="en-GB" smtClean="0"/>
              <a:pPr/>
              <a:t>25</a:t>
            </a:fld>
            <a:endParaRPr lang="en-GB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10453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8963E7B-DD08-4A41-943D-540580624717}" type="slidenum">
              <a:rPr lang="en-GB" smtClean="0"/>
              <a:pPr/>
              <a:t>26</a:t>
            </a:fld>
            <a:endParaRPr lang="en-GB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29728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8963E7B-DD08-4A41-943D-540580624717}" type="slidenum">
              <a:rPr lang="en-GB" smtClean="0"/>
              <a:pPr/>
              <a:t>27</a:t>
            </a:fld>
            <a:endParaRPr lang="en-GB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86564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B4ABEFE-E9C9-4327-B9CD-DA178A9DD711}" type="slidenum">
              <a:rPr lang="en-GB" smtClean="0"/>
              <a:pPr>
                <a:defRPr/>
              </a:pPr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80300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8CA1456-C8C1-46B7-930D-2B3ADB6C6ED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1193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8CA1456-C8C1-46B7-930D-2B3ADB6C6ED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2818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B4ABEFE-E9C9-4327-B9CD-DA178A9DD711}" type="slidenum">
              <a:rPr lang="en-GB" smtClean="0"/>
              <a:pPr>
                <a:defRPr/>
              </a:pPr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60710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195FF61-BA34-4BA8-A588-8D48944E0E9A}" type="slidenum">
              <a:rPr lang="en-GB" smtClean="0"/>
              <a:pPr/>
              <a:t>6</a:t>
            </a:fld>
            <a:endParaRPr lang="en-GB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970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195FF61-BA34-4BA8-A588-8D48944E0E9A}" type="slidenum">
              <a:rPr lang="en-GB" smtClean="0"/>
              <a:pPr/>
              <a:t>7</a:t>
            </a:fld>
            <a:endParaRPr lang="en-GB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8704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195FF61-BA34-4BA8-A588-8D48944E0E9A}" type="slidenum">
              <a:rPr lang="en-GB" smtClean="0"/>
              <a:pPr/>
              <a:t>8</a:t>
            </a:fld>
            <a:endParaRPr lang="en-GB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4154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AF9974F-D706-4A76-8B03-E5FAB1E09638}" type="slidenum">
              <a:rPr lang="en-GB" smtClean="0"/>
              <a:pPr/>
              <a:t>11</a:t>
            </a:fld>
            <a:endParaRPr lang="en-GB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463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432334-5263-4273-B9D3-DCFF819E459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46D771-A38E-4A22-B3DA-A9A2B16819E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E10571-EB5B-41C5-8FF8-55E9EDAD4BD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F49261-6F46-4F01-8519-4C28237F948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D47164-BF32-4643-B3FA-3DBBAAAA1B2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9B8FA9-70B0-45CA-A973-380A86B9BC2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42B953-E8B5-4D3C-A217-E5E45B089CC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C3AC22-C9EB-4971-B57C-2CF6732B1B3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0EBB4D-D4FE-4270-A81B-885C9720063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4267C2-828F-4BEB-8DE3-FDA81C0D26E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E9FE9D-40E9-4C10-B6E6-CBDACF7E4F7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9769DA-0567-462A-8BD0-DCC8CFDC052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Klicken Sie, um das Titelformat zu bearbeiten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Klicken Sie, um die Formate des Vorlagentextes zu bearbeiten</a:t>
            </a:r>
          </a:p>
          <a:p>
            <a:pPr lvl="1"/>
            <a:r>
              <a:rPr lang="en-GB"/>
              <a:t>Zweite Ebene</a:t>
            </a:r>
          </a:p>
          <a:p>
            <a:pPr lvl="2"/>
            <a:r>
              <a:rPr lang="en-GB"/>
              <a:t>Dritte Ebene</a:t>
            </a:r>
          </a:p>
          <a:p>
            <a:pPr lvl="3"/>
            <a:r>
              <a:rPr lang="en-GB"/>
              <a:t>Vierte Ebene</a:t>
            </a:r>
          </a:p>
          <a:p>
            <a:pPr lvl="4"/>
            <a:r>
              <a:rPr lang="en-GB"/>
              <a:t>Fünfte Ebene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B84B8CBF-7A1A-481B-9F0B-AF29379F959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g"/><Relationship Id="rId4" Type="http://schemas.openxmlformats.org/officeDocument/2006/relationships/image" Target="../media/image12.jp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077200" cy="1143000"/>
          </a:xfrm>
        </p:spPr>
        <p:txBody>
          <a:bodyPr/>
          <a:lstStyle/>
          <a:p>
            <a:pPr eaLnBrk="1" hangingPunct="1"/>
            <a:r>
              <a:rPr lang="de-DE" sz="4000" dirty="0">
                <a:latin typeface="Candara" panose="020E0502030303020204" pitchFamily="34" charset="0"/>
              </a:rPr>
              <a:t>Discounting</a:t>
            </a:r>
            <a:endParaRPr lang="en-GB" sz="4000" dirty="0">
              <a:latin typeface="Candara" panose="020E0502030303020204" pitchFamily="34" charset="0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4114800"/>
          </a:xfrm>
        </p:spPr>
        <p:txBody>
          <a:bodyPr/>
          <a:lstStyle/>
          <a:p>
            <a:r>
              <a:rPr lang="de-DE" dirty="0">
                <a:latin typeface="Candara" panose="020E0502030303020204" pitchFamily="34" charset="0"/>
              </a:rPr>
              <a:t>Science and scenarios</a:t>
            </a:r>
          </a:p>
          <a:p>
            <a:r>
              <a:rPr lang="de-DE" dirty="0">
                <a:latin typeface="Candara" panose="020E0502030303020204" pitchFamily="34" charset="0"/>
              </a:rPr>
              <a:t>Abatement costs</a:t>
            </a:r>
          </a:p>
          <a:p>
            <a:r>
              <a:rPr lang="de-DE" dirty="0">
                <a:latin typeface="Candara" panose="020E0502030303020204" pitchFamily="34" charset="0"/>
              </a:rPr>
              <a:t>Instruments for emission reduction</a:t>
            </a:r>
          </a:p>
          <a:p>
            <a:r>
              <a:rPr lang="de-DE" dirty="0">
                <a:latin typeface="Candara" panose="020E0502030303020204" pitchFamily="34" charset="0"/>
              </a:rPr>
              <a:t>Impacts of climate change; valuation</a:t>
            </a:r>
          </a:p>
          <a:p>
            <a:r>
              <a:rPr lang="de-DE" dirty="0">
                <a:latin typeface="Candara" panose="020E0502030303020204" pitchFamily="34" charset="0"/>
              </a:rPr>
              <a:t>Economic impacts; marginals; distribution</a:t>
            </a:r>
          </a:p>
          <a:p>
            <a:r>
              <a:rPr lang="de-DE" dirty="0">
                <a:latin typeface="Candara" panose="020E0502030303020204" pitchFamily="34" charset="0"/>
              </a:rPr>
              <a:t>Impacts and development</a:t>
            </a:r>
          </a:p>
          <a:p>
            <a:r>
              <a:rPr lang="de-DE" dirty="0">
                <a:latin typeface="Candara" panose="020E0502030303020204" pitchFamily="34" charset="0"/>
              </a:rPr>
              <a:t>Adaptation policy</a:t>
            </a:r>
          </a:p>
          <a:p>
            <a:r>
              <a:rPr lang="de-DE" dirty="0">
                <a:latin typeface="Candara" panose="020E0502030303020204" pitchFamily="34" charset="0"/>
              </a:rPr>
              <a:t>Optimal climate policy</a:t>
            </a:r>
          </a:p>
          <a:p>
            <a:r>
              <a:rPr lang="de-DE" b="1" dirty="0">
                <a:latin typeface="Candara" panose="020E0502030303020204" pitchFamily="34" charset="0"/>
              </a:rPr>
              <a:t>Discounting</a:t>
            </a:r>
            <a:r>
              <a:rPr lang="de-DE" dirty="0">
                <a:latin typeface="Candara" panose="020E0502030303020204" pitchFamily="34" charset="0"/>
              </a:rPr>
              <a:t>, uncertainty, equity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5976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de-DE" sz="3200" dirty="0">
                <a:latin typeface="Candara" panose="020E0502030303020204" pitchFamily="34" charset="0"/>
              </a:rPr>
              <a:t>Time discounting</a:t>
            </a:r>
            <a:endParaRPr lang="en-GB" sz="3200" dirty="0">
              <a:latin typeface="Candara" panose="020E0502030303020204" pitchFamily="34" charset="0"/>
            </a:endParaRP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14400"/>
            <a:ext cx="7772400" cy="4114800"/>
          </a:xfrm>
        </p:spPr>
        <p:txBody>
          <a:bodyPr/>
          <a:lstStyle/>
          <a:p>
            <a:pPr eaLnBrk="1" hangingPunct="1"/>
            <a:r>
              <a:rPr lang="de-DE" sz="2800" dirty="0">
                <a:latin typeface="Candara" panose="020E0502030303020204" pitchFamily="34" charset="0"/>
              </a:rPr>
              <a:t>The Ramsey rule of discount</a:t>
            </a:r>
          </a:p>
          <a:p>
            <a:pPr eaLnBrk="1" hangingPunct="1"/>
            <a:endParaRPr lang="de-DE" sz="2800" dirty="0">
              <a:latin typeface="Candara" panose="020E0502030303020204" pitchFamily="34" charset="0"/>
            </a:endParaRPr>
          </a:p>
          <a:p>
            <a:pPr eaLnBrk="1" hangingPunct="1"/>
            <a:r>
              <a:rPr lang="de-DE" sz="2800" dirty="0">
                <a:latin typeface="Candara" panose="020E0502030303020204" pitchFamily="34" charset="0"/>
              </a:rPr>
              <a:t>That is, we discount the future because</a:t>
            </a:r>
          </a:p>
          <a:p>
            <a:pPr lvl="1" eaLnBrk="1" hangingPunct="1"/>
            <a:r>
              <a:rPr lang="de-DE" dirty="0">
                <a:latin typeface="Candara" panose="020E0502030303020204" pitchFamily="34" charset="0"/>
              </a:rPr>
              <a:t>We will be richer and happier then</a:t>
            </a:r>
          </a:p>
          <a:p>
            <a:pPr lvl="1" eaLnBrk="1" hangingPunct="1"/>
            <a:r>
              <a:rPr lang="de-DE" dirty="0">
                <a:latin typeface="Candara" panose="020E0502030303020204" pitchFamily="34" charset="0"/>
              </a:rPr>
              <a:t>We are impatient</a:t>
            </a:r>
          </a:p>
          <a:p>
            <a:pPr eaLnBrk="1" hangingPunct="1"/>
            <a:r>
              <a:rPr lang="de-DE" sz="2800" dirty="0">
                <a:latin typeface="Candara" panose="020E0502030303020204" pitchFamily="34" charset="0"/>
              </a:rPr>
              <a:t>Note that the Ramsey rule describes the consumption side of intertemporal trade-offs – on the production side, there is the opportunity cost of capital</a:t>
            </a:r>
          </a:p>
          <a:p>
            <a:pPr eaLnBrk="1" hangingPunct="1"/>
            <a:r>
              <a:rPr lang="de-DE" sz="2800" dirty="0">
                <a:latin typeface="Candara" panose="020E0502030303020204" pitchFamily="34" charset="0"/>
              </a:rPr>
              <a:t>In equilibrium, the two are equal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98" name="Object 4"/>
              <p:cNvSpPr txBox="1"/>
              <p:nvPr/>
            </p:nvSpPr>
            <p:spPr bwMode="auto">
              <a:xfrm>
                <a:off x="1118418" y="1371600"/>
                <a:ext cx="2057400" cy="53340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GB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GB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en-GB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4098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18418" y="1371600"/>
                <a:ext cx="2057400" cy="5334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9D804BF4-DCE0-4267-8C7B-4242D9FAE8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-68542"/>
            <a:ext cx="1676400" cy="24958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6DBF6D5-30FD-4F91-B041-73FE05C5768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399" y="-30481"/>
            <a:ext cx="2133601" cy="246430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7F01D75-76ED-42BE-89F4-2454AC2AD2AE}"/>
              </a:ext>
            </a:extLst>
          </p:cNvPr>
          <p:cNvGraphicFramePr>
            <a:graphicFrameLocks noGrp="1"/>
          </p:cNvGraphicFramePr>
          <p:nvPr/>
        </p:nvGraphicFramePr>
        <p:xfrm>
          <a:off x="1790700" y="1397000"/>
          <a:ext cx="5562600" cy="414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6598">
                  <a:extLst>
                    <a:ext uri="{9D8B030D-6E8A-4147-A177-3AD203B41FA5}">
                      <a16:colId xmlns:a16="http://schemas.microsoft.com/office/drawing/2014/main" val="2386694130"/>
                    </a:ext>
                  </a:extLst>
                </a:gridCol>
                <a:gridCol w="1237102">
                  <a:extLst>
                    <a:ext uri="{9D8B030D-6E8A-4147-A177-3AD203B41FA5}">
                      <a16:colId xmlns:a16="http://schemas.microsoft.com/office/drawing/2014/main" val="2116630665"/>
                    </a:ext>
                  </a:extLst>
                </a:gridCol>
                <a:gridCol w="1466850">
                  <a:extLst>
                    <a:ext uri="{9D8B030D-6E8A-4147-A177-3AD203B41FA5}">
                      <a16:colId xmlns:a16="http://schemas.microsoft.com/office/drawing/2014/main" val="3462393129"/>
                    </a:ext>
                  </a:extLst>
                </a:gridCol>
                <a:gridCol w="1162050">
                  <a:extLst>
                    <a:ext uri="{9D8B030D-6E8A-4147-A177-3AD203B41FA5}">
                      <a16:colId xmlns:a16="http://schemas.microsoft.com/office/drawing/2014/main" val="11299873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2800" dirty="0">
                          <a:latin typeface="Candara" panose="020E0502030303020204" pitchFamily="34" charset="0"/>
                        </a:rPr>
                        <a:t>PRTP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>
                          <a:latin typeface="Candara" panose="020E0502030303020204" pitchFamily="34" charset="0"/>
                        </a:rPr>
                        <a:t>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>
                          <a:latin typeface="Candara" panose="020E0502030303020204" pitchFamily="34" charset="0"/>
                        </a:rPr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>
                          <a:latin typeface="Candara" panose="020E0502030303020204" pitchFamily="34" charset="0"/>
                        </a:rPr>
                        <a:t>SD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3755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dirty="0">
                          <a:latin typeface="Candara" panose="020E0502030303020204" pitchFamily="34" charset="0"/>
                        </a:rPr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2800" dirty="0">
                          <a:latin typeface="Candara" panose="020E0502030303020204" pitchFamily="34" charset="0"/>
                        </a:rPr>
                        <a:t>202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2800" dirty="0">
                          <a:latin typeface="Candara" panose="020E0502030303020204" pitchFamily="34" charset="0"/>
                        </a:rPr>
                        <a:t>686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2800" dirty="0">
                          <a:latin typeface="Candara" panose="020E0502030303020204" pitchFamily="34" charset="0"/>
                        </a:rPr>
                        <a:t>644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6427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dirty="0">
                          <a:latin typeface="Candara" panose="020E0502030303020204" pitchFamily="34" charset="0"/>
                        </a:rPr>
                        <a:t>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2800" dirty="0">
                          <a:latin typeface="Candara" panose="020E0502030303020204" pitchFamily="34" charset="0"/>
                        </a:rPr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2800" dirty="0">
                          <a:latin typeface="Candara" panose="020E0502030303020204" pitchFamily="34" charset="0"/>
                        </a:rPr>
                        <a:t>378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2800" dirty="0">
                          <a:latin typeface="Candara" panose="020E0502030303020204" pitchFamily="34" charset="0"/>
                        </a:rPr>
                        <a:t>471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5801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dirty="0">
                          <a:latin typeface="Candara" panose="020E0502030303020204" pitchFamily="34" charset="0"/>
                        </a:rPr>
                        <a:t>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2800" dirty="0">
                          <a:latin typeface="Candara" panose="020E0502030303020204" pitchFamily="34" charset="0"/>
                        </a:rPr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2800" dirty="0">
                          <a:latin typeface="Candara" panose="020E0502030303020204" pitchFamily="34" charset="0"/>
                        </a:rPr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2800" dirty="0">
                          <a:latin typeface="Candara" panose="020E0502030303020204" pitchFamily="34" charset="0"/>
                        </a:rPr>
                        <a:t>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5996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2800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GB" sz="2800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GB" sz="280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GB" sz="280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7908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dirty="0">
                          <a:latin typeface="Candara" panose="020E0502030303020204" pitchFamily="34" charset="0"/>
                        </a:rPr>
                        <a:t>EU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2800" dirty="0">
                          <a:latin typeface="Candara" panose="020E0502030303020204" pitchFamily="34" charset="0"/>
                        </a:rPr>
                        <a:t>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2800" dirty="0">
                          <a:latin typeface="Candara" panose="020E0502030303020204" pitchFamily="34" charset="0"/>
                        </a:rPr>
                        <a:t>Oct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800" dirty="0">
                          <a:latin typeface="Candara" panose="020E0502030303020204" pitchFamily="34" charset="0"/>
                        </a:rPr>
                        <a:t>2020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7866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dirty="0">
                          <a:latin typeface="Candara" panose="020E0502030303020204" pitchFamily="34" charset="0"/>
                        </a:rPr>
                        <a:t>California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2800" dirty="0">
                          <a:latin typeface="Candara" panose="020E0502030303020204" pitchFamily="34" charset="0"/>
                        </a:rPr>
                        <a:t>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2800" dirty="0">
                          <a:latin typeface="Candara" panose="020E0502030303020204" pitchFamily="34" charset="0"/>
                        </a:rPr>
                        <a:t>Oct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800" dirty="0">
                          <a:latin typeface="Candara" panose="020E0502030303020204" pitchFamily="34" charset="0"/>
                        </a:rPr>
                        <a:t>2020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4871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dirty="0" err="1">
                          <a:latin typeface="Candara" panose="020E0502030303020204" pitchFamily="34" charset="0"/>
                        </a:rPr>
                        <a:t>Shenzen</a:t>
                      </a:r>
                      <a:endParaRPr lang="en-GB" sz="2800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2800" dirty="0">
                          <a:latin typeface="Candara" panose="020E0502030303020204" pitchFamily="34" charset="0"/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2800" dirty="0">
                          <a:latin typeface="Candara" panose="020E0502030303020204" pitchFamily="34" charset="0"/>
                        </a:rPr>
                        <a:t>Oct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800" dirty="0">
                          <a:latin typeface="Candara" panose="020E0502030303020204" pitchFamily="34" charset="0"/>
                        </a:rPr>
                        <a:t>2020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325094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03D0F03A-C2B9-4ECC-827F-EB16F3C7F6B5}"/>
              </a:ext>
            </a:extLst>
          </p:cNvPr>
          <p:cNvSpPr txBox="1"/>
          <p:nvPr/>
        </p:nvSpPr>
        <p:spPr>
          <a:xfrm>
            <a:off x="2057400" y="703802"/>
            <a:ext cx="51844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latin typeface="Candara" panose="020E0502030303020204" pitchFamily="34" charset="0"/>
              </a:rPr>
              <a:t>Social cost of carbon, $/</a:t>
            </a:r>
            <a:r>
              <a:rPr lang="en-GB" sz="3600" dirty="0" err="1">
                <a:latin typeface="Candara" panose="020E0502030303020204" pitchFamily="34" charset="0"/>
              </a:rPr>
              <a:t>tC</a:t>
            </a:r>
            <a:endParaRPr lang="en-GB" sz="3600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6235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de-DE" sz="3200" dirty="0">
                <a:latin typeface="Candara" panose="020E0502030303020204" pitchFamily="34" charset="0"/>
              </a:rPr>
              <a:t>Choice of parameters</a:t>
            </a:r>
            <a:endParaRPr lang="en-GB" sz="3200" dirty="0">
              <a:latin typeface="Candara" panose="020E0502030303020204" pitchFamily="34" charset="0"/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14400"/>
            <a:ext cx="8763000" cy="5486400"/>
          </a:xfrm>
        </p:spPr>
        <p:txBody>
          <a:bodyPr/>
          <a:lstStyle/>
          <a:p>
            <a:pPr eaLnBrk="1" hangingPunct="1"/>
            <a:r>
              <a:rPr lang="en-GB" sz="2800" dirty="0">
                <a:latin typeface="Candara" panose="020E0502030303020204" pitchFamily="34" charset="0"/>
              </a:rPr>
              <a:t>Discounting should</a:t>
            </a:r>
          </a:p>
          <a:p>
            <a:pPr lvl="1" eaLnBrk="1" hangingPunct="1"/>
            <a:r>
              <a:rPr lang="en-GB" sz="2400" dirty="0">
                <a:latin typeface="Candara" panose="020E0502030303020204" pitchFamily="34" charset="0"/>
              </a:rPr>
              <a:t>Reflect the will of the people</a:t>
            </a:r>
          </a:p>
          <a:p>
            <a:pPr lvl="2" eaLnBrk="1" hangingPunct="1"/>
            <a:r>
              <a:rPr lang="en-GB" sz="2000" dirty="0">
                <a:latin typeface="Candara" panose="020E0502030303020204" pitchFamily="34" charset="0"/>
              </a:rPr>
              <a:t>People discount the future, even though every philosopher since Aristotle has told them it’s immoral</a:t>
            </a:r>
          </a:p>
          <a:p>
            <a:pPr lvl="1" eaLnBrk="1" hangingPunct="1"/>
            <a:r>
              <a:rPr lang="en-GB" sz="2400" dirty="0">
                <a:latin typeface="Candara" panose="020E0502030303020204" pitchFamily="34" charset="0"/>
              </a:rPr>
              <a:t>Not ignore the far future</a:t>
            </a:r>
            <a:endParaRPr lang="en-GB" sz="2000" dirty="0">
              <a:latin typeface="Candara" panose="020E0502030303020204" pitchFamily="34" charset="0"/>
            </a:endParaRPr>
          </a:p>
          <a:p>
            <a:pPr lvl="1" eaLnBrk="1" hangingPunct="1"/>
            <a:r>
              <a:rPr lang="en-GB" sz="2400" dirty="0">
                <a:latin typeface="Candara" panose="020E0502030303020204" pitchFamily="34" charset="0"/>
              </a:rPr>
              <a:t>Be consistently applied across public policy</a:t>
            </a:r>
          </a:p>
          <a:p>
            <a:pPr lvl="2" eaLnBrk="1" hangingPunct="1"/>
            <a:r>
              <a:rPr lang="en-GB" sz="2000" dirty="0">
                <a:latin typeface="Candara" panose="020E0502030303020204" pitchFamily="34" charset="0"/>
              </a:rPr>
              <a:t>Trade-offs about future threats to human health should be independent from the policy arena</a:t>
            </a:r>
          </a:p>
          <a:p>
            <a:pPr eaLnBrk="1" hangingPunct="1"/>
            <a:r>
              <a:rPr lang="en-GB" sz="2800" dirty="0">
                <a:latin typeface="Candara" panose="020E0502030303020204" pitchFamily="34" charset="0"/>
              </a:rPr>
              <a:t>This cannot be resolved with exponential discounting</a:t>
            </a:r>
          </a:p>
          <a:p>
            <a:pPr eaLnBrk="1" hangingPunct="1"/>
            <a:endParaRPr lang="de-DE" sz="2800" dirty="0">
              <a:latin typeface="Candara" panose="020E0502030303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eaLnBrk="1" hangingPunct="1"/>
            <a:r>
              <a:rPr lang="de-DE" sz="4000" dirty="0">
                <a:latin typeface="Candara" panose="020E0502030303020204" pitchFamily="34" charset="0"/>
              </a:rPr>
              <a:t>Optimal Climate Policy</a:t>
            </a:r>
            <a:endParaRPr lang="en-GB" sz="4000" dirty="0">
              <a:latin typeface="Candara" panose="020E0502030303020204" pitchFamily="34" charset="0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4114800"/>
          </a:xfrm>
        </p:spPr>
        <p:txBody>
          <a:bodyPr/>
          <a:lstStyle/>
          <a:p>
            <a:r>
              <a:rPr lang="de-DE" dirty="0">
                <a:latin typeface="Candara" panose="020E0502030303020204" pitchFamily="34" charset="0"/>
              </a:rPr>
              <a:t>International agreements</a:t>
            </a:r>
          </a:p>
          <a:p>
            <a:r>
              <a:rPr lang="de-DE" dirty="0">
                <a:latin typeface="Candara" panose="020E0502030303020204" pitchFamily="34" charset="0"/>
              </a:rPr>
              <a:t>First-best climate policy</a:t>
            </a:r>
          </a:p>
          <a:p>
            <a:r>
              <a:rPr lang="de-DE" dirty="0">
                <a:latin typeface="Candara" panose="020E0502030303020204" pitchFamily="34" charset="0"/>
              </a:rPr>
              <a:t>Ancillary benefits</a:t>
            </a:r>
          </a:p>
          <a:p>
            <a:r>
              <a:rPr lang="de-DE" b="1" dirty="0">
                <a:latin typeface="Candara" panose="020E0502030303020204" pitchFamily="34" charset="0"/>
              </a:rPr>
              <a:t>Time discounting</a:t>
            </a:r>
          </a:p>
          <a:p>
            <a:pPr lvl="1"/>
            <a:r>
              <a:rPr lang="de-DE" dirty="0">
                <a:latin typeface="Candara" panose="020E0502030303020204" pitchFamily="34" charset="0"/>
              </a:rPr>
              <a:t>Ramsey rule</a:t>
            </a:r>
          </a:p>
          <a:p>
            <a:pPr lvl="1"/>
            <a:r>
              <a:rPr lang="de-DE" b="1" dirty="0">
                <a:latin typeface="Candara" panose="020E0502030303020204" pitchFamily="34" charset="0"/>
              </a:rPr>
              <a:t>Hyperbolic discounting</a:t>
            </a:r>
          </a:p>
          <a:p>
            <a:pPr lvl="1"/>
            <a:r>
              <a:rPr lang="de-DE" dirty="0">
                <a:latin typeface="Candara" panose="020E0502030303020204" pitchFamily="34" charset="0"/>
              </a:rPr>
              <a:t>Axiomatic discounting</a:t>
            </a:r>
          </a:p>
          <a:p>
            <a:r>
              <a:rPr lang="de-DE" dirty="0">
                <a:latin typeface="Candara" panose="020E0502030303020204" pitchFamily="34" charset="0"/>
              </a:rPr>
              <a:t>Uncertainty</a:t>
            </a:r>
          </a:p>
          <a:p>
            <a:r>
              <a:rPr lang="de-DE" dirty="0">
                <a:latin typeface="Candara" panose="020E0502030303020204" pitchFamily="34" charset="0"/>
              </a:rPr>
              <a:t>Equity</a:t>
            </a:r>
          </a:p>
        </p:txBody>
      </p:sp>
    </p:spTree>
    <p:extLst>
      <p:ext uri="{BB962C8B-B14F-4D97-AF65-F5344CB8AC3E}">
        <p14:creationId xmlns:p14="http://schemas.microsoft.com/office/powerpoint/2010/main" val="7942716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de-DE" sz="3200" dirty="0">
                <a:latin typeface="Candara" panose="020E0502030303020204" pitchFamily="34" charset="0"/>
              </a:rPr>
              <a:t>Alternative discounting</a:t>
            </a:r>
            <a:endParaRPr lang="en-GB" sz="3200" dirty="0">
              <a:latin typeface="Candara" panose="020E0502030303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483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81000" y="914400"/>
                <a:ext cx="8763000" cy="5486400"/>
              </a:xfrm>
            </p:spPr>
            <p:txBody>
              <a:bodyPr/>
              <a:lstStyle/>
              <a:p>
                <a:pPr eaLnBrk="1" hangingPunct="1"/>
                <a:r>
                  <a:rPr lang="de-DE" sz="2800" dirty="0">
                    <a:latin typeface="Candara" panose="020E0502030303020204" pitchFamily="34" charset="0"/>
                  </a:rPr>
                  <a:t>Discounting should</a:t>
                </a:r>
              </a:p>
              <a:p>
                <a:pPr lvl="1" eaLnBrk="1" hangingPunct="1"/>
                <a:r>
                  <a:rPr lang="de-DE" sz="2400" dirty="0">
                    <a:latin typeface="Candara" panose="020E0502030303020204" pitchFamily="34" charset="0"/>
                  </a:rPr>
                  <a:t>Reflect the will of the people</a:t>
                </a:r>
              </a:p>
              <a:p>
                <a:pPr lvl="1" eaLnBrk="1" hangingPunct="1"/>
                <a:r>
                  <a:rPr lang="de-DE" sz="2400">
                    <a:latin typeface="Candara" panose="020E0502030303020204" pitchFamily="34" charset="0"/>
                  </a:rPr>
                  <a:t>Not ignore the far future</a:t>
                </a:r>
                <a:endParaRPr lang="de-DE" sz="2400" dirty="0">
                  <a:latin typeface="Candara" panose="020E0502030303020204" pitchFamily="34" charset="0"/>
                </a:endParaRPr>
              </a:p>
              <a:p>
                <a:pPr lvl="1" eaLnBrk="1" hangingPunct="1"/>
                <a:r>
                  <a:rPr lang="de-DE" sz="2400" dirty="0">
                    <a:latin typeface="Candara" panose="020E0502030303020204" pitchFamily="34" charset="0"/>
                  </a:rPr>
                  <a:t>Be consistently applied accross public policy</a:t>
                </a:r>
              </a:p>
              <a:p>
                <a:pPr eaLnBrk="1" hangingPunct="1"/>
                <a:r>
                  <a:rPr lang="de-DE" sz="2800" dirty="0">
                    <a:latin typeface="Candara" panose="020E0502030303020204" pitchFamily="34" charset="0"/>
                  </a:rPr>
                  <a:t>Can this be done?</a:t>
                </a:r>
              </a:p>
              <a:p>
                <a:pPr eaLnBrk="1" hangingPunct="1"/>
                <a:r>
                  <a:rPr lang="de-DE" sz="2800" dirty="0">
                    <a:latin typeface="Candara" panose="020E0502030303020204" pitchFamily="34" charset="0"/>
                  </a:rPr>
                  <a:t>Not with exponential discounting, but there are three contenders</a:t>
                </a:r>
              </a:p>
              <a:p>
                <a:pPr eaLnBrk="1" hangingPunct="1"/>
                <a:r>
                  <a:rPr lang="de-DE" sz="2800" dirty="0">
                    <a:latin typeface="Candara" panose="020E0502030303020204" pitchFamily="34" charset="0"/>
                  </a:rPr>
                  <a:t>Conventional, exponential discount rates have that the relative distance between two years does not depend on the time horizon</a:t>
                </a:r>
              </a:p>
              <a:p>
                <a:pPr marL="0" indent="0" eaLnBrk="1" hangingPunct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de-DE" sz="2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de-DE" sz="2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den>
                      </m:f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de-DE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8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GB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  <m:r>
                            <a:rPr lang="en-GB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sup>
                      </m:sSup>
                    </m:oMath>
                  </m:oMathPara>
                </a14:m>
                <a:endParaRPr lang="de-DE" sz="2800" dirty="0">
                  <a:latin typeface="Candara" panose="020E0502030303020204" pitchFamily="34" charset="0"/>
                </a:endParaRPr>
              </a:p>
            </p:txBody>
          </p:sp>
        </mc:Choice>
        <mc:Fallback xmlns="">
          <p:sp>
            <p:nvSpPr>
              <p:cNvPr id="2048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81000" y="914400"/>
                <a:ext cx="8763000" cy="5486400"/>
              </a:xfrm>
              <a:blipFill>
                <a:blip r:embed="rId3"/>
                <a:stretch>
                  <a:fillRect l="-1461" t="-1222" r="-201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70142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de-DE" sz="3200" dirty="0">
                <a:latin typeface="Candara" panose="020E0502030303020204" pitchFamily="34" charset="0"/>
              </a:rPr>
              <a:t>Time consistency</a:t>
            </a:r>
            <a:endParaRPr lang="en-GB" sz="3200" dirty="0">
              <a:latin typeface="Candara" panose="020E0502030303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483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81000" y="914400"/>
                <a:ext cx="8763000" cy="5486400"/>
              </a:xfrm>
            </p:spPr>
            <p:txBody>
              <a:bodyPr/>
              <a:lstStyle/>
              <a:p>
                <a:pPr eaLnBrk="1" hangingPunct="1"/>
                <a:r>
                  <a:rPr lang="de-DE" sz="2800" dirty="0">
                    <a:latin typeface="Candara" panose="020E0502030303020204" pitchFamily="34" charset="0"/>
                  </a:rPr>
                  <a:t>Exponential discounting implies time consistency</a:t>
                </a:r>
              </a:p>
              <a:p>
                <a:pPr marL="0" indent="0" eaLnBrk="1" hangingPunct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de-DE" sz="2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de-DE" sz="2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den>
                      </m:f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de-DE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8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de-DE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8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  <m:r>
                        <a:rPr lang="en-GB" sz="2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de-DE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8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𝜌𝛿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de-DE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8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𝜌𝛿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de-DE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de-DE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8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  <m:r>
                                <a:rPr lang="en-GB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de-DE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8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  <m:r>
                                <a:rPr lang="en-GB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de-DE" sz="2800" dirty="0">
                  <a:latin typeface="Candara" panose="020E0502030303020204" pitchFamily="34" charset="0"/>
                </a:endParaRPr>
              </a:p>
              <a:p>
                <a:pPr eaLnBrk="1" hangingPunct="1"/>
                <a:r>
                  <a:rPr lang="de-DE" sz="2800" dirty="0">
                    <a:latin typeface="Candara" panose="020E0502030303020204" pitchFamily="34" charset="0"/>
                  </a:rPr>
                  <a:t>Or</a:t>
                </a:r>
              </a:p>
              <a:p>
                <a:pPr marL="0" indent="0" eaLnBrk="1" hangingPunct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de-DE" sz="2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(1+</m:t>
                              </m:r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de-DE" sz="2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(1+</m:t>
                              </m:r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den>
                      </m:f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de-DE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(1+</m:t>
                              </m:r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GB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de-DE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(1+</m:t>
                              </m:r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GB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  <m:r>
                        <a:rPr lang="en-GB" sz="2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de-DE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(1+</m:t>
                              </m:r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GB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de-DE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(1+</m:t>
                              </m:r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GB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de-DE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de-DE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(1+</m:t>
                              </m:r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GB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de-DE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(1+</m:t>
                              </m:r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GB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de-DE" sz="2800" dirty="0">
                  <a:latin typeface="Candara" panose="020E0502030303020204" pitchFamily="34" charset="0"/>
                </a:endParaRPr>
              </a:p>
              <a:p>
                <a:pPr eaLnBrk="1" hangingPunct="1"/>
                <a:r>
                  <a:rPr lang="de-DE" sz="2800" dirty="0">
                    <a:latin typeface="Candara" panose="020E0502030303020204" pitchFamily="34" charset="0"/>
                  </a:rPr>
                  <a:t>Vice versa, time consistency implies exponential discounting</a:t>
                </a:r>
              </a:p>
            </p:txBody>
          </p:sp>
        </mc:Choice>
        <mc:Fallback xmlns="">
          <p:sp>
            <p:nvSpPr>
              <p:cNvPr id="2048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81000" y="914400"/>
                <a:ext cx="8763000" cy="5486400"/>
              </a:xfrm>
              <a:blipFill>
                <a:blip r:embed="rId3"/>
                <a:stretch>
                  <a:fillRect l="-1461" t="-12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94235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de-DE" sz="3200" dirty="0">
                <a:latin typeface="Candara" panose="020E0502030303020204" pitchFamily="34" charset="0"/>
              </a:rPr>
              <a:t>Hyperbolic Discount Rates</a:t>
            </a:r>
            <a:endParaRPr lang="en-GB" sz="3200" dirty="0">
              <a:latin typeface="Candara" panose="020E0502030303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50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81000" y="914400"/>
                <a:ext cx="8763000" cy="5486400"/>
              </a:xfrm>
            </p:spPr>
            <p:txBody>
              <a:bodyPr/>
              <a:lstStyle/>
              <a:p>
                <a:pPr eaLnBrk="1" hangingPunct="1"/>
                <a:r>
                  <a:rPr lang="de-DE" sz="2800" dirty="0">
                    <a:latin typeface="Candara" panose="020E0502030303020204" pitchFamily="34" charset="0"/>
                  </a:rPr>
                  <a:t>The relative distance between two years does not depend on the time horizon:</a:t>
                </a:r>
              </a:p>
              <a:p>
                <a:pPr marL="0" indent="0" algn="ctr" eaLnBrk="1" hangingPunct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de-DE" sz="2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de-DE" sz="2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den>
                      </m:f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de-DE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8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GB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  <m:r>
                            <a:rPr lang="en-GB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sup>
                      </m:sSup>
                      <m:r>
                        <a:rPr lang="en-GB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800" dirty="0">
                  <a:latin typeface="Candara" panose="020E0502030303020204" pitchFamily="34" charset="0"/>
                </a:endParaRPr>
              </a:p>
              <a:p>
                <a:pPr eaLnBrk="1" hangingPunct="1"/>
                <a:r>
                  <a:rPr lang="en-US" sz="2800" dirty="0">
                    <a:latin typeface="Candara" panose="020E0502030303020204" pitchFamily="34" charset="0"/>
                  </a:rPr>
                  <a:t>This is strange: The difference between year 10 and year 11 is the same as the difference between year 100 and year 101, and between 1000 and 1001</a:t>
                </a:r>
              </a:p>
              <a:p>
                <a:pPr eaLnBrk="1" hangingPunct="1"/>
                <a:r>
                  <a:rPr lang="en-US" sz="2800" dirty="0">
                    <a:latin typeface="Candara" panose="020E0502030303020204" pitchFamily="34" charset="0"/>
                  </a:rPr>
                  <a:t>There is experimental and observational evidence that suggests that people use a lower discount rate when they look further into the future</a:t>
                </a:r>
                <a:endParaRPr lang="de-DE" sz="2800" dirty="0">
                  <a:latin typeface="Candara" panose="020E0502030303020204" pitchFamily="34" charset="0"/>
                </a:endParaRPr>
              </a:p>
              <a:p>
                <a:pPr eaLnBrk="1" hangingPunct="1"/>
                <a:endParaRPr lang="de-DE" sz="2800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2150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81000" y="914400"/>
                <a:ext cx="8763000" cy="5486400"/>
              </a:xfrm>
              <a:blipFill>
                <a:blip r:embed="rId3"/>
                <a:stretch>
                  <a:fillRect l="-1461" t="-1222" r="-104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de-DE" sz="3200" dirty="0">
                <a:latin typeface="Candara" panose="020E0502030303020204" pitchFamily="34" charset="0"/>
              </a:rPr>
              <a:t>Hyperbolic Discount Rates -2</a:t>
            </a:r>
            <a:endParaRPr lang="en-GB" sz="3200" dirty="0">
              <a:latin typeface="Candara" panose="020E0502030303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531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81000" y="914400"/>
                <a:ext cx="8763000" cy="5486400"/>
              </a:xfrm>
            </p:spPr>
            <p:txBody>
              <a:bodyPr/>
              <a:lstStyle/>
              <a:p>
                <a:pPr eaLnBrk="1" hangingPunct="1"/>
                <a:r>
                  <a:rPr lang="en-US" sz="2800" dirty="0">
                    <a:latin typeface="Candara" panose="020E0502030303020204" pitchFamily="34" charset="0"/>
                  </a:rPr>
                  <a:t>There is experimental and observational evidence that suggests that people use a lower discount rate when they look further into the future, perhaps</a:t>
                </a:r>
              </a:p>
              <a:p>
                <a:pPr marL="0" indent="0" eaLnBrk="1" hangingPunct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de-DE" sz="2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  <m:func>
                                <m:funcPr>
                                  <m:ctrlPr>
                                    <a:rPr lang="en-GB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GB" sz="2800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𝛿</m:t>
                                  </m:r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de-DE" sz="2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  <m:func>
                                <m:funcPr>
                                  <m:ctrlPr>
                                    <a:rPr lang="en-GB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GB" sz="2800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func>
                            </m:sup>
                          </m:sSup>
                        </m:den>
                      </m:f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de-DE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8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GB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  <m:func>
                            <m:funcPr>
                              <m:ctrlPr>
                                <a:rPr lang="en-GB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sz="280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GB" sz="28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1+</m:t>
                                  </m:r>
                                  <m:f>
                                    <m:fPr>
                                      <m:ctrlPr>
                                        <a:rPr lang="en-GB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GB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𝛿</m:t>
                                      </m:r>
                                    </m:num>
                                    <m:den>
                                      <m:r>
                                        <a:rPr lang="en-GB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sup>
                      </m:sSup>
                    </m:oMath>
                  </m:oMathPara>
                </a14:m>
                <a:endParaRPr lang="en-US" sz="2800" dirty="0">
                  <a:latin typeface="Candara" panose="020E0502030303020204" pitchFamily="34" charset="0"/>
                </a:endParaRPr>
              </a:p>
              <a:p>
                <a:pPr eaLnBrk="1" hangingPunct="1"/>
                <a:r>
                  <a:rPr lang="en-US" sz="2800" dirty="0">
                    <a:latin typeface="Candara" panose="020E0502030303020204" pitchFamily="34" charset="0"/>
                  </a:rPr>
                  <a:t>Then, the difference between year 10 and year 11 is the same as the difference between year 100 and year 110, and between 1000 and 1100</a:t>
                </a:r>
                <a:endParaRPr lang="de-DE" sz="2800" dirty="0">
                  <a:latin typeface="Candara" panose="020E0502030303020204" pitchFamily="34" charset="0"/>
                </a:endParaRPr>
              </a:p>
            </p:txBody>
          </p:sp>
        </mc:Choice>
        <mc:Fallback xmlns="">
          <p:sp>
            <p:nvSpPr>
              <p:cNvPr id="2253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81000" y="914400"/>
                <a:ext cx="8763000" cy="5486400"/>
              </a:xfrm>
              <a:blipFill>
                <a:blip r:embed="rId3"/>
                <a:stretch>
                  <a:fillRect l="-1461" t="-1222" r="-125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AC64A430-EA96-493A-994C-26F49A2132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2088" y="4467813"/>
            <a:ext cx="1638088" cy="232160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2D8736A-4F20-48BA-8AA5-C5D3BC6DD1B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0929" y="4467812"/>
            <a:ext cx="1552575" cy="2321607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de-DE" sz="3200" dirty="0">
                <a:latin typeface="Candara" panose="020E0502030303020204" pitchFamily="34" charset="0"/>
              </a:rPr>
              <a:t>Declining Discount Rates</a:t>
            </a:r>
            <a:endParaRPr lang="en-GB" sz="3200" dirty="0">
              <a:latin typeface="Candara" panose="020E0502030303020204" pitchFamily="34" charset="0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14400"/>
            <a:ext cx="8763000" cy="5486400"/>
          </a:xfrm>
        </p:spPr>
        <p:txBody>
          <a:bodyPr/>
          <a:lstStyle/>
          <a:p>
            <a:pPr eaLnBrk="1" hangingPunct="1"/>
            <a:r>
              <a:rPr lang="en-US" sz="2800" dirty="0">
                <a:latin typeface="Candara" panose="020E0502030303020204" pitchFamily="34" charset="0"/>
              </a:rPr>
              <a:t>A similar (but not identical) effect can be achieved through uncertainty</a:t>
            </a:r>
            <a:endParaRPr lang="de-DE" sz="2800" dirty="0">
              <a:latin typeface="Candara" panose="020E0502030303020204" pitchFamily="34" charset="0"/>
            </a:endParaRPr>
          </a:p>
        </p:txBody>
      </p:sp>
      <p:pic>
        <p:nvPicPr>
          <p:cNvPr id="2355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263" y="1905000"/>
            <a:ext cx="9075737" cy="4046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eaLnBrk="1" hangingPunct="1"/>
            <a:r>
              <a:rPr lang="de-DE" sz="4000" dirty="0">
                <a:latin typeface="Candara" panose="020E0502030303020204" pitchFamily="34" charset="0"/>
              </a:rPr>
              <a:t>Optimal Climate Policy</a:t>
            </a:r>
            <a:endParaRPr lang="en-GB" sz="4000" dirty="0">
              <a:latin typeface="Candara" panose="020E0502030303020204" pitchFamily="34" charset="0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4114800"/>
          </a:xfrm>
        </p:spPr>
        <p:txBody>
          <a:bodyPr/>
          <a:lstStyle/>
          <a:p>
            <a:r>
              <a:rPr lang="de-DE" dirty="0">
                <a:latin typeface="Candara" panose="020E0502030303020204" pitchFamily="34" charset="0"/>
              </a:rPr>
              <a:t>International agreements</a:t>
            </a:r>
          </a:p>
          <a:p>
            <a:r>
              <a:rPr lang="de-DE" dirty="0">
                <a:latin typeface="Candara" panose="020E0502030303020204" pitchFamily="34" charset="0"/>
              </a:rPr>
              <a:t>First-best climate policy</a:t>
            </a:r>
          </a:p>
          <a:p>
            <a:r>
              <a:rPr lang="de-DE" dirty="0">
                <a:latin typeface="Candara" panose="020E0502030303020204" pitchFamily="34" charset="0"/>
              </a:rPr>
              <a:t>Ancillary benefits</a:t>
            </a:r>
          </a:p>
          <a:p>
            <a:r>
              <a:rPr lang="de-DE" b="1" dirty="0">
                <a:latin typeface="Candara" panose="020E0502030303020204" pitchFamily="34" charset="0"/>
              </a:rPr>
              <a:t>Time discounting</a:t>
            </a:r>
          </a:p>
          <a:p>
            <a:pPr lvl="1"/>
            <a:r>
              <a:rPr lang="de-DE" b="1" dirty="0">
                <a:latin typeface="Candara" panose="020E0502030303020204" pitchFamily="34" charset="0"/>
              </a:rPr>
              <a:t>Ramsey rule</a:t>
            </a:r>
          </a:p>
          <a:p>
            <a:pPr lvl="1"/>
            <a:r>
              <a:rPr lang="de-DE" dirty="0">
                <a:latin typeface="Candara" panose="020E0502030303020204" pitchFamily="34" charset="0"/>
              </a:rPr>
              <a:t>Hyperbolic discounting</a:t>
            </a:r>
          </a:p>
          <a:p>
            <a:pPr lvl="1"/>
            <a:r>
              <a:rPr lang="de-DE" dirty="0">
                <a:latin typeface="Candara" panose="020E0502030303020204" pitchFamily="34" charset="0"/>
              </a:rPr>
              <a:t>Axiomatic discounting</a:t>
            </a:r>
          </a:p>
          <a:p>
            <a:r>
              <a:rPr lang="de-DE" dirty="0">
                <a:latin typeface="Candara" panose="020E0502030303020204" pitchFamily="34" charset="0"/>
              </a:rPr>
              <a:t>Uncertainty</a:t>
            </a:r>
          </a:p>
          <a:p>
            <a:r>
              <a:rPr lang="de-DE" dirty="0">
                <a:latin typeface="Candara" panose="020E0502030303020204" pitchFamily="34" charset="0"/>
              </a:rPr>
              <a:t>Equity</a:t>
            </a:r>
          </a:p>
        </p:txBody>
      </p:sp>
    </p:spTree>
    <p:extLst>
      <p:ext uri="{BB962C8B-B14F-4D97-AF65-F5344CB8AC3E}">
        <p14:creationId xmlns:p14="http://schemas.microsoft.com/office/powerpoint/2010/main" val="22434451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de-DE" sz="3200" dirty="0">
                <a:latin typeface="Candara" panose="020E0502030303020204" pitchFamily="34" charset="0"/>
              </a:rPr>
              <a:t>Declining Discount Rates -2</a:t>
            </a:r>
            <a:endParaRPr lang="en-GB" sz="3200" dirty="0">
              <a:latin typeface="Candara" panose="020E0502030303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57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81000" y="914400"/>
                <a:ext cx="8763000" cy="5486400"/>
              </a:xfrm>
            </p:spPr>
            <p:txBody>
              <a:bodyPr/>
              <a:lstStyle/>
              <a:p>
                <a:pPr eaLnBrk="1" hangingPunct="1"/>
                <a:r>
                  <a:rPr lang="en-US" sz="2800" dirty="0">
                    <a:latin typeface="Candara" panose="020E0502030303020204" pitchFamily="34" charset="0"/>
                  </a:rPr>
                  <a:t>A similar (but not identical) effect can be achieved through uncertainty</a:t>
                </a:r>
              </a:p>
              <a:p>
                <a:pPr eaLnBrk="1" hangingPunct="1"/>
                <a:r>
                  <a:rPr lang="en-US" sz="2800" dirty="0">
                    <a:latin typeface="Candara" panose="020E0502030303020204" pitchFamily="34" charset="0"/>
                  </a:rPr>
                  <a:t>If we assumed that the discount rate is uncertain and follows a Gamma distribution, then the certainty-equivalent discount rate equals</a:t>
                </a:r>
              </a:p>
              <a:p>
                <a:pPr marL="0" indent="0" eaLnBrk="1" hangingPunct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num>
                        <m:den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GB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  <m:r>
                            <a:rPr lang="en-GB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en-US" sz="2800" dirty="0">
                  <a:latin typeface="Candara" panose="020E0502030303020204" pitchFamily="34" charset="0"/>
                </a:endParaRPr>
              </a:p>
              <a:p>
                <a:pPr eaLnBrk="1" hangingPunct="1"/>
                <a:r>
                  <a:rPr lang="en-US" sz="2800" dirty="0">
                    <a:latin typeface="Candara" panose="020E0502030303020204" pitchFamily="34" charset="0"/>
                  </a:rPr>
                  <a:t>where </a:t>
                </a:r>
                <a:r>
                  <a:rPr lang="el-GR" sz="2800" i="1" dirty="0">
                    <a:latin typeface="Candara" panose="020E0502030303020204" pitchFamily="34" charset="0"/>
                  </a:rPr>
                  <a:t>α</a:t>
                </a:r>
                <a:r>
                  <a:rPr lang="en-US" sz="2800" dirty="0">
                    <a:latin typeface="Candara" panose="020E0502030303020204" pitchFamily="34" charset="0"/>
                  </a:rPr>
                  <a:t> is a location parameter and </a:t>
                </a:r>
                <a:r>
                  <a:rPr lang="el-GR" sz="2800" dirty="0">
                    <a:latin typeface="Candara" panose="020E0502030303020204" pitchFamily="34" charset="0"/>
                  </a:rPr>
                  <a:t>β</a:t>
                </a:r>
                <a:r>
                  <a:rPr lang="en-US" sz="2800" i="1" dirty="0">
                    <a:latin typeface="Candara" panose="020E0502030303020204" pitchFamily="34" charset="0"/>
                  </a:rPr>
                  <a:t> </a:t>
                </a:r>
                <a:r>
                  <a:rPr lang="en-US" sz="2800" dirty="0">
                    <a:latin typeface="Candara" panose="020E0502030303020204" pitchFamily="34" charset="0"/>
                  </a:rPr>
                  <a:t>a spread parameter</a:t>
                </a:r>
              </a:p>
            </p:txBody>
          </p:sp>
        </mc:Choice>
        <mc:Fallback xmlns="">
          <p:sp>
            <p:nvSpPr>
              <p:cNvPr id="2457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81000" y="914400"/>
                <a:ext cx="8763000" cy="5486400"/>
              </a:xfrm>
              <a:blipFill>
                <a:blip r:embed="rId3"/>
                <a:stretch>
                  <a:fillRect l="-1461" t="-12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CF1E78CE-8FE3-4FAD-9D84-F52492A680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4541520"/>
            <a:ext cx="1493520" cy="22402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950420B-5BD7-4340-AA99-DD9CF2ACA8B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140" y="4538880"/>
            <a:ext cx="1493520" cy="2242919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7F01D75-76ED-42BE-89F4-2454AC2AD2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9744892"/>
              </p:ext>
            </p:extLst>
          </p:nvPr>
        </p:nvGraphicFramePr>
        <p:xfrm>
          <a:off x="2084439" y="1600200"/>
          <a:ext cx="5184433" cy="155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2386694130"/>
                    </a:ext>
                  </a:extLst>
                </a:gridCol>
                <a:gridCol w="1363595">
                  <a:extLst>
                    <a:ext uri="{9D8B030D-6E8A-4147-A177-3AD203B41FA5}">
                      <a16:colId xmlns:a16="http://schemas.microsoft.com/office/drawing/2014/main" val="2116630665"/>
                    </a:ext>
                  </a:extLst>
                </a:gridCol>
                <a:gridCol w="1839638">
                  <a:extLst>
                    <a:ext uri="{9D8B030D-6E8A-4147-A177-3AD203B41FA5}">
                      <a16:colId xmlns:a16="http://schemas.microsoft.com/office/drawing/2014/main" val="3462393129"/>
                    </a:ext>
                  </a:extLst>
                </a:gridCol>
              </a:tblGrid>
              <a:tr h="523240">
                <a:tc>
                  <a:txBody>
                    <a:bodyPr/>
                    <a:lstStyle/>
                    <a:p>
                      <a:endParaRPr lang="en-GB" sz="2800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>
                          <a:latin typeface="Candara" panose="020E0502030303020204" pitchFamily="34" charset="0"/>
                        </a:rPr>
                        <a:t>DDR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>
                          <a:latin typeface="Candara" panose="020E0502030303020204" pitchFamily="34" charset="0"/>
                        </a:rPr>
                        <a:t>Constant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3755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dirty="0">
                          <a:latin typeface="Candara" panose="020E0502030303020204" pitchFamily="34" charset="0"/>
                        </a:rPr>
                        <a:t>Green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2800" dirty="0">
                          <a:latin typeface="Candara" panose="020E0502030303020204" pitchFamily="34" charset="0"/>
                        </a:rP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2800" dirty="0">
                          <a:latin typeface="Candara" panose="020E0502030303020204" pitchFamily="34" charset="0"/>
                        </a:rPr>
                        <a:t>8.1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6427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dirty="0">
                          <a:latin typeface="Candara" panose="020E0502030303020204" pitchFamily="34" charset="0"/>
                        </a:rPr>
                        <a:t>Weitzman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2800" dirty="0">
                          <a:latin typeface="Candara" panose="020E0502030303020204" pitchFamily="34" charset="0"/>
                        </a:rPr>
                        <a:t>107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2800" dirty="0">
                          <a:latin typeface="Candara" panose="020E0502030303020204" pitchFamily="34" charset="0"/>
                        </a:rPr>
                        <a:t>2.6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580188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03D0F03A-C2B9-4ECC-827F-EB16F3C7F6B5}"/>
              </a:ext>
            </a:extLst>
          </p:cNvPr>
          <p:cNvSpPr txBox="1"/>
          <p:nvPr/>
        </p:nvSpPr>
        <p:spPr>
          <a:xfrm>
            <a:off x="2089355" y="533400"/>
            <a:ext cx="51844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latin typeface="Candara" panose="020E0502030303020204" pitchFamily="34" charset="0"/>
              </a:rPr>
              <a:t>Social cost of carbon, $/</a:t>
            </a:r>
            <a:r>
              <a:rPr lang="en-GB" sz="3600" dirty="0" err="1">
                <a:latin typeface="Candara" panose="020E0502030303020204" pitchFamily="34" charset="0"/>
              </a:rPr>
              <a:t>tC</a:t>
            </a:r>
            <a:endParaRPr lang="en-GB" sz="3600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95538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eaLnBrk="1" hangingPunct="1"/>
            <a:r>
              <a:rPr lang="de-DE" sz="4000" dirty="0">
                <a:latin typeface="Candara" panose="020E0502030303020204" pitchFamily="34" charset="0"/>
              </a:rPr>
              <a:t>Optimal Climate Policy</a:t>
            </a:r>
            <a:endParaRPr lang="en-GB" sz="4000" dirty="0">
              <a:latin typeface="Candara" panose="020E0502030303020204" pitchFamily="34" charset="0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4114800"/>
          </a:xfrm>
        </p:spPr>
        <p:txBody>
          <a:bodyPr/>
          <a:lstStyle/>
          <a:p>
            <a:r>
              <a:rPr lang="de-DE" dirty="0">
                <a:latin typeface="Candara" panose="020E0502030303020204" pitchFamily="34" charset="0"/>
              </a:rPr>
              <a:t>International agreements</a:t>
            </a:r>
          </a:p>
          <a:p>
            <a:r>
              <a:rPr lang="de-DE" dirty="0">
                <a:latin typeface="Candara" panose="020E0502030303020204" pitchFamily="34" charset="0"/>
              </a:rPr>
              <a:t>First-best climate policy</a:t>
            </a:r>
          </a:p>
          <a:p>
            <a:r>
              <a:rPr lang="de-DE" dirty="0">
                <a:latin typeface="Candara" panose="020E0502030303020204" pitchFamily="34" charset="0"/>
              </a:rPr>
              <a:t>Ancillary benefits</a:t>
            </a:r>
          </a:p>
          <a:p>
            <a:r>
              <a:rPr lang="de-DE" b="1" dirty="0">
                <a:latin typeface="Candara" panose="020E0502030303020204" pitchFamily="34" charset="0"/>
              </a:rPr>
              <a:t>Time discounting</a:t>
            </a:r>
          </a:p>
          <a:p>
            <a:pPr lvl="1"/>
            <a:r>
              <a:rPr lang="de-DE" dirty="0">
                <a:latin typeface="Candara" panose="020E0502030303020204" pitchFamily="34" charset="0"/>
              </a:rPr>
              <a:t>Ramsey rule</a:t>
            </a:r>
          </a:p>
          <a:p>
            <a:pPr lvl="1"/>
            <a:r>
              <a:rPr lang="de-DE" dirty="0">
                <a:latin typeface="Candara" panose="020E0502030303020204" pitchFamily="34" charset="0"/>
              </a:rPr>
              <a:t>Hyperbolic discounting</a:t>
            </a:r>
          </a:p>
          <a:p>
            <a:pPr lvl="1"/>
            <a:r>
              <a:rPr lang="de-DE" b="1" dirty="0">
                <a:latin typeface="Candara" panose="020E0502030303020204" pitchFamily="34" charset="0"/>
              </a:rPr>
              <a:t>Axiomatic discounting</a:t>
            </a:r>
          </a:p>
          <a:p>
            <a:r>
              <a:rPr lang="de-DE" dirty="0">
                <a:latin typeface="Candara" panose="020E0502030303020204" pitchFamily="34" charset="0"/>
              </a:rPr>
              <a:t>Uncertainty</a:t>
            </a:r>
          </a:p>
          <a:p>
            <a:r>
              <a:rPr lang="de-DE" dirty="0">
                <a:latin typeface="Candara" panose="020E0502030303020204" pitchFamily="34" charset="0"/>
              </a:rPr>
              <a:t>Equity</a:t>
            </a:r>
          </a:p>
        </p:txBody>
      </p:sp>
    </p:spTree>
    <p:extLst>
      <p:ext uri="{BB962C8B-B14F-4D97-AF65-F5344CB8AC3E}">
        <p14:creationId xmlns:p14="http://schemas.microsoft.com/office/powerpoint/2010/main" val="22843418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de-DE" sz="3200" dirty="0">
                <a:latin typeface="Candara" panose="020E0502030303020204" pitchFamily="34" charset="0"/>
              </a:rPr>
              <a:t>Exponential and Hyperbolic Discounting</a:t>
            </a:r>
            <a:endParaRPr lang="en-GB" sz="3200" dirty="0">
              <a:latin typeface="Candara" panose="020E0502030303020204" pitchFamily="34" charset="0"/>
            </a:endParaRP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14400"/>
            <a:ext cx="8763000" cy="5486400"/>
          </a:xfrm>
        </p:spPr>
        <p:txBody>
          <a:bodyPr/>
          <a:lstStyle/>
          <a:p>
            <a:pPr eaLnBrk="1" hangingPunct="1"/>
            <a:r>
              <a:rPr lang="en-US" sz="2800" dirty="0">
                <a:latin typeface="Candara" panose="020E0502030303020204" pitchFamily="34" charset="0"/>
              </a:rPr>
              <a:t>Exponential discounting places insufficient weight on the distant future</a:t>
            </a:r>
          </a:p>
          <a:p>
            <a:pPr eaLnBrk="1" hangingPunct="1"/>
            <a:r>
              <a:rPr lang="en-US" sz="2800" dirty="0" err="1">
                <a:latin typeface="Candara" panose="020E0502030303020204" pitchFamily="34" charset="0"/>
              </a:rPr>
              <a:t>Heal’s</a:t>
            </a:r>
            <a:r>
              <a:rPr lang="en-US" sz="2800" dirty="0">
                <a:latin typeface="Candara" panose="020E0502030303020204" pitchFamily="34" charset="0"/>
              </a:rPr>
              <a:t> hyperbolic discounting is </a:t>
            </a:r>
            <a:r>
              <a:rPr lang="en-US" sz="2800" i="1" dirty="0">
                <a:latin typeface="Candara" panose="020E0502030303020204" pitchFamily="34" charset="0"/>
              </a:rPr>
              <a:t>ad hoc</a:t>
            </a:r>
          </a:p>
          <a:p>
            <a:pPr eaLnBrk="1" hangingPunct="1"/>
            <a:r>
              <a:rPr lang="en-US" sz="2800" dirty="0">
                <a:latin typeface="Candara" panose="020E0502030303020204" pitchFamily="34" charset="0"/>
              </a:rPr>
              <a:t>Weitzman’s gamma discounting is on firmer ground, but the argument is on part of the welfare function, rather than the whole welfare function</a:t>
            </a:r>
          </a:p>
          <a:p>
            <a:pPr eaLnBrk="1" hangingPunct="1"/>
            <a:endParaRPr lang="en-US" sz="2800" dirty="0">
              <a:latin typeface="Candara" panose="020E0502030303020204" pitchFamily="34" charset="0"/>
            </a:endParaRPr>
          </a:p>
          <a:p>
            <a:pPr eaLnBrk="1" hangingPunct="1"/>
            <a:endParaRPr lang="en-US" sz="2800" dirty="0">
              <a:latin typeface="Candara" panose="020E0502030303020204" pitchFamily="34" charset="0"/>
            </a:endParaRPr>
          </a:p>
          <a:p>
            <a:pPr eaLnBrk="1" hangingPunct="1"/>
            <a:r>
              <a:rPr lang="en-US" sz="2800" dirty="0">
                <a:latin typeface="Candara" panose="020E0502030303020204" pitchFamily="34" charset="0"/>
              </a:rPr>
              <a:t>Exponential discounting is an </a:t>
            </a:r>
            <a:r>
              <a:rPr lang="en-US" sz="2800" i="1" dirty="0">
                <a:latin typeface="Candara" panose="020E0502030303020204" pitchFamily="34" charset="0"/>
              </a:rPr>
              <a:t>ad hoc </a:t>
            </a:r>
            <a:r>
              <a:rPr lang="en-US" sz="2800" dirty="0">
                <a:latin typeface="Candara" panose="020E0502030303020204" pitchFamily="34" charset="0"/>
              </a:rPr>
              <a:t>proposal by Samuelson, later axiomatized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AA2E6F-2055-4E8B-9C09-2D247CC243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3279" y="5257800"/>
            <a:ext cx="1309841" cy="16002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Object 2">
                <a:extLst>
                  <a:ext uri="{FF2B5EF4-FFF2-40B4-BE49-F238E27FC236}">
                    <a16:creationId xmlns:a16="http://schemas.microsoft.com/office/drawing/2014/main" id="{320FBD93-2085-4CE4-8B51-AB6BA226C8D3}"/>
                  </a:ext>
                </a:extLst>
              </p:cNvPr>
              <p:cNvSpPr txBox="1"/>
              <p:nvPr/>
            </p:nvSpPr>
            <p:spPr bwMode="auto">
              <a:xfrm>
                <a:off x="762000" y="3657600"/>
                <a:ext cx="6400800" cy="838200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2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GB" sz="2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  <m:d>
                        <m:dPr>
                          <m:ctrlPr>
                            <a:rPr lang="en-GB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n-GB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GB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pHide m:val="on"/>
                          <m:ctrlPr>
                            <a:rPr lang="en-GB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/>
                        <m:e>
                          <m:r>
                            <a:rPr lang="en-GB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n-GB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GB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))</m:t>
                          </m:r>
                          <m:sSup>
                            <m:sSupPr>
                              <m:ctrlPr>
                                <a:rPr lang="en-GB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  <m:r>
                                <a:rPr lang="en-GB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n-GB" sz="28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GB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nary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5" name="Object 2">
                <a:extLst>
                  <a:ext uri="{FF2B5EF4-FFF2-40B4-BE49-F238E27FC236}">
                    <a16:creationId xmlns:a16="http://schemas.microsoft.com/office/drawing/2014/main" id="{320FBD93-2085-4CE4-8B51-AB6BA226C8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2000" y="3657600"/>
                <a:ext cx="6400800" cy="838200"/>
              </a:xfrm>
              <a:prstGeom prst="rect">
                <a:avLst/>
              </a:prstGeom>
              <a:blipFill>
                <a:blip r:embed="rId4"/>
                <a:stretch>
                  <a:fillRect b="-3840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de-DE" sz="3200" dirty="0">
                <a:latin typeface="Candara" panose="020E0502030303020204" pitchFamily="34" charset="0"/>
              </a:rPr>
              <a:t>Alternative welfare functions</a:t>
            </a:r>
            <a:endParaRPr lang="en-GB" sz="3200" dirty="0">
              <a:latin typeface="Candara" panose="020E0502030303020204" pitchFamily="34" charset="0"/>
            </a:endParaRP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14400"/>
            <a:ext cx="8763000" cy="5486400"/>
          </a:xfrm>
        </p:spPr>
        <p:txBody>
          <a:bodyPr/>
          <a:lstStyle/>
          <a:p>
            <a:pPr eaLnBrk="1" hangingPunct="1"/>
            <a:r>
              <a:rPr lang="en-US" sz="2800" dirty="0">
                <a:latin typeface="Candara" panose="020E0502030303020204" pitchFamily="34" charset="0"/>
              </a:rPr>
              <a:t>Over an infinite time horizon, a welfare function cannot simultaneously satisfy Strong Pareto and </a:t>
            </a:r>
            <a:r>
              <a:rPr lang="en-US" sz="2800" dirty="0" err="1">
                <a:latin typeface="Candara" panose="020E0502030303020204" pitchFamily="34" charset="0"/>
              </a:rPr>
              <a:t>Anonimity</a:t>
            </a:r>
            <a:endParaRPr lang="en-US" sz="2800" dirty="0">
              <a:latin typeface="Candara" panose="020E0502030303020204" pitchFamily="34" charset="0"/>
            </a:endParaRPr>
          </a:p>
          <a:p>
            <a:pPr lvl="1" eaLnBrk="1" hangingPunct="1"/>
            <a:r>
              <a:rPr lang="en-US" sz="2400" dirty="0">
                <a:latin typeface="Candara" panose="020E0502030303020204" pitchFamily="34" charset="0"/>
              </a:rPr>
              <a:t>If one is better off and no one is worse, welfare improves</a:t>
            </a:r>
          </a:p>
          <a:p>
            <a:pPr eaLnBrk="1" hangingPunct="1"/>
            <a:r>
              <a:rPr lang="en-US" sz="2800" dirty="0">
                <a:latin typeface="Candara" panose="020E0502030303020204" pitchFamily="34" charset="0"/>
              </a:rPr>
              <a:t>Discounted welfare violates </a:t>
            </a:r>
            <a:r>
              <a:rPr lang="en-US" sz="2800" dirty="0" err="1">
                <a:latin typeface="Candara" panose="020E0502030303020204" pitchFamily="34" charset="0"/>
              </a:rPr>
              <a:t>Anonimity</a:t>
            </a:r>
            <a:endParaRPr lang="en-US" sz="2800" dirty="0">
              <a:latin typeface="Candara" panose="020E0502030303020204" pitchFamily="34" charset="0"/>
            </a:endParaRPr>
          </a:p>
          <a:p>
            <a:pPr lvl="1" eaLnBrk="1" hangingPunct="1"/>
            <a:r>
              <a:rPr lang="en-US" sz="2400" dirty="0">
                <a:latin typeface="Candara" panose="020E0502030303020204" pitchFamily="34" charset="0"/>
              </a:rPr>
              <a:t>1 1 2 1 1 1 …</a:t>
            </a:r>
          </a:p>
          <a:p>
            <a:pPr lvl="1" eaLnBrk="1" hangingPunct="1"/>
            <a:r>
              <a:rPr lang="en-US" sz="2400" dirty="0">
                <a:latin typeface="Candara" panose="020E0502030303020204" pitchFamily="34" charset="0"/>
              </a:rPr>
              <a:t>1 2 1 1 1 1 …</a:t>
            </a:r>
          </a:p>
          <a:p>
            <a:pPr eaLnBrk="1" hangingPunct="1"/>
            <a:r>
              <a:rPr lang="en-US" sz="2800" dirty="0">
                <a:latin typeface="Candara" panose="020E0502030303020204" pitchFamily="34" charset="0"/>
              </a:rPr>
              <a:t>Koopmans argued that </a:t>
            </a:r>
            <a:r>
              <a:rPr lang="en-US" sz="2800" dirty="0" err="1">
                <a:latin typeface="Candara" panose="020E0502030303020204" pitchFamily="34" charset="0"/>
              </a:rPr>
              <a:t>Anonimity</a:t>
            </a:r>
            <a:r>
              <a:rPr lang="en-US" sz="2800" dirty="0">
                <a:latin typeface="Candara" panose="020E0502030303020204" pitchFamily="34" charset="0"/>
              </a:rPr>
              <a:t> is less important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602AB0F-AE12-4FE9-9F93-12610F0D30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4635384"/>
            <a:ext cx="1668780" cy="2199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9659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de-DE" sz="3200" dirty="0">
                <a:latin typeface="Candara" panose="020E0502030303020204" pitchFamily="34" charset="0"/>
              </a:rPr>
              <a:t>Alternative welfare functions -2</a:t>
            </a:r>
            <a:endParaRPr lang="en-GB" sz="3200" dirty="0">
              <a:latin typeface="Candara" panose="020E0502030303020204" pitchFamily="34" charset="0"/>
            </a:endParaRP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14400"/>
            <a:ext cx="7620000" cy="5486400"/>
          </a:xfrm>
        </p:spPr>
        <p:txBody>
          <a:bodyPr/>
          <a:lstStyle/>
          <a:p>
            <a:pPr eaLnBrk="1" hangingPunct="1"/>
            <a:r>
              <a:rPr lang="en-US" sz="2800" dirty="0" err="1">
                <a:latin typeface="Candara" panose="020E0502030303020204" pitchFamily="34" charset="0"/>
              </a:rPr>
              <a:t>Chichilnisky</a:t>
            </a:r>
            <a:r>
              <a:rPr lang="en-US" sz="2800" dirty="0">
                <a:latin typeface="Candara" panose="020E0502030303020204" pitchFamily="34" charset="0"/>
              </a:rPr>
              <a:t> replaced </a:t>
            </a:r>
            <a:r>
              <a:rPr lang="en-US" sz="2800" dirty="0" err="1">
                <a:latin typeface="Candara" panose="020E0502030303020204" pitchFamily="34" charset="0"/>
              </a:rPr>
              <a:t>Anonimity</a:t>
            </a:r>
            <a:r>
              <a:rPr lang="en-US" sz="2800" dirty="0">
                <a:latin typeface="Candara" panose="020E0502030303020204" pitchFamily="34" charset="0"/>
              </a:rPr>
              <a:t> with Non-Dictatorship and Independence</a:t>
            </a:r>
          </a:p>
          <a:p>
            <a:pPr eaLnBrk="1" hangingPunct="1"/>
            <a:endParaRPr lang="en-US" sz="2800" dirty="0">
              <a:latin typeface="Comic Sans MS" pitchFamily="66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45BB0D3-7115-4A82-9827-BB7534AF5B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0"/>
            <a:ext cx="1371600" cy="191302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de-DE" sz="3200" dirty="0">
                <a:latin typeface="Candara" panose="020E0502030303020204" pitchFamily="34" charset="0"/>
              </a:rPr>
              <a:t>Overlapping generations</a:t>
            </a:r>
            <a:endParaRPr lang="en-GB" sz="3200" dirty="0">
              <a:latin typeface="Candara" panose="020E0502030303020204" pitchFamily="34" charset="0"/>
            </a:endParaRP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14400"/>
            <a:ext cx="7620000" cy="5486400"/>
          </a:xfrm>
        </p:spPr>
        <p:txBody>
          <a:bodyPr/>
          <a:lstStyle/>
          <a:p>
            <a:pPr eaLnBrk="1" hangingPunct="1"/>
            <a:r>
              <a:rPr lang="en-US" sz="2800" dirty="0">
                <a:latin typeface="Candara" panose="020E0502030303020204" pitchFamily="34" charset="0"/>
              </a:rPr>
              <a:t>The standard growth models assume an infinitely-lived economic agent</a:t>
            </a:r>
          </a:p>
          <a:p>
            <a:pPr eaLnBrk="1" hangingPunct="1"/>
            <a:r>
              <a:rPr lang="en-US" sz="2800" dirty="0">
                <a:latin typeface="Candara" panose="020E0502030303020204" pitchFamily="34" charset="0"/>
              </a:rPr>
              <a:t>Diamond showed that this is equivalent to assuming a dynast who owns all, but cares as much about his children’s welfare as he does about his own</a:t>
            </a:r>
          </a:p>
          <a:p>
            <a:pPr eaLnBrk="1" hangingPunct="1"/>
            <a:r>
              <a:rPr lang="en-US" sz="2800" dirty="0">
                <a:latin typeface="Candara" panose="020E0502030303020204" pitchFamily="34" charset="0"/>
              </a:rPr>
              <a:t>This is peculiar for an individual</a:t>
            </a:r>
          </a:p>
          <a:p>
            <a:pPr eaLnBrk="1" hangingPunct="1"/>
            <a:r>
              <a:rPr lang="en-US" sz="2800" dirty="0">
                <a:latin typeface="Candara" panose="020E0502030303020204" pitchFamily="34" charset="0"/>
              </a:rPr>
              <a:t>Less peculiar for a representative agent, who is composed of people saving for their first house, their children’s education, their pension, or a bequest to their grandchildren</a:t>
            </a:r>
          </a:p>
          <a:p>
            <a:pPr eaLnBrk="1" hangingPunct="1"/>
            <a:r>
              <a:rPr lang="en-US" sz="2800" dirty="0">
                <a:latin typeface="Candara" panose="020E0502030303020204" pitchFamily="34" charset="0"/>
              </a:rPr>
              <a:t>But it’s Dictatorship of the Present</a:t>
            </a:r>
          </a:p>
          <a:p>
            <a:pPr eaLnBrk="1" hangingPunct="1"/>
            <a:endParaRPr lang="en-US" sz="2800" dirty="0">
              <a:latin typeface="Comic Sans MS" pitchFamily="66" charset="0"/>
            </a:endParaRPr>
          </a:p>
        </p:txBody>
      </p:sp>
      <p:pic>
        <p:nvPicPr>
          <p:cNvPr id="3" name="Picture 2" descr="A picture containing person, person, wall, posing&#10;&#10;Description automatically generated">
            <a:extLst>
              <a:ext uri="{FF2B5EF4-FFF2-40B4-BE49-F238E27FC236}">
                <a16:creationId xmlns:a16="http://schemas.microsoft.com/office/drawing/2014/main" id="{DF5C9FD8-2FCC-46F5-A9E1-46F5CA3513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734" y="0"/>
            <a:ext cx="1703266" cy="2408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2742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de-DE" sz="3200" dirty="0">
                <a:latin typeface="Candara" panose="020E0502030303020204" pitchFamily="34" charset="0"/>
              </a:rPr>
              <a:t>Alternative welfare functions -2</a:t>
            </a:r>
            <a:endParaRPr lang="en-GB" sz="3200" dirty="0">
              <a:latin typeface="Candara" panose="020E0502030303020204" pitchFamily="34" charset="0"/>
            </a:endParaRP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14400"/>
            <a:ext cx="8458200" cy="5486400"/>
          </a:xfrm>
        </p:spPr>
        <p:txBody>
          <a:bodyPr/>
          <a:lstStyle/>
          <a:p>
            <a:pPr eaLnBrk="1" hangingPunct="1"/>
            <a:r>
              <a:rPr lang="en-US" sz="2800" dirty="0" err="1">
                <a:latin typeface="Candara" panose="020E0502030303020204" pitchFamily="34" charset="0"/>
              </a:rPr>
              <a:t>Chichilnisky</a:t>
            </a:r>
            <a:r>
              <a:rPr lang="en-US" sz="2800" dirty="0">
                <a:latin typeface="Candara" panose="020E0502030303020204" pitchFamily="34" charset="0"/>
              </a:rPr>
              <a:t> replaced </a:t>
            </a:r>
            <a:r>
              <a:rPr lang="en-US" sz="2800" dirty="0" err="1">
                <a:latin typeface="Candara" panose="020E0502030303020204" pitchFamily="34" charset="0"/>
              </a:rPr>
              <a:t>Anonimity</a:t>
            </a:r>
            <a:r>
              <a:rPr lang="en-US" sz="2800" dirty="0">
                <a:latin typeface="Candara" panose="020E0502030303020204" pitchFamily="34" charset="0"/>
              </a:rPr>
              <a:t> with Non-Dictatorship and Independence</a:t>
            </a:r>
          </a:p>
          <a:p>
            <a:pPr eaLnBrk="1" hangingPunct="1"/>
            <a:r>
              <a:rPr lang="en-US" sz="2800" dirty="0">
                <a:latin typeface="Candara" panose="020E0502030303020204" pitchFamily="34" charset="0"/>
              </a:rPr>
              <a:t>Welfare is then a weighted sum of net present welfare and welfare of the last generation</a:t>
            </a:r>
          </a:p>
          <a:p>
            <a:pPr eaLnBrk="1" hangingPunct="1"/>
            <a:r>
              <a:rPr lang="en-US" sz="2800" dirty="0">
                <a:latin typeface="Candara" panose="020E0502030303020204" pitchFamily="34" charset="0"/>
              </a:rPr>
              <a:t>Alvarez-</a:t>
            </a:r>
            <a:r>
              <a:rPr lang="en-US" sz="2800" dirty="0" err="1">
                <a:latin typeface="Candara" panose="020E0502030303020204" pitchFamily="34" charset="0"/>
              </a:rPr>
              <a:t>Cuadrado</a:t>
            </a:r>
            <a:r>
              <a:rPr lang="en-US" sz="2800" dirty="0">
                <a:latin typeface="Candara" panose="020E0502030303020204" pitchFamily="34" charset="0"/>
              </a:rPr>
              <a:t> &amp; Long dropped Independence</a:t>
            </a:r>
          </a:p>
          <a:p>
            <a:pPr eaLnBrk="1" hangingPunct="1"/>
            <a:r>
              <a:rPr lang="en-US" sz="2800" dirty="0">
                <a:latin typeface="Candara" panose="020E0502030303020204" pitchFamily="34" charset="0"/>
              </a:rPr>
              <a:t>Welfare is then a weighted sum of net present welfare and welfare of the worst-off generation</a:t>
            </a:r>
          </a:p>
          <a:p>
            <a:pPr eaLnBrk="1" hangingPunct="1"/>
            <a:endParaRPr lang="en-US" sz="2800" dirty="0">
              <a:latin typeface="Candara" panose="020E0502030303020204" pitchFamily="34" charset="0"/>
            </a:endParaRPr>
          </a:p>
          <a:p>
            <a:pPr eaLnBrk="1" hangingPunct="1"/>
            <a:endParaRPr lang="en-US" sz="2800" dirty="0">
              <a:latin typeface="Candara" panose="020E0502030303020204" pitchFamily="34" charset="0"/>
            </a:endParaRPr>
          </a:p>
          <a:p>
            <a:pPr eaLnBrk="1" hangingPunct="1"/>
            <a:r>
              <a:rPr lang="en-US" sz="2800" dirty="0">
                <a:latin typeface="Candara" panose="020E0502030303020204" pitchFamily="34" charset="0"/>
              </a:rPr>
              <a:t>As long as growth continues, this reduces optimal emission reduction</a:t>
            </a:r>
          </a:p>
          <a:p>
            <a:pPr eaLnBrk="1" hangingPunct="1"/>
            <a:endParaRPr lang="en-US" sz="2800" dirty="0">
              <a:latin typeface="Comic Sans MS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70" name="Object 2"/>
              <p:cNvSpPr txBox="1"/>
              <p:nvPr/>
            </p:nvSpPr>
            <p:spPr bwMode="auto">
              <a:xfrm>
                <a:off x="715297" y="4114800"/>
                <a:ext cx="6400800" cy="838200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GB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=(1−</m:t>
                      </m:r>
                      <m:r>
                        <a:rPr lang="en-GB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𝜗</m:t>
                      </m:r>
                      <m:r>
                        <a:rPr lang="en-GB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nary>
                        <m:naryPr>
                          <m:limLoc m:val="undOvr"/>
                          <m:supHide m:val="on"/>
                          <m:ctrlPr>
                            <a:rPr lang="en-GB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/>
                        <m:e>
                          <m:r>
                            <a:rPr lang="en-GB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n-GB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GB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))</m:t>
                          </m:r>
                          <m:sSup>
                            <m:sSupPr>
                              <m:ctrlPr>
                                <a:rPr lang="en-GB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  <m:r>
                                <a:rPr lang="en-GB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n-GB" sz="28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GB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nary>
                      <m:r>
                        <a:rPr lang="en-GB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𝜗</m:t>
                      </m:r>
                      <m:r>
                        <a:rPr lang="en-GB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GB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̱"/>
                          <m:ctrlPr>
                            <a:rPr lang="en-GB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acc>
                      <m:r>
                        <a:rPr lang="en-GB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7170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5297" y="4114800"/>
                <a:ext cx="6400800" cy="838200"/>
              </a:xfrm>
              <a:prstGeom prst="rect">
                <a:avLst/>
              </a:prstGeom>
              <a:blipFill>
                <a:blip r:embed="rId3"/>
                <a:stretch>
                  <a:fillRect b="-3840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645BB0D3-7115-4A82-9827-BB7534AF5B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0"/>
            <a:ext cx="1371600" cy="19130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4F4E001-442F-4849-830B-31A4EE722E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9814" y="4648200"/>
            <a:ext cx="1831326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2057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7F01D75-76ED-42BE-89F4-2454AC2AD2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6372790"/>
              </p:ext>
            </p:extLst>
          </p:nvPr>
        </p:nvGraphicFramePr>
        <p:xfrm>
          <a:off x="342900" y="1447800"/>
          <a:ext cx="8458200" cy="3632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38669413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19424273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1879861279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116630665"/>
                    </a:ext>
                  </a:extLst>
                </a:gridCol>
                <a:gridCol w="1051226">
                  <a:extLst>
                    <a:ext uri="{9D8B030D-6E8A-4147-A177-3AD203B41FA5}">
                      <a16:colId xmlns:a16="http://schemas.microsoft.com/office/drawing/2014/main" val="3462393129"/>
                    </a:ext>
                  </a:extLst>
                </a:gridCol>
                <a:gridCol w="1234774">
                  <a:extLst>
                    <a:ext uri="{9D8B030D-6E8A-4147-A177-3AD203B41FA5}">
                      <a16:colId xmlns:a16="http://schemas.microsoft.com/office/drawing/2014/main" val="1272237258"/>
                    </a:ext>
                  </a:extLst>
                </a:gridCol>
              </a:tblGrid>
              <a:tr h="523240">
                <a:tc>
                  <a:txBody>
                    <a:bodyPr/>
                    <a:lstStyle/>
                    <a:p>
                      <a:endParaRPr lang="en-GB" sz="2800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>
                          <a:latin typeface="Candara" panose="020E0502030303020204" pitchFamily="34" charset="0"/>
                        </a:rPr>
                        <a:t>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>
                          <a:latin typeface="Candara" panose="020E0502030303020204" pitchFamily="34" charset="0"/>
                        </a:rPr>
                        <a:t>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>
                          <a:latin typeface="Candara" panose="020E0502030303020204" pitchFamily="34" charset="0"/>
                        </a:rPr>
                        <a:t>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3755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dirty="0">
                          <a:latin typeface="Candara" panose="020E0502030303020204" pitchFamily="34" charset="0"/>
                        </a:rPr>
                        <a:t>Bentham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GB" sz="2800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GB" sz="2800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2800" dirty="0">
                          <a:latin typeface="Candara" panose="020E0502030303020204" pitchFamily="34" charset="0"/>
                        </a:rPr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2800" dirty="0">
                          <a:latin typeface="Candara" panose="020E0502030303020204" pitchFamily="34" charset="0"/>
                        </a:rPr>
                        <a:t>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2800" dirty="0">
                          <a:latin typeface="Candara" panose="020E0502030303020204" pitchFamily="34" charset="0"/>
                        </a:rPr>
                        <a:t>296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6427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dirty="0">
                          <a:latin typeface="Candara" panose="020E0502030303020204" pitchFamily="34" charset="0"/>
                        </a:rPr>
                        <a:t>Rawls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2800" dirty="0">
                          <a:latin typeface="Candara" panose="020E0502030303020204" pitchFamily="34" charset="0"/>
                        </a:rPr>
                        <a:t>D=T</a:t>
                      </a:r>
                      <a:r>
                        <a:rPr lang="en-GB" sz="2800" baseline="30000" dirty="0">
                          <a:latin typeface="Candara" panose="020E0502030303020204" pitchFamily="34" charset="0"/>
                        </a:rPr>
                        <a:t>2</a:t>
                      </a:r>
                      <a:endParaRPr lang="en-GB" sz="2800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GB" sz="2800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GB" sz="2800" dirty="0">
                          <a:latin typeface="Candara" panose="020E0502030303020204" pitchFamily="34" charset="0"/>
                        </a:rPr>
                        <a:t>0.1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r"/>
                      <a:r>
                        <a:rPr lang="en-GB" sz="2800" dirty="0">
                          <a:latin typeface="Candara" panose="020E0502030303020204" pitchFamily="34" charset="0"/>
                        </a:rPr>
                        <a:t>0.1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r"/>
                      <a:endParaRPr lang="en-GB" sz="2800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5801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dirty="0">
                          <a:latin typeface="Candara" panose="020E0502030303020204" pitchFamily="34" charset="0"/>
                        </a:rPr>
                        <a:t>Rawls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2800" dirty="0">
                          <a:latin typeface="Candara" panose="020E0502030303020204" pitchFamily="34" charset="0"/>
                        </a:rPr>
                        <a:t>D=T</a:t>
                      </a:r>
                      <a:r>
                        <a:rPr lang="en-GB" sz="2800" baseline="30000" dirty="0">
                          <a:latin typeface="Candara" panose="020E0502030303020204" pitchFamily="34" charset="0"/>
                        </a:rPr>
                        <a:t>6</a:t>
                      </a:r>
                      <a:endParaRPr lang="en-GB" sz="2800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GB" sz="2800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GB" sz="2800" dirty="0">
                          <a:latin typeface="Candara" panose="020E0502030303020204" pitchFamily="34" charset="0"/>
                        </a:rPr>
                        <a:t>20.1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r"/>
                      <a:r>
                        <a:rPr lang="en-GB" sz="2800" dirty="0">
                          <a:latin typeface="Candara" panose="020E0502030303020204" pitchFamily="34" charset="0"/>
                        </a:rPr>
                        <a:t>20.1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r"/>
                      <a:endParaRPr lang="en-GB" sz="2800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1022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2800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GB" sz="2800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GB" sz="2800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GB" sz="2800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GB" sz="2800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GB" sz="2800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1080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dirty="0">
                          <a:latin typeface="Candara" panose="020E0502030303020204" pitchFamily="34" charset="0"/>
                        </a:rPr>
                        <a:t>Bentham-Rawls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2800" dirty="0">
                          <a:latin typeface="Candara" panose="020E0502030303020204" pitchFamily="34" charset="0"/>
                        </a:rPr>
                        <a:t>D=T</a:t>
                      </a:r>
                      <a:r>
                        <a:rPr lang="en-GB" sz="2800" baseline="30000" dirty="0">
                          <a:latin typeface="Candara" panose="020E0502030303020204" pitchFamily="34" charset="0"/>
                        </a:rPr>
                        <a:t>2</a:t>
                      </a:r>
                      <a:endParaRPr lang="en-GB" sz="2800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l-GR" sz="2800" dirty="0">
                          <a:latin typeface="Candara" panose="020E0502030303020204" pitchFamily="34" charset="0"/>
                        </a:rPr>
                        <a:t>θ</a:t>
                      </a:r>
                      <a:r>
                        <a:rPr lang="en-GB" sz="2800" dirty="0">
                          <a:latin typeface="Candara" panose="020E0502030303020204" pitchFamily="34" charset="0"/>
                        </a:rPr>
                        <a:t>=0.5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2800" dirty="0">
                          <a:latin typeface="Candara" panose="020E0502030303020204" pitchFamily="34" charset="0"/>
                        </a:rPr>
                        <a:t>12.55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2800" dirty="0">
                          <a:latin typeface="Candara" panose="020E0502030303020204" pitchFamily="34" charset="0"/>
                        </a:rPr>
                        <a:t>52.6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2800" dirty="0">
                          <a:latin typeface="Candara" panose="020E0502030303020204" pitchFamily="34" charset="0"/>
                        </a:rPr>
                        <a:t>148.05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565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2800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2800" dirty="0">
                          <a:latin typeface="Candara" panose="020E0502030303020204" pitchFamily="34" charset="0"/>
                        </a:rPr>
                        <a:t>D=T</a:t>
                      </a:r>
                      <a:r>
                        <a:rPr lang="en-GB" sz="2800" baseline="30000" dirty="0">
                          <a:latin typeface="Candara" panose="020E0502030303020204" pitchFamily="34" charset="0"/>
                        </a:rPr>
                        <a:t>6</a:t>
                      </a:r>
                      <a:endParaRPr lang="en-GB" sz="2800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2800" dirty="0">
                          <a:latin typeface="Candara" panose="020E0502030303020204" pitchFamily="34" charset="0"/>
                        </a:rPr>
                        <a:t>θ</a:t>
                      </a:r>
                      <a:r>
                        <a:rPr lang="en-GB" sz="2800" dirty="0">
                          <a:latin typeface="Candara" panose="020E0502030303020204" pitchFamily="34" charset="0"/>
                        </a:rPr>
                        <a:t>=0.5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2800" dirty="0">
                          <a:latin typeface="Candara" panose="020E0502030303020204" pitchFamily="34" charset="0"/>
                        </a:rPr>
                        <a:t>22.55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2800" dirty="0">
                          <a:latin typeface="Candara" panose="020E0502030303020204" pitchFamily="34" charset="0"/>
                        </a:rPr>
                        <a:t>62.6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2800" dirty="0">
                          <a:latin typeface="Candara" panose="020E0502030303020204" pitchFamily="34" charset="0"/>
                        </a:rPr>
                        <a:t>158.05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003103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03D0F03A-C2B9-4ECC-827F-EB16F3C7F6B5}"/>
              </a:ext>
            </a:extLst>
          </p:cNvPr>
          <p:cNvSpPr txBox="1"/>
          <p:nvPr/>
        </p:nvSpPr>
        <p:spPr>
          <a:xfrm>
            <a:off x="2089355" y="533400"/>
            <a:ext cx="51844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latin typeface="Candara" panose="020E0502030303020204" pitchFamily="34" charset="0"/>
              </a:rPr>
              <a:t>Social cost of carbon, $/</a:t>
            </a:r>
            <a:r>
              <a:rPr lang="en-GB" sz="3600" dirty="0" err="1">
                <a:latin typeface="Candara" panose="020E0502030303020204" pitchFamily="34" charset="0"/>
              </a:rPr>
              <a:t>tC</a:t>
            </a:r>
            <a:endParaRPr lang="en-GB" sz="3600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2524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de-DE" sz="3600" dirty="0">
                <a:latin typeface="Candara" panose="020E0502030303020204" pitchFamily="34" charset="0"/>
              </a:rPr>
              <a:t>Optimal emission reduction</a:t>
            </a:r>
            <a:endParaRPr lang="en-GB" sz="3600" dirty="0">
              <a:latin typeface="Candara" panose="020E0502030303020204" pitchFamily="34" charset="0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Climate change is long-term, uncertain, global problem</a:t>
            </a:r>
          </a:p>
          <a:p>
            <a:pPr eaLnBrk="1" hangingPunct="1"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If you do not care about the distant future, remote probabilities, far-away lands, you do not care about climate change</a:t>
            </a:r>
          </a:p>
          <a:p>
            <a:pPr eaLnBrk="1" hangingPunct="1">
              <a:lnSpc>
                <a:spcPct val="90000"/>
              </a:lnSpc>
            </a:pPr>
            <a:endParaRPr lang="de-DE" sz="2800" dirty="0">
              <a:latin typeface="Comic Sans MS" pitchFamily="66" charset="0"/>
            </a:endParaRPr>
          </a:p>
          <a:p>
            <a:pPr eaLnBrk="1" hangingPunct="1">
              <a:lnSpc>
                <a:spcPct val="90000"/>
              </a:lnSpc>
            </a:pPr>
            <a:endParaRPr lang="de-DE" sz="2800" dirty="0">
              <a:latin typeface="Comic Sans MS" pitchFamily="66" charset="0"/>
            </a:endParaRPr>
          </a:p>
          <a:p>
            <a:pPr eaLnBrk="1" hangingPunct="1">
              <a:lnSpc>
                <a:spcPct val="90000"/>
              </a:lnSpc>
            </a:pPr>
            <a:endParaRPr lang="de-DE" sz="2800" dirty="0">
              <a:latin typeface="Comic Sans MS" pitchFamily="66" charset="0"/>
            </a:endParaRPr>
          </a:p>
          <a:p>
            <a:pPr eaLnBrk="1" hangingPunct="1">
              <a:lnSpc>
                <a:spcPct val="90000"/>
              </a:lnSpc>
            </a:pPr>
            <a:endParaRPr lang="de-DE" sz="2800" dirty="0">
              <a:latin typeface="Comic Sans MS" pitchFamily="66" charset="0"/>
            </a:endParaRPr>
          </a:p>
          <a:p>
            <a:pPr eaLnBrk="1" hangingPunct="1">
              <a:lnSpc>
                <a:spcPct val="90000"/>
              </a:lnSpc>
            </a:pPr>
            <a:endParaRPr lang="en-GB" sz="2800" dirty="0"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de-DE" sz="3600" dirty="0">
                <a:latin typeface="Candara" panose="020E0502030303020204" pitchFamily="34" charset="0"/>
              </a:rPr>
              <a:t>Optimal emission reduction</a:t>
            </a:r>
            <a:endParaRPr lang="en-GB" sz="3600" dirty="0">
              <a:latin typeface="Candara" panose="020E0502030303020204" pitchFamily="34" charset="0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Climate change is long-term, uncertain, global problem</a:t>
            </a:r>
          </a:p>
          <a:p>
            <a:pPr eaLnBrk="1" hangingPunct="1"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If you do not care about the </a:t>
            </a:r>
            <a:r>
              <a:rPr lang="de-DE" sz="2800" b="1" dirty="0">
                <a:latin typeface="Candara" panose="020E0502030303020204" pitchFamily="34" charset="0"/>
              </a:rPr>
              <a:t>distant future</a:t>
            </a:r>
            <a:r>
              <a:rPr lang="de-DE" sz="2800" dirty="0">
                <a:latin typeface="Candara" panose="020E0502030303020204" pitchFamily="34" charset="0"/>
              </a:rPr>
              <a:t>, remote probabilities, far-away lands, you do not care about climate change</a:t>
            </a:r>
          </a:p>
          <a:p>
            <a:pPr eaLnBrk="1" hangingPunct="1">
              <a:lnSpc>
                <a:spcPct val="90000"/>
              </a:lnSpc>
            </a:pPr>
            <a:endParaRPr lang="de-DE" sz="2800" dirty="0">
              <a:latin typeface="Comic Sans MS" pitchFamily="66" charset="0"/>
            </a:endParaRPr>
          </a:p>
          <a:p>
            <a:pPr eaLnBrk="1" hangingPunct="1">
              <a:lnSpc>
                <a:spcPct val="90000"/>
              </a:lnSpc>
            </a:pPr>
            <a:endParaRPr lang="de-DE" sz="2800" dirty="0">
              <a:latin typeface="Comic Sans MS" pitchFamily="66" charset="0"/>
            </a:endParaRPr>
          </a:p>
          <a:p>
            <a:pPr eaLnBrk="1" hangingPunct="1">
              <a:lnSpc>
                <a:spcPct val="90000"/>
              </a:lnSpc>
            </a:pPr>
            <a:endParaRPr lang="de-DE" sz="2800" dirty="0">
              <a:latin typeface="Comic Sans MS" pitchFamily="66" charset="0"/>
            </a:endParaRPr>
          </a:p>
          <a:p>
            <a:pPr eaLnBrk="1" hangingPunct="1">
              <a:lnSpc>
                <a:spcPct val="90000"/>
              </a:lnSpc>
            </a:pPr>
            <a:endParaRPr lang="de-DE" sz="2800" dirty="0">
              <a:latin typeface="Comic Sans MS" pitchFamily="66" charset="0"/>
            </a:endParaRPr>
          </a:p>
          <a:p>
            <a:pPr eaLnBrk="1" hangingPunct="1">
              <a:lnSpc>
                <a:spcPct val="90000"/>
              </a:lnSpc>
            </a:pPr>
            <a:endParaRPr lang="en-GB" sz="28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8808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7F01D75-76ED-42BE-89F4-2454AC2AD2AE}"/>
              </a:ext>
            </a:extLst>
          </p:cNvPr>
          <p:cNvGraphicFramePr>
            <a:graphicFrameLocks noGrp="1"/>
          </p:cNvGraphicFramePr>
          <p:nvPr/>
        </p:nvGraphicFramePr>
        <p:xfrm>
          <a:off x="1790700" y="1397000"/>
          <a:ext cx="5562600" cy="414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6598">
                  <a:extLst>
                    <a:ext uri="{9D8B030D-6E8A-4147-A177-3AD203B41FA5}">
                      <a16:colId xmlns:a16="http://schemas.microsoft.com/office/drawing/2014/main" val="2386694130"/>
                    </a:ext>
                  </a:extLst>
                </a:gridCol>
                <a:gridCol w="1237102">
                  <a:extLst>
                    <a:ext uri="{9D8B030D-6E8A-4147-A177-3AD203B41FA5}">
                      <a16:colId xmlns:a16="http://schemas.microsoft.com/office/drawing/2014/main" val="2116630665"/>
                    </a:ext>
                  </a:extLst>
                </a:gridCol>
                <a:gridCol w="1466850">
                  <a:extLst>
                    <a:ext uri="{9D8B030D-6E8A-4147-A177-3AD203B41FA5}">
                      <a16:colId xmlns:a16="http://schemas.microsoft.com/office/drawing/2014/main" val="3462393129"/>
                    </a:ext>
                  </a:extLst>
                </a:gridCol>
                <a:gridCol w="1162050">
                  <a:extLst>
                    <a:ext uri="{9D8B030D-6E8A-4147-A177-3AD203B41FA5}">
                      <a16:colId xmlns:a16="http://schemas.microsoft.com/office/drawing/2014/main" val="11299873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2800" dirty="0">
                          <a:latin typeface="Candara" panose="020E0502030303020204" pitchFamily="34" charset="0"/>
                        </a:rPr>
                        <a:t>PRTP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>
                          <a:latin typeface="Candara" panose="020E0502030303020204" pitchFamily="34" charset="0"/>
                        </a:rPr>
                        <a:t>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>
                          <a:latin typeface="Candara" panose="020E0502030303020204" pitchFamily="34" charset="0"/>
                        </a:rPr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>
                          <a:latin typeface="Candara" panose="020E0502030303020204" pitchFamily="34" charset="0"/>
                        </a:rPr>
                        <a:t>SD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3755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dirty="0">
                          <a:latin typeface="Candara" panose="020E0502030303020204" pitchFamily="34" charset="0"/>
                        </a:rPr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2800" dirty="0">
                          <a:latin typeface="Candara" panose="020E0502030303020204" pitchFamily="34" charset="0"/>
                        </a:rPr>
                        <a:t>202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2800" dirty="0">
                          <a:latin typeface="Candara" panose="020E0502030303020204" pitchFamily="34" charset="0"/>
                        </a:rPr>
                        <a:t>686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2800" dirty="0">
                          <a:latin typeface="Candara" panose="020E0502030303020204" pitchFamily="34" charset="0"/>
                        </a:rPr>
                        <a:t>644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6427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dirty="0">
                          <a:latin typeface="Candara" panose="020E0502030303020204" pitchFamily="34" charset="0"/>
                        </a:rPr>
                        <a:t>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2800" dirty="0">
                          <a:latin typeface="Candara" panose="020E0502030303020204" pitchFamily="34" charset="0"/>
                        </a:rPr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2800" dirty="0">
                          <a:latin typeface="Candara" panose="020E0502030303020204" pitchFamily="34" charset="0"/>
                        </a:rPr>
                        <a:t>378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2800" dirty="0">
                          <a:latin typeface="Candara" panose="020E0502030303020204" pitchFamily="34" charset="0"/>
                        </a:rPr>
                        <a:t>471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5801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dirty="0">
                          <a:latin typeface="Candara" panose="020E0502030303020204" pitchFamily="34" charset="0"/>
                        </a:rPr>
                        <a:t>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2800" dirty="0">
                          <a:latin typeface="Candara" panose="020E0502030303020204" pitchFamily="34" charset="0"/>
                        </a:rPr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2800" dirty="0">
                          <a:latin typeface="Candara" panose="020E0502030303020204" pitchFamily="34" charset="0"/>
                        </a:rPr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2800" dirty="0">
                          <a:latin typeface="Candara" panose="020E0502030303020204" pitchFamily="34" charset="0"/>
                        </a:rPr>
                        <a:t>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5996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2800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GB" sz="2800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GB" sz="280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GB" sz="280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7908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dirty="0">
                          <a:latin typeface="Candara" panose="020E0502030303020204" pitchFamily="34" charset="0"/>
                        </a:rPr>
                        <a:t>EU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2800" dirty="0">
                          <a:latin typeface="Candara" panose="020E0502030303020204" pitchFamily="34" charset="0"/>
                        </a:rPr>
                        <a:t>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2800" dirty="0">
                          <a:latin typeface="Candara" panose="020E0502030303020204" pitchFamily="34" charset="0"/>
                        </a:rPr>
                        <a:t>Oct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800" dirty="0">
                          <a:latin typeface="Candara" panose="020E0502030303020204" pitchFamily="34" charset="0"/>
                        </a:rPr>
                        <a:t>2020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7866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dirty="0">
                          <a:latin typeface="Candara" panose="020E0502030303020204" pitchFamily="34" charset="0"/>
                        </a:rPr>
                        <a:t>California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2800" dirty="0">
                          <a:latin typeface="Candara" panose="020E0502030303020204" pitchFamily="34" charset="0"/>
                        </a:rPr>
                        <a:t>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2800" dirty="0">
                          <a:latin typeface="Candara" panose="020E0502030303020204" pitchFamily="34" charset="0"/>
                        </a:rPr>
                        <a:t>Oct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800" dirty="0">
                          <a:latin typeface="Candara" panose="020E0502030303020204" pitchFamily="34" charset="0"/>
                        </a:rPr>
                        <a:t>2020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4871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dirty="0" err="1">
                          <a:latin typeface="Candara" panose="020E0502030303020204" pitchFamily="34" charset="0"/>
                        </a:rPr>
                        <a:t>Shenzen</a:t>
                      </a:r>
                      <a:endParaRPr lang="en-GB" sz="2800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2800" dirty="0">
                          <a:latin typeface="Candara" panose="020E0502030303020204" pitchFamily="34" charset="0"/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2800" dirty="0">
                          <a:latin typeface="Candara" panose="020E0502030303020204" pitchFamily="34" charset="0"/>
                        </a:rPr>
                        <a:t>Oct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800" dirty="0">
                          <a:latin typeface="Candara" panose="020E0502030303020204" pitchFamily="34" charset="0"/>
                        </a:rPr>
                        <a:t>2020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325094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03D0F03A-C2B9-4ECC-827F-EB16F3C7F6B5}"/>
              </a:ext>
            </a:extLst>
          </p:cNvPr>
          <p:cNvSpPr txBox="1"/>
          <p:nvPr/>
        </p:nvSpPr>
        <p:spPr>
          <a:xfrm>
            <a:off x="2057400" y="703802"/>
            <a:ext cx="51844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latin typeface="Candara" panose="020E0502030303020204" pitchFamily="34" charset="0"/>
              </a:rPr>
              <a:t>Social cost of carbon, $/</a:t>
            </a:r>
            <a:r>
              <a:rPr lang="en-GB" sz="3600" dirty="0" err="1">
                <a:latin typeface="Candara" panose="020E0502030303020204" pitchFamily="34" charset="0"/>
              </a:rPr>
              <a:t>tC</a:t>
            </a:r>
            <a:endParaRPr lang="en-GB" sz="3600" dirty="0">
              <a:latin typeface="Candara" panose="020E0502030303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de-DE" sz="3200" dirty="0">
                <a:latin typeface="Candara" panose="020E0502030303020204" pitchFamily="34" charset="0"/>
              </a:rPr>
              <a:t>The Ramsey Rule</a:t>
            </a:r>
            <a:endParaRPr lang="en-GB" sz="3200" dirty="0">
              <a:latin typeface="Candara" panose="020E0502030303020204" pitchFamily="34" charset="0"/>
            </a:endParaRPr>
          </a:p>
        </p:txBody>
      </p:sp>
      <p:sp>
        <p:nvSpPr>
          <p:cNvPr id="20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14400"/>
            <a:ext cx="7772400" cy="4114800"/>
          </a:xfrm>
        </p:spPr>
        <p:txBody>
          <a:bodyPr/>
          <a:lstStyle/>
          <a:p>
            <a:pPr eaLnBrk="1" hangingPunct="1"/>
            <a:r>
              <a:rPr lang="de-DE" sz="2800" dirty="0">
                <a:latin typeface="Candara" panose="020E0502030303020204" pitchFamily="34" charset="0"/>
              </a:rPr>
              <a:t>The net present value of $1 in t years time</a:t>
            </a:r>
          </a:p>
          <a:p>
            <a:pPr eaLnBrk="1" hangingPunct="1"/>
            <a:endParaRPr lang="de-DE" sz="2800" dirty="0">
              <a:latin typeface="Candara" panose="020E0502030303020204" pitchFamily="34" charset="0"/>
            </a:endParaRPr>
          </a:p>
          <a:p>
            <a:pPr eaLnBrk="1" hangingPunct="1"/>
            <a:r>
              <a:rPr lang="en-GB" sz="2800" dirty="0">
                <a:latin typeface="Candara" panose="020E0502030303020204" pitchFamily="34" charset="0"/>
              </a:rPr>
              <a:t>You may be used to</a:t>
            </a:r>
            <a:endParaRPr lang="de-DE" sz="2800" dirty="0">
              <a:latin typeface="Candara" panose="020E0502030303020204" pitchFamily="34" charset="0"/>
            </a:endParaRPr>
          </a:p>
          <a:p>
            <a:pPr eaLnBrk="1" hangingPunct="1"/>
            <a:endParaRPr lang="de-DE" sz="2800" dirty="0">
              <a:latin typeface="Candara" panose="020E0502030303020204" pitchFamily="34" charset="0"/>
            </a:endParaRPr>
          </a:p>
          <a:p>
            <a:pPr eaLnBrk="1" hangingPunct="1"/>
            <a:endParaRPr lang="de-DE" sz="2800" dirty="0">
              <a:latin typeface="Candara" panose="020E0502030303020204" pitchFamily="34" charset="0"/>
            </a:endParaRPr>
          </a:p>
          <a:p>
            <a:pPr eaLnBrk="1" hangingPunct="1"/>
            <a:r>
              <a:rPr lang="de-DE" sz="2800" dirty="0">
                <a:latin typeface="Candara" panose="020E0502030303020204" pitchFamily="34" charset="0"/>
              </a:rPr>
              <a:t>The latter converges to the former if the time step goes to zero</a:t>
            </a:r>
          </a:p>
          <a:p>
            <a:pPr eaLnBrk="1" hangingPunct="1"/>
            <a:endParaRPr lang="de-DE" sz="2800" dirty="0">
              <a:latin typeface="Comic Sans MS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50" name="Object 4"/>
              <p:cNvSpPr txBox="1"/>
              <p:nvPr/>
            </p:nvSpPr>
            <p:spPr bwMode="auto">
              <a:xfrm>
                <a:off x="1106487" y="1346200"/>
                <a:ext cx="2895600" cy="78740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𝜀</m:t>
                      </m:r>
                      <m:r>
                        <a:rPr lang="en-GB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GB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𝑟𝑡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050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06487" y="1346200"/>
                <a:ext cx="2895600" cy="7874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51" name="Object 3"/>
              <p:cNvSpPr txBox="1"/>
              <p:nvPr/>
            </p:nvSpPr>
            <p:spPr bwMode="auto">
              <a:xfrm>
                <a:off x="1050130" y="2417506"/>
                <a:ext cx="3750470" cy="1143000"/>
              </a:xfrm>
              <a:prstGeom prst="rect">
                <a:avLst/>
              </a:prstGeom>
              <a:noFill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2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𝜀</m:t>
                      </m:r>
                      <m:r>
                        <a:rPr lang="en-GB" sz="2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GB" sz="28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(1+</m:t>
                              </m:r>
                              <m:r>
                                <a:rPr lang="en-GB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GB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GB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den>
                      </m:f>
                      <m:r>
                        <a:rPr lang="en-GB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(1+</m:t>
                          </m:r>
                          <m:r>
                            <a:rPr lang="en-GB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GB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GB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2051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50130" y="2417506"/>
                <a:ext cx="3750470" cy="11430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de-DE" sz="3200" dirty="0">
                <a:latin typeface="Candara" panose="020E0502030303020204" pitchFamily="34" charset="0"/>
              </a:rPr>
              <a:t>The Ramsey Rule</a:t>
            </a:r>
            <a:endParaRPr lang="en-GB" sz="3200" dirty="0">
              <a:latin typeface="Candara" panose="020E0502030303020204" pitchFamily="34" charset="0"/>
            </a:endParaRPr>
          </a:p>
        </p:txBody>
      </p:sp>
      <p:sp>
        <p:nvSpPr>
          <p:cNvPr id="20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14400"/>
            <a:ext cx="7772400" cy="4114800"/>
          </a:xfrm>
        </p:spPr>
        <p:txBody>
          <a:bodyPr/>
          <a:lstStyle/>
          <a:p>
            <a:pPr eaLnBrk="1" hangingPunct="1"/>
            <a:r>
              <a:rPr lang="de-DE" sz="2800" dirty="0">
                <a:latin typeface="Candara" panose="020E0502030303020204" pitchFamily="34" charset="0"/>
              </a:rPr>
              <a:t>The net present value of $1 in t years time</a:t>
            </a:r>
          </a:p>
          <a:p>
            <a:pPr eaLnBrk="1" hangingPunct="1"/>
            <a:endParaRPr lang="de-DE" sz="2800" dirty="0">
              <a:latin typeface="Candara" panose="020E0502030303020204" pitchFamily="34" charset="0"/>
            </a:endParaRPr>
          </a:p>
          <a:p>
            <a:pPr eaLnBrk="1" hangingPunct="1"/>
            <a:r>
              <a:rPr lang="de-DE" sz="2800" dirty="0">
                <a:latin typeface="Candara" panose="020E0502030303020204" pitchFamily="34" charset="0"/>
              </a:rPr>
              <a:t>Equate marginal utility now to marginal utility then, that is, you are indifferent between getting </a:t>
            </a:r>
            <a:r>
              <a:rPr lang="el-GR" sz="2800" dirty="0">
                <a:latin typeface="Candara" panose="020E0502030303020204" pitchFamily="34" charset="0"/>
              </a:rPr>
              <a:t>ε</a:t>
            </a:r>
            <a:r>
              <a:rPr lang="en-US" sz="2800" dirty="0">
                <a:latin typeface="Candara" panose="020E0502030303020204" pitchFamily="34" charset="0"/>
              </a:rPr>
              <a:t> now or 1 later</a:t>
            </a:r>
            <a:endParaRPr lang="de-DE" sz="2800" dirty="0">
              <a:latin typeface="Candara" panose="020E0502030303020204" pitchFamily="34" charset="0"/>
            </a:endParaRPr>
          </a:p>
          <a:p>
            <a:pPr eaLnBrk="1" hangingPunct="1"/>
            <a:endParaRPr lang="de-DE" sz="2800" dirty="0">
              <a:latin typeface="Candara" panose="020E0502030303020204" pitchFamily="34" charset="0"/>
            </a:endParaRPr>
          </a:p>
          <a:p>
            <a:pPr eaLnBrk="1" hangingPunct="1"/>
            <a:r>
              <a:rPr lang="de-DE" sz="2800" dirty="0">
                <a:latin typeface="Candara" panose="020E0502030303020204" pitchFamily="34" charset="0"/>
              </a:rPr>
              <a:t>Or</a:t>
            </a:r>
          </a:p>
          <a:p>
            <a:pPr eaLnBrk="1" hangingPunct="1"/>
            <a:endParaRPr lang="de-DE" sz="2800" dirty="0">
              <a:latin typeface="Comic Sans MS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50" name="Object 4"/>
              <p:cNvSpPr txBox="1"/>
              <p:nvPr/>
            </p:nvSpPr>
            <p:spPr bwMode="auto">
              <a:xfrm>
                <a:off x="1106487" y="1346200"/>
                <a:ext cx="2895600" cy="78740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𝜀</m:t>
                      </m:r>
                      <m:r>
                        <a:rPr lang="en-GB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GB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𝑟𝑡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050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06487" y="1346200"/>
                <a:ext cx="2895600" cy="7874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51" name="Object 3"/>
              <p:cNvSpPr txBox="1"/>
              <p:nvPr/>
            </p:nvSpPr>
            <p:spPr bwMode="auto">
              <a:xfrm>
                <a:off x="1096655" y="3251200"/>
                <a:ext cx="2895600" cy="67310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sSub>
                            <m:sSubPr>
                              <m:ctrlPr>
                                <a:rPr lang="en-GB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GB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  <m:r>
                        <a:rPr lang="en-GB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𝜀</m:t>
                      </m:r>
                      <m:r>
                        <a:rPr lang="en-GB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GB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en-GB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sSub>
                        <m:sSubPr>
                          <m:ctrlPr>
                            <a:rPr lang="en-GB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sSub>
                            <m:sSubPr>
                              <m:ctrlPr>
                                <a:rPr lang="en-GB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GB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b>
                      </m:sSub>
                      <m:r>
                        <a:rPr lang="en-GB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2051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96655" y="3251200"/>
                <a:ext cx="2895600" cy="6731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Object 3"/>
              <p:cNvSpPr txBox="1"/>
              <p:nvPr/>
            </p:nvSpPr>
            <p:spPr bwMode="auto">
              <a:xfrm>
                <a:off x="1106487" y="4419600"/>
                <a:ext cx="6361113" cy="137160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𝜀</m:t>
                      </m:r>
                      <m:r>
                        <a:rPr lang="en-GB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  <m:r>
                                <a:rPr lang="en-GB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GB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GB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GB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GB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GB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GB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sub>
                          </m:sSub>
                        </m:den>
                      </m:f>
                      <m:r>
                        <a:rPr lang="en-GB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  <m:r>
                                <a:rPr lang="en-GB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en-GB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GB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GB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en-GB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GB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GB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sup>
                          </m:sSubSup>
                        </m:den>
                      </m:f>
                      <m:r>
                        <a:rPr lang="en-GB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  <m:r>
                                <a:rPr lang="en-GB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en-GB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GB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GB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en-GB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  <m:r>
                                <a:rPr lang="en-GB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𝑔𝑡</m:t>
                              </m:r>
                            </m:sup>
                          </m:sSup>
                        </m:num>
                        <m:den>
                          <m:sSubSup>
                            <m:sSubSupPr>
                              <m:ctrlPr>
                                <a:rPr lang="en-GB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GB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GB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2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06487" y="4419600"/>
                <a:ext cx="6361113" cy="13716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550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de-DE" sz="3200" dirty="0">
                <a:latin typeface="Candara" panose="020E0502030303020204" pitchFamily="34" charset="0"/>
              </a:rPr>
              <a:t>The Ramsey Rule -2</a:t>
            </a:r>
            <a:endParaRPr lang="en-GB" sz="3200" dirty="0">
              <a:latin typeface="Candara" panose="020E0502030303020204" pitchFamily="34" charset="0"/>
            </a:endParaRPr>
          </a:p>
        </p:txBody>
      </p:sp>
      <p:sp>
        <p:nvSpPr>
          <p:cNvPr id="20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14400"/>
            <a:ext cx="7772400" cy="4114800"/>
          </a:xfrm>
        </p:spPr>
        <p:txBody>
          <a:bodyPr/>
          <a:lstStyle/>
          <a:p>
            <a:pPr eaLnBrk="1" hangingPunct="1">
              <a:buNone/>
            </a:pPr>
            <a:endParaRPr lang="de-DE" sz="2800" dirty="0">
              <a:latin typeface="Comic Sans MS" pitchFamily="66" charset="0"/>
            </a:endParaRPr>
          </a:p>
          <a:p>
            <a:pPr eaLnBrk="1" hangingPunct="1"/>
            <a:endParaRPr lang="en-US" sz="2800" dirty="0">
              <a:latin typeface="Comic Sans MS" pitchFamily="66" charset="0"/>
            </a:endParaRPr>
          </a:p>
          <a:p>
            <a:pPr eaLnBrk="1" hangingPunct="1"/>
            <a:r>
              <a:rPr lang="en-US" sz="2800" dirty="0">
                <a:latin typeface="Candara" panose="020E0502030303020204" pitchFamily="34" charset="0"/>
              </a:rPr>
              <a:t>That is</a:t>
            </a:r>
            <a:endParaRPr lang="de-DE" sz="2800" dirty="0">
              <a:latin typeface="Candara" panose="020E0502030303020204" pitchFamily="34" charset="0"/>
            </a:endParaRPr>
          </a:p>
          <a:p>
            <a:pPr eaLnBrk="1" hangingPunct="1"/>
            <a:endParaRPr lang="de-DE" sz="2800" dirty="0">
              <a:latin typeface="Candara" panose="020E0502030303020204" pitchFamily="34" charset="0"/>
            </a:endParaRPr>
          </a:p>
          <a:p>
            <a:pPr eaLnBrk="1" hangingPunct="1"/>
            <a:r>
              <a:rPr lang="de-DE" sz="2800" dirty="0">
                <a:latin typeface="Candara" panose="020E0502030303020204" pitchFamily="34" charset="0"/>
              </a:rPr>
              <a:t>Or</a:t>
            </a:r>
          </a:p>
          <a:p>
            <a:pPr eaLnBrk="1" hangingPunct="1"/>
            <a:endParaRPr lang="de-DE" sz="2800" dirty="0">
              <a:latin typeface="Comic Sans MS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Object 3"/>
              <p:cNvSpPr txBox="1"/>
              <p:nvPr/>
            </p:nvSpPr>
            <p:spPr bwMode="auto">
              <a:xfrm>
                <a:off x="1066800" y="952090"/>
                <a:ext cx="7010400" cy="1143000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𝜀</m:t>
                      </m:r>
                      <m:r>
                        <a:rPr lang="en-GB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  <m:r>
                                <a:rPr lang="en-GB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GB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GB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GB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GB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GB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GB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sub>
                          </m:sSub>
                        </m:den>
                      </m:f>
                      <m:r>
                        <a:rPr lang="en-GB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  <m:r>
                                <a:rPr lang="en-GB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en-GB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GB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GB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en-GB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GB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GB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sup>
                          </m:sSubSup>
                        </m:den>
                      </m:f>
                      <m:r>
                        <a:rPr lang="en-GB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  <m:r>
                                <a:rPr lang="en-GB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en-GB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GB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GB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en-GB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  <m:r>
                                <a:rPr lang="en-GB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𝑔𝑡</m:t>
                              </m:r>
                            </m:sup>
                          </m:sSup>
                        </m:num>
                        <m:den>
                          <m:sSubSup>
                            <m:sSubSupPr>
                              <m:ctrlPr>
                                <a:rPr lang="en-GB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GB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GB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2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66800" y="952090"/>
                <a:ext cx="7010400" cy="1143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421" name="Object 3"/>
              <p:cNvSpPr txBox="1"/>
              <p:nvPr/>
            </p:nvSpPr>
            <p:spPr bwMode="auto">
              <a:xfrm>
                <a:off x="1084263" y="2451919"/>
                <a:ext cx="4673600" cy="67310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𝜀</m:t>
                      </m:r>
                      <m:r>
                        <a:rPr lang="en-GB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GB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𝑟𝑡</m:t>
                          </m:r>
                        </m:sup>
                      </m:sSup>
                      <m:r>
                        <a:rPr lang="en-GB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GB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en-GB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𝜂</m:t>
                          </m:r>
                          <m:r>
                            <a:rPr lang="en-GB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𝑔𝑡</m:t>
                          </m:r>
                        </m:sup>
                      </m:sSup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60421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84263" y="2451919"/>
                <a:ext cx="4673600" cy="6731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422" name="Object 3"/>
              <p:cNvSpPr txBox="1"/>
              <p:nvPr/>
            </p:nvSpPr>
            <p:spPr bwMode="auto">
              <a:xfrm>
                <a:off x="1066800" y="3481848"/>
                <a:ext cx="3048000" cy="99060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GB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GB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en-GB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60422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66800" y="3481848"/>
                <a:ext cx="3048000" cy="9906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598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tandarddesign">
  <a:themeElements>
    <a:clrScheme name="Standard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andard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1931</TotalTime>
  <Words>1142</Words>
  <Application>Microsoft Office PowerPoint</Application>
  <PresentationFormat>On-screen Show (4:3)</PresentationFormat>
  <Paragraphs>277</Paragraphs>
  <Slides>28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Cambria Math</vt:lpstr>
      <vt:lpstr>Candara</vt:lpstr>
      <vt:lpstr>Comic Sans MS</vt:lpstr>
      <vt:lpstr>Times New Roman</vt:lpstr>
      <vt:lpstr>Standarddesign</vt:lpstr>
      <vt:lpstr>Discounting</vt:lpstr>
      <vt:lpstr>Optimal Climate Policy</vt:lpstr>
      <vt:lpstr>Optimal emission reduction</vt:lpstr>
      <vt:lpstr>Optimal emission reduction</vt:lpstr>
      <vt:lpstr>PowerPoint Presentation</vt:lpstr>
      <vt:lpstr>The Ramsey Rule</vt:lpstr>
      <vt:lpstr>The Ramsey Rule</vt:lpstr>
      <vt:lpstr>The Ramsey Rule -2</vt:lpstr>
      <vt:lpstr>PowerPoint Presentation</vt:lpstr>
      <vt:lpstr>PowerPoint Presentation</vt:lpstr>
      <vt:lpstr>Time discounting</vt:lpstr>
      <vt:lpstr>PowerPoint Presentation</vt:lpstr>
      <vt:lpstr>Choice of parameters</vt:lpstr>
      <vt:lpstr>Optimal Climate Policy</vt:lpstr>
      <vt:lpstr>Alternative discounting</vt:lpstr>
      <vt:lpstr>Time consistency</vt:lpstr>
      <vt:lpstr>Hyperbolic Discount Rates</vt:lpstr>
      <vt:lpstr>Hyperbolic Discount Rates -2</vt:lpstr>
      <vt:lpstr>Declining Discount Rates</vt:lpstr>
      <vt:lpstr>Declining Discount Rates -2</vt:lpstr>
      <vt:lpstr>PowerPoint Presentation</vt:lpstr>
      <vt:lpstr>Optimal Climate Policy</vt:lpstr>
      <vt:lpstr>Exponential and Hyperbolic Discounting</vt:lpstr>
      <vt:lpstr>Alternative welfare functions</vt:lpstr>
      <vt:lpstr>Alternative welfare functions -2</vt:lpstr>
      <vt:lpstr>Overlapping generations</vt:lpstr>
      <vt:lpstr>Alternative welfare functions -2</vt:lpstr>
      <vt:lpstr>PowerPoint Presentation</vt:lpstr>
    </vt:vector>
  </TitlesOfParts>
  <Company>ZMAW Universität Hamburg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Environmental and Resource Economics, lecture 1</dc:title>
  <dc:creator>Richard Tol</dc:creator>
  <cp:lastModifiedBy>Richard Tol</cp:lastModifiedBy>
  <cp:revision>274</cp:revision>
  <dcterms:created xsi:type="dcterms:W3CDTF">2000-09-24T19:27:04Z</dcterms:created>
  <dcterms:modified xsi:type="dcterms:W3CDTF">2020-10-29T18:45:53Z</dcterms:modified>
</cp:coreProperties>
</file>