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45" r:id="rId3"/>
    <p:sldId id="320" r:id="rId4"/>
    <p:sldId id="472" r:id="rId5"/>
    <p:sldId id="321" r:id="rId6"/>
    <p:sldId id="339" r:id="rId7"/>
    <p:sldId id="351" r:id="rId8"/>
    <p:sldId id="328" r:id="rId9"/>
    <p:sldId id="329" r:id="rId10"/>
    <p:sldId id="330" r:id="rId11"/>
    <p:sldId id="331" r:id="rId12"/>
    <p:sldId id="473" r:id="rId13"/>
    <p:sldId id="325" r:id="rId14"/>
    <p:sldId id="474" r:id="rId15"/>
    <p:sldId id="327" r:id="rId16"/>
    <p:sldId id="310" r:id="rId17"/>
    <p:sldId id="352" r:id="rId18"/>
    <p:sldId id="470" r:id="rId19"/>
    <p:sldId id="471" r:id="rId20"/>
    <p:sldId id="353" r:id="rId21"/>
    <p:sldId id="311" r:id="rId22"/>
    <p:sldId id="314" r:id="rId23"/>
    <p:sldId id="315" r:id="rId24"/>
    <p:sldId id="316" r:id="rId25"/>
    <p:sldId id="317" r:id="rId26"/>
    <p:sldId id="318" r:id="rId27"/>
    <p:sldId id="319" r:id="rId28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78" autoAdjust="0"/>
    <p:restoredTop sz="90929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AB4DFF-8967-4262-9A73-93AC88589FF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9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6405F0-588F-477B-90BE-CDC6B6CC9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13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51FD5-33FA-456E-91F3-569AB5F4B4C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C05D9-C82D-4D80-92CD-4696CC85EF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62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1EAF7-46A7-484B-8118-6C6B4E11C87A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1EAF7-46A7-484B-8118-6C6B4E11C87A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7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601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18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1EAF7-46A7-484B-8118-6C6B4E11C87A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10E61-4063-4EF7-BE07-6F61ED338DFD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5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E7675-7C34-40E2-84BE-07C7DE7E313C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5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71B12-A8ED-441F-A814-1609A8339FAA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8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9A480-700A-48D4-B159-BB79CBC615E5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9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0DD1C-6912-4695-A683-421EF4079F35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1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1CF49-818B-4BC9-96B5-A0ACB542F12B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1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FF1A-BB52-4745-8C5E-55B153BCDD9A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A1456-C8C1-46B7-930D-2B3ADB6C6ED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5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52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CB484-E58B-442F-920C-6F717AEF0E2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81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285D6-ACD8-40FC-A128-663398BB7E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8510-1D7E-4EDB-9DB4-B1F10135C7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BDA75-0DCF-4DA9-9611-197AEE7A1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96C9-6FAF-4B5B-9542-3B175264F5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23AA5-0688-4D45-82BB-92CB39F9FF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BD7D-C82A-4AA5-B6E4-269F29A33C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73CE6-37DC-4DB3-A231-5DEE2A68D1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A8EC4-8ACC-40F5-ACA8-D047B0C2FC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E709B-E824-4859-862A-5F2D12275E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D8079-1BD8-4BD3-A7A9-1EBC6D1B23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1E56A-D5E2-4B63-A670-4F88AF8BA5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E0124-2E1C-4BAA-A4F0-77F5AAD0BF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CCD6E-1A19-4302-8225-A64CB0D821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1049B4F-1529-4450-892A-29A67B496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>
                <a:latin typeface="Candara" panose="020E0502030303020204" pitchFamily="34" charset="0"/>
              </a:rPr>
              <a:t>Uncertainty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Science and scenarios</a:t>
            </a:r>
          </a:p>
          <a:p>
            <a:r>
              <a:rPr lang="de-DE" dirty="0">
                <a:latin typeface="Candara" panose="020E0502030303020204" pitchFamily="34" charset="0"/>
              </a:rPr>
              <a:t>Abatement costs</a:t>
            </a:r>
          </a:p>
          <a:p>
            <a:r>
              <a:rPr lang="de-DE" dirty="0">
                <a:latin typeface="Candara" panose="020E0502030303020204" pitchFamily="34" charset="0"/>
              </a:rPr>
              <a:t>Instruments for emission reduction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of climate change; valuation</a:t>
            </a:r>
          </a:p>
          <a:p>
            <a:r>
              <a:rPr lang="de-DE" dirty="0">
                <a:latin typeface="Candara" panose="020E0502030303020204" pitchFamily="34" charset="0"/>
              </a:rPr>
              <a:t>Economic impacts; marginals; distribution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and development</a:t>
            </a:r>
          </a:p>
          <a:p>
            <a:r>
              <a:rPr lang="de-DE" dirty="0">
                <a:latin typeface="Candara" panose="020E0502030303020204" pitchFamily="34" charset="0"/>
              </a:rPr>
              <a:t>Adaptation policy</a:t>
            </a:r>
          </a:p>
          <a:p>
            <a:r>
              <a:rPr lang="de-DE" dirty="0">
                <a:latin typeface="Candara" panose="020E0502030303020204" pitchFamily="34" charset="0"/>
              </a:rPr>
              <a:t>Optimal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Discounting, </a:t>
            </a:r>
            <a:r>
              <a:rPr lang="de-DE" b="1" dirty="0">
                <a:latin typeface="Candara" panose="020E0502030303020204" pitchFamily="34" charset="0"/>
              </a:rPr>
              <a:t>uncertainty</a:t>
            </a:r>
            <a:r>
              <a:rPr lang="de-DE" dirty="0">
                <a:latin typeface="Candara" panose="020E0502030303020204" pitchFamily="34" charset="0"/>
              </a:rPr>
              <a:t>, equity</a:t>
            </a:r>
          </a:p>
          <a:p>
            <a:pPr lvl="1"/>
            <a:endParaRPr lang="de-DE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Learning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We do not know what the future will bring, we do not know what we will learn, but we do know that we will learn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That means that we will improve our decisions as we gather more information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In turn, we can relax a little today: Because future decisions are more accurate, we do not need to be so risk averse today</a:t>
            </a:r>
            <a:endParaRPr lang="de-DE" sz="2400" dirty="0">
              <a:latin typeface="Candara" panose="020E0502030303020204" pitchFamily="34" charset="0"/>
            </a:endParaRPr>
          </a:p>
          <a:p>
            <a:pPr lvl="1">
              <a:lnSpc>
                <a:spcPct val="90000"/>
              </a:lnSpc>
            </a:pPr>
            <a:endParaRPr lang="de-DE" sz="22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30896-DF22-470E-AA7C-D46143185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29" y="4418355"/>
            <a:ext cx="1664971" cy="2439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8FBCA-8708-4EA5-9045-5ED41D6C3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4413586"/>
            <a:ext cx="1752599" cy="24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53601" cy="36795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199" y="3171999"/>
            <a:ext cx="4927801" cy="3686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01299-49E8-4FCA-B810-6D14DC357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99594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2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dirty="0">
                <a:latin typeface="Candara" panose="020E0502030303020204" pitchFamily="34" charset="0"/>
              </a:rPr>
              <a:t>Time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Irreversibility and learning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Certainty equivalents and the Dismal Theorem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83922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Uncertainty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Expected damage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Certainty equivalent damage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Risk premium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10"/>
              <p:cNvSpPr txBox="1"/>
              <p:nvPr/>
            </p:nvSpPr>
            <p:spPr bwMode="auto">
              <a:xfrm>
                <a:off x="1143000" y="1523997"/>
                <a:ext cx="2209800" cy="114299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4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523997"/>
                <a:ext cx="2209800" cy="1142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Object 4"/>
              <p:cNvSpPr txBox="1"/>
              <p:nvPr/>
            </p:nvSpPr>
            <p:spPr bwMode="auto">
              <a:xfrm>
                <a:off x="1125538" y="3009898"/>
                <a:ext cx="4876800" cy="129539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14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5538" y="3009898"/>
                <a:ext cx="4876800" cy="1295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Object 5"/>
              <p:cNvSpPr txBox="1"/>
              <p:nvPr/>
            </p:nvSpPr>
            <p:spPr bwMode="auto">
              <a:xfrm>
                <a:off x="1125538" y="4769862"/>
                <a:ext cx="2379662" cy="685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𝑅𝑃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48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5538" y="4769862"/>
                <a:ext cx="2379662" cy="685800"/>
              </a:xfrm>
              <a:prstGeom prst="rect">
                <a:avLst/>
              </a:prstGeom>
              <a:blipFill>
                <a:blip r:embed="rId5"/>
                <a:stretch>
                  <a:fillRect l="-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8583"/>
            <a:ext cx="8991600" cy="32080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3167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2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Dismal Theorem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Weitzman (2009): the uncertainty about climate change may be too large for expected utility maximisation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If the growth rate of net consumption is uncertain, and we don’t know (but we do learn about) the standard deviation of the growth rate; then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Net present welfare goes to minus infinity.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Reason is that the chance of a disaster decreases </a:t>
            </a:r>
            <a:r>
              <a:rPr lang="en-GB" sz="2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polynomially</a:t>
            </a:r>
            <a:r>
              <a:rPr lang="en-GB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 while its impact increases exponentially</a:t>
            </a:r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62C4E-1423-4E43-AA6E-7D910495F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4648200"/>
            <a:ext cx="1473199" cy="22097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Dismal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51054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2800" dirty="0">
                    <a:latin typeface="Candara" panose="020E0502030303020204" pitchFamily="34" charset="0"/>
                  </a:rPr>
                  <a:t>Ramsey rule: r = </a:t>
                </a:r>
                <a:r>
                  <a:rPr lang="el-GR" sz="2800" dirty="0">
                    <a:latin typeface="Candara" panose="020E0502030303020204" pitchFamily="34" charset="0"/>
                  </a:rPr>
                  <a:t>ρ</a:t>
                </a:r>
                <a:r>
                  <a:rPr lang="en-US" sz="2800" dirty="0">
                    <a:latin typeface="Candara" panose="020E0502030303020204" pitchFamily="34" charset="0"/>
                  </a:rPr>
                  <a:t> + </a:t>
                </a:r>
                <a:r>
                  <a:rPr lang="el-GR" sz="2800" dirty="0">
                    <a:latin typeface="Candara" panose="020E0502030303020204" pitchFamily="34" charset="0"/>
                  </a:rPr>
                  <a:t>η</a:t>
                </a:r>
                <a:r>
                  <a:rPr lang="en-US" sz="2800" dirty="0">
                    <a:latin typeface="Candara" panose="020E0502030303020204" pitchFamily="34" charset="0"/>
                  </a:rPr>
                  <a:t>g</a:t>
                </a:r>
                <a:endParaRPr lang="en-GB" sz="2400" dirty="0"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2800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GB" sz="2800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, net present value is unbounded</a:t>
                </a:r>
                <a:endParaRPr lang="en-GB" dirty="0">
                  <a:latin typeface="Candara" panose="020E0502030303020204" pitchFamily="34" charset="0"/>
                </a:endParaRPr>
              </a:p>
              <a:p>
                <a:r>
                  <a:rPr lang="en-GB" sz="2800" dirty="0">
                    <a:latin typeface="Candara" panose="020E0502030303020204" pitchFamily="34" charset="0"/>
                  </a:rPr>
                  <a:t>Non-zero chance that impact of climate change is so large that economy shrinks – Ramsey discount rate could go negative – net present welfare loss is large – impact grows faster than its probability falls</a:t>
                </a:r>
              </a:p>
            </p:txBody>
          </p:sp>
        </mc:Choice>
        <mc:Fallback xmlns="">
          <p:sp>
            <p:nvSpPr>
              <p:cNvPr id="819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5105400"/>
              </a:xfrm>
              <a:blipFill>
                <a:blip r:embed="rId3"/>
                <a:stretch>
                  <a:fillRect l="-1647" t="-1314" r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Dismal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640" y="1079036"/>
                <a:ext cx="8358720" cy="51664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St Petersburg Paradox: Toss a fair coin. Game ends if tails. Stake doubles if head. Initial stake £2. Expected pay-off: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8+…=1+1+1+…=∞</m:t>
                      </m:r>
                    </m:oMath>
                  </m:oMathPara>
                </a14:m>
                <a:endParaRPr lang="en-GB" dirty="0"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You should be willing to pay everything you own to enter this bet.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Solution: Risk aversion.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640" y="1079036"/>
                <a:ext cx="8358720" cy="5166488"/>
              </a:xfrm>
              <a:blipFill>
                <a:blip r:embed="rId3"/>
                <a:stretch>
                  <a:fillRect l="-1895" t="-1769" r="-21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vintage photo of a person&#10;&#10;Description automatically generated">
            <a:extLst>
              <a:ext uri="{FF2B5EF4-FFF2-40B4-BE49-F238E27FC236}">
                <a16:creationId xmlns:a16="http://schemas.microsoft.com/office/drawing/2014/main" id="{7198A1A7-B8DB-47F4-AFBE-164CD3BAF0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4593474"/>
            <a:ext cx="1600200" cy="22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7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Dismal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640" y="1079036"/>
                <a:ext cx="8358720" cy="516648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There is 50% chance of losing 50% of your belongings, 25% chance of losing 75%, 12.5% chance of losing 87.5%, …, 2</a:t>
                </a:r>
                <a:r>
                  <a:rPr lang="en-GB" baseline="30000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-k</a:t>
                </a: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 of losing 1-2</a:t>
                </a:r>
                <a:r>
                  <a:rPr lang="en-GB" baseline="30000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-k</a:t>
                </a: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. Expected loss: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+…=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You should be willing to pay no more than one-third of what you have to avoid this bet.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However, with CRRA utility and risk aversion of 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+…=−∞</m:t>
                      </m:r>
                    </m:oMath>
                  </m:oMathPara>
                </a14:m>
                <a:endParaRPr lang="en-GB" dirty="0"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The Dismal Theorem is the dual of the St Petersburg Paradox!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640" y="1079036"/>
                <a:ext cx="8358720" cy="5166488"/>
              </a:xfrm>
              <a:blipFill>
                <a:blip r:embed="rId3"/>
                <a:stretch>
                  <a:fillRect l="-1749" t="-3184" r="-1166" b="-25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A0021B9-B4AA-4DA8-87ED-56E3AFB7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189989"/>
            <a:ext cx="1228725" cy="16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dirty="0">
                <a:latin typeface="Candara" panose="020E0502030303020204" pitchFamily="34" charset="0"/>
              </a:rPr>
              <a:t>Time discounting</a:t>
            </a:r>
          </a:p>
          <a:p>
            <a:r>
              <a:rPr lang="de-DE" b="1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224344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Dismal Theorem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ndara" panose="020E0502030303020204" pitchFamily="34" charset="0"/>
              </a:rPr>
              <a:t>Regardless of the derivation, the Dismal Theorem says that </a:t>
            </a:r>
          </a:p>
          <a:p>
            <a:pPr lvl="1">
              <a:spcBef>
                <a:spcPts val="0"/>
              </a:spcBef>
            </a:pPr>
            <a:r>
              <a:rPr lang="en-GB" dirty="0">
                <a:latin typeface="Candara" panose="020E0502030303020204" pitchFamily="34" charset="0"/>
              </a:rPr>
              <a:t>Expected net present welfare is unbounded</a:t>
            </a:r>
          </a:p>
          <a:p>
            <a:pPr lvl="1">
              <a:spcBef>
                <a:spcPts val="0"/>
              </a:spcBef>
            </a:pPr>
            <a:r>
              <a:rPr lang="en-GB" sz="2800" dirty="0">
                <a:latin typeface="Candara" panose="020E0502030303020204" pitchFamily="34" charset="0"/>
              </a:rPr>
              <a:t>The Pigou tax is arbitrarily large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62C4E-1423-4E43-AA6E-7D910495F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4648200"/>
            <a:ext cx="1473199" cy="22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11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Policy Implications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Some see the Dismal Theorem as a formalisation of the Precautionary Principle, others as a justification of stringent climate policy</a:t>
            </a:r>
          </a:p>
          <a:p>
            <a:r>
              <a:rPr lang="en-GB" sz="2800" dirty="0">
                <a:latin typeface="Candara" panose="020E0502030303020204" pitchFamily="34" charset="0"/>
              </a:rPr>
              <a:t>That’s not true: The Dismal Theorem only says that you cannot use cost-benefit analysis in certain circumstances</a:t>
            </a:r>
          </a:p>
          <a:p>
            <a:r>
              <a:rPr lang="en-GB" sz="2800" dirty="0">
                <a:latin typeface="Candara" panose="020E0502030303020204" pitchFamily="34" charset="0"/>
              </a:rPr>
              <a:t>Weitzman does not indicate what to do instead</a:t>
            </a:r>
          </a:p>
          <a:p>
            <a:r>
              <a:rPr lang="en-GB" sz="2800" dirty="0">
                <a:latin typeface="Candara" panose="020E0502030303020204" pitchFamily="34" charset="0"/>
              </a:rPr>
              <a:t>Fossil fuels are an essential input in the short run, so an arbitrarily large carbon tax would do a lot of harm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GB" sz="3600" dirty="0" err="1">
                <a:latin typeface="Candara" panose="020E0502030303020204" pitchFamily="34" charset="0"/>
              </a:rPr>
              <a:t>Minipercentile</a:t>
            </a:r>
            <a:r>
              <a:rPr lang="en-GB" sz="3600" dirty="0">
                <a:latin typeface="Candara" panose="020E0502030303020204" pitchFamily="34" charset="0"/>
              </a:rPr>
              <a:t> Regret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Minimax regret is a standard decision criterion in case of large uncertainty</a:t>
            </a:r>
          </a:p>
          <a:p>
            <a:r>
              <a:rPr lang="en-GB" sz="2800" dirty="0">
                <a:latin typeface="Candara" panose="020E0502030303020204" pitchFamily="34" charset="0"/>
              </a:rPr>
              <a:t>For every state of the world, find the optimum tax</a:t>
            </a:r>
          </a:p>
          <a:p>
            <a:r>
              <a:rPr lang="en-GB" sz="2800" dirty="0">
                <a:latin typeface="Candara" panose="020E0502030303020204" pitchFamily="34" charset="0"/>
              </a:rPr>
              <a:t>For every tax in each state of the world, calculate the welfare difference from the optimum</a:t>
            </a:r>
          </a:p>
          <a:p>
            <a:r>
              <a:rPr lang="en-GB" sz="2800" dirty="0">
                <a:latin typeface="Candara" panose="020E0502030303020204" pitchFamily="34" charset="0"/>
              </a:rPr>
              <a:t>Across states of the world, find the tax that minimises regret</a:t>
            </a:r>
          </a:p>
          <a:p>
            <a:r>
              <a:rPr lang="en-GB" sz="2800" dirty="0">
                <a:latin typeface="Candara" panose="020E0502030303020204" pitchFamily="34" charset="0"/>
              </a:rPr>
              <a:t>As continuous probability, we here use percentiles rather than the maximum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0F478-5816-421C-827D-3FECA78CF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706471"/>
            <a:ext cx="1524000" cy="21515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Alternatives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In minimax regret, you do the best you can in each state of the world, and make sure you are robust to uncertainty</a:t>
            </a:r>
          </a:p>
          <a:p>
            <a:r>
              <a:rPr lang="en-GB" sz="2800" dirty="0">
                <a:latin typeface="Candara" panose="020E0502030303020204" pitchFamily="34" charset="0"/>
              </a:rPr>
              <a:t>There is no guarantee, however, that the outcome will be acceptable: Regret may be a small difference between very low levels of welfare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Regret is a measure of the slope of the welfare function, rather than its level</a:t>
            </a:r>
          </a:p>
          <a:p>
            <a:r>
              <a:rPr lang="en-GB" sz="2800" dirty="0">
                <a:latin typeface="Candara" panose="020E0502030303020204" pitchFamily="34" charset="0"/>
              </a:rPr>
              <a:t>Therefore, minimize the fatness of the tail</a:t>
            </a:r>
            <a:endParaRPr lang="en-GB" sz="2800" baseline="-25000" dirty="0">
              <a:latin typeface="Candara" panose="020E0502030303020204" pitchFamily="34" charset="0"/>
            </a:endParaRP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5EA7A-E23B-4644-BC8E-EAE2231E0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604502"/>
            <a:ext cx="1524000" cy="22534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5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3886200" y="228600"/>
            <a:ext cx="49244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/>
              <a:t>-value of the ADF test =</a:t>
            </a:r>
          </a:p>
          <a:p>
            <a:r>
              <a:rPr lang="en-US"/>
              <a:t>Probability of observing the data</a:t>
            </a:r>
          </a:p>
          <a:p>
            <a:r>
              <a:rPr lang="en-US"/>
              <a:t>under the null hypothesis of</a:t>
            </a:r>
          </a:p>
          <a:p>
            <a:r>
              <a:rPr lang="en-US"/>
              <a:t>non-stationarity / fat-tails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Implications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There is dangerous climate change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There is dangerous climate policy too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We characterise the Dismal Theorem in a Monte Carlo analysis of a numerical model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We use three alternative decision criteria, “Pigou with fat tails” tax should be between $50 and $170/</a:t>
            </a:r>
            <a:r>
              <a:rPr lang="en-GB" sz="2800" dirty="0" err="1">
                <a:latin typeface="Candara" panose="020E0502030303020204" pitchFamily="34" charset="0"/>
              </a:rPr>
              <a:t>tC</a:t>
            </a:r>
            <a:endParaRPr lang="en-GB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That’s a large range, but it is not an arbitrary number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 dirty="0">
              <a:latin typeface="Comic Sans MS" pitchFamily="66" charset="0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far-away lands, </a:t>
            </a:r>
            <a:r>
              <a:rPr lang="de-DE" sz="2800" b="1" dirty="0">
                <a:latin typeface="Candara" panose="020E0502030303020204" pitchFamily="34" charset="0"/>
              </a:rPr>
              <a:t>remote probabilities</a:t>
            </a:r>
            <a:r>
              <a:rPr lang="de-DE" sz="2800" dirty="0">
                <a:latin typeface="Candara" panose="020E0502030303020204" pitchFamily="34" charset="0"/>
              </a:rPr>
              <a:t>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dirty="0">
                <a:latin typeface="Candara" panose="020E0502030303020204" pitchFamily="34" charset="0"/>
              </a:rPr>
              <a:t>Time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Irreversibility and learning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Certainty equivalents and the Dismal Theorem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117096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Uncertainty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Expected damage</a:t>
            </a: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10"/>
              <p:cNvSpPr txBox="1"/>
              <p:nvPr/>
            </p:nvSpPr>
            <p:spPr bwMode="auto">
              <a:xfrm>
                <a:off x="1143000" y="1666874"/>
                <a:ext cx="2438400" cy="1304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4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666874"/>
                <a:ext cx="2438400" cy="1304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10">
                <a:extLst>
                  <a:ext uri="{FF2B5EF4-FFF2-40B4-BE49-F238E27FC236}">
                    <a16:creationId xmlns:a16="http://schemas.microsoft.com/office/drawing/2014/main" id="{A1C31999-38FC-4644-A141-3B9AE7071D1E}"/>
                  </a:ext>
                </a:extLst>
              </p:cNvPr>
              <p:cNvSpPr txBox="1"/>
              <p:nvPr/>
            </p:nvSpPr>
            <p:spPr bwMode="auto">
              <a:xfrm>
                <a:off x="1143000" y="2971799"/>
                <a:ext cx="3429000" cy="1304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Object 10">
                <a:extLst>
                  <a:ext uri="{FF2B5EF4-FFF2-40B4-BE49-F238E27FC236}">
                    <a16:creationId xmlns:a16="http://schemas.microsoft.com/office/drawing/2014/main" id="{A1C31999-38FC-4644-A141-3B9AE7071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971799"/>
                <a:ext cx="3429000" cy="1304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0E3EB-58D2-454B-9D6C-F6D954C3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20"/>
            <a:ext cx="9144000" cy="5974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F01D75-76ED-42BE-89F4-2454AC2AD2AE}"/>
              </a:ext>
            </a:extLst>
          </p:cNvPr>
          <p:cNvGraphicFramePr>
            <a:graphicFrameLocks noGrp="1"/>
          </p:cNvGraphicFramePr>
          <p:nvPr/>
        </p:nvGraphicFramePr>
        <p:xfrm>
          <a:off x="1790700" y="1397000"/>
          <a:ext cx="5562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598">
                  <a:extLst>
                    <a:ext uri="{9D8B030D-6E8A-4147-A177-3AD203B41FA5}">
                      <a16:colId xmlns:a16="http://schemas.microsoft.com/office/drawing/2014/main" val="2386694130"/>
                    </a:ext>
                  </a:extLst>
                </a:gridCol>
                <a:gridCol w="1237102">
                  <a:extLst>
                    <a:ext uri="{9D8B030D-6E8A-4147-A177-3AD203B41FA5}">
                      <a16:colId xmlns:a16="http://schemas.microsoft.com/office/drawing/2014/main" val="2116630665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46239312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12998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PRTP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5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0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9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0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6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>
                          <a:latin typeface="Candara" panose="020E0502030303020204" pitchFamily="34" charset="0"/>
                        </a:rPr>
                        <a:t>Shenzen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509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D0F03A-C2B9-4ECC-827F-EB16F3C7F6B5}"/>
              </a:ext>
            </a:extLst>
          </p:cNvPr>
          <p:cNvSpPr txBox="1"/>
          <p:nvPr/>
        </p:nvSpPr>
        <p:spPr>
          <a:xfrm>
            <a:off x="2057400" y="703802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andara" panose="020E0502030303020204" pitchFamily="34" charset="0"/>
              </a:rPr>
              <a:t>Social cost of carbon, $/</a:t>
            </a:r>
            <a:r>
              <a:rPr lang="en-GB" sz="3600" dirty="0" err="1">
                <a:latin typeface="Candara" panose="020E0502030303020204" pitchFamily="34" charset="0"/>
              </a:rPr>
              <a:t>tC</a:t>
            </a:r>
            <a:endParaRPr lang="en-GB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everything is known with certainty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in a static problem, marginal costs should equal marginal benefits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in a dynamic problem, marginal net present costs should equal marginal net present benefits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probability distributions are known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in a static problem, marginal expected costs should equal marginal expected benefits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in a dynamic problem</a:t>
            </a:r>
          </a:p>
          <a:p>
            <a:pPr lvl="2"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without either irreversibilities or learning, marginal expected net present costs should equal marginal expected net present benefits</a:t>
            </a:r>
          </a:p>
          <a:p>
            <a:pPr lvl="2"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with both irreversibilities and learning, things are different</a:t>
            </a:r>
          </a:p>
          <a:p>
            <a:pPr lvl="1">
              <a:lnSpc>
                <a:spcPct val="90000"/>
              </a:lnSpc>
            </a:pPr>
            <a:endParaRPr lang="de-DE" sz="2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7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Irreversibility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current decisions have no implications for the future – that is, the consequences can be undone or reversed – the problem is not really dynamic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problem is a series of static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Few economic problems are static or serially static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Capital is long lived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Carbon dioxide stays in the atmosphere for a long time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Current decisions depend on future decisions</a:t>
            </a:r>
          </a:p>
          <a:p>
            <a:pPr lvl="1">
              <a:lnSpc>
                <a:spcPct val="90000"/>
              </a:lnSpc>
            </a:pPr>
            <a:endParaRPr lang="de-DE" sz="2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015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1051</Words>
  <Application>Microsoft Office PowerPoint</Application>
  <PresentationFormat>On-screen Show (4:3)</PresentationFormat>
  <Paragraphs>179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Cambria Math</vt:lpstr>
      <vt:lpstr>Candara</vt:lpstr>
      <vt:lpstr>Comic Sans MS</vt:lpstr>
      <vt:lpstr>Times New Roman</vt:lpstr>
      <vt:lpstr>Standarddesign</vt:lpstr>
      <vt:lpstr>Uncertainty</vt:lpstr>
      <vt:lpstr>Optimal Climate Policy</vt:lpstr>
      <vt:lpstr>Optimal emission reduction</vt:lpstr>
      <vt:lpstr>Optimal Climate Policy</vt:lpstr>
      <vt:lpstr>Uncertainty</vt:lpstr>
      <vt:lpstr>PowerPoint Presentation</vt:lpstr>
      <vt:lpstr>PowerPoint Presentation</vt:lpstr>
      <vt:lpstr>Optimal Climate Policy</vt:lpstr>
      <vt:lpstr>Irreversibility</vt:lpstr>
      <vt:lpstr>Learning</vt:lpstr>
      <vt:lpstr>PowerPoint Presentation</vt:lpstr>
      <vt:lpstr>Optimal Climate Policy</vt:lpstr>
      <vt:lpstr>Uncertainty</vt:lpstr>
      <vt:lpstr>PowerPoint Presentation</vt:lpstr>
      <vt:lpstr>PowerPoint Presentation</vt:lpstr>
      <vt:lpstr>Dismal Theorem</vt:lpstr>
      <vt:lpstr>Dismal Theorem</vt:lpstr>
      <vt:lpstr>Dismal Theorem</vt:lpstr>
      <vt:lpstr>Dismal Theorem</vt:lpstr>
      <vt:lpstr>Dismal Theorem</vt:lpstr>
      <vt:lpstr>Policy Implications</vt:lpstr>
      <vt:lpstr>Minipercentile Regret</vt:lpstr>
      <vt:lpstr>PowerPoint Presentation</vt:lpstr>
      <vt:lpstr>Alternatives</vt:lpstr>
      <vt:lpstr>PowerPoint Presentation</vt:lpstr>
      <vt:lpstr>PowerPoint Presentation</vt:lpstr>
      <vt:lpstr>Implications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244</cp:revision>
  <dcterms:created xsi:type="dcterms:W3CDTF">2000-09-24T19:27:04Z</dcterms:created>
  <dcterms:modified xsi:type="dcterms:W3CDTF">2020-10-30T19:50:33Z</dcterms:modified>
</cp:coreProperties>
</file>