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5" r:id="rId3"/>
    <p:sldId id="305" r:id="rId4"/>
    <p:sldId id="326" r:id="rId5"/>
    <p:sldId id="325" r:id="rId6"/>
    <p:sldId id="308" r:id="rId7"/>
    <p:sldId id="353" r:id="rId8"/>
    <p:sldId id="346" r:id="rId9"/>
    <p:sldId id="354" r:id="rId10"/>
    <p:sldId id="337" r:id="rId11"/>
    <p:sldId id="327" r:id="rId12"/>
    <p:sldId id="332" r:id="rId13"/>
    <p:sldId id="335" r:id="rId14"/>
    <p:sldId id="336" r:id="rId15"/>
    <p:sldId id="355" r:id="rId16"/>
    <p:sldId id="313" r:id="rId17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8" autoAdjust="0"/>
    <p:restoredTop sz="90929"/>
  </p:normalViewPr>
  <p:slideViewPr>
    <p:cSldViewPr>
      <p:cViewPr varScale="1">
        <p:scale>
          <a:sx n="78" d="100"/>
          <a:sy n="78" d="100"/>
        </p:scale>
        <p:origin x="2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939896-D0A6-4698-8F51-80497627A63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3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B47844-F284-4483-B2EB-69316BEC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9E2ED-DB93-4E8D-B2BC-6F43EDC453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01610-ECDC-4E64-83BD-71EC7C659FD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7CDCE-5188-4824-BF84-115D2A12DEFF}" type="slidenum">
              <a:rPr lang="en-GB"/>
              <a:pPr/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705350"/>
            <a:ext cx="4965700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ABEFE-E9C9-4327-B9CD-DA178A9DD711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8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FF88E-715C-4C59-ABE7-2912751301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A1456-C8C1-46B7-930D-2B3ADB6C6ED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2334-5263-4273-B9D3-DCFF819E45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D771-A38E-4A22-B3DA-A9A2B1681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10571-EB5B-41C5-8FF8-55E9EDAD4B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49261-6F46-4F01-8519-4C28237F94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47164-BF32-4643-B3FA-3DBBAAAA1B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8FA9-70B0-45CA-A973-380A86B9BC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2B953-E8B5-4D3C-A217-E5E45B089C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3AC22-C9EB-4971-B57C-2CF6732B1B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BB4D-D4FE-4270-A81B-885C972006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67C2-828F-4BEB-8DE3-FDA81C0D26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9FE9D-40E9-4C10-B6E6-CBDACF7E4F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769DA-0567-462A-8BD0-DCC8CFDC05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4B8CBF-7A1A-481B-9F0B-AF29379F9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886"/>
            <a:ext cx="80772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Equity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Science and scenarios</a:t>
            </a:r>
          </a:p>
          <a:p>
            <a:r>
              <a:rPr lang="de-DE" dirty="0">
                <a:latin typeface="Candara" panose="020E0502030303020204" pitchFamily="34" charset="0"/>
              </a:rPr>
              <a:t>Abatement costs</a:t>
            </a:r>
          </a:p>
          <a:p>
            <a:r>
              <a:rPr lang="de-DE" dirty="0">
                <a:latin typeface="Candara" panose="020E0502030303020204" pitchFamily="34" charset="0"/>
              </a:rPr>
              <a:t>Instruments for emission reduction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of climate change; valuation</a:t>
            </a:r>
          </a:p>
          <a:p>
            <a:r>
              <a:rPr lang="de-DE" dirty="0">
                <a:latin typeface="Candara" panose="020E0502030303020204" pitchFamily="34" charset="0"/>
              </a:rPr>
              <a:t>Economic impacts; marginals; distribution</a:t>
            </a:r>
          </a:p>
          <a:p>
            <a:r>
              <a:rPr lang="de-DE" dirty="0">
                <a:latin typeface="Candara" panose="020E0502030303020204" pitchFamily="34" charset="0"/>
              </a:rPr>
              <a:t>Impacts and development</a:t>
            </a:r>
          </a:p>
          <a:p>
            <a:r>
              <a:rPr lang="de-DE" dirty="0">
                <a:latin typeface="Candara" panose="020E0502030303020204" pitchFamily="34" charset="0"/>
              </a:rPr>
              <a:t>Adaptation policy</a:t>
            </a:r>
          </a:p>
          <a:p>
            <a:r>
              <a:rPr lang="de-DE" dirty="0">
                <a:latin typeface="Candara" panose="020E0502030303020204" pitchFamily="34" charset="0"/>
              </a:rPr>
              <a:t>Optimal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Discounting, uncertainty, </a:t>
            </a:r>
            <a:r>
              <a:rPr lang="de-DE" b="1" dirty="0">
                <a:latin typeface="Candara" panose="020E0502030303020204" pitchFamily="34" charset="0"/>
              </a:rPr>
              <a:t>equity</a:t>
            </a:r>
          </a:p>
          <a:p>
            <a:r>
              <a:rPr lang="de-DE" dirty="0">
                <a:latin typeface="Candara" panose="020E0502030303020204" pitchFamily="34" charset="0"/>
              </a:rPr>
              <a:t>Measuring preferences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  <p:extLst>
      <p:ext uri="{BB962C8B-B14F-4D97-AF65-F5344CB8AC3E}">
        <p14:creationId xmlns:p14="http://schemas.microsoft.com/office/powerpoint/2010/main" val="19373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6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46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FB7DC-ED79-47A3-A9C6-1B798CDEA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  <p:extLst>
      <p:ext uri="{BB962C8B-B14F-4D97-AF65-F5344CB8AC3E}">
        <p14:creationId xmlns:p14="http://schemas.microsoft.com/office/powerpoint/2010/main" val="174723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FC6E9-C964-4400-A140-0300DC17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</p:spTree>
    <p:extLst>
      <p:ext uri="{BB962C8B-B14F-4D97-AF65-F5344CB8AC3E}">
        <p14:creationId xmlns:p14="http://schemas.microsoft.com/office/powerpoint/2010/main" val="68370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8" y="-2437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502763"/>
            <a:ext cx="4622265" cy="335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3000" y="0"/>
            <a:ext cx="3200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no uncertainty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67400" y="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no uncertainty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371600" y="3352800"/>
            <a:ext cx="28956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No equity, uncertainty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22672" y="335280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Equity, uncertainty</a:t>
            </a:r>
          </a:p>
        </p:txBody>
      </p:sp>
    </p:spTree>
    <p:extLst>
      <p:ext uri="{BB962C8B-B14F-4D97-AF65-F5344CB8AC3E}">
        <p14:creationId xmlns:p14="http://schemas.microsoft.com/office/powerpoint/2010/main" val="323495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3284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623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93918"/>
            <a:ext cx="2895600" cy="1671608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200" dirty="0">
                <a:latin typeface="Candara" panose="020E0502030303020204" pitchFamily="34" charset="0"/>
              </a:rPr>
              <a:t>What values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41148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The rates of pure time preference, inequity aversion, and risk aversion describe how much we care about the future, others, uncertainties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Two approaches to such ethical parameters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Philosophy, religion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Would what Aristotle, Jesus, Lao Tzu, Mohammed, Lord Stern, Lady Gaga do?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Revealed preferences</a:t>
            </a:r>
          </a:p>
          <a:p>
            <a:pPr lvl="2" eaLnBrk="1" hangingPunct="1"/>
            <a:r>
              <a:rPr lang="de-DE" dirty="0">
                <a:latin typeface="Candara" panose="020E0502030303020204" pitchFamily="34" charset="0"/>
              </a:rPr>
              <a:t>What does the average person do?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Consistency is crucial</a:t>
            </a:r>
          </a:p>
          <a:p>
            <a:pPr lvl="1" eaLnBrk="1" hangingPunct="1"/>
            <a:r>
              <a:rPr lang="en-GB" sz="2400" dirty="0">
                <a:latin typeface="Candara" panose="020E0502030303020204" pitchFamily="34" charset="0"/>
              </a:rPr>
              <a:t>If you don’t care about Africa in your trade policy, why do you care about Africa in your environmental policy?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b="1" dirty="0">
                <a:latin typeface="Candara" panose="020E0502030303020204" pitchFamily="34" charset="0"/>
              </a:rPr>
              <a:t>Equity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Equity weights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All together now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224344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 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 , remote probabilities, </a:t>
            </a:r>
            <a:r>
              <a:rPr lang="de-DE" sz="2800" b="1" dirty="0">
                <a:latin typeface="Candara" panose="020E0502030303020204" pitchFamily="34" charset="0"/>
              </a:rPr>
              <a:t>far-away lands</a:t>
            </a:r>
            <a:r>
              <a:rPr lang="de-DE" sz="2800" dirty="0">
                <a:latin typeface="Candara" panose="020E0502030303020204" pitchFamily="34" charset="0"/>
              </a:rPr>
              <a:t>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9" y="0"/>
            <a:ext cx="9155229" cy="5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9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Differences in Values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Impacts of climate change differ greatly between countries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Initially, people just added the monetised climate change impacts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This caused a furore, as health risks were valued differently depending on income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The value of a statistical life is an empirical quantity, and cannot be changed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One future Nobel laureate suggested to use the global average value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Candara" panose="020E0502030303020204" pitchFamily="34" charset="0"/>
                <a:cs typeface="Times New Roman" pitchFamily="18" charset="0"/>
              </a:rPr>
              <a:t>Instead, one can use different weights for different countries 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sz="3600" dirty="0">
                <a:latin typeface="Candara" panose="020E0502030303020204" pitchFamily="34" charset="0"/>
              </a:rPr>
              <a:t>Equity Weights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Fankhauser, Pearce &amp; Tol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r>
              <a:rPr lang="de-DE" sz="2800" dirty="0">
                <a:latin typeface="Candara" panose="020E0502030303020204" pitchFamily="34" charset="0"/>
              </a:rPr>
              <a:t>This could imply equal values</a:t>
            </a: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  <a:p>
            <a:endParaRPr lang="de-DE" sz="2800" dirty="0">
              <a:latin typeface="Candara" panose="020E0502030303020204" pitchFamily="34" charset="0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10"/>
              <p:cNvSpPr txBox="1"/>
              <p:nvPr/>
            </p:nvSpPr>
            <p:spPr bwMode="auto">
              <a:xfrm>
                <a:off x="1085143" y="1639094"/>
                <a:ext cx="5514975" cy="145573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2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143" y="1639094"/>
                <a:ext cx="5514975" cy="1455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3"/>
          <p:cNvSpPr>
            <a:spLocks noChangeArrowheads="1"/>
          </p:cNvSpPr>
          <p:nvPr/>
        </p:nvSpPr>
        <p:spPr bwMode="auto">
          <a:xfrm>
            <a:off x="76200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02D81-FEE0-4ABC-AE12-F4E85E9D8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38" y="5429186"/>
            <a:ext cx="1414362" cy="1414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93E2E-FFD7-4682-B43C-FB14F0C28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199"/>
            <a:ext cx="1445997" cy="2166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1811699D-FE30-4B65-8ECE-893213E87EC4}"/>
                  </a:ext>
                </a:extLst>
              </p:cNvPr>
              <p:cNvSpPr txBox="1"/>
              <p:nvPr/>
            </p:nvSpPr>
            <p:spPr bwMode="auto">
              <a:xfrm>
                <a:off x="1152525" y="3835400"/>
                <a:ext cx="5353050" cy="2336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limUpp>
                        <m:limUp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Upp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Object 12">
                <a:extLst>
                  <a:ext uri="{FF2B5EF4-FFF2-40B4-BE49-F238E27FC236}">
                    <a16:creationId xmlns:a16="http://schemas.microsoft.com/office/drawing/2014/main" id="{1811699D-FE30-4B65-8ECE-893213E8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525" y="3835400"/>
                <a:ext cx="5353050" cy="2336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F01D75-76ED-42BE-89F4-2454AC2A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0545"/>
              </p:ext>
            </p:extLst>
          </p:nvPr>
        </p:nvGraphicFramePr>
        <p:xfrm>
          <a:off x="1752600" y="1295400"/>
          <a:ext cx="6064046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646">
                  <a:extLst>
                    <a:ext uri="{9D8B030D-6E8A-4147-A177-3AD203B41FA5}">
                      <a16:colId xmlns:a16="http://schemas.microsoft.com/office/drawing/2014/main" val="2386694130"/>
                    </a:ext>
                  </a:extLst>
                </a:gridCol>
                <a:gridCol w="1329672">
                  <a:extLst>
                    <a:ext uri="{9D8B030D-6E8A-4147-A177-3AD203B41FA5}">
                      <a16:colId xmlns:a16="http://schemas.microsoft.com/office/drawing/2014/main" val="2116630665"/>
                    </a:ext>
                  </a:extLst>
                </a:gridCol>
                <a:gridCol w="1258576">
                  <a:extLst>
                    <a:ext uri="{9D8B030D-6E8A-4147-A177-3AD203B41FA5}">
                      <a16:colId xmlns:a16="http://schemas.microsoft.com/office/drawing/2014/main" val="3462393129"/>
                    </a:ext>
                  </a:extLst>
                </a:gridCol>
                <a:gridCol w="1258576">
                  <a:extLst>
                    <a:ext uri="{9D8B030D-6E8A-4147-A177-3AD203B41FA5}">
                      <a16:colId xmlns:a16="http://schemas.microsoft.com/office/drawing/2014/main" val="3744957398"/>
                    </a:ext>
                  </a:extLst>
                </a:gridCol>
                <a:gridCol w="1258576">
                  <a:extLst>
                    <a:ext uri="{9D8B030D-6E8A-4147-A177-3AD203B41FA5}">
                      <a16:colId xmlns:a16="http://schemas.microsoft.com/office/drawing/2014/main" val="195708733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No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Equity weights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55159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r>
                        <a:rPr lang="el-GR" sz="2800" dirty="0">
                          <a:latin typeface="Candara" panose="020E0502030303020204" pitchFamily="34" charset="0"/>
                        </a:rPr>
                        <a:t>ρ</a:t>
                      </a:r>
                      <a:r>
                        <a:rPr lang="en-GB" sz="2800" dirty="0">
                          <a:latin typeface="Candara" panose="020E0502030303020204" pitchFamily="34" charset="0"/>
                        </a:rPr>
                        <a:t>     </a:t>
                      </a:r>
                      <a:r>
                        <a:rPr lang="el-GR" sz="2800" dirty="0">
                          <a:latin typeface="Candara" panose="020E0502030303020204" pitchFamily="34" charset="0"/>
                        </a:rPr>
                        <a:t>ε</a:t>
                      </a:r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andara" panose="020E0502030303020204" pitchFamily="3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101.49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182.12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2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1%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27.86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45.11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Candara" panose="020E0502030303020204" pitchFamily="34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dirty="0">
                          <a:latin typeface="Candara" panose="020E0502030303020204" pitchFamily="34" charset="0"/>
                        </a:rP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sz="2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515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D0F03A-C2B9-4ECC-827F-EB16F3C7F6B5}"/>
              </a:ext>
            </a:extLst>
          </p:cNvPr>
          <p:cNvSpPr txBox="1"/>
          <p:nvPr/>
        </p:nvSpPr>
        <p:spPr>
          <a:xfrm>
            <a:off x="2089355" y="533400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andara" panose="020E0502030303020204" pitchFamily="34" charset="0"/>
              </a:rPr>
              <a:t>Social cost of carbon, $/</a:t>
            </a:r>
            <a:r>
              <a:rPr lang="en-GB" sz="3600" dirty="0" err="1">
                <a:latin typeface="Candara" panose="020E0502030303020204" pitchFamily="34" charset="0"/>
              </a:rPr>
              <a:t>tC</a:t>
            </a:r>
            <a:endParaRPr lang="en-GB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Climate Policy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</a:rPr>
              <a:t>International agreements</a:t>
            </a:r>
          </a:p>
          <a:p>
            <a:r>
              <a:rPr lang="de-DE" dirty="0">
                <a:latin typeface="Candara" panose="020E0502030303020204" pitchFamily="34" charset="0"/>
              </a:rPr>
              <a:t>First-best climate policy</a:t>
            </a:r>
          </a:p>
          <a:p>
            <a:r>
              <a:rPr lang="de-DE" dirty="0">
                <a:latin typeface="Candara" panose="020E0502030303020204" pitchFamily="34" charset="0"/>
              </a:rPr>
              <a:t>Ancillary benefits</a:t>
            </a:r>
          </a:p>
          <a:p>
            <a:r>
              <a:rPr lang="de-DE" dirty="0">
                <a:latin typeface="Candara" panose="020E0502030303020204" pitchFamily="34" charset="0"/>
              </a:rPr>
              <a:t>Time discounting</a:t>
            </a:r>
          </a:p>
          <a:p>
            <a:r>
              <a:rPr lang="de-DE" dirty="0">
                <a:latin typeface="Candara" panose="020E0502030303020204" pitchFamily="34" charset="0"/>
              </a:rPr>
              <a:t>Uncertainty</a:t>
            </a:r>
          </a:p>
          <a:p>
            <a:r>
              <a:rPr lang="de-DE" dirty="0">
                <a:latin typeface="Candara" panose="020E0502030303020204" pitchFamily="34" charset="0"/>
              </a:rPr>
              <a:t>Equity</a:t>
            </a:r>
          </a:p>
          <a:p>
            <a:pPr lvl="1"/>
            <a:r>
              <a:rPr lang="de-DE" dirty="0">
                <a:latin typeface="Candara" panose="020E0502030303020204" pitchFamily="34" charset="0"/>
              </a:rPr>
              <a:t>Equity weights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All together now</a:t>
            </a:r>
          </a:p>
          <a:p>
            <a:pPr lvl="1"/>
            <a:r>
              <a:rPr lang="de-DE" b="1" dirty="0">
                <a:latin typeface="Candara" panose="020E0502030303020204" pitchFamily="34" charset="0"/>
              </a:rPr>
              <a:t>How to choose ethical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67153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Optimal emission reduction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Climate change is long-term, uncertain, global problem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you do not care about the distant future, remote probabilities, far-away lands, you do not care about climate change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873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418</Words>
  <Application>Microsoft Office PowerPoint</Application>
  <PresentationFormat>On-screen Show (4:3)</PresentationFormat>
  <Paragraphs>104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Candara</vt:lpstr>
      <vt:lpstr>Comic Sans MS</vt:lpstr>
      <vt:lpstr>Times New Roman</vt:lpstr>
      <vt:lpstr>Standarddesign</vt:lpstr>
      <vt:lpstr>Equity</vt:lpstr>
      <vt:lpstr>Optimal Climate Policy</vt:lpstr>
      <vt:lpstr>Optimal emission reduction</vt:lpstr>
      <vt:lpstr>PowerPoint Presentation</vt:lpstr>
      <vt:lpstr>Differences in Values</vt:lpstr>
      <vt:lpstr>Equity Weights</vt:lpstr>
      <vt:lpstr>PowerPoint Presentation</vt:lpstr>
      <vt:lpstr>Optimal Climate Policy</vt:lpstr>
      <vt:lpstr>Optimal emission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values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263</cp:revision>
  <dcterms:created xsi:type="dcterms:W3CDTF">2000-09-24T19:27:04Z</dcterms:created>
  <dcterms:modified xsi:type="dcterms:W3CDTF">2020-10-31T18:21:20Z</dcterms:modified>
</cp:coreProperties>
</file>