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280" r:id="rId3"/>
    <p:sldId id="330" r:id="rId4"/>
    <p:sldId id="262" r:id="rId5"/>
    <p:sldId id="272" r:id="rId6"/>
    <p:sldId id="331" r:id="rId7"/>
    <p:sldId id="274" r:id="rId8"/>
    <p:sldId id="275" r:id="rId9"/>
    <p:sldId id="293" r:id="rId10"/>
    <p:sldId id="317" r:id="rId11"/>
    <p:sldId id="372" r:id="rId12"/>
    <p:sldId id="369" r:id="rId13"/>
    <p:sldId id="371" r:id="rId14"/>
    <p:sldId id="343" r:id="rId15"/>
    <p:sldId id="344" r:id="rId16"/>
    <p:sldId id="348" r:id="rId17"/>
    <p:sldId id="349" r:id="rId18"/>
    <p:sldId id="350" r:id="rId19"/>
    <p:sldId id="351" r:id="rId20"/>
    <p:sldId id="352" r:id="rId21"/>
    <p:sldId id="353" r:id="rId22"/>
    <p:sldId id="354" r:id="rId23"/>
    <p:sldId id="355" r:id="rId24"/>
    <p:sldId id="373" r:id="rId25"/>
    <p:sldId id="374" r:id="rId26"/>
    <p:sldId id="375" r:id="rId27"/>
    <p:sldId id="376" r:id="rId28"/>
    <p:sldId id="377" r:id="rId29"/>
    <p:sldId id="378" r:id="rId30"/>
    <p:sldId id="379" r:id="rId31"/>
  </p:sldIdLst>
  <p:sldSz cx="9144000" cy="6858000" type="screen4x3"/>
  <p:notesSz cx="6797675" cy="987425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89" autoAdjust="0"/>
    <p:restoredTop sz="90997" autoAdjust="0"/>
  </p:normalViewPr>
  <p:slideViewPr>
    <p:cSldViewPr>
      <p:cViewPr>
        <p:scale>
          <a:sx n="66" d="100"/>
          <a:sy n="66" d="100"/>
        </p:scale>
        <p:origin x="-2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3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209923" name="Rectangle 3"/>
          <p:cNvSpPr>
            <a:spLocks noGrp="1" noChangeArrowheads="1"/>
          </p:cNvSpPr>
          <p:nvPr>
            <p:ph type="dt" sz="quarter" idx="1"/>
          </p:nvPr>
        </p:nvSpPr>
        <p:spPr bwMode="auto">
          <a:xfrm>
            <a:off x="3851275"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209924" name="Rectangle 4"/>
          <p:cNvSpPr>
            <a:spLocks noGrp="1" noChangeArrowheads="1"/>
          </p:cNvSpPr>
          <p:nvPr>
            <p:ph type="ftr" sz="quarter" idx="2"/>
          </p:nvPr>
        </p:nvSpPr>
        <p:spPr bwMode="auto">
          <a:xfrm>
            <a:off x="0"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209925" name="Rectangle 5"/>
          <p:cNvSpPr>
            <a:spLocks noGrp="1" noChangeArrowheads="1"/>
          </p:cNvSpPr>
          <p:nvPr>
            <p:ph type="sldNum" sz="quarter" idx="3"/>
          </p:nvPr>
        </p:nvSpPr>
        <p:spPr bwMode="auto">
          <a:xfrm>
            <a:off x="3851275"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DD10F88-1FF4-41AA-BAB8-EF3919EB4B8E}" type="slidenum">
              <a:rPr lang="de-DE"/>
              <a:pPr>
                <a:defRPr/>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10947"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Ro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210949" name="Rectangle 5"/>
          <p:cNvSpPr>
            <a:spLocks noGrp="1" noChangeArrowheads="1"/>
          </p:cNvSpPr>
          <p:nvPr>
            <p:ph type="body" sz="quarter" idx="3"/>
          </p:nvPr>
        </p:nvSpPr>
        <p:spPr bwMode="auto">
          <a:xfrm>
            <a:off x="681038" y="4689475"/>
            <a:ext cx="543560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0950"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10951"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C9838A2-6211-4BE4-B4AF-F57E9463217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71BCEC0-2BEB-4BCF-B7C2-C860ED91202B}" type="slidenum">
              <a:rPr lang="en-US" smtClean="0"/>
              <a:pPr/>
              <a:t>1</a:t>
            </a:fld>
            <a:endParaRPr lang="en-US" smtClean="0"/>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06C7E98-8FD7-492A-A52A-CCBE9F17F141}" type="slidenum">
              <a:rPr lang="en-US" smtClean="0"/>
              <a:pPr/>
              <a:t>10</a:t>
            </a:fld>
            <a:endParaRPr lang="en-US" smtClean="0"/>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F45697A-D32C-4D3F-9470-0D4D532A7D54}" type="slidenum">
              <a:rPr lang="en-US" smtClean="0"/>
              <a:pPr/>
              <a:t>12</a:t>
            </a:fld>
            <a:endParaRPr lang="en-US" smtClean="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DB2761D-C25D-40CE-A33D-8E36D5EBF764}" type="slidenum">
              <a:rPr lang="en-US" smtClean="0"/>
              <a:pPr/>
              <a:t>13</a:t>
            </a:fld>
            <a:endParaRPr lang="en-US" smtClean="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CBA7AD3-74D6-4527-B166-3520024C11F7}" type="slidenum">
              <a:rPr lang="en-US" smtClean="0"/>
              <a:pPr/>
              <a:t>14</a:t>
            </a:fld>
            <a:endParaRPr lang="en-US" smtClean="0"/>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9168651-EC7D-496A-B578-5966A51E6DFC}" type="slidenum">
              <a:rPr lang="en-US" smtClean="0"/>
              <a:pPr/>
              <a:t>15</a:t>
            </a:fld>
            <a:endParaRPr lang="en-US" smtClean="0"/>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427E709-3846-4317-9D66-E18BE0FB289C}" type="slidenum">
              <a:rPr lang="en-US" smtClean="0"/>
              <a:pPr/>
              <a:t>16</a:t>
            </a:fld>
            <a:endParaRPr lang="en-US" smtClean="0"/>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E0D22E4-B4E3-4046-A36B-4983A58A6CB6}" type="slidenum">
              <a:rPr lang="en-US" smtClean="0"/>
              <a:pPr/>
              <a:t>17</a:t>
            </a:fld>
            <a:endParaRPr lang="en-US" smtClean="0"/>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05C10EA2-7C1E-4C3D-BEF0-5C88D91BEB63}" type="slidenum">
              <a:rPr lang="en-US" smtClean="0"/>
              <a:pPr/>
              <a:t>18</a:t>
            </a:fld>
            <a:endParaRPr lang="en-US" smtClean="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D30F60B-9478-4459-8544-5B7D5E19E5BE}" type="slidenum">
              <a:rPr lang="en-US" smtClean="0"/>
              <a:pPr/>
              <a:t>19</a:t>
            </a:fld>
            <a:endParaRPr lang="en-US" smtClean="0"/>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AB7E4CD-2948-4963-9689-D2B7A84E603F}" type="slidenum">
              <a:rPr lang="en-US" smtClean="0"/>
              <a:pPr/>
              <a:t>20</a:t>
            </a:fld>
            <a:endParaRPr lang="en-US"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F5C44EF-F89E-407A-899C-DBA3EBB1B3E6}" type="slidenum">
              <a:rPr lang="en-US" smtClean="0"/>
              <a:pPr/>
              <a:t>2</a:t>
            </a:fld>
            <a:endParaRPr lang="en-US" smtClean="0"/>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3AED923-B263-4054-8E87-7CA747589A3C}" type="slidenum">
              <a:rPr lang="en-US" smtClean="0"/>
              <a:pPr/>
              <a:t>21</a:t>
            </a:fld>
            <a:endParaRPr lang="en-US" smtClean="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FEF8D60-A4A0-49E8-B13A-58A4C9C62BA3}" type="slidenum">
              <a:rPr lang="en-US" smtClean="0"/>
              <a:pPr/>
              <a:t>22</a:t>
            </a:fld>
            <a:endParaRPr lang="en-US" smtClean="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5F7DCC0-5BEF-4948-952E-BF2D06BEA0CB}" type="slidenum">
              <a:rPr lang="en-US" smtClean="0"/>
              <a:pPr/>
              <a:t>23</a:t>
            </a:fld>
            <a:endParaRPr lang="en-US" smtClean="0"/>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7BA286E-5200-4E75-A4F0-03E6ADBE0217}" type="slidenum">
              <a:rPr lang="en-GB" smtClean="0"/>
              <a:pPr/>
              <a:t>24</a:t>
            </a:fld>
            <a:endParaRPr lang="en-GB"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5182FD8-15CC-4AC2-BF45-550D3E69781E}" type="slidenum">
              <a:rPr lang="en-GB" smtClean="0"/>
              <a:pPr/>
              <a:t>25</a:t>
            </a:fld>
            <a:endParaRPr lang="en-GB"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D6A8226-5952-4846-8484-1D44432212A9}" type="slidenum">
              <a:rPr lang="en-GB" smtClean="0"/>
              <a:pPr/>
              <a:t>26</a:t>
            </a:fld>
            <a:endParaRPr lang="en-GB"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03FC9DA-E3B8-48D0-B5F7-B93B3655AA3B}" type="slidenum">
              <a:rPr lang="en-GB" smtClean="0"/>
              <a:pPr/>
              <a:t>27</a:t>
            </a:fld>
            <a:endParaRPr lang="en-GB"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C76AF78-E138-4467-A133-3132C1E6D198}" type="slidenum">
              <a:rPr lang="en-GB" smtClean="0"/>
              <a:pPr/>
              <a:t>28</a:t>
            </a:fld>
            <a:endParaRPr lang="en-GB"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66306DC-5093-4853-BC43-1FE95334524B}" type="slidenum">
              <a:rPr lang="en-GB" smtClean="0"/>
              <a:pPr/>
              <a:t>30</a:t>
            </a:fld>
            <a:endParaRPr lang="en-GB"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DCAFEB1-DA77-42AD-B193-BE13028A12D7}" type="slidenum">
              <a:rPr lang="en-US" smtClean="0"/>
              <a:pPr/>
              <a:t>3</a:t>
            </a:fld>
            <a:endParaRPr lang="en-US" smtClean="0"/>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49B1B84-6279-485A-8BB1-935AEB4D3483}" type="slidenum">
              <a:rPr lang="en-US" smtClean="0"/>
              <a:pPr/>
              <a:t>4</a:t>
            </a:fld>
            <a:endParaRPr lang="en-US" smtClean="0"/>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010F5DC-D27E-4DA1-943A-02AA45916D06}" type="slidenum">
              <a:rPr lang="en-US" smtClean="0"/>
              <a:pPr/>
              <a:t>5</a:t>
            </a:fld>
            <a:endParaRPr lang="en-US" smtClean="0"/>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CC1D2-F5AD-4C8A-B674-3E3F85AEE3E5}" type="slidenum">
              <a:rPr lang="en-US" smtClean="0"/>
              <a:pPr/>
              <a:t>6</a:t>
            </a:fld>
            <a:endParaRPr lang="en-US" smtClean="0"/>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0EDFE5E-3E23-4BA9-B921-CB60C0BB687F}" type="slidenum">
              <a:rPr lang="en-US" smtClean="0"/>
              <a:pPr/>
              <a:t>7</a:t>
            </a:fld>
            <a:endParaRPr lang="en-US" smtClean="0"/>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3145947-066F-4039-A1BD-BDC6D96B3E39}" type="slidenum">
              <a:rPr lang="en-US" smtClean="0"/>
              <a:pPr/>
              <a:t>8</a:t>
            </a:fld>
            <a:endParaRPr lang="en-US" smtClean="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034E4AB-7A26-400C-8EB8-0C9A8AB73C50}" type="slidenum">
              <a:rPr lang="en-US" smtClean="0"/>
              <a:pPr/>
              <a:t>9</a:t>
            </a:fld>
            <a:endParaRPr lang="en-US" smtClean="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4ABBCF1-D22D-4CC5-95BD-8A7F11BDAA6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0AEA058-A68D-42DF-97B0-3853592270DD}"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4514DA1-BB14-4DB4-A1DD-C55300EE21B9}"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BEFE30A-D2B2-466B-8E6B-510506955AE3}"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6FF45E9-60BE-47BF-9074-C27190E6AF8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8F1FD59-15EF-4772-A1E8-D78BEA330F0C}"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F155FEE-DABC-4A16-B9D0-AA2AD47100C0}"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C3AC5AD-5754-444E-89E4-9B91BC17DC36}"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7C8D1678-4065-4866-A602-AB177A5F9857}"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5C43E263-9B80-4169-B159-67C7E0905743}"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D16C9318-D239-48D0-BECD-38F8EB2AB3C4}"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EC76620-22C3-4A39-ADCB-D0E445215A3E}"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2032D67-709A-4A10-BC15-9289F6DCC4DC}"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Klicken Sie, um das Titelformat zu bearbeiten</a:t>
            </a:r>
          </a:p>
        </p:txBody>
      </p:sp>
      <p:sp>
        <p:nvSpPr>
          <p:cNvPr id="921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Klicken Sie, um die Formate des Vorlagentextes zu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C7C25AB-B8E9-4521-A74D-0A50A650351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Chart1.xls"/></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7772400" cy="1143000"/>
          </a:xfrm>
        </p:spPr>
        <p:txBody>
          <a:bodyPr/>
          <a:lstStyle/>
          <a:p>
            <a:pPr eaLnBrk="1" hangingPunct="1"/>
            <a:r>
              <a:rPr lang="de-DE" sz="4000" smtClean="0">
                <a:latin typeface="Comic Sans MS" pitchFamily="66" charset="0"/>
              </a:rPr>
              <a:t>International Climate Policy</a:t>
            </a:r>
            <a:endParaRPr lang="en-GB" sz="4000" smtClean="0">
              <a:latin typeface="Comic Sans MS" pitchFamily="66" charset="0"/>
            </a:endParaRPr>
          </a:p>
        </p:txBody>
      </p:sp>
      <p:sp>
        <p:nvSpPr>
          <p:cNvPr id="10243" name="Rectangle 3"/>
          <p:cNvSpPr>
            <a:spLocks noGrp="1" noChangeArrowheads="1"/>
          </p:cNvSpPr>
          <p:nvPr>
            <p:ph type="body" idx="1"/>
          </p:nvPr>
        </p:nvSpPr>
        <p:spPr>
          <a:xfrm>
            <a:off x="685800" y="1295400"/>
            <a:ext cx="7772400" cy="4114800"/>
          </a:xfrm>
        </p:spPr>
        <p:txBody>
          <a:bodyPr/>
          <a:lstStyle/>
          <a:p>
            <a:pPr eaLnBrk="1" hangingPunct="1"/>
            <a:r>
              <a:rPr lang="de-DE" smtClean="0">
                <a:latin typeface="Comic Sans MS" pitchFamily="66" charset="0"/>
              </a:rPr>
              <a:t>The problem</a:t>
            </a:r>
          </a:p>
          <a:p>
            <a:pPr eaLnBrk="1" hangingPunct="1"/>
            <a:r>
              <a:rPr lang="de-DE" smtClean="0">
                <a:latin typeface="Comic Sans MS" pitchFamily="66" charset="0"/>
              </a:rPr>
              <a:t>The solution</a:t>
            </a:r>
          </a:p>
          <a:p>
            <a:pPr lvl="1" eaLnBrk="1" hangingPunct="1"/>
            <a:r>
              <a:rPr lang="de-DE" smtClean="0">
                <a:latin typeface="Comic Sans MS" pitchFamily="66" charset="0"/>
              </a:rPr>
              <a:t>What will it cost?</a:t>
            </a:r>
          </a:p>
          <a:p>
            <a:pPr lvl="1" eaLnBrk="1" hangingPunct="1"/>
            <a:r>
              <a:rPr lang="de-DE" smtClean="0">
                <a:latin typeface="Comic Sans MS" pitchFamily="66" charset="0"/>
              </a:rPr>
              <a:t>What to do?</a:t>
            </a:r>
          </a:p>
          <a:p>
            <a:pPr lvl="1" eaLnBrk="1" hangingPunct="1"/>
            <a:r>
              <a:rPr lang="en-GB" smtClean="0">
                <a:latin typeface="Comic Sans MS" pitchFamily="66" charset="0"/>
              </a:rPr>
              <a:t>International treaties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1143000"/>
          </a:xfrm>
        </p:spPr>
        <p:txBody>
          <a:bodyPr/>
          <a:lstStyle/>
          <a:p>
            <a:pPr eaLnBrk="1" hangingPunct="1"/>
            <a:r>
              <a:rPr lang="de-DE" sz="3600" smtClean="0">
                <a:latin typeface="Comic Sans MS" pitchFamily="66" charset="0"/>
              </a:rPr>
              <a:t>Intl. Climate Policy -6</a:t>
            </a:r>
            <a:endParaRPr lang="en-GB" sz="3600" smtClean="0">
              <a:latin typeface="Comic Sans MS" pitchFamily="66" charset="0"/>
            </a:endParaRPr>
          </a:p>
        </p:txBody>
      </p:sp>
      <p:sp>
        <p:nvSpPr>
          <p:cNvPr id="18435" name="Rectangle 3"/>
          <p:cNvSpPr>
            <a:spLocks noGrp="1" noChangeArrowheads="1"/>
          </p:cNvSpPr>
          <p:nvPr>
            <p:ph type="body" idx="1"/>
          </p:nvPr>
        </p:nvSpPr>
        <p:spPr>
          <a:xfrm>
            <a:off x="685800" y="990600"/>
            <a:ext cx="7772400" cy="5562600"/>
          </a:xfrm>
        </p:spPr>
        <p:txBody>
          <a:bodyPr/>
          <a:lstStyle/>
          <a:p>
            <a:pPr eaLnBrk="1" hangingPunct="1"/>
            <a:r>
              <a:rPr lang="de-DE" sz="2800" smtClean="0">
                <a:latin typeface="Comic Sans MS" pitchFamily="66" charset="0"/>
              </a:rPr>
              <a:t>The Kyoto targets are for 2008-12, but the Kyoto Protocol does not expire</a:t>
            </a:r>
          </a:p>
          <a:p>
            <a:pPr eaLnBrk="1" hangingPunct="1"/>
            <a:r>
              <a:rPr lang="de-DE" sz="2800" smtClean="0">
                <a:latin typeface="Comic Sans MS" pitchFamily="66" charset="0"/>
              </a:rPr>
              <a:t>A new protocol is being negotiated</a:t>
            </a:r>
          </a:p>
          <a:p>
            <a:pPr eaLnBrk="1" hangingPunct="1"/>
            <a:r>
              <a:rPr lang="de-DE" sz="2800" smtClean="0">
                <a:latin typeface="Comic Sans MS" pitchFamily="66" charset="0"/>
              </a:rPr>
              <a:t>Hard because EU is inflexible and confused, US is not quite ready, and China and India have more urgent problems</a:t>
            </a:r>
          </a:p>
          <a:p>
            <a:pPr eaLnBrk="1" hangingPunct="1"/>
            <a:r>
              <a:rPr lang="de-DE" sz="2800" smtClean="0">
                <a:latin typeface="Comic Sans MS" pitchFamily="66" charset="0"/>
              </a:rPr>
              <a:t>Unclear what will happen next</a:t>
            </a:r>
          </a:p>
          <a:p>
            <a:pPr eaLnBrk="1" hangingPunct="1"/>
            <a:r>
              <a:rPr lang="de-DE" sz="2800" smtClean="0">
                <a:latin typeface="Comic Sans MS" pitchFamily="66" charset="0"/>
              </a:rPr>
              <a:t>Expectations were high in Copenhagen, and the backlash furious</a:t>
            </a:r>
          </a:p>
          <a:p>
            <a:pPr eaLnBrk="1" hangingPunct="1"/>
            <a:r>
              <a:rPr lang="de-DE" sz="2800" smtClean="0">
                <a:latin typeface="Comic Sans MS" pitchFamily="66" charset="0"/>
              </a:rPr>
              <a:t>In Cancun, Durban and Doha, countries agreed to keep talking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0"/>
            <a:ext cx="9144000" cy="66595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Acid Rain Policy</a:t>
            </a:r>
            <a:endParaRPr lang="en-GB" sz="3600" smtClean="0">
              <a:latin typeface="Comic Sans MS" pitchFamily="66" charset="0"/>
            </a:endParaRPr>
          </a:p>
        </p:txBody>
      </p:sp>
      <p:sp>
        <p:nvSpPr>
          <p:cNvPr id="29699" name="Rectangle 3"/>
          <p:cNvSpPr>
            <a:spLocks noGrp="1" noChangeArrowheads="1"/>
          </p:cNvSpPr>
          <p:nvPr>
            <p:ph type="body" idx="1"/>
          </p:nvPr>
        </p:nvSpPr>
        <p:spPr>
          <a:xfrm>
            <a:off x="685800" y="990600"/>
            <a:ext cx="7772400" cy="4114800"/>
          </a:xfrm>
        </p:spPr>
        <p:txBody>
          <a:bodyPr/>
          <a:lstStyle/>
          <a:p>
            <a:pPr>
              <a:lnSpc>
                <a:spcPct val="90000"/>
              </a:lnSpc>
            </a:pPr>
            <a:r>
              <a:rPr lang="de-DE" sz="2800" smtClean="0">
                <a:latin typeface="Comic Sans MS" pitchFamily="66" charset="0"/>
              </a:rPr>
              <a:t>First, there was an agreement between a number of western European countries to cut emissions by 30%</a:t>
            </a:r>
          </a:p>
          <a:p>
            <a:pPr>
              <a:lnSpc>
                <a:spcPct val="90000"/>
              </a:lnSpc>
            </a:pPr>
            <a:r>
              <a:rPr lang="de-DE" sz="2800" smtClean="0">
                <a:latin typeface="Comic Sans MS" pitchFamily="66" charset="0"/>
              </a:rPr>
              <a:t>Second, there was a deal between all European countries to bring deposition to its critical load, and to close 60% of the gap by 2010; country targets were differentiated, and the East got help</a:t>
            </a:r>
          </a:p>
          <a:p>
            <a:pPr>
              <a:lnSpc>
                <a:spcPct val="90000"/>
              </a:lnSpc>
            </a:pPr>
            <a:r>
              <a:rPr lang="de-DE" sz="2800" smtClean="0">
                <a:latin typeface="Comic Sans MS" pitchFamily="66" charset="0"/>
              </a:rPr>
              <a:t>Third, people started paying attention to the costs and the distribution of the costs of all this</a:t>
            </a:r>
            <a:endParaRPr lang="en-GB" sz="2800" smtClean="0">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Acid Rain Policy -2</a:t>
            </a:r>
            <a:endParaRPr lang="en-GB" sz="3600" smtClean="0">
              <a:latin typeface="Comic Sans MS" pitchFamily="66" charset="0"/>
            </a:endParaRPr>
          </a:p>
        </p:txBody>
      </p:sp>
      <p:sp>
        <p:nvSpPr>
          <p:cNvPr id="30723" name="Rectangle 3"/>
          <p:cNvSpPr>
            <a:spLocks noGrp="1" noChangeArrowheads="1"/>
          </p:cNvSpPr>
          <p:nvPr>
            <p:ph type="body" idx="1"/>
          </p:nvPr>
        </p:nvSpPr>
        <p:spPr>
          <a:xfrm>
            <a:off x="685800" y="1066800"/>
            <a:ext cx="7772400" cy="4114800"/>
          </a:xfrm>
        </p:spPr>
        <p:txBody>
          <a:bodyPr/>
          <a:lstStyle/>
          <a:p>
            <a:pPr>
              <a:lnSpc>
                <a:spcPct val="90000"/>
              </a:lnSpc>
            </a:pPr>
            <a:r>
              <a:rPr lang="de-DE" sz="2800" smtClean="0">
                <a:latin typeface="Comic Sans MS" pitchFamily="66" charset="0"/>
              </a:rPr>
              <a:t>In Europe, acid deposition is falling</a:t>
            </a:r>
          </a:p>
          <a:p>
            <a:pPr>
              <a:lnSpc>
                <a:spcPct val="90000"/>
              </a:lnSpc>
            </a:pPr>
            <a:r>
              <a:rPr lang="de-DE" sz="2800" smtClean="0">
                <a:latin typeface="Comic Sans MS" pitchFamily="66" charset="0"/>
              </a:rPr>
              <a:t>Why? It is a prisoner‘s dilemma!</a:t>
            </a:r>
          </a:p>
          <a:p>
            <a:pPr>
              <a:lnSpc>
                <a:spcPct val="90000"/>
              </a:lnSpc>
            </a:pPr>
            <a:r>
              <a:rPr lang="de-DE" sz="2800" smtClean="0">
                <a:latin typeface="Comic Sans MS" pitchFamily="66" charset="0"/>
              </a:rPr>
              <a:t>Vehicles also contributed to urban air pollution</a:t>
            </a:r>
          </a:p>
          <a:p>
            <a:pPr>
              <a:lnSpc>
                <a:spcPct val="90000"/>
              </a:lnSpc>
            </a:pPr>
            <a:r>
              <a:rPr lang="de-DE" sz="2800" smtClean="0">
                <a:latin typeface="Comic Sans MS" pitchFamily="66" charset="0"/>
              </a:rPr>
              <a:t>Power plants typically operated by semi-governments</a:t>
            </a:r>
          </a:p>
          <a:p>
            <a:pPr>
              <a:lnSpc>
                <a:spcPct val="90000"/>
              </a:lnSpc>
            </a:pPr>
            <a:r>
              <a:rPr lang="de-DE" sz="2800" smtClean="0">
                <a:latin typeface="Comic Sans MS" pitchFamily="66" charset="0"/>
              </a:rPr>
              <a:t>There was strong public demand, and a not excessively expensive technical fix</a:t>
            </a:r>
          </a:p>
          <a:p>
            <a:pPr>
              <a:lnSpc>
                <a:spcPct val="90000"/>
              </a:lnSpc>
            </a:pPr>
            <a:r>
              <a:rPr lang="de-DE" sz="2800" smtClean="0">
                <a:latin typeface="Comic Sans MS" pitchFamily="66" charset="0"/>
              </a:rPr>
              <a:t>Coal, the dirtiest fuel, was becoming less and less competitive</a:t>
            </a:r>
          </a:p>
          <a:p>
            <a:pPr>
              <a:lnSpc>
                <a:spcPct val="90000"/>
              </a:lnSpc>
            </a:pPr>
            <a:r>
              <a:rPr lang="de-DE" sz="2800" smtClean="0">
                <a:latin typeface="Comic Sans MS" pitchFamily="66" charset="0"/>
              </a:rPr>
              <a:t>Eastern European industry collapsed</a:t>
            </a:r>
            <a:endParaRPr lang="en-GB" sz="2800" smtClean="0">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Ozone Policy</a:t>
            </a:r>
            <a:endParaRPr lang="en-GB" sz="3600" smtClean="0">
              <a:latin typeface="Comic Sans MS" pitchFamily="66"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smtClean="0">
                <a:latin typeface="Comic Sans MS" pitchFamily="66" charset="0"/>
              </a:rPr>
              <a:t>Vienna, 1985: Threat recognised; agreement on information sharing and scientific cooperation</a:t>
            </a:r>
          </a:p>
          <a:p>
            <a:pPr>
              <a:lnSpc>
                <a:spcPct val="90000"/>
              </a:lnSpc>
            </a:pPr>
            <a:r>
              <a:rPr lang="de-DE" sz="2800" smtClean="0">
                <a:latin typeface="Comic Sans MS" pitchFamily="66" charset="0"/>
              </a:rPr>
              <a:t>Montreal, 1988: 24 mainly OECD countries agree to phase out production and consumption of CFCs; 5 amendments</a:t>
            </a:r>
          </a:p>
          <a:p>
            <a:pPr lvl="1">
              <a:lnSpc>
                <a:spcPct val="90000"/>
              </a:lnSpc>
            </a:pPr>
            <a:r>
              <a:rPr lang="de-DE" sz="2400" smtClean="0">
                <a:latin typeface="Comic Sans MS" pitchFamily="66" charset="0"/>
              </a:rPr>
              <a:t>London, 1990: 59 nations agree to accelerate and extend the Montreal Protocol; financial support to developing countries</a:t>
            </a:r>
          </a:p>
          <a:p>
            <a:pPr lvl="1">
              <a:lnSpc>
                <a:spcPct val="90000"/>
              </a:lnSpc>
            </a:pPr>
            <a:r>
              <a:rPr lang="de-DE" sz="2400" smtClean="0">
                <a:latin typeface="Comic Sans MS" pitchFamily="66" charset="0"/>
              </a:rPr>
              <a:t>Later amendments refined and extended</a:t>
            </a:r>
          </a:p>
          <a:p>
            <a:pPr>
              <a:lnSpc>
                <a:spcPct val="90000"/>
              </a:lnSpc>
            </a:pPr>
            <a:r>
              <a:rPr lang="de-DE" sz="2800" smtClean="0">
                <a:latin typeface="Comic Sans MS" pitchFamily="66" charset="0"/>
              </a:rPr>
              <a:t>Jan 2001: Consumption and production of CFCs is forbidden in the OECD and in most developing countries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Ozone Policy -2</a:t>
            </a:r>
            <a:endParaRPr lang="en-GB" sz="3600" smtClean="0">
              <a:latin typeface="Comic Sans MS" pitchFamily="66" charset="0"/>
            </a:endParaRPr>
          </a:p>
        </p:txBody>
      </p:sp>
      <p:sp>
        <p:nvSpPr>
          <p:cNvPr id="21507" name="Rectangle 3"/>
          <p:cNvSpPr>
            <a:spLocks noGrp="1" noChangeArrowheads="1"/>
          </p:cNvSpPr>
          <p:nvPr>
            <p:ph type="body" idx="1"/>
          </p:nvPr>
        </p:nvSpPr>
        <p:spPr>
          <a:xfrm>
            <a:off x="685800" y="990600"/>
            <a:ext cx="7772400" cy="4114800"/>
          </a:xfrm>
        </p:spPr>
        <p:txBody>
          <a:bodyPr/>
          <a:lstStyle/>
          <a:p>
            <a:pPr>
              <a:lnSpc>
                <a:spcPct val="90000"/>
              </a:lnSpc>
            </a:pPr>
            <a:r>
              <a:rPr lang="de-DE" sz="2800" smtClean="0">
                <a:latin typeface="Comic Sans MS" pitchFamily="66" charset="0"/>
              </a:rPr>
              <a:t>Why this success? After all, the ozone hole is a stronger externality than acid rain, and a global deal was reached</a:t>
            </a:r>
          </a:p>
          <a:p>
            <a:pPr>
              <a:lnSpc>
                <a:spcPct val="90000"/>
              </a:lnSpc>
            </a:pPr>
            <a:r>
              <a:rPr lang="de-DE" sz="2800" smtClean="0">
                <a:latin typeface="Comic Sans MS" pitchFamily="66" charset="0"/>
              </a:rPr>
              <a:t>Strong public demand</a:t>
            </a:r>
          </a:p>
          <a:p>
            <a:pPr>
              <a:lnSpc>
                <a:spcPct val="90000"/>
              </a:lnSpc>
            </a:pPr>
            <a:r>
              <a:rPr lang="de-DE" sz="2800" smtClean="0">
                <a:latin typeface="Comic Sans MS" pitchFamily="66" charset="0"/>
              </a:rPr>
              <a:t>Availability of a cheap, technological fix (DuPont brokered the deal at Montreal)</a:t>
            </a:r>
          </a:p>
          <a:p>
            <a:pPr>
              <a:lnSpc>
                <a:spcPct val="90000"/>
              </a:lnSpc>
            </a:pPr>
            <a:r>
              <a:rPr lang="de-DE" sz="2800" smtClean="0">
                <a:latin typeface="Comic Sans MS" pitchFamily="66" charset="0"/>
              </a:rPr>
              <a:t>Developing countries bribed with money, technology, WTO access</a:t>
            </a:r>
          </a:p>
          <a:p>
            <a:pPr>
              <a:lnSpc>
                <a:spcPct val="90000"/>
              </a:lnSpc>
            </a:pPr>
            <a:r>
              <a:rPr lang="de-DE" sz="2800" smtClean="0">
                <a:latin typeface="Comic Sans MS" pitchFamily="66" charset="0"/>
              </a:rPr>
              <a:t>Illegal trade and waste remains a problem</a:t>
            </a:r>
          </a:p>
          <a:p>
            <a:pPr>
              <a:lnSpc>
                <a:spcPct val="90000"/>
              </a:lnSpc>
            </a:pPr>
            <a:r>
              <a:rPr lang="de-DE" sz="2800" smtClean="0">
                <a:latin typeface="Comic Sans MS" pitchFamily="66" charset="0"/>
              </a:rPr>
              <a:t>Barrett argues that trade sanctions played a crucial role</a:t>
            </a:r>
            <a:endParaRPr lang="en-GB" sz="2800" smtClean="0">
              <a:latin typeface="Comic Sans MS"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Ozone Policy -3</a:t>
            </a:r>
            <a:endParaRPr lang="en-GB" sz="3600" smtClean="0">
              <a:latin typeface="Comic Sans MS" pitchFamily="66" charset="0"/>
            </a:endParaRPr>
          </a:p>
        </p:txBody>
      </p:sp>
      <p:sp>
        <p:nvSpPr>
          <p:cNvPr id="22531" name="Rectangle 3"/>
          <p:cNvSpPr>
            <a:spLocks noGrp="1" noChangeArrowheads="1"/>
          </p:cNvSpPr>
          <p:nvPr>
            <p:ph type="body" idx="1"/>
          </p:nvPr>
        </p:nvSpPr>
        <p:spPr>
          <a:xfrm>
            <a:off x="685800" y="914400"/>
            <a:ext cx="7772400" cy="4114800"/>
          </a:xfrm>
        </p:spPr>
        <p:txBody>
          <a:bodyPr/>
          <a:lstStyle/>
          <a:p>
            <a:pPr>
              <a:lnSpc>
                <a:spcPct val="90000"/>
              </a:lnSpc>
            </a:pPr>
            <a:r>
              <a:rPr lang="de-DE" sz="2600" smtClean="0">
                <a:latin typeface="Comic Sans MS" pitchFamily="66" charset="0"/>
              </a:rPr>
              <a:t>Free-riding brings a reduction in costs that exceeds the increase in damages; thus cooperation breaks down</a:t>
            </a:r>
          </a:p>
          <a:p>
            <a:pPr>
              <a:lnSpc>
                <a:spcPct val="90000"/>
              </a:lnSpc>
            </a:pPr>
            <a:r>
              <a:rPr lang="de-DE" sz="2600" smtClean="0">
                <a:latin typeface="Comic Sans MS" pitchFamily="66" charset="0"/>
              </a:rPr>
              <a:t>What can be done about this?</a:t>
            </a:r>
          </a:p>
          <a:p>
            <a:pPr>
              <a:lnSpc>
                <a:spcPct val="90000"/>
              </a:lnSpc>
            </a:pPr>
            <a:r>
              <a:rPr lang="de-DE" sz="2600" smtClean="0">
                <a:latin typeface="Comic Sans MS" pitchFamily="66" charset="0"/>
              </a:rPr>
              <a:t>The Montreal Protecol uses </a:t>
            </a:r>
            <a:r>
              <a:rPr lang="de-DE" sz="2600" i="1" smtClean="0">
                <a:latin typeface="Comic Sans MS" pitchFamily="66" charset="0"/>
              </a:rPr>
              <a:t>trade sanctions</a:t>
            </a:r>
            <a:r>
              <a:rPr lang="de-DE" sz="2600" smtClean="0">
                <a:latin typeface="Comic Sans MS" pitchFamily="66" charset="0"/>
              </a:rPr>
              <a:t> to deter free-riding</a:t>
            </a:r>
          </a:p>
          <a:p>
            <a:pPr>
              <a:lnSpc>
                <a:spcPct val="90000"/>
              </a:lnSpc>
            </a:pPr>
            <a:r>
              <a:rPr lang="de-DE" sz="2600" smtClean="0">
                <a:latin typeface="Comic Sans MS" pitchFamily="66" charset="0"/>
              </a:rPr>
              <a:t>Indeed, trade sanctions are the only enforcement mechanism in the Montreal Protocol</a:t>
            </a:r>
          </a:p>
          <a:p>
            <a:pPr>
              <a:lnSpc>
                <a:spcPct val="90000"/>
              </a:lnSpc>
            </a:pPr>
            <a:r>
              <a:rPr lang="de-DE" sz="2600" smtClean="0">
                <a:latin typeface="Comic Sans MS" pitchFamily="66" charset="0"/>
              </a:rPr>
              <a:t>Sanctions do not apply to all goods, but only to international trade in ozone-depleting substances</a:t>
            </a:r>
          </a:p>
          <a:p>
            <a:pPr>
              <a:lnSpc>
                <a:spcPct val="90000"/>
              </a:lnSpc>
            </a:pPr>
            <a:r>
              <a:rPr lang="de-DE" sz="2600" smtClean="0">
                <a:latin typeface="Comic Sans MS" pitchFamily="66" charset="0"/>
              </a:rPr>
              <a:t>That is, countries that do not cut their CFCs, cannot buy them anymore</a:t>
            </a:r>
            <a:endParaRPr lang="en-GB" sz="2600" smtClean="0">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Montreal Protocol</a:t>
            </a:r>
            <a:endParaRPr lang="en-GB" sz="3600" smtClean="0">
              <a:latin typeface="Comic Sans MS" pitchFamily="66" charset="0"/>
            </a:endParaRPr>
          </a:p>
        </p:txBody>
      </p:sp>
      <p:sp>
        <p:nvSpPr>
          <p:cNvPr id="23555" name="Rectangle 3"/>
          <p:cNvSpPr>
            <a:spLocks noGrp="1" noChangeArrowheads="1"/>
          </p:cNvSpPr>
          <p:nvPr>
            <p:ph type="body" idx="1"/>
          </p:nvPr>
        </p:nvSpPr>
        <p:spPr>
          <a:xfrm>
            <a:off x="685800" y="1143000"/>
            <a:ext cx="7772400" cy="4114800"/>
          </a:xfrm>
        </p:spPr>
        <p:txBody>
          <a:bodyPr/>
          <a:lstStyle/>
          <a:p>
            <a:pPr>
              <a:lnSpc>
                <a:spcPct val="90000"/>
              </a:lnSpc>
            </a:pPr>
            <a:r>
              <a:rPr lang="de-DE" sz="2800" smtClean="0">
                <a:latin typeface="Comic Sans MS" pitchFamily="66" charset="0"/>
              </a:rPr>
              <a:t>Art 4.1 „each Party shall ban the import of the controlled substance [...] from any State not party to this Protocol“</a:t>
            </a:r>
          </a:p>
          <a:p>
            <a:pPr>
              <a:lnSpc>
                <a:spcPct val="90000"/>
              </a:lnSpc>
            </a:pPr>
            <a:r>
              <a:rPr lang="de-DE" sz="2800" smtClean="0">
                <a:latin typeface="Comic Sans MS" pitchFamily="66" charset="0"/>
              </a:rPr>
              <a:t>Art 4.2 „each Party shall ban the export of the controlled substance [...] from any State not party to this Protocol“</a:t>
            </a:r>
          </a:p>
          <a:p>
            <a:pPr>
              <a:lnSpc>
                <a:spcPct val="90000"/>
              </a:lnSpc>
            </a:pPr>
            <a:r>
              <a:rPr lang="de-DE" sz="2800" smtClean="0">
                <a:solidFill>
                  <a:srgbClr val="FF0000"/>
                </a:solidFill>
                <a:latin typeface="Comic Sans MS" pitchFamily="66" charset="0"/>
              </a:rPr>
              <a:t>Art 4.4 „... the Parties shall determine the feasibility of banning or restricting [...] the import of products produced with, but not containing, controlled substances“</a:t>
            </a:r>
            <a:endParaRPr lang="en-GB" sz="2800" smtClean="0">
              <a:solidFill>
                <a:srgbClr val="FF0000"/>
              </a:solidFill>
              <a:latin typeface="Comic Sans MS"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685800" y="0"/>
            <a:ext cx="7772400" cy="1143000"/>
          </a:xfrm>
        </p:spPr>
        <p:txBody>
          <a:bodyPr/>
          <a:lstStyle/>
          <a:p>
            <a:r>
              <a:rPr lang="de-DE" sz="3600" smtClean="0">
                <a:latin typeface="Comic Sans MS" pitchFamily="66" charset="0"/>
              </a:rPr>
              <a:t>Montreal Protocol -2</a:t>
            </a:r>
            <a:endParaRPr lang="en-GB" sz="3600" smtClean="0">
              <a:latin typeface="Comic Sans MS" pitchFamily="66" charset="0"/>
            </a:endParaRPr>
          </a:p>
        </p:txBody>
      </p:sp>
      <p:sp>
        <p:nvSpPr>
          <p:cNvPr id="24579" name="Rectangle 1027"/>
          <p:cNvSpPr>
            <a:spLocks noGrp="1" noChangeArrowheads="1"/>
          </p:cNvSpPr>
          <p:nvPr>
            <p:ph type="body" idx="1"/>
          </p:nvPr>
        </p:nvSpPr>
        <p:spPr>
          <a:xfrm>
            <a:off x="685800" y="1219200"/>
            <a:ext cx="7772400" cy="4114800"/>
          </a:xfrm>
        </p:spPr>
        <p:txBody>
          <a:bodyPr/>
          <a:lstStyle/>
          <a:p>
            <a:pPr>
              <a:lnSpc>
                <a:spcPct val="90000"/>
              </a:lnSpc>
            </a:pPr>
            <a:r>
              <a:rPr lang="de-DE" sz="2800" smtClean="0">
                <a:latin typeface="Comic Sans MS" pitchFamily="66" charset="0"/>
              </a:rPr>
              <a:t>Art 4.6 „Each Party shall refrain from providing [any support] for the export to States not part of this Protocol of products, equipment [etc.] that would facilitate the production of controlled substances“</a:t>
            </a:r>
          </a:p>
          <a:p>
            <a:pPr>
              <a:lnSpc>
                <a:spcPct val="90000"/>
              </a:lnSpc>
            </a:pPr>
            <a:r>
              <a:rPr lang="de-DE" sz="2800" smtClean="0">
                <a:latin typeface="Comic Sans MS" pitchFamily="66" charset="0"/>
              </a:rPr>
              <a:t>Art 4A „where, after the phase-out date [...], a Party is unable [...] to cease production [...] for domestic consumption [...] it shall ban the export [...] of that substance“</a:t>
            </a:r>
            <a:r>
              <a:rPr lang="de-DE" sz="2400" smtClean="0">
                <a:latin typeface="Comic Sans MS" pitchFamily="66" charset="0"/>
              </a:rPr>
              <a:t> </a:t>
            </a:r>
            <a:endParaRPr lang="en-GB" sz="2400" smtClean="0">
              <a:latin typeface="Comic Sans MS" pitchFamily="66"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Ozone Policy -4</a:t>
            </a:r>
            <a:endParaRPr lang="en-GB" sz="3600" smtClean="0">
              <a:latin typeface="Comic Sans MS" pitchFamily="66" charset="0"/>
            </a:endParaRPr>
          </a:p>
        </p:txBody>
      </p:sp>
      <p:sp>
        <p:nvSpPr>
          <p:cNvPr id="2053" name="Rectangle 3"/>
          <p:cNvSpPr>
            <a:spLocks noGrp="1" noChangeArrowheads="1"/>
          </p:cNvSpPr>
          <p:nvPr>
            <p:ph type="body" idx="1"/>
          </p:nvPr>
        </p:nvSpPr>
        <p:spPr>
          <a:xfrm>
            <a:off x="609600" y="990600"/>
            <a:ext cx="7772400" cy="4114800"/>
          </a:xfrm>
        </p:spPr>
        <p:txBody>
          <a:bodyPr/>
          <a:lstStyle/>
          <a:p>
            <a:pPr>
              <a:lnSpc>
                <a:spcPct val="90000"/>
              </a:lnSpc>
            </a:pPr>
            <a:r>
              <a:rPr lang="de-DE" sz="2800" smtClean="0">
                <a:latin typeface="Comic Sans MS" pitchFamily="66" charset="0"/>
              </a:rPr>
              <a:t>How does this work?</a:t>
            </a:r>
          </a:p>
          <a:p>
            <a:pPr>
              <a:lnSpc>
                <a:spcPct val="90000"/>
              </a:lnSpc>
            </a:pPr>
            <a:r>
              <a:rPr lang="de-DE" sz="2800" smtClean="0">
                <a:latin typeface="Comic Sans MS" pitchFamily="66" charset="0"/>
              </a:rPr>
              <a:t>Essentially, if a player free-rides, her costs increase</a:t>
            </a:r>
          </a:p>
          <a:p>
            <a:pPr>
              <a:lnSpc>
                <a:spcPct val="90000"/>
              </a:lnSpc>
            </a:pPr>
            <a:endParaRPr lang="de-DE" sz="2800" smtClean="0">
              <a:latin typeface="Comic Sans MS" pitchFamily="66" charset="0"/>
            </a:endParaRPr>
          </a:p>
          <a:p>
            <a:pPr>
              <a:lnSpc>
                <a:spcPct val="90000"/>
              </a:lnSpc>
            </a:pPr>
            <a:endParaRPr lang="de-DE" sz="2800" smtClean="0">
              <a:latin typeface="Comic Sans MS" pitchFamily="66" charset="0"/>
            </a:endParaRPr>
          </a:p>
          <a:p>
            <a:pPr>
              <a:lnSpc>
                <a:spcPct val="90000"/>
              </a:lnSpc>
            </a:pPr>
            <a:endParaRPr lang="de-DE" sz="2800" smtClean="0">
              <a:latin typeface="Comic Sans MS" pitchFamily="66" charset="0"/>
            </a:endParaRPr>
          </a:p>
          <a:p>
            <a:pPr>
              <a:lnSpc>
                <a:spcPct val="90000"/>
              </a:lnSpc>
            </a:pPr>
            <a:r>
              <a:rPr lang="de-DE" sz="2800" smtClean="0">
                <a:latin typeface="Comic Sans MS" pitchFamily="66" charset="0"/>
              </a:rPr>
              <a:t>This works if </a:t>
            </a:r>
            <a:r>
              <a:rPr lang="de-DE" sz="2800" i="1" smtClean="0">
                <a:latin typeface="Comic Sans MS" pitchFamily="66" charset="0"/>
              </a:rPr>
              <a:t>A</a:t>
            </a:r>
            <a:r>
              <a:rPr lang="de-DE" sz="2800" smtClean="0">
                <a:latin typeface="Comic Sans MS" pitchFamily="66" charset="0"/>
              </a:rPr>
              <a:t> is greater than the gains of free-riding</a:t>
            </a:r>
          </a:p>
          <a:p>
            <a:pPr>
              <a:lnSpc>
                <a:spcPct val="90000"/>
              </a:lnSpc>
            </a:pPr>
            <a:r>
              <a:rPr lang="de-DE" sz="2800" smtClean="0">
                <a:latin typeface="Comic Sans MS" pitchFamily="66" charset="0"/>
              </a:rPr>
              <a:t>How does this relate to the Montreal Protocol?</a:t>
            </a:r>
            <a:endParaRPr lang="en-GB" sz="2800" smtClean="0">
              <a:latin typeface="Comic Sans MS" pitchFamily="66" charset="0"/>
            </a:endParaRPr>
          </a:p>
        </p:txBody>
      </p:sp>
      <p:graphicFrame>
        <p:nvGraphicFramePr>
          <p:cNvPr id="2050" name="Object 2"/>
          <p:cNvGraphicFramePr>
            <a:graphicFrameLocks noChangeAspect="1"/>
          </p:cNvGraphicFramePr>
          <p:nvPr/>
        </p:nvGraphicFramePr>
        <p:xfrm>
          <a:off x="1066800" y="2362200"/>
          <a:ext cx="4203700" cy="469900"/>
        </p:xfrm>
        <a:graphic>
          <a:graphicData uri="http://schemas.openxmlformats.org/presentationml/2006/ole">
            <p:oleObj spid="_x0000_s2050" name="Equation" r:id="rId4" imgW="4203360" imgH="469800" progId="Equation.DSMT4">
              <p:embed/>
            </p:oleObj>
          </a:graphicData>
        </a:graphic>
      </p:graphicFrame>
      <p:graphicFrame>
        <p:nvGraphicFramePr>
          <p:cNvPr id="2051" name="Object 3"/>
          <p:cNvGraphicFramePr>
            <a:graphicFrameLocks noChangeAspect="1"/>
          </p:cNvGraphicFramePr>
          <p:nvPr/>
        </p:nvGraphicFramePr>
        <p:xfrm>
          <a:off x="1066800" y="3048000"/>
          <a:ext cx="3632200" cy="469900"/>
        </p:xfrm>
        <a:graphic>
          <a:graphicData uri="http://schemas.openxmlformats.org/presentationml/2006/ole">
            <p:oleObj spid="_x0000_s2051" name="Equation" r:id="rId5" imgW="3632040" imgH="469800" progId="Equation.DSMT4">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979613" y="0"/>
          <a:ext cx="13103226" cy="7516813"/>
        </p:xfrm>
        <a:graphic>
          <a:graphicData uri="http://schemas.openxmlformats.org/presentationml/2006/ole">
            <p:oleObj spid="_x0000_s1026" name="Diagramm" r:id="rId4" imgW="8734891" imgH="5010371" progId="Excel.Chart.8">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Ozone Policy -5</a:t>
            </a:r>
            <a:endParaRPr lang="en-GB" sz="3600" smtClean="0">
              <a:latin typeface="Comic Sans MS" pitchFamily="66" charset="0"/>
            </a:endParaRPr>
          </a:p>
        </p:txBody>
      </p:sp>
      <p:sp>
        <p:nvSpPr>
          <p:cNvPr id="25603" name="Rectangle 3"/>
          <p:cNvSpPr>
            <a:spLocks noGrp="1" noChangeArrowheads="1"/>
          </p:cNvSpPr>
          <p:nvPr>
            <p:ph type="body" idx="1"/>
          </p:nvPr>
        </p:nvSpPr>
        <p:spPr>
          <a:xfrm>
            <a:off x="685800" y="990600"/>
            <a:ext cx="7772400" cy="4114800"/>
          </a:xfrm>
        </p:spPr>
        <p:txBody>
          <a:bodyPr/>
          <a:lstStyle/>
          <a:p>
            <a:pPr>
              <a:lnSpc>
                <a:spcPct val="90000"/>
              </a:lnSpc>
            </a:pPr>
            <a:r>
              <a:rPr lang="de-DE" sz="2800" smtClean="0">
                <a:latin typeface="Comic Sans MS" pitchFamily="66" charset="0"/>
              </a:rPr>
              <a:t>CFCs are not difficult to make, but it is much cheaper if you produce them in large volumes</a:t>
            </a:r>
          </a:p>
          <a:p>
            <a:pPr>
              <a:lnSpc>
                <a:spcPct val="90000"/>
              </a:lnSpc>
            </a:pPr>
            <a:r>
              <a:rPr lang="de-DE" sz="2800" smtClean="0">
                <a:latin typeface="Comic Sans MS" pitchFamily="66" charset="0"/>
              </a:rPr>
              <a:t>So, for countries without a domestic supply of CFCs, the choice is between having a restricted supply of CFCs for a low price/unlimited supply of HFCs for a medium price, or an unlimited supply of CFCs at a high price</a:t>
            </a:r>
          </a:p>
          <a:p>
            <a:pPr>
              <a:lnSpc>
                <a:spcPct val="90000"/>
              </a:lnSpc>
            </a:pPr>
            <a:r>
              <a:rPr lang="de-DE" sz="2800" smtClean="0">
                <a:latin typeface="Comic Sans MS" pitchFamily="66" charset="0"/>
              </a:rPr>
              <a:t>This induced a lot of small countries to sign-up</a:t>
            </a:r>
          </a:p>
          <a:p>
            <a:pPr>
              <a:lnSpc>
                <a:spcPct val="90000"/>
              </a:lnSpc>
            </a:pPr>
            <a:r>
              <a:rPr lang="de-DE" sz="2800" smtClean="0">
                <a:latin typeface="Comic Sans MS" pitchFamily="66" charset="0"/>
              </a:rPr>
              <a:t>China and India got goodies</a:t>
            </a:r>
            <a:endParaRPr lang="en-GB" sz="2800" smtClean="0">
              <a:latin typeface="Comic Sans MS" pitchFamily="66"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Ozone Policy -6</a:t>
            </a:r>
            <a:endParaRPr lang="en-GB" sz="3600" smtClean="0">
              <a:latin typeface="Comic Sans MS" pitchFamily="66" charset="0"/>
            </a:endParaRPr>
          </a:p>
        </p:txBody>
      </p:sp>
      <p:sp>
        <p:nvSpPr>
          <p:cNvPr id="26627" name="Rectangle 3"/>
          <p:cNvSpPr>
            <a:spLocks noGrp="1" noChangeArrowheads="1"/>
          </p:cNvSpPr>
          <p:nvPr>
            <p:ph type="body" idx="1"/>
          </p:nvPr>
        </p:nvSpPr>
        <p:spPr>
          <a:xfrm>
            <a:off x="685800" y="990600"/>
            <a:ext cx="7772400" cy="4114800"/>
          </a:xfrm>
        </p:spPr>
        <p:txBody>
          <a:bodyPr/>
          <a:lstStyle/>
          <a:p>
            <a:pPr>
              <a:lnSpc>
                <a:spcPct val="90000"/>
              </a:lnSpc>
            </a:pPr>
            <a:r>
              <a:rPr lang="de-DE" sz="2800" smtClean="0">
                <a:latin typeface="Comic Sans MS" pitchFamily="66" charset="0"/>
              </a:rPr>
              <a:t>The story is different for CFC producing countries</a:t>
            </a:r>
          </a:p>
          <a:p>
            <a:pPr>
              <a:lnSpc>
                <a:spcPct val="90000"/>
              </a:lnSpc>
            </a:pPr>
            <a:r>
              <a:rPr lang="de-DE" sz="2800" smtClean="0">
                <a:latin typeface="Comic Sans MS" pitchFamily="66" charset="0"/>
              </a:rPr>
              <a:t>In this case, trade sanctions would prevent them from exporting their CFCs</a:t>
            </a:r>
          </a:p>
          <a:p>
            <a:pPr>
              <a:lnSpc>
                <a:spcPct val="90000"/>
              </a:lnSpc>
            </a:pPr>
            <a:r>
              <a:rPr lang="de-DE" sz="2800" smtClean="0">
                <a:latin typeface="Comic Sans MS" pitchFamily="66" charset="0"/>
              </a:rPr>
              <a:t>The trade-off is between a restricted supply to the international market and an unrestricted supply to the domestic market</a:t>
            </a:r>
          </a:p>
          <a:p>
            <a:pPr>
              <a:lnSpc>
                <a:spcPct val="90000"/>
              </a:lnSpc>
            </a:pPr>
            <a:r>
              <a:rPr lang="de-DE" sz="2800" smtClean="0">
                <a:latin typeface="Comic Sans MS" pitchFamily="66" charset="0"/>
              </a:rPr>
              <a:t>For small exporting countries, the choice is clear</a:t>
            </a:r>
          </a:p>
          <a:p>
            <a:pPr>
              <a:lnSpc>
                <a:spcPct val="90000"/>
              </a:lnSpc>
            </a:pPr>
            <a:r>
              <a:rPr lang="de-DE" sz="2800" smtClean="0">
                <a:latin typeface="Comic Sans MS" pitchFamily="66" charset="0"/>
              </a:rPr>
              <a:t>But what about big exporters?</a:t>
            </a:r>
            <a:endParaRPr lang="en-GB" sz="2800" smtClean="0">
              <a:latin typeface="Comic Sans MS"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Ozone Policy -7</a:t>
            </a:r>
            <a:endParaRPr lang="en-GB" sz="3600" smtClean="0">
              <a:latin typeface="Comic Sans MS" pitchFamily="66" charset="0"/>
            </a:endParaRPr>
          </a:p>
        </p:txBody>
      </p:sp>
      <p:sp>
        <p:nvSpPr>
          <p:cNvPr id="27651" name="Rectangle 3"/>
          <p:cNvSpPr>
            <a:spLocks noGrp="1" noChangeArrowheads="1"/>
          </p:cNvSpPr>
          <p:nvPr>
            <p:ph type="body" idx="1"/>
          </p:nvPr>
        </p:nvSpPr>
        <p:spPr>
          <a:xfrm>
            <a:off x="685800" y="914400"/>
            <a:ext cx="7772400" cy="4114800"/>
          </a:xfrm>
        </p:spPr>
        <p:txBody>
          <a:bodyPr/>
          <a:lstStyle/>
          <a:p>
            <a:pPr>
              <a:lnSpc>
                <a:spcPct val="90000"/>
              </a:lnSpc>
            </a:pPr>
            <a:r>
              <a:rPr lang="de-DE" sz="2800" smtClean="0">
                <a:latin typeface="Comic Sans MS" pitchFamily="66" charset="0"/>
              </a:rPr>
              <a:t>For big exporting countries, notably the USA, three factors need to be kept in mind</a:t>
            </a:r>
          </a:p>
          <a:p>
            <a:pPr>
              <a:lnSpc>
                <a:spcPct val="90000"/>
              </a:lnSpc>
            </a:pPr>
            <a:r>
              <a:rPr lang="de-DE" sz="2800" smtClean="0">
                <a:latin typeface="Comic Sans MS" pitchFamily="66" charset="0"/>
              </a:rPr>
              <a:t>First, for a big country, the difference between cooperative and non-cooperative is relatively small</a:t>
            </a:r>
          </a:p>
          <a:p>
            <a:pPr>
              <a:lnSpc>
                <a:spcPct val="90000"/>
              </a:lnSpc>
            </a:pPr>
            <a:r>
              <a:rPr lang="de-DE" sz="2800" smtClean="0">
                <a:latin typeface="Comic Sans MS" pitchFamily="66" charset="0"/>
              </a:rPr>
              <a:t>Second, the hole in the ozone layer is a luxury environmental problem</a:t>
            </a:r>
          </a:p>
          <a:p>
            <a:pPr lvl="1">
              <a:lnSpc>
                <a:spcPct val="90000"/>
              </a:lnSpc>
            </a:pPr>
            <a:r>
              <a:rPr lang="de-DE" sz="2400" smtClean="0">
                <a:latin typeface="Comic Sans MS" pitchFamily="66" charset="0"/>
              </a:rPr>
              <a:t>People in Africa are happy to die of cancer – it means nothing else got them first</a:t>
            </a:r>
          </a:p>
          <a:p>
            <a:pPr lvl="1">
              <a:lnSpc>
                <a:spcPct val="90000"/>
              </a:lnSpc>
            </a:pPr>
            <a:r>
              <a:rPr lang="de-DE" sz="2400" smtClean="0">
                <a:latin typeface="Comic Sans MS" pitchFamily="66" charset="0"/>
              </a:rPr>
              <a:t>Worrying about stuff like marine plankton is an occupation of the rich</a:t>
            </a:r>
            <a:endParaRPr lang="en-GB" sz="2400" smtClean="0">
              <a:latin typeface="Comic Sans MS"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0"/>
            <a:ext cx="7772400" cy="1143000"/>
          </a:xfrm>
        </p:spPr>
        <p:txBody>
          <a:bodyPr/>
          <a:lstStyle/>
          <a:p>
            <a:r>
              <a:rPr lang="de-DE" sz="3600" smtClean="0">
                <a:latin typeface="Comic Sans MS" pitchFamily="66" charset="0"/>
              </a:rPr>
              <a:t>Ozone Policy-8</a:t>
            </a:r>
            <a:endParaRPr lang="en-GB" sz="3600" smtClean="0">
              <a:latin typeface="Comic Sans MS" pitchFamily="66" charset="0"/>
            </a:endParaRPr>
          </a:p>
        </p:txBody>
      </p:sp>
      <p:sp>
        <p:nvSpPr>
          <p:cNvPr id="28675" name="Rectangle 3"/>
          <p:cNvSpPr>
            <a:spLocks noGrp="1" noChangeArrowheads="1"/>
          </p:cNvSpPr>
          <p:nvPr>
            <p:ph type="body" idx="1"/>
          </p:nvPr>
        </p:nvSpPr>
        <p:spPr>
          <a:xfrm>
            <a:off x="685800" y="990600"/>
            <a:ext cx="7772400" cy="4114800"/>
          </a:xfrm>
        </p:spPr>
        <p:txBody>
          <a:bodyPr/>
          <a:lstStyle/>
          <a:p>
            <a:pPr>
              <a:lnSpc>
                <a:spcPct val="90000"/>
              </a:lnSpc>
            </a:pPr>
            <a:r>
              <a:rPr lang="de-DE" sz="2800" smtClean="0">
                <a:latin typeface="Comic Sans MS" pitchFamily="66" charset="0"/>
              </a:rPr>
              <a:t>For big exporting countries three factors need to be kept in mind</a:t>
            </a:r>
          </a:p>
          <a:p>
            <a:pPr>
              <a:lnSpc>
                <a:spcPct val="90000"/>
              </a:lnSpc>
            </a:pPr>
            <a:r>
              <a:rPr lang="de-DE" sz="2800" smtClean="0">
                <a:latin typeface="Comic Sans MS" pitchFamily="66" charset="0"/>
              </a:rPr>
              <a:t>Third, exporters of CFCs also happen to be exporters of its substitutes; it so happened that US companies dominated the market for HFCs for a while</a:t>
            </a:r>
          </a:p>
          <a:p>
            <a:pPr>
              <a:lnSpc>
                <a:spcPct val="90000"/>
              </a:lnSpc>
            </a:pPr>
            <a:r>
              <a:rPr lang="de-DE" sz="2800" smtClean="0">
                <a:latin typeface="Comic Sans MS" pitchFamily="66" charset="0"/>
              </a:rPr>
              <a:t>So, for the sole exporter of the substitute, the choice is between an unrestricted low-value market, and a restricted low-value market plus a high-value growth market</a:t>
            </a:r>
            <a:endParaRPr lang="en-GB" sz="2800" smtClean="0">
              <a:latin typeface="Comic Sans MS"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xfrm>
            <a:off x="685800" y="76200"/>
            <a:ext cx="7772400" cy="1066800"/>
          </a:xfrm>
        </p:spPr>
        <p:txBody>
          <a:bodyPr/>
          <a:lstStyle/>
          <a:p>
            <a:r>
              <a:rPr lang="en-US" sz="3600" dirty="0" smtClean="0">
                <a:latin typeface="Comic Sans MS" pitchFamily="66" charset="0"/>
              </a:rPr>
              <a:t>Climate policy</a:t>
            </a:r>
            <a:endParaRPr lang="en-GB" sz="3600" dirty="0" smtClean="0">
              <a:latin typeface="Comic Sans MS" pitchFamily="66" charset="0"/>
            </a:endParaRPr>
          </a:p>
        </p:txBody>
      </p:sp>
      <p:sp>
        <p:nvSpPr>
          <p:cNvPr id="3076" name="Rectangle 4"/>
          <p:cNvSpPr>
            <a:spLocks noGrp="1" noChangeArrowheads="1"/>
          </p:cNvSpPr>
          <p:nvPr>
            <p:ph type="body" idx="1"/>
          </p:nvPr>
        </p:nvSpPr>
        <p:spPr>
          <a:xfrm>
            <a:off x="609600" y="990600"/>
            <a:ext cx="7772400" cy="5105400"/>
          </a:xfrm>
        </p:spPr>
        <p:txBody>
          <a:bodyPr/>
          <a:lstStyle/>
          <a:p>
            <a:r>
              <a:rPr lang="en-US" sz="2800" smtClean="0">
                <a:latin typeface="Comic Sans MS" pitchFamily="66" charset="0"/>
              </a:rPr>
              <a:t>Greenhouse gas emission reduction is a global good: The costs are private, the benefits are shared by everyone.</a:t>
            </a:r>
          </a:p>
          <a:p>
            <a:r>
              <a:rPr lang="en-US" sz="2800" smtClean="0">
                <a:latin typeface="Comic Sans MS" pitchFamily="66" charset="0"/>
              </a:rPr>
              <a:t>A rational, selfish actor would therefore reduce emissions by only a little, free-riding on other agents’ efforts</a:t>
            </a:r>
          </a:p>
          <a:p>
            <a:r>
              <a:rPr lang="en-US" sz="2800" smtClean="0">
                <a:latin typeface="Comic Sans MS" pitchFamily="66" charset="0"/>
              </a:rPr>
              <a:t>There is no solution to this, apart from installing a world government</a:t>
            </a:r>
            <a:endParaRPr lang="en-US" sz="2400" smtClean="0">
              <a:latin typeface="Comic Sans MS" pitchFamily="66" charset="0"/>
            </a:endParaRPr>
          </a:p>
          <a:p>
            <a:endParaRPr lang="en-US" sz="2800" smtClean="0">
              <a:latin typeface="Comic Sans MS" pitchFamily="66" charset="0"/>
            </a:endParaRPr>
          </a:p>
        </p:txBody>
      </p:sp>
      <p:sp>
        <p:nvSpPr>
          <p:cNvPr id="307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a:xfrm>
            <a:off x="685800" y="76200"/>
            <a:ext cx="7772400" cy="1066800"/>
          </a:xfrm>
        </p:spPr>
        <p:txBody>
          <a:bodyPr/>
          <a:lstStyle/>
          <a:p>
            <a:r>
              <a:rPr lang="en-US" sz="3600" smtClean="0">
                <a:latin typeface="Comic Sans MS" pitchFamily="66" charset="0"/>
              </a:rPr>
              <a:t>A way forward</a:t>
            </a:r>
            <a:endParaRPr lang="en-GB" sz="3600" smtClean="0">
              <a:latin typeface="Comic Sans MS" pitchFamily="66" charset="0"/>
            </a:endParaRPr>
          </a:p>
        </p:txBody>
      </p:sp>
      <p:sp>
        <p:nvSpPr>
          <p:cNvPr id="4100" name="Rectangle 4"/>
          <p:cNvSpPr>
            <a:spLocks noGrp="1" noChangeArrowheads="1"/>
          </p:cNvSpPr>
          <p:nvPr>
            <p:ph type="body" idx="1"/>
          </p:nvPr>
        </p:nvSpPr>
        <p:spPr>
          <a:xfrm>
            <a:off x="609600" y="990600"/>
            <a:ext cx="7772400" cy="5105400"/>
          </a:xfrm>
        </p:spPr>
        <p:txBody>
          <a:bodyPr/>
          <a:lstStyle/>
          <a:p>
            <a:r>
              <a:rPr lang="en-US" sz="2800" smtClean="0">
                <a:latin typeface="Comic Sans MS" pitchFamily="66" charset="0"/>
              </a:rPr>
              <a:t>Climate policy must be rooted in a domestic demand for emission reduction</a:t>
            </a:r>
            <a:endParaRPr lang="en-US" sz="2000" smtClean="0">
              <a:latin typeface="Comic Sans MS" pitchFamily="66" charset="0"/>
            </a:endParaRPr>
          </a:p>
        </p:txBody>
      </p:sp>
      <p:sp>
        <p:nvSpPr>
          <p:cNvPr id="41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103" name="Picture 3"/>
          <p:cNvPicPr>
            <a:picLocks noChangeAspect="1" noChangeArrowheads="1"/>
          </p:cNvPicPr>
          <p:nvPr/>
        </p:nvPicPr>
        <p:blipFill>
          <a:blip r:embed="rId3" cstate="print"/>
          <a:srcRect/>
          <a:stretch>
            <a:fillRect/>
          </a:stretch>
        </p:blipFill>
        <p:spPr bwMode="auto">
          <a:xfrm>
            <a:off x="76200" y="1905000"/>
            <a:ext cx="6724650" cy="4724400"/>
          </a:xfrm>
          <a:prstGeom prst="rect">
            <a:avLst/>
          </a:prstGeom>
          <a:noFill/>
          <a:ln w="9525">
            <a:noFill/>
            <a:miter lim="800000"/>
            <a:headEnd/>
            <a:tailEnd/>
          </a:ln>
        </p:spPr>
      </p:pic>
      <p:pic>
        <p:nvPicPr>
          <p:cNvPr id="1428484" name="Picture 4"/>
          <p:cNvPicPr>
            <a:picLocks noChangeAspect="1" noChangeArrowheads="1"/>
          </p:cNvPicPr>
          <p:nvPr/>
        </p:nvPicPr>
        <p:blipFill>
          <a:blip r:embed="rId4" cstate="print"/>
          <a:srcRect/>
          <a:stretch>
            <a:fillRect/>
          </a:stretch>
        </p:blipFill>
        <p:spPr bwMode="auto">
          <a:xfrm>
            <a:off x="3657600" y="2112963"/>
            <a:ext cx="5486400" cy="3892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685800" y="76200"/>
            <a:ext cx="7772400" cy="1066800"/>
          </a:xfrm>
        </p:spPr>
        <p:txBody>
          <a:bodyPr/>
          <a:lstStyle/>
          <a:p>
            <a:r>
              <a:rPr lang="en-US" sz="3600" smtClean="0">
                <a:latin typeface="Comic Sans MS" pitchFamily="66" charset="0"/>
              </a:rPr>
              <a:t>Willingness to pay</a:t>
            </a:r>
            <a:endParaRPr lang="en-GB" sz="3600" smtClean="0">
              <a:latin typeface="Comic Sans MS" pitchFamily="66" charset="0"/>
            </a:endParaRPr>
          </a:p>
        </p:txBody>
      </p:sp>
      <p:sp>
        <p:nvSpPr>
          <p:cNvPr id="5124" name="Rectangle 4"/>
          <p:cNvSpPr>
            <a:spLocks noGrp="1" noChangeArrowheads="1"/>
          </p:cNvSpPr>
          <p:nvPr>
            <p:ph type="body" idx="1"/>
          </p:nvPr>
        </p:nvSpPr>
        <p:spPr>
          <a:xfrm>
            <a:off x="609600" y="990600"/>
            <a:ext cx="7772400" cy="5105400"/>
          </a:xfrm>
        </p:spPr>
        <p:txBody>
          <a:bodyPr/>
          <a:lstStyle/>
          <a:p>
            <a:r>
              <a:rPr lang="en-US" sz="2800" smtClean="0">
                <a:latin typeface="Comic Sans MS" pitchFamily="66" charset="0"/>
              </a:rPr>
              <a:t>57% of Australians is prepared to pay a carbon tax of $79/tC on transport fuels</a:t>
            </a:r>
          </a:p>
          <a:p>
            <a:r>
              <a:rPr lang="en-US" sz="2800" smtClean="0">
                <a:latin typeface="Comic Sans MS" pitchFamily="66" charset="0"/>
              </a:rPr>
              <a:t>The average European is prepared to pay a $37/tC carbon tax on transport</a:t>
            </a:r>
          </a:p>
          <a:p>
            <a:r>
              <a:rPr lang="en-US" sz="2800" smtClean="0">
                <a:latin typeface="Comic Sans MS" pitchFamily="66" charset="0"/>
              </a:rPr>
              <a:t>The average Harvard student is willing to pay $332/tC</a:t>
            </a:r>
          </a:p>
          <a:p>
            <a:r>
              <a:rPr lang="en-US" sz="2800" smtClean="0">
                <a:latin typeface="Comic Sans MS" pitchFamily="66" charset="0"/>
              </a:rPr>
              <a:t>The median Harvard student $210/tC</a:t>
            </a:r>
          </a:p>
          <a:p>
            <a:endParaRPr lang="en-US" sz="2400" smtClean="0">
              <a:latin typeface="Comic Sans MS" pitchFamily="66" charset="0"/>
            </a:endParaRPr>
          </a:p>
          <a:p>
            <a:endParaRPr lang="en-US" sz="2800" smtClean="0">
              <a:latin typeface="Comic Sans MS" pitchFamily="66" charset="0"/>
            </a:endParaRPr>
          </a:p>
        </p:txBody>
      </p:sp>
      <p:sp>
        <p:nvSpPr>
          <p:cNvPr id="512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685800" y="76200"/>
            <a:ext cx="7772400" cy="1066800"/>
          </a:xfrm>
        </p:spPr>
        <p:txBody>
          <a:bodyPr/>
          <a:lstStyle/>
          <a:p>
            <a:r>
              <a:rPr lang="en-US" sz="3600" smtClean="0">
                <a:latin typeface="Comic Sans MS" pitchFamily="66" charset="0"/>
              </a:rPr>
              <a:t>A way forward -2</a:t>
            </a:r>
            <a:endParaRPr lang="en-GB" sz="3600" smtClean="0">
              <a:latin typeface="Comic Sans MS" pitchFamily="66" charset="0"/>
            </a:endParaRPr>
          </a:p>
        </p:txBody>
      </p:sp>
      <p:sp>
        <p:nvSpPr>
          <p:cNvPr id="6148" name="Rectangle 4"/>
          <p:cNvSpPr>
            <a:spLocks noGrp="1" noChangeArrowheads="1"/>
          </p:cNvSpPr>
          <p:nvPr>
            <p:ph type="body" idx="1"/>
          </p:nvPr>
        </p:nvSpPr>
        <p:spPr>
          <a:xfrm>
            <a:off x="609600" y="990600"/>
            <a:ext cx="7772400" cy="5105400"/>
          </a:xfrm>
        </p:spPr>
        <p:txBody>
          <a:bodyPr/>
          <a:lstStyle/>
          <a:p>
            <a:r>
              <a:rPr lang="en-US" sz="2800" smtClean="0">
                <a:latin typeface="Comic Sans MS" pitchFamily="66" charset="0"/>
              </a:rPr>
              <a:t>Unilateral climate policy is expensive, because domestic producers are put at a disadvantage</a:t>
            </a:r>
          </a:p>
          <a:p>
            <a:r>
              <a:rPr lang="en-US" sz="2800" smtClean="0">
                <a:latin typeface="Comic Sans MS" pitchFamily="66" charset="0"/>
              </a:rPr>
              <a:t>The UNFCCC establishes standards for emissions monitoring, and its annual meetings are suited for pledge and review</a:t>
            </a:r>
          </a:p>
          <a:p>
            <a:r>
              <a:rPr lang="en-US" sz="2800" smtClean="0">
                <a:latin typeface="Comic Sans MS" pitchFamily="66" charset="0"/>
              </a:rPr>
              <a:t>Trade organizations should play a greater role in international climate policy</a:t>
            </a:r>
            <a:endParaRPr lang="en-US" sz="2000" smtClean="0">
              <a:latin typeface="Comic Sans MS" pitchFamily="66" charset="0"/>
            </a:endParaRPr>
          </a:p>
          <a:p>
            <a:pPr>
              <a:buFontTx/>
              <a:buNone/>
            </a:pPr>
            <a:endParaRPr lang="en-US" sz="2800" smtClean="0">
              <a:latin typeface="Comic Sans MS" pitchFamily="66" charset="0"/>
            </a:endParaRPr>
          </a:p>
        </p:txBody>
      </p:sp>
      <p:sp>
        <p:nvSpPr>
          <p:cNvPr id="614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685800" y="76200"/>
            <a:ext cx="7772400" cy="1066800"/>
          </a:xfrm>
        </p:spPr>
        <p:txBody>
          <a:bodyPr/>
          <a:lstStyle/>
          <a:p>
            <a:r>
              <a:rPr lang="en-US" sz="3600" smtClean="0">
                <a:latin typeface="Comic Sans MS" pitchFamily="66" charset="0"/>
              </a:rPr>
              <a:t>A way forward -3</a:t>
            </a:r>
            <a:endParaRPr lang="en-GB" sz="3600" smtClean="0">
              <a:latin typeface="Comic Sans MS" pitchFamily="66" charset="0"/>
            </a:endParaRPr>
          </a:p>
        </p:txBody>
      </p:sp>
      <p:sp>
        <p:nvSpPr>
          <p:cNvPr id="7172" name="Rectangle 4"/>
          <p:cNvSpPr>
            <a:spLocks noGrp="1" noChangeArrowheads="1"/>
          </p:cNvSpPr>
          <p:nvPr>
            <p:ph type="body" idx="1"/>
          </p:nvPr>
        </p:nvSpPr>
        <p:spPr>
          <a:xfrm>
            <a:off x="609600" y="990600"/>
            <a:ext cx="7772400" cy="5105400"/>
          </a:xfrm>
        </p:spPr>
        <p:txBody>
          <a:bodyPr/>
          <a:lstStyle/>
          <a:p>
            <a:r>
              <a:rPr lang="en-US" sz="2800" smtClean="0">
                <a:latin typeface="Comic Sans MS" pitchFamily="66" charset="0"/>
              </a:rPr>
              <a:t>The costs of emission reduction vary widely between companies, between sectors, and between countries</a:t>
            </a:r>
          </a:p>
          <a:p>
            <a:r>
              <a:rPr lang="en-US" sz="2800" smtClean="0">
                <a:latin typeface="Comic Sans MS" pitchFamily="66" charset="0"/>
              </a:rPr>
              <a:t>The Kyoto Protocol establishes flexibility mechanisms, through which countries can invest in emission reduction elsewhere should that be cheaper than domestic emission reduction</a:t>
            </a:r>
            <a:endParaRPr lang="en-US" sz="2000" smtClean="0">
              <a:latin typeface="Comic Sans MS" pitchFamily="66" charset="0"/>
            </a:endParaRPr>
          </a:p>
          <a:p>
            <a:endParaRPr lang="en-US" sz="2800" smtClean="0">
              <a:latin typeface="Comic Sans MS" pitchFamily="66" charset="0"/>
            </a:endParaRPr>
          </a:p>
        </p:txBody>
      </p:sp>
      <p:sp>
        <p:nvSpPr>
          <p:cNvPr id="717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0" y="0"/>
            <a:ext cx="9194800"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76200" y="0"/>
            <a:ext cx="8915400" cy="683101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685800" y="76200"/>
            <a:ext cx="7772400" cy="1066800"/>
          </a:xfrm>
        </p:spPr>
        <p:txBody>
          <a:bodyPr/>
          <a:lstStyle/>
          <a:p>
            <a:r>
              <a:rPr lang="en-US" sz="3600" smtClean="0">
                <a:latin typeface="Comic Sans MS" pitchFamily="66" charset="0"/>
              </a:rPr>
              <a:t>A way forward -4</a:t>
            </a:r>
            <a:endParaRPr lang="en-GB" sz="3600" smtClean="0">
              <a:latin typeface="Comic Sans MS" pitchFamily="66" charset="0"/>
            </a:endParaRPr>
          </a:p>
        </p:txBody>
      </p:sp>
      <p:sp>
        <p:nvSpPr>
          <p:cNvPr id="8196" name="Rectangle 4"/>
          <p:cNvSpPr>
            <a:spLocks noGrp="1" noChangeArrowheads="1"/>
          </p:cNvSpPr>
          <p:nvPr>
            <p:ph type="body" idx="1"/>
          </p:nvPr>
        </p:nvSpPr>
        <p:spPr>
          <a:xfrm>
            <a:off x="609600" y="990600"/>
            <a:ext cx="7772400" cy="5105400"/>
          </a:xfrm>
        </p:spPr>
        <p:txBody>
          <a:bodyPr/>
          <a:lstStyle/>
          <a:p>
            <a:r>
              <a:rPr lang="en-US" sz="2800" smtClean="0">
                <a:latin typeface="Comic Sans MS" pitchFamily="66" charset="0"/>
              </a:rPr>
              <a:t>There is a revolution in energy</a:t>
            </a:r>
          </a:p>
          <a:p>
            <a:r>
              <a:rPr lang="en-US" sz="2800" smtClean="0">
                <a:latin typeface="Comic Sans MS" pitchFamily="66" charset="0"/>
              </a:rPr>
              <a:t>Climate policy should stop trying to create its own revolution, and ride the wave of the ongoing revolution instead</a:t>
            </a:r>
          </a:p>
          <a:p>
            <a:r>
              <a:rPr lang="en-US" sz="2800" smtClean="0">
                <a:latin typeface="Comic Sans MS" pitchFamily="66" charset="0"/>
              </a:rPr>
              <a:t>The market says shale gas. European politicians say wind, solar, nuclear.  Austerity is putting an end to renewable subsidies. American shale is pushing down coal prices. The result is an increase in coal use in Europe, and higher emissions.</a:t>
            </a:r>
            <a:endParaRPr lang="en-US" sz="2000" smtClean="0">
              <a:latin typeface="Comic Sans MS" pitchFamily="66" charset="0"/>
            </a:endParaRPr>
          </a:p>
          <a:p>
            <a:endParaRPr lang="en-US" sz="2800" smtClean="0">
              <a:latin typeface="Comic Sans MS" pitchFamily="66" charset="0"/>
            </a:endParaRPr>
          </a:p>
        </p:txBody>
      </p:sp>
      <p:sp>
        <p:nvSpPr>
          <p:cNvPr id="819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1143000"/>
          </a:xfrm>
        </p:spPr>
        <p:txBody>
          <a:bodyPr/>
          <a:lstStyle/>
          <a:p>
            <a:pPr eaLnBrk="1" hangingPunct="1"/>
            <a:r>
              <a:rPr lang="de-DE" sz="3600" smtClean="0">
                <a:latin typeface="Comic Sans MS" pitchFamily="66" charset="0"/>
              </a:rPr>
              <a:t>International Climate Policy</a:t>
            </a:r>
            <a:endParaRPr lang="en-GB" sz="3600" smtClean="0">
              <a:latin typeface="Comic Sans MS" pitchFamily="66" charset="0"/>
            </a:endParaRPr>
          </a:p>
        </p:txBody>
      </p:sp>
      <p:sp>
        <p:nvSpPr>
          <p:cNvPr id="12291" name="Rectangle 3"/>
          <p:cNvSpPr>
            <a:spLocks noGrp="1" noChangeArrowheads="1"/>
          </p:cNvSpPr>
          <p:nvPr>
            <p:ph type="body" idx="1"/>
          </p:nvPr>
        </p:nvSpPr>
        <p:spPr>
          <a:xfrm>
            <a:off x="685800" y="1219200"/>
            <a:ext cx="7772400" cy="4114800"/>
          </a:xfrm>
        </p:spPr>
        <p:txBody>
          <a:bodyPr/>
          <a:lstStyle/>
          <a:p>
            <a:pPr eaLnBrk="1" hangingPunct="1">
              <a:lnSpc>
                <a:spcPct val="90000"/>
              </a:lnSpc>
            </a:pPr>
            <a:r>
              <a:rPr lang="de-DE" sz="2800" smtClean="0">
                <a:latin typeface="Comic Sans MS" pitchFamily="66" charset="0"/>
              </a:rPr>
              <a:t>International climate policy has a long history of good intentions</a:t>
            </a:r>
          </a:p>
          <a:p>
            <a:pPr eaLnBrk="1" hangingPunct="1">
              <a:lnSpc>
                <a:spcPct val="90000"/>
              </a:lnSpc>
            </a:pPr>
            <a:r>
              <a:rPr lang="de-DE" sz="2800" smtClean="0">
                <a:latin typeface="Comic Sans MS" pitchFamily="66" charset="0"/>
              </a:rPr>
              <a:t>Climate change has been on the scientific agenda since 1896, but global warming started booming in the early 1980s</a:t>
            </a:r>
          </a:p>
          <a:p>
            <a:pPr eaLnBrk="1" hangingPunct="1">
              <a:lnSpc>
                <a:spcPct val="90000"/>
              </a:lnSpc>
            </a:pPr>
            <a:r>
              <a:rPr lang="de-DE" sz="2800" smtClean="0">
                <a:latin typeface="Comic Sans MS" pitchFamily="66" charset="0"/>
              </a:rPr>
              <a:t>Politicians started paying attention in the late 1980s, and climate change was a major topic on the United Nations Conference on Environment and Development, Rio de Janeiro, 1992</a:t>
            </a:r>
          </a:p>
          <a:p>
            <a:pPr eaLnBrk="1" hangingPunct="1">
              <a:lnSpc>
                <a:spcPct val="90000"/>
              </a:lnSpc>
            </a:pPr>
            <a:r>
              <a:rPr lang="de-DE" sz="2800" smtClean="0">
                <a:latin typeface="Comic Sans MS" pitchFamily="66" charset="0"/>
              </a:rPr>
              <a:t>There, the UN Framework Convention on Climate Change (UNFCCC) was negotiated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685800" y="76200"/>
            <a:ext cx="7772400" cy="1143000"/>
          </a:xfrm>
        </p:spPr>
        <p:txBody>
          <a:bodyPr/>
          <a:lstStyle/>
          <a:p>
            <a:pPr eaLnBrk="1" hangingPunct="1"/>
            <a:r>
              <a:rPr lang="de-DE" sz="3600" smtClean="0">
                <a:latin typeface="Comic Sans MS" pitchFamily="66" charset="0"/>
              </a:rPr>
              <a:t>Intl. Climate Policy -2</a:t>
            </a:r>
            <a:endParaRPr lang="en-GB" sz="3600" smtClean="0">
              <a:latin typeface="Comic Sans MS" pitchFamily="66" charset="0"/>
            </a:endParaRPr>
          </a:p>
        </p:txBody>
      </p:sp>
      <p:sp>
        <p:nvSpPr>
          <p:cNvPr id="13315" name="Rectangle 1027"/>
          <p:cNvSpPr>
            <a:spLocks noGrp="1" noChangeArrowheads="1"/>
          </p:cNvSpPr>
          <p:nvPr>
            <p:ph type="body" idx="1"/>
          </p:nvPr>
        </p:nvSpPr>
        <p:spPr>
          <a:xfrm>
            <a:off x="685800" y="1219200"/>
            <a:ext cx="7772400" cy="4114800"/>
          </a:xfrm>
        </p:spPr>
        <p:txBody>
          <a:bodyPr/>
          <a:lstStyle/>
          <a:p>
            <a:pPr eaLnBrk="1" hangingPunct="1">
              <a:lnSpc>
                <a:spcPct val="90000"/>
              </a:lnSpc>
            </a:pPr>
            <a:r>
              <a:rPr lang="de-DE" sz="2800" smtClean="0">
                <a:latin typeface="Comic Sans MS" pitchFamily="66" charset="0"/>
              </a:rPr>
              <a:t>The FCCC is ratified by almost all countries</a:t>
            </a:r>
          </a:p>
          <a:p>
            <a:pPr eaLnBrk="1" hangingPunct="1">
              <a:lnSpc>
                <a:spcPct val="90000"/>
              </a:lnSpc>
            </a:pPr>
            <a:r>
              <a:rPr lang="de-DE" sz="2800" smtClean="0">
                <a:latin typeface="Comic Sans MS" pitchFamily="66" charset="0"/>
              </a:rPr>
              <a:t>The FCCC is a </a:t>
            </a:r>
            <a:r>
              <a:rPr lang="de-DE" sz="2800" i="1" smtClean="0">
                <a:latin typeface="Comic Sans MS" pitchFamily="66" charset="0"/>
              </a:rPr>
              <a:t>framework</a:t>
            </a:r>
            <a:r>
              <a:rPr lang="de-DE" sz="2800" smtClean="0">
                <a:latin typeface="Comic Sans MS" pitchFamily="66" charset="0"/>
              </a:rPr>
              <a:t> convention, that is, it sets the rules for later negotiations but does not establish policy targets itself</a:t>
            </a:r>
          </a:p>
          <a:p>
            <a:pPr eaLnBrk="1" hangingPunct="1">
              <a:lnSpc>
                <a:spcPct val="90000"/>
              </a:lnSpc>
            </a:pPr>
            <a:r>
              <a:rPr lang="de-DE" sz="2800" smtClean="0">
                <a:latin typeface="Comic Sans MS" pitchFamily="66" charset="0"/>
              </a:rPr>
              <a:t>Except for two.</a:t>
            </a:r>
          </a:p>
          <a:p>
            <a:pPr eaLnBrk="1" hangingPunct="1">
              <a:lnSpc>
                <a:spcPct val="90000"/>
              </a:lnSpc>
            </a:pPr>
            <a:r>
              <a:rPr lang="de-DE" sz="2800" smtClean="0">
                <a:latin typeface="Comic Sans MS" pitchFamily="66" charset="0"/>
              </a:rPr>
              <a:t>First, the FCCC acknowledges the „common but differentiated responsibilities“ of countries, that is, this is global problem that is of OECD making, so the OECD should take the lead in solving it</a:t>
            </a:r>
          </a:p>
          <a:p>
            <a:pPr eaLnBrk="1" hangingPunct="1">
              <a:lnSpc>
                <a:spcPct val="90000"/>
              </a:lnSpc>
            </a:pPr>
            <a:r>
              <a:rPr lang="de-DE" sz="2800" smtClean="0">
                <a:latin typeface="Comic Sans MS" pitchFamily="66" charset="0"/>
              </a:rPr>
              <a:t>Second, concentrations should be stabilized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990600"/>
          </a:xfrm>
        </p:spPr>
        <p:txBody>
          <a:bodyPr/>
          <a:lstStyle/>
          <a:p>
            <a:pPr eaLnBrk="1" hangingPunct="1"/>
            <a:r>
              <a:rPr lang="de-DE" sz="3600" smtClean="0">
                <a:latin typeface="Comic Sans MS" pitchFamily="66" charset="0"/>
              </a:rPr>
              <a:t>Intl. Climate Policy -3</a:t>
            </a:r>
            <a:endParaRPr lang="en-GB" sz="3600" smtClean="0">
              <a:latin typeface="Comic Sans MS" pitchFamily="66" charset="0"/>
            </a:endParaRPr>
          </a:p>
        </p:txBody>
      </p:sp>
      <p:sp>
        <p:nvSpPr>
          <p:cNvPr id="14339" name="Rectangle 3"/>
          <p:cNvSpPr>
            <a:spLocks noGrp="1" noChangeArrowheads="1"/>
          </p:cNvSpPr>
          <p:nvPr>
            <p:ph type="body" idx="1"/>
          </p:nvPr>
        </p:nvSpPr>
        <p:spPr>
          <a:xfrm>
            <a:off x="685800" y="838200"/>
            <a:ext cx="7772400" cy="4114800"/>
          </a:xfrm>
        </p:spPr>
        <p:txBody>
          <a:bodyPr/>
          <a:lstStyle/>
          <a:p>
            <a:pPr eaLnBrk="1" hangingPunct="1">
              <a:buFontTx/>
              <a:buNone/>
            </a:pPr>
            <a:r>
              <a:rPr lang="de-DE" sz="2800" smtClean="0">
                <a:latin typeface="Comic Sans MS" pitchFamily="66" charset="0"/>
              </a:rPr>
              <a:t>The ultimate objective of [the United Nations Framework Convention on Climate Change] [...] is to achieve [...] </a:t>
            </a:r>
            <a:r>
              <a:rPr lang="de-DE" sz="2800" smtClean="0">
                <a:solidFill>
                  <a:srgbClr val="FF0000"/>
                </a:solidFill>
                <a:latin typeface="Comic Sans MS" pitchFamily="66" charset="0"/>
              </a:rPr>
              <a:t>stabilization</a:t>
            </a:r>
            <a:r>
              <a:rPr lang="de-DE" sz="2800" smtClean="0">
                <a:latin typeface="Comic Sans MS" pitchFamily="66" charset="0"/>
              </a:rPr>
              <a:t> of greenhouse gas concentrations in the atmosphere at a level that would prevent dangerous anthropogenic interference with the climate system. Such a level should be achieved within a time-frame sufficient to allow ecosystems to adapt naturally, to ensure that food production is not threatened and to enable economic development to proceed in a sustainable manner. </a:t>
            </a:r>
            <a:endParaRPr lang="en-GB" sz="2800" smtClean="0">
              <a:latin typeface="Comic Sans MS"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685800" y="76200"/>
            <a:ext cx="7772400" cy="1143000"/>
          </a:xfrm>
        </p:spPr>
        <p:txBody>
          <a:bodyPr/>
          <a:lstStyle/>
          <a:p>
            <a:pPr eaLnBrk="1" hangingPunct="1"/>
            <a:r>
              <a:rPr lang="de-DE" sz="3600" smtClean="0">
                <a:latin typeface="Comic Sans MS" pitchFamily="66" charset="0"/>
              </a:rPr>
              <a:t>Intl. Climate Policy -4</a:t>
            </a:r>
            <a:endParaRPr lang="en-GB" sz="3600" smtClean="0">
              <a:latin typeface="Comic Sans MS" pitchFamily="66" charset="0"/>
            </a:endParaRPr>
          </a:p>
        </p:txBody>
      </p:sp>
      <p:sp>
        <p:nvSpPr>
          <p:cNvPr id="15363" name="Rectangle 1027"/>
          <p:cNvSpPr>
            <a:spLocks noGrp="1" noChangeArrowheads="1"/>
          </p:cNvSpPr>
          <p:nvPr>
            <p:ph type="body" idx="1"/>
          </p:nvPr>
        </p:nvSpPr>
        <p:spPr>
          <a:xfrm>
            <a:off x="685800" y="1219200"/>
            <a:ext cx="7772400" cy="4114800"/>
          </a:xfrm>
        </p:spPr>
        <p:txBody>
          <a:bodyPr/>
          <a:lstStyle/>
          <a:p>
            <a:pPr eaLnBrk="1" hangingPunct="1">
              <a:lnSpc>
                <a:spcPct val="90000"/>
              </a:lnSpc>
            </a:pPr>
            <a:r>
              <a:rPr lang="de-DE" sz="2800" smtClean="0">
                <a:latin typeface="Comic Sans MS" pitchFamily="66" charset="0"/>
              </a:rPr>
              <a:t>The FCCC started a series of negotiations</a:t>
            </a:r>
          </a:p>
          <a:p>
            <a:pPr eaLnBrk="1" hangingPunct="1">
              <a:lnSpc>
                <a:spcPct val="90000"/>
              </a:lnSpc>
            </a:pPr>
            <a:r>
              <a:rPr lang="de-DE" sz="2800" smtClean="0">
                <a:latin typeface="Comic Sans MS" pitchFamily="66" charset="0"/>
              </a:rPr>
              <a:t>In 1995, in Berlin, there was almost an agreement</a:t>
            </a:r>
          </a:p>
          <a:p>
            <a:pPr eaLnBrk="1" hangingPunct="1">
              <a:lnSpc>
                <a:spcPct val="90000"/>
              </a:lnSpc>
            </a:pPr>
            <a:r>
              <a:rPr lang="de-DE" sz="2800" smtClean="0">
                <a:latin typeface="Comic Sans MS" pitchFamily="66" charset="0"/>
              </a:rPr>
              <a:t>In 1997, in Kyoto, there was one</a:t>
            </a:r>
          </a:p>
          <a:p>
            <a:pPr eaLnBrk="1" hangingPunct="1">
              <a:lnSpc>
                <a:spcPct val="90000"/>
              </a:lnSpc>
            </a:pPr>
            <a:r>
              <a:rPr lang="de-DE" sz="2800" smtClean="0">
                <a:latin typeface="Comic Sans MS" pitchFamily="66" charset="0"/>
              </a:rPr>
              <a:t>The Kyoto Protocol specifies</a:t>
            </a:r>
          </a:p>
          <a:p>
            <a:pPr lvl="1" eaLnBrk="1" hangingPunct="1">
              <a:lnSpc>
                <a:spcPct val="90000"/>
              </a:lnSpc>
            </a:pPr>
            <a:r>
              <a:rPr lang="de-DE" sz="2400" smtClean="0">
                <a:latin typeface="Comic Sans MS" pitchFamily="66" charset="0"/>
              </a:rPr>
              <a:t>Emission reduction targets</a:t>
            </a:r>
          </a:p>
          <a:p>
            <a:pPr lvl="1" eaLnBrk="1" hangingPunct="1">
              <a:lnSpc>
                <a:spcPct val="90000"/>
              </a:lnSpc>
            </a:pPr>
            <a:r>
              <a:rPr lang="de-DE" sz="2400" smtClean="0">
                <a:latin typeface="Comic Sans MS" pitchFamily="66" charset="0"/>
              </a:rPr>
              <a:t>International policy instruments</a:t>
            </a:r>
          </a:p>
          <a:p>
            <a:pPr eaLnBrk="1" hangingPunct="1">
              <a:lnSpc>
                <a:spcPct val="90000"/>
              </a:lnSpc>
            </a:pPr>
            <a:r>
              <a:rPr lang="de-DE" sz="2800" smtClean="0">
                <a:latin typeface="Comic Sans MS" pitchFamily="66" charset="0"/>
              </a:rPr>
              <a:t>Unfortunately, the Kyoto Protocol does not specify</a:t>
            </a:r>
          </a:p>
          <a:p>
            <a:pPr lvl="1" eaLnBrk="1" hangingPunct="1">
              <a:lnSpc>
                <a:spcPct val="90000"/>
              </a:lnSpc>
            </a:pPr>
            <a:r>
              <a:rPr lang="de-DE" sz="2400" smtClean="0">
                <a:latin typeface="Comic Sans MS" pitchFamily="66" charset="0"/>
              </a:rPr>
              <a:t>How to define and measure emissions</a:t>
            </a:r>
          </a:p>
          <a:p>
            <a:pPr lvl="1" eaLnBrk="1" hangingPunct="1">
              <a:lnSpc>
                <a:spcPct val="90000"/>
              </a:lnSpc>
            </a:pPr>
            <a:r>
              <a:rPr lang="de-DE" sz="2400" smtClean="0">
                <a:latin typeface="Comic Sans MS" pitchFamily="66" charset="0"/>
              </a:rPr>
              <a:t>To what extent instruments may be used</a:t>
            </a:r>
          </a:p>
          <a:p>
            <a:pPr lvl="1" eaLnBrk="1" hangingPunct="1">
              <a:lnSpc>
                <a:spcPct val="90000"/>
              </a:lnSpc>
            </a:pPr>
            <a:r>
              <a:rPr lang="de-DE" sz="2400" smtClean="0">
                <a:latin typeface="Comic Sans MS" pitchFamily="66" charset="0"/>
              </a:rPr>
              <a:t>What happens if targets are violated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685800" y="76200"/>
            <a:ext cx="7772400" cy="1143000"/>
          </a:xfrm>
        </p:spPr>
        <p:txBody>
          <a:bodyPr/>
          <a:lstStyle/>
          <a:p>
            <a:pPr eaLnBrk="1" hangingPunct="1"/>
            <a:r>
              <a:rPr lang="de-DE" sz="3600" smtClean="0">
                <a:latin typeface="Comic Sans MS" pitchFamily="66" charset="0"/>
              </a:rPr>
              <a:t>Intl. Climate Policy -5</a:t>
            </a:r>
            <a:endParaRPr lang="en-GB" sz="3600" smtClean="0">
              <a:latin typeface="Comic Sans MS" pitchFamily="66" charset="0"/>
            </a:endParaRPr>
          </a:p>
        </p:txBody>
      </p:sp>
      <p:sp>
        <p:nvSpPr>
          <p:cNvPr id="16387" name="Rectangle 1027"/>
          <p:cNvSpPr>
            <a:spLocks noGrp="1" noChangeArrowheads="1"/>
          </p:cNvSpPr>
          <p:nvPr>
            <p:ph type="body" idx="1"/>
          </p:nvPr>
        </p:nvSpPr>
        <p:spPr>
          <a:xfrm>
            <a:off x="685800" y="1219200"/>
            <a:ext cx="7772400" cy="4800600"/>
          </a:xfrm>
        </p:spPr>
        <p:txBody>
          <a:bodyPr/>
          <a:lstStyle/>
          <a:p>
            <a:pPr eaLnBrk="1" hangingPunct="1">
              <a:lnSpc>
                <a:spcPct val="90000"/>
              </a:lnSpc>
            </a:pPr>
            <a:r>
              <a:rPr lang="de-DE" sz="2800" smtClean="0">
                <a:latin typeface="Comic Sans MS" pitchFamily="66" charset="0"/>
              </a:rPr>
              <a:t>In The Hague, there could have been an agreement, but the Europeans were to busy fighting each other</a:t>
            </a:r>
          </a:p>
          <a:p>
            <a:pPr eaLnBrk="1" hangingPunct="1">
              <a:lnSpc>
                <a:spcPct val="90000"/>
              </a:lnSpc>
            </a:pPr>
            <a:r>
              <a:rPr lang="de-DE" sz="2800" smtClean="0">
                <a:latin typeface="Comic Sans MS" pitchFamily="66" charset="0"/>
              </a:rPr>
              <a:t>From then, the EU would go in with a rigid agreement amongst themselves</a:t>
            </a:r>
          </a:p>
          <a:p>
            <a:pPr eaLnBrk="1" hangingPunct="1">
              <a:lnSpc>
                <a:spcPct val="90000"/>
              </a:lnSpc>
            </a:pPr>
            <a:r>
              <a:rPr lang="de-DE" sz="2800" smtClean="0">
                <a:latin typeface="Comic Sans MS" pitchFamily="66" charset="0"/>
              </a:rPr>
              <a:t>In Bonn, Clinton had given way to Bush</a:t>
            </a:r>
          </a:p>
          <a:p>
            <a:pPr eaLnBrk="1" hangingPunct="1">
              <a:lnSpc>
                <a:spcPct val="90000"/>
              </a:lnSpc>
            </a:pPr>
            <a:r>
              <a:rPr lang="de-DE" sz="2800" smtClean="0">
                <a:latin typeface="Comic Sans MS" pitchFamily="66" charset="0"/>
              </a:rPr>
              <a:t>Then, Bush pulled out but the US Senate (who control US foreign policy) had already rejected Kyoto</a:t>
            </a:r>
          </a:p>
          <a:p>
            <a:pPr eaLnBrk="1" hangingPunct="1">
              <a:lnSpc>
                <a:spcPct val="90000"/>
              </a:lnSpc>
            </a:pPr>
            <a:r>
              <a:rPr lang="de-DE" sz="2800" smtClean="0">
                <a:latin typeface="Comic Sans MS" pitchFamily="66" charset="0"/>
              </a:rPr>
              <a:t>Note that the Senate softened its tone in 2005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pPr eaLnBrk="1" hangingPunct="1"/>
            <a:r>
              <a:rPr lang="de-DE" sz="3600" smtClean="0">
                <a:latin typeface="Comic Sans MS" pitchFamily="66" charset="0"/>
              </a:rPr>
              <a:t>Intl. Climate Policy -5</a:t>
            </a:r>
            <a:endParaRPr lang="en-GB" sz="3600" smtClean="0">
              <a:latin typeface="Comic Sans MS" pitchFamily="66" charset="0"/>
            </a:endParaRPr>
          </a:p>
        </p:txBody>
      </p:sp>
      <p:sp>
        <p:nvSpPr>
          <p:cNvPr id="17411" name="Rectangle 3"/>
          <p:cNvSpPr>
            <a:spLocks noGrp="1" noChangeArrowheads="1"/>
          </p:cNvSpPr>
          <p:nvPr>
            <p:ph type="body" idx="1"/>
          </p:nvPr>
        </p:nvSpPr>
        <p:spPr>
          <a:xfrm>
            <a:off x="685800" y="990600"/>
            <a:ext cx="7772400" cy="5562600"/>
          </a:xfrm>
        </p:spPr>
        <p:txBody>
          <a:bodyPr/>
          <a:lstStyle/>
          <a:p>
            <a:pPr eaLnBrk="1" hangingPunct="1"/>
            <a:r>
              <a:rPr lang="de-DE" sz="2800" smtClean="0">
                <a:latin typeface="Comic Sans MS" pitchFamily="66" charset="0"/>
              </a:rPr>
              <a:t>Finally, in Marrakech agreement was reached on measurement of sinks (generous), on instruments (generous) and on enforcement (none), while targets were relaxed</a:t>
            </a:r>
          </a:p>
          <a:p>
            <a:pPr eaLnBrk="1" hangingPunct="1"/>
            <a:r>
              <a:rPr lang="de-DE" sz="2800" smtClean="0">
                <a:latin typeface="Comic Sans MS" pitchFamily="66" charset="0"/>
              </a:rPr>
              <a:t>There have been more conferences, which were about fine-tuning</a:t>
            </a:r>
          </a:p>
          <a:p>
            <a:pPr eaLnBrk="1" hangingPunct="1"/>
            <a:r>
              <a:rPr lang="de-DE" sz="2800" smtClean="0">
                <a:latin typeface="Comic Sans MS" pitchFamily="66" charset="0"/>
              </a:rPr>
              <a:t>The EU offered greater bribes to Russia, and the Kyoto Protocol entered into force in February 2005</a:t>
            </a:r>
          </a:p>
          <a:p>
            <a:pPr eaLnBrk="1" hangingPunct="1"/>
            <a:r>
              <a:rPr lang="de-DE" sz="2800" smtClean="0">
                <a:latin typeface="Comic Sans MS" pitchFamily="66" charset="0"/>
              </a:rPr>
              <a:t>Since then, Canada pulled out and Australia joined</a:t>
            </a:r>
          </a:p>
        </p:txBody>
      </p:sp>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1735</Words>
  <Application>Microsoft Office PowerPoint</Application>
  <PresentationFormat>On-screen Show (4:3)</PresentationFormat>
  <Paragraphs>166</Paragraphs>
  <Slides>30</Slides>
  <Notes>28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6" baseType="lpstr">
      <vt:lpstr>Times New Roman</vt:lpstr>
      <vt:lpstr>Arial</vt:lpstr>
      <vt:lpstr>Comic Sans MS</vt:lpstr>
      <vt:lpstr>Standarddesign</vt:lpstr>
      <vt:lpstr>Microsoft Excel-Diagramm</vt:lpstr>
      <vt:lpstr>MathType 4.0 Equation</vt:lpstr>
      <vt:lpstr>International Climate Policy</vt:lpstr>
      <vt:lpstr>Slide 2</vt:lpstr>
      <vt:lpstr>Slide 3</vt:lpstr>
      <vt:lpstr>International Climate Policy</vt:lpstr>
      <vt:lpstr>Intl. Climate Policy -2</vt:lpstr>
      <vt:lpstr>Intl. Climate Policy -3</vt:lpstr>
      <vt:lpstr>Intl. Climate Policy -4</vt:lpstr>
      <vt:lpstr>Intl. Climate Policy -5</vt:lpstr>
      <vt:lpstr>Intl. Climate Policy -5</vt:lpstr>
      <vt:lpstr>Intl. Climate Policy -6</vt:lpstr>
      <vt:lpstr>Slide 11</vt:lpstr>
      <vt:lpstr>Acid Rain Policy</vt:lpstr>
      <vt:lpstr>Acid Rain Policy -2</vt:lpstr>
      <vt:lpstr>Ozone Policy</vt:lpstr>
      <vt:lpstr>Ozone Policy -2</vt:lpstr>
      <vt:lpstr>Ozone Policy -3</vt:lpstr>
      <vt:lpstr>Montreal Protocol</vt:lpstr>
      <vt:lpstr>Montreal Protocol -2</vt:lpstr>
      <vt:lpstr>Ozone Policy -4</vt:lpstr>
      <vt:lpstr>Ozone Policy -5</vt:lpstr>
      <vt:lpstr>Ozone Policy -6</vt:lpstr>
      <vt:lpstr>Ozone Policy -7</vt:lpstr>
      <vt:lpstr>Ozone Policy-8</vt:lpstr>
      <vt:lpstr>Climate policy</vt:lpstr>
      <vt:lpstr>A way forward</vt:lpstr>
      <vt:lpstr>Willingness to pay</vt:lpstr>
      <vt:lpstr>A way forward -2</vt:lpstr>
      <vt:lpstr>A way forward -3</vt:lpstr>
      <vt:lpstr>Slide 29</vt:lpstr>
      <vt:lpstr>A way forward -4</vt:lpstr>
    </vt:vector>
  </TitlesOfParts>
  <Company>ZMAW Universität Hamburg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211</cp:revision>
  <dcterms:created xsi:type="dcterms:W3CDTF">2000-09-24T19:27:04Z</dcterms:created>
  <dcterms:modified xsi:type="dcterms:W3CDTF">2013-03-08T12:10:05Z</dcterms:modified>
</cp:coreProperties>
</file>