
<file path=[Content_Types].xml><?xml version="1.0" encoding="utf-8"?>
<Types xmlns="http://schemas.openxmlformats.org/package/2006/content-types">
  <Default Extension="PNG" ContentType="image/png"/>
  <Default Extension="emf" ContentType="image/x-emf"/>
  <Default Extension="png-large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8"/>
  </p:notesMasterIdLst>
  <p:handoutMasterIdLst>
    <p:handoutMasterId r:id="rId29"/>
  </p:handoutMasterIdLst>
  <p:sldIdLst>
    <p:sldId id="490" r:id="rId3"/>
    <p:sldId id="465" r:id="rId4"/>
    <p:sldId id="491" r:id="rId5"/>
    <p:sldId id="450" r:id="rId6"/>
    <p:sldId id="451" r:id="rId7"/>
    <p:sldId id="452" r:id="rId8"/>
    <p:sldId id="472" r:id="rId9"/>
    <p:sldId id="479" r:id="rId10"/>
    <p:sldId id="481" r:id="rId11"/>
    <p:sldId id="489" r:id="rId12"/>
    <p:sldId id="468" r:id="rId13"/>
    <p:sldId id="467" r:id="rId14"/>
    <p:sldId id="480" r:id="rId15"/>
    <p:sldId id="476" r:id="rId16"/>
    <p:sldId id="455" r:id="rId17"/>
    <p:sldId id="457" r:id="rId18"/>
    <p:sldId id="483" r:id="rId19"/>
    <p:sldId id="484" r:id="rId20"/>
    <p:sldId id="485" r:id="rId21"/>
    <p:sldId id="486" r:id="rId22"/>
    <p:sldId id="482" r:id="rId23"/>
    <p:sldId id="477" r:id="rId24"/>
    <p:sldId id="487" r:id="rId25"/>
    <p:sldId id="488" r:id="rId26"/>
    <p:sldId id="478" r:id="rId27"/>
  </p:sldIdLst>
  <p:sldSz cx="9144000" cy="6858000" type="screen4x3"/>
  <p:notesSz cx="67945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AFAEA"/>
    <a:srgbClr val="FFCC00"/>
    <a:srgbClr val="FFFF00"/>
    <a:srgbClr val="FF6600"/>
    <a:srgbClr val="3333FF"/>
    <a:srgbClr val="FF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0" autoAdjust="0"/>
    <p:restoredTop sz="95644" autoAdjust="0"/>
  </p:normalViewPr>
  <p:slideViewPr>
    <p:cSldViewPr>
      <p:cViewPr varScale="1">
        <p:scale>
          <a:sx n="92" d="100"/>
          <a:sy n="92" d="100"/>
        </p:scale>
        <p:origin x="181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00" y="-90"/>
      </p:cViewPr>
      <p:guideLst>
        <p:guide orient="horz" pos="2880"/>
        <p:guide pos="2160"/>
        <p:guide orient="horz" pos="312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645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7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7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645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FA39C092-EFE7-4F38-8CEE-C669D1E8C7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50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17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5350"/>
            <a:ext cx="498263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17" y="941070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9E76B5-D636-4E1B-92EC-38EC11D75D0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565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9E2ED-DB93-4E8D-B2BC-6F43EDC453F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0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25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602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4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13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5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13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6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13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10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06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15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80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16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6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21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674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22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95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61497-A91C-4403-A9B0-FC26F382AE2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615F0-C134-493E-B06C-932F017B17EE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BBFC5-374E-47F1-A262-E16A24D6B7CD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100FDCF-BB7E-4A9C-B302-3E7A14D1EAB4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A08-52FF-47FE-8F64-7FF1B66867F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A08-52FF-47FE-8F64-7FF1B66867F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A08-52FF-47FE-8F64-7FF1B66867F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A08-52FF-47FE-8F64-7FF1B66867F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A08-52FF-47FE-8F64-7FF1B66867F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A08-52FF-47FE-8F64-7FF1B66867F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A08-52FF-47FE-8F64-7FF1B66867F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CA6BE-AF48-47CF-AAF5-CAA4108D1ADE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A08-52FF-47FE-8F64-7FF1B66867F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A08-52FF-47FE-8F64-7FF1B66867F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A08-52FF-47FE-8F64-7FF1B66867F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A08-52FF-47FE-8F64-7FF1B66867F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04D06-180D-4FF0-8B66-CE1744F98F4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B52FD-998C-4B3B-84FF-0DD5875FFFB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01BAB-D1E8-4DB8-9E03-06706E26985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1BA1D-B625-4CF6-99A0-8D6BD20CEAE4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C05DD-0CB5-4073-9C4C-FE0B61412861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47862-3DA1-440E-A706-5AA8E93AB38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EB32A-C9F8-4EA4-AB40-160E4B37C2F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FDC7444-820C-4A27-BC1A-6038C9D0C01D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F7A08-52FF-47FE-8F64-7FF1B66867F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386A-B977-405C-8924-6D2D884F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-large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886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 smtClean="0">
                <a:latin typeface="Candara" panose="020E0502030303020204" pitchFamily="34" charset="0"/>
              </a:rPr>
              <a:t>Measuring preferences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</a:rPr>
              <a:t>Science and scenarios</a:t>
            </a:r>
          </a:p>
          <a:p>
            <a:r>
              <a:rPr lang="de-DE" dirty="0">
                <a:latin typeface="Candara" panose="020E0502030303020204" pitchFamily="34" charset="0"/>
              </a:rPr>
              <a:t>Abatement costs</a:t>
            </a:r>
          </a:p>
          <a:p>
            <a:r>
              <a:rPr lang="de-DE" dirty="0">
                <a:latin typeface="Candara" panose="020E0502030303020204" pitchFamily="34" charset="0"/>
              </a:rPr>
              <a:t>Instruments for emission reduction</a:t>
            </a:r>
          </a:p>
          <a:p>
            <a:r>
              <a:rPr lang="de-DE" dirty="0">
                <a:latin typeface="Candara" panose="020E0502030303020204" pitchFamily="34" charset="0"/>
              </a:rPr>
              <a:t>Impacts of climate change; valuation</a:t>
            </a:r>
          </a:p>
          <a:p>
            <a:r>
              <a:rPr lang="de-DE" dirty="0">
                <a:latin typeface="Candara" panose="020E0502030303020204" pitchFamily="34" charset="0"/>
              </a:rPr>
              <a:t>Economic impacts; marginals; distribution</a:t>
            </a:r>
          </a:p>
          <a:p>
            <a:r>
              <a:rPr lang="de-DE" dirty="0">
                <a:latin typeface="Candara" panose="020E0502030303020204" pitchFamily="34" charset="0"/>
              </a:rPr>
              <a:t>Impacts and development</a:t>
            </a:r>
          </a:p>
          <a:p>
            <a:r>
              <a:rPr lang="de-DE" dirty="0">
                <a:latin typeface="Candara" panose="020E0502030303020204" pitchFamily="34" charset="0"/>
              </a:rPr>
              <a:t>Adaptation policy</a:t>
            </a:r>
          </a:p>
          <a:p>
            <a:r>
              <a:rPr lang="de-DE" dirty="0">
                <a:latin typeface="Candara" panose="020E0502030303020204" pitchFamily="34" charset="0"/>
              </a:rPr>
              <a:t>Optimal climate policy</a:t>
            </a:r>
          </a:p>
          <a:p>
            <a:r>
              <a:rPr lang="de-DE" dirty="0">
                <a:latin typeface="Candara" panose="020E0502030303020204" pitchFamily="34" charset="0"/>
              </a:rPr>
              <a:t>Discounting, uncertainty, </a:t>
            </a:r>
            <a:r>
              <a:rPr lang="de-DE" dirty="0" smtClean="0">
                <a:latin typeface="Candara" panose="020E0502030303020204" pitchFamily="34" charset="0"/>
              </a:rPr>
              <a:t>equity</a:t>
            </a:r>
          </a:p>
          <a:p>
            <a:r>
              <a:rPr lang="de-DE" b="1" dirty="0" smtClean="0">
                <a:latin typeface="Candara" panose="020E0502030303020204" pitchFamily="34" charset="0"/>
              </a:rPr>
              <a:t>Measuring preferences</a:t>
            </a:r>
            <a:endParaRPr lang="de-DE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Candara" panose="020E0502030303020204" pitchFamily="34" charset="0"/>
              </a:rPr>
              <a:t>Risk preference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6836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914399"/>
                <a:ext cx="7772400" cy="5679831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3000" dirty="0" smtClean="0">
                    <a:latin typeface="Candara" panose="020E0502030303020204" pitchFamily="34" charset="0"/>
                  </a:rPr>
                  <a:t>Micro (von Neumann-Morgenstern)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 sz="28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e>
                    </m:nary>
                    <m:r>
                      <a:rPr lang="en-GB" sz="28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p>
                    </m:sSubSup>
                  </m:oMath>
                </a14:m>
                <a:endParaRPr lang="en-GB" sz="28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GB" sz="28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3000" dirty="0">
                    <a:latin typeface="Candara" panose="020E0502030303020204" pitchFamily="34" charset="0"/>
                  </a:rPr>
                  <a:t>Prospect theory (</a:t>
                </a:r>
                <a:r>
                  <a:rPr lang="en-GB" sz="3000" dirty="0" err="1">
                    <a:latin typeface="Candara" panose="020E0502030303020204" pitchFamily="34" charset="0"/>
                  </a:rPr>
                  <a:t>Kahneman-Tversky</a:t>
                </a:r>
                <a:r>
                  <a:rPr lang="en-GB" sz="3000" dirty="0">
                    <a:latin typeface="Candara" panose="020E0502030303020204" pitchFamily="34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𝑟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28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GB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GB" sz="2800" i="1">
                                <a:latin typeface="Cambria Math"/>
                              </a:rPr>
                              <m:t>𝑟</m:t>
                            </m:r>
                            <m:r>
                              <a:rPr lang="en-GB" sz="28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>
                  <a:latin typeface="Candara" panose="020E0502030303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mr>
                        </m:m>
                      </m:e>
                    </m:nary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mr>
                    </m:m>
                  </m:oMath>
                </a14:m>
                <a:endParaRPr lang="en-GB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GB" sz="28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3000" dirty="0">
                    <a:latin typeface="Candara" panose="020E0502030303020204" pitchFamily="34" charset="0"/>
                  </a:rPr>
                  <a:t>Simon would suggest people don’t bother to be rational in low stake lottery</a:t>
                </a:r>
              </a:p>
              <a:p>
                <a:pPr>
                  <a:lnSpc>
                    <a:spcPct val="90000"/>
                  </a:lnSpc>
                </a:pPr>
                <a:endParaRPr lang="en-GB" sz="2800" dirty="0">
                  <a:latin typeface="Comic Sans MS" panose="030F0702030302020204" pitchFamily="66" charset="0"/>
                </a:endParaRPr>
              </a:p>
              <a:p>
                <a:pPr>
                  <a:lnSpc>
                    <a:spcPct val="90000"/>
                  </a:lnSpc>
                  <a:buNone/>
                </a:pPr>
                <a:endParaRPr lang="en-GB" sz="28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016836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914399"/>
                <a:ext cx="7772400" cy="5679831"/>
              </a:xfrm>
              <a:blipFill rotWithShape="0">
                <a:blip r:embed="rId3"/>
                <a:stretch>
                  <a:fillRect l="-1647" t="-1931" r="-1647" b="-1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756" y="5562600"/>
            <a:ext cx="7090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Ask for choice between two lotteries because people</a:t>
            </a:r>
          </a:p>
          <a:p>
            <a:r>
              <a:rPr lang="en-GB" dirty="0">
                <a:latin typeface="Candara" panose="020E0502030303020204" pitchFamily="34" charset="0"/>
              </a:rPr>
              <a:t>may be biased towards sure things.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9082"/>
            <a:ext cx="9144001" cy="53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76642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If someone accepts Lottery 2 for £6000, then she must be</a:t>
            </a:r>
          </a:p>
          <a:p>
            <a:r>
              <a:rPr lang="en-GB" dirty="0">
                <a:latin typeface="Candara" panose="020E0502030303020204" pitchFamily="34" charset="0"/>
              </a:rPr>
              <a:t>risk neutral or risk loving.</a:t>
            </a:r>
          </a:p>
          <a:p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</a:rPr>
              <a:t>If someone on an income of £29000 per year rejects</a:t>
            </a:r>
          </a:p>
          <a:p>
            <a:r>
              <a:rPr lang="en-GB" dirty="0">
                <a:latin typeface="Candara" panose="020E0502030303020204" pitchFamily="34" charset="0"/>
              </a:rPr>
              <a:t>Lottery 2 for £6600, then her risk aversion </a:t>
            </a:r>
            <a:r>
              <a:rPr lang="en-GB" dirty="0" err="1">
                <a:latin typeface="Candara" panose="020E0502030303020204" pitchFamily="34" charset="0"/>
              </a:rPr>
              <a:t>aversion</a:t>
            </a:r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</a:rPr>
              <a:t>must be smaller than 1.4.</a:t>
            </a:r>
          </a:p>
          <a:p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</a:rPr>
              <a:t>If she rejected Lottery 2 for £6000, then her risk</a:t>
            </a:r>
          </a:p>
          <a:p>
            <a:r>
              <a:rPr lang="en-GB" dirty="0">
                <a:latin typeface="Candara" panose="020E0502030303020204" pitchFamily="34" charset="0"/>
              </a:rPr>
              <a:t>aversion lies between 0.0 and 1.4.</a:t>
            </a:r>
          </a:p>
        </p:txBody>
      </p:sp>
    </p:spTree>
    <p:extLst>
      <p:ext uri="{BB962C8B-B14F-4D97-AF65-F5344CB8AC3E}">
        <p14:creationId xmlns:p14="http://schemas.microsoft.com/office/powerpoint/2010/main" val="39055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34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63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Candara" panose="020E0502030303020204" pitchFamily="34" charset="0"/>
              </a:rPr>
              <a:t>Risk preference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6836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914400"/>
                <a:ext cx="7772400" cy="5105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GB" sz="2800" dirty="0">
                    <a:latin typeface="Candara" panose="020E0502030303020204" pitchFamily="34" charset="0"/>
                  </a:rPr>
                  <a:t>Prospect theory with </a:t>
                </a:r>
                <a:r>
                  <a:rPr lang="en-GB" sz="2800" dirty="0" err="1">
                    <a:latin typeface="Candara" panose="020E0502030303020204" pitchFamily="34" charset="0"/>
                  </a:rPr>
                  <a:t>Prelec</a:t>
                </a:r>
                <a:r>
                  <a:rPr lang="en-GB" sz="2800" dirty="0">
                    <a:latin typeface="Candara" panose="020E0502030303020204" pitchFamily="34" charset="0"/>
                  </a:rPr>
                  <a:t> risk bias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𝑙𝑛</m:t>
                                    </m:r>
                                    <m:d>
                                      <m:dPr>
                                        <m:ctrlPr>
                                          <a:rPr lang="en-GB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GB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e>
                        </m:d>
                        <m:sSubSup>
                          <m:sSubSup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p>
                        </m:sSubSup>
                      </m:e>
                    </m:nary>
                  </m:oMath>
                </a14:m>
                <a:endParaRPr lang="en-GB" sz="28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GB" sz="28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2800" dirty="0">
                    <a:latin typeface="Candara" panose="020E0502030303020204" pitchFamily="34" charset="0"/>
                  </a:rPr>
                  <a:t>Loss aversion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bSup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b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mr>
                      <m:mr>
                        <m:e>
                          <m:r>
                            <a:rPr lang="en-GB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endParaRPr lang="en-GB" sz="28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GB" sz="28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2800" dirty="0">
                    <a:latin typeface="Candara" panose="020E0502030303020204" pitchFamily="34" charset="0"/>
                  </a:rPr>
                  <a:t>So, three parameters to be estimated</a:t>
                </a:r>
                <a:endParaRPr lang="en-GB" sz="20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  <a:buNone/>
                </a:pPr>
                <a:endParaRPr lang="en-GB" sz="2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16836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914400"/>
                <a:ext cx="7772400" cy="5105400"/>
              </a:xfrm>
              <a:blipFill>
                <a:blip r:embed="rId3"/>
                <a:stretch>
                  <a:fillRect l="-1647" t="-21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Candara" panose="020E0502030303020204" pitchFamily="34" charset="0"/>
              </a:rPr>
              <a:t>Inequity aversion</a:t>
            </a:r>
          </a:p>
        </p:txBody>
      </p:sp>
      <p:sp>
        <p:nvSpPr>
          <p:cNvPr id="10168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Fairness</a:t>
            </a:r>
          </a:p>
          <a:p>
            <a:pPr lvl="1"/>
            <a:r>
              <a:rPr lang="en-GB" sz="2400" dirty="0">
                <a:latin typeface="Candara" panose="020E0502030303020204" pitchFamily="34" charset="0"/>
              </a:rPr>
              <a:t>How to divide a windfall among a group of people?</a:t>
            </a:r>
          </a:p>
          <a:p>
            <a:r>
              <a:rPr lang="en-GB" sz="2800" dirty="0">
                <a:latin typeface="Candara" panose="020E0502030303020204" pitchFamily="34" charset="0"/>
              </a:rPr>
              <a:t>Equity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What is the best income distribution in a population?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For fairness, play a dictator game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I give you £10 – divide it between yourself and another</a:t>
            </a:r>
          </a:p>
          <a:p>
            <a:pPr>
              <a:lnSpc>
                <a:spcPct val="90000"/>
              </a:lnSpc>
            </a:pPr>
            <a:endParaRPr lang="en-GB" sz="2400" dirty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</a:pPr>
            <a:endParaRPr lang="en-GB" sz="2000" dirty="0">
              <a:latin typeface="Comic Sans MS" panose="030F0702030302020204" pitchFamily="66" charset="0"/>
            </a:endParaRPr>
          </a:p>
          <a:p>
            <a:pPr lvl="1"/>
            <a:endParaRPr lang="en-GB" sz="20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None/>
            </a:pPr>
            <a:endParaRPr lang="en-GB" sz="2800" dirty="0">
              <a:latin typeface="Comic Sans MS" panose="030F0702030302020204" pitchFamily="66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578"/>
            <a:ext cx="9143637" cy="58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2796"/>
            <a:ext cx="9172223" cy="37734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748920"/>
            <a:ext cx="3276599" cy="31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sz="3200" dirty="0">
                <a:latin typeface="Candara" panose="020E0502030303020204" pitchFamily="34" charset="0"/>
              </a:rPr>
              <a:t>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Optimal climate policy depends on how we define better and best</a:t>
            </a:r>
          </a:p>
          <a:p>
            <a:r>
              <a:rPr lang="en-GB" sz="2800" dirty="0">
                <a:latin typeface="Candara" panose="020E0502030303020204" pitchFamily="34" charset="0"/>
              </a:rPr>
              <a:t>We may want to take advise from Socrates, </a:t>
            </a:r>
            <a:r>
              <a:rPr lang="en-GB" sz="2800" dirty="0">
                <a:latin typeface="Candara" panose="020E0502030303020204" pitchFamily="34" charset="0"/>
              </a:rPr>
              <a:t>Jesus , Lao Tzu, </a:t>
            </a:r>
            <a:r>
              <a:rPr lang="en-GB" sz="2800" dirty="0" smtClean="0">
                <a:latin typeface="Candara" panose="020E0502030303020204" pitchFamily="34" charset="0"/>
              </a:rPr>
              <a:t>Mohammed,</a:t>
            </a:r>
            <a:r>
              <a:rPr lang="en-GB" sz="2800" dirty="0" smtClean="0">
                <a:latin typeface="Candara" panose="020E0502030303020204" pitchFamily="34" charset="0"/>
              </a:rPr>
              <a:t> </a:t>
            </a:r>
            <a:r>
              <a:rPr lang="en-GB" sz="2800" dirty="0">
                <a:latin typeface="Candara" panose="020E0502030303020204" pitchFamily="34" charset="0"/>
              </a:rPr>
              <a:t>Lord Stern or Lady Gaga</a:t>
            </a:r>
          </a:p>
          <a:p>
            <a:r>
              <a:rPr lang="en-GB" sz="2800" dirty="0">
                <a:latin typeface="Candara" panose="020E0502030303020204" pitchFamily="34" charset="0"/>
              </a:rPr>
              <a:t>We may also want to measure people’s</a:t>
            </a:r>
          </a:p>
          <a:p>
            <a:pPr lvl="1"/>
            <a:r>
              <a:rPr lang="en-GB" dirty="0">
                <a:latin typeface="Candara" panose="020E0502030303020204" pitchFamily="34" charset="0"/>
              </a:rPr>
              <a:t>time preference</a:t>
            </a:r>
          </a:p>
          <a:p>
            <a:pPr lvl="1"/>
            <a:r>
              <a:rPr lang="en-GB" dirty="0">
                <a:latin typeface="Candara" panose="020E0502030303020204" pitchFamily="34" charset="0"/>
              </a:rPr>
              <a:t>risk aversion</a:t>
            </a:r>
          </a:p>
          <a:p>
            <a:pPr lvl="1"/>
            <a:r>
              <a:rPr lang="en-GB" dirty="0">
                <a:latin typeface="Candara" panose="020E0502030303020204" pitchFamily="34" charset="0"/>
              </a:rPr>
              <a:t>inequity aversion</a:t>
            </a:r>
          </a:p>
          <a:p>
            <a:r>
              <a:rPr lang="en-GB" sz="2800" dirty="0">
                <a:latin typeface="Candara" panose="020E0502030303020204" pitchFamily="34" charset="0"/>
              </a:rPr>
              <a:t>But how?</a:t>
            </a:r>
          </a:p>
        </p:txBody>
      </p:sp>
    </p:spTree>
    <p:extLst>
      <p:ext uri="{BB962C8B-B14F-4D97-AF65-F5344CB8AC3E}">
        <p14:creationId xmlns:p14="http://schemas.microsoft.com/office/powerpoint/2010/main" val="47174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1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7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Comic Sans MS" pitchFamily="66" charset="0"/>
              </a:rPr>
              <a:t>Inequity aversion</a:t>
            </a:r>
          </a:p>
        </p:txBody>
      </p:sp>
      <p:sp>
        <p:nvSpPr>
          <p:cNvPr id="10168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r>
              <a:rPr lang="en-GB" sz="2400" dirty="0">
                <a:latin typeface="Candara" panose="020E0502030303020204" pitchFamily="34" charset="0"/>
              </a:rPr>
              <a:t>Fairness</a:t>
            </a:r>
          </a:p>
          <a:p>
            <a:pPr lvl="1"/>
            <a:r>
              <a:rPr lang="en-GB" sz="2000" dirty="0">
                <a:latin typeface="Candara" panose="020E0502030303020204" pitchFamily="34" charset="0"/>
              </a:rPr>
              <a:t>How to divide a windfall among a group of people?</a:t>
            </a:r>
          </a:p>
          <a:p>
            <a:r>
              <a:rPr lang="en-GB" sz="2400" dirty="0">
                <a:latin typeface="Candara" panose="020E0502030303020204" pitchFamily="34" charset="0"/>
              </a:rPr>
              <a:t>Equity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latin typeface="Candara" panose="020E0502030303020204" pitchFamily="34" charset="0"/>
              </a:rPr>
              <a:t>What is the best income distribution in a population?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Choice experiment with leaky bucket</a:t>
            </a:r>
          </a:p>
          <a:p>
            <a:pPr lvl="1">
              <a:lnSpc>
                <a:spcPct val="90000"/>
              </a:lnSpc>
            </a:pPr>
            <a:endParaRPr lang="en-GB" sz="2000" dirty="0">
              <a:latin typeface="Comic Sans MS" panose="030F0702030302020204" pitchFamily="66" charset="0"/>
            </a:endParaRPr>
          </a:p>
          <a:p>
            <a:pPr lvl="1"/>
            <a:endParaRPr lang="en-GB" sz="20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None/>
            </a:pPr>
            <a:endParaRPr lang="en-GB" sz="2800" dirty="0">
              <a:latin typeface="Comic Sans MS" panose="030F0702030302020204" pitchFamily="66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9144000" cy="276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Candara" panose="020E0502030303020204" pitchFamily="34" charset="0"/>
              </a:rPr>
              <a:t>Inequity aversion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6836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914400"/>
                <a:ext cx="7772400" cy="5105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GB" sz="2400" b="0" dirty="0">
                    <a:latin typeface="Candara" panose="020E0502030303020204" pitchFamily="34" charset="0"/>
                  </a:rPr>
                  <a:t>Bergson-Samuelson  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𝑊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1−</m:t>
                        </m:r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sz="2400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GB" sz="2400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sup>
                        </m:sSup>
                      </m:e>
                    </m:nary>
                  </m:oMath>
                </a14:m>
                <a:endParaRPr lang="en-GB" sz="2400" dirty="0">
                  <a:latin typeface="Candara" panose="020E0502030303020204" pitchFamily="34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GB" sz="2000" dirty="0">
                    <a:latin typeface="Candara" panose="020E0502030303020204" pitchFamily="34" charset="0"/>
                  </a:rPr>
                  <a:t>No distinction between risk and inequity aversion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000" i="1">
                            <a:latin typeface="Cambria Math"/>
                          </a:rPr>
                          <m:t>1−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sz="2000" i="1">
                                <a:latin typeface="Cambria Math"/>
                              </a:rPr>
                              <m:t>1−</m:t>
                            </m:r>
                            <m:r>
                              <a:rPr lang="en-GB" sz="20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sup>
                        </m:sSup>
                      </m:e>
                    </m:nary>
                    <m:r>
                      <a:rPr lang="en-GB" sz="20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000" i="1">
                            <a:latin typeface="Cambria Math"/>
                          </a:rPr>
                          <m:t>1−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GB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000" i="1">
                                <a:latin typeface="Cambria Math"/>
                              </a:rPr>
                              <m:t>1−</m:t>
                            </m:r>
                            <m:r>
                              <a:rPr lang="en-GB" sz="20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sup>
                        </m:sSup>
                      </m:e>
                    </m:nary>
                    <m:r>
                      <a:rPr lang="en-GB" sz="20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sz="20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GB" sz="2000" i="1">
                            <a:latin typeface="Cambria Math"/>
                          </a:rPr>
                          <m:t>1−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GB" sz="20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sup>
                        </m:sSubSup>
                      </m:e>
                    </m:nary>
                  </m:oMath>
                </a14:m>
                <a:endParaRPr lang="en-GB" sz="2000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2400" dirty="0">
                    <a:latin typeface="Candara" panose="020E0502030303020204" pitchFamily="34" charset="0"/>
                  </a:rPr>
                  <a:t>HARA                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𝑊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1−</m:t>
                        </m:r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−</m:t>
                                </m:r>
                                <m:bar>
                                  <m:bar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GB" sz="2400" i="1">
                                <a:latin typeface="Cambria Math"/>
                              </a:rPr>
                              <m:t>1−</m:t>
                            </m:r>
                            <m:r>
                              <a:rPr lang="en-GB" sz="24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sup>
                        </m:sSup>
                      </m:e>
                    </m:nary>
                  </m:oMath>
                </a14:m>
                <a:endParaRPr lang="en-GB" sz="2400" dirty="0">
                  <a:latin typeface="Candara" panose="020E0502030303020204" pitchFamily="34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GB" sz="2000" dirty="0">
                    <a:latin typeface="Candara" panose="020E0502030303020204" pitchFamily="34" charset="0"/>
                  </a:rPr>
                  <a:t>Inequity aversion varies with average income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400" dirty="0">
                    <a:latin typeface="Candara" panose="020E0502030303020204" pitchFamily="34" charset="0"/>
                  </a:rPr>
                  <a:t>Sen                           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𝑊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/>
                      </a:rPr>
                      <m:t>(1−</m:t>
                    </m:r>
                    <m:r>
                      <a:rPr lang="en-GB" sz="2400" b="0" i="1" smtClean="0">
                        <a:latin typeface="Cambria Math"/>
                      </a:rPr>
                      <m:t>𝐺</m:t>
                    </m:r>
                    <m:r>
                      <a:rPr lang="en-GB" sz="2400" b="0" i="1" smtClean="0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>
                  <a:latin typeface="Candara" panose="020E0502030303020204" pitchFamily="34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GB" sz="2000" dirty="0">
                    <a:latin typeface="Candara" panose="020E0502030303020204" pitchFamily="34" charset="0"/>
                  </a:rPr>
                  <a:t>Strong inequity aversion</a:t>
                </a:r>
              </a:p>
              <a:p>
                <a:r>
                  <a:rPr lang="en-GB" sz="2400" dirty="0">
                    <a:latin typeface="Candara" panose="020E0502030303020204" pitchFamily="34" charset="0"/>
                  </a:rPr>
                  <a:t>Forster                     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𝑊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/>
                          </a:rPr>
                          <m:t>1−</m:t>
                        </m:r>
                        <m:r>
                          <a:rPr lang="en-GB" sz="2400" b="0" i="1" smtClean="0">
                            <a:latin typeface="Cambria Math"/>
                          </a:rPr>
                          <m:t>𝑇</m:t>
                        </m:r>
                      </m:e>
                    </m:d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>
                  <a:latin typeface="Candara" panose="020E0502030303020204" pitchFamily="34" charset="0"/>
                </a:endParaRPr>
              </a:p>
              <a:p>
                <a:pPr lvl="1"/>
                <a:r>
                  <a:rPr lang="en-GB" sz="2000" dirty="0">
                    <a:latin typeface="Candara" panose="020E0502030303020204" pitchFamily="34" charset="0"/>
                  </a:rPr>
                  <a:t>Weak inequity aversion</a:t>
                </a:r>
              </a:p>
              <a:p>
                <a:pPr lvl="1"/>
                <a:endParaRPr lang="en-GB" sz="2000" dirty="0">
                  <a:latin typeface="Comic Sans MS" panose="030F0702030302020204" pitchFamily="66" charset="0"/>
                </a:endParaRPr>
              </a:p>
              <a:p>
                <a:pPr>
                  <a:lnSpc>
                    <a:spcPct val="90000"/>
                  </a:lnSpc>
                  <a:buNone/>
                </a:pPr>
                <a:endParaRPr lang="en-GB" sz="2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16836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914400"/>
                <a:ext cx="7772400" cy="5105400"/>
              </a:xfrm>
              <a:blipFill>
                <a:blip r:embed="rId3"/>
                <a:stretch>
                  <a:fillRect l="-1255" t="-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5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7650" cy="556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2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GB" sz="3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Conclusion</a:t>
            </a:r>
            <a:endParaRPr lang="en-GB" sz="3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168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r>
              <a:rPr lang="en-GB" sz="2800" dirty="0" smtClean="0">
                <a:latin typeface="Candara" panose="020E0502030303020204" pitchFamily="34" charset="0"/>
              </a:rPr>
              <a:t>Ethical parameters – discount rate, risk aversion, inequity aversion – have a large impact on optimal climate policy</a:t>
            </a:r>
          </a:p>
          <a:p>
            <a:r>
              <a:rPr lang="en-GB" sz="2800" dirty="0" smtClean="0">
                <a:latin typeface="Candara" panose="020E0502030303020204" pitchFamily="34" charset="0"/>
              </a:rPr>
              <a:t>Parameters can be set based on moral reasoning, but whose morals?</a:t>
            </a:r>
          </a:p>
          <a:p>
            <a:r>
              <a:rPr lang="en-GB" sz="2800" dirty="0" smtClean="0">
                <a:latin typeface="Candara" panose="020E0502030303020204" pitchFamily="34" charset="0"/>
              </a:rPr>
              <a:t>Empirical evidence provides only limited guidance</a:t>
            </a:r>
          </a:p>
          <a:p>
            <a:r>
              <a:rPr lang="en-GB" sz="2800" dirty="0" smtClean="0">
                <a:latin typeface="Candara" panose="020E0502030303020204" pitchFamily="34" charset="0"/>
              </a:rPr>
              <a:t>Sensitivity analysis and humility are key</a:t>
            </a:r>
            <a:endParaRPr lang="en-GB" sz="2000" dirty="0">
              <a:latin typeface="Candara" panose="020E0502030303020204" pitchFamily="34" charset="0"/>
            </a:endParaRPr>
          </a:p>
          <a:p>
            <a:pPr lvl="1"/>
            <a:endParaRPr lang="en-GB" sz="20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None/>
            </a:pPr>
            <a:endParaRPr lang="en-GB" sz="2800" dirty="0">
              <a:latin typeface="Comic Sans MS" panose="030F0702030302020204" pitchFamily="66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0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sz="3200" dirty="0" smtClean="0">
                <a:latin typeface="Candara" panose="020E0502030303020204" pitchFamily="34" charset="0"/>
              </a:rPr>
              <a:t>Revealed </a:t>
            </a:r>
            <a:r>
              <a:rPr lang="en-GB" sz="3200" dirty="0" smtClean="0">
                <a:latin typeface="Candara" panose="020E0502030303020204" pitchFamily="34" charset="0"/>
              </a:rPr>
              <a:t>Preferences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572000"/>
          </a:xfrm>
        </p:spPr>
        <p:txBody>
          <a:bodyPr/>
          <a:lstStyle/>
          <a:p>
            <a:r>
              <a:rPr lang="en-GB" sz="2800" dirty="0" smtClean="0">
                <a:latin typeface="Candara" panose="020E0502030303020204" pitchFamily="34" charset="0"/>
              </a:rPr>
              <a:t>As with monetary valuation, we’d rather infer preferences from actual behaviour</a:t>
            </a:r>
          </a:p>
          <a:p>
            <a:r>
              <a:rPr lang="en-GB" sz="2800" dirty="0" smtClean="0">
                <a:latin typeface="Candara" panose="020E0502030303020204" pitchFamily="34" charset="0"/>
              </a:rPr>
              <a:t>However, intertemporal decisions are always risky and maybe altruistic</a:t>
            </a:r>
          </a:p>
          <a:p>
            <a:pPr lvl="1"/>
            <a:r>
              <a:rPr lang="en-GB" sz="2400" dirty="0" smtClean="0">
                <a:latin typeface="Candara" panose="020E0502030303020204" pitchFamily="34" charset="0"/>
              </a:rPr>
              <a:t>e.g., study to better the world</a:t>
            </a:r>
            <a:endParaRPr lang="en-GB" sz="2000" dirty="0">
              <a:latin typeface="Candara" panose="020E0502030303020204" pitchFamily="34" charset="0"/>
            </a:endParaRPr>
          </a:p>
          <a:p>
            <a:r>
              <a:rPr lang="en-GB" sz="2800" dirty="0" smtClean="0">
                <a:latin typeface="Candara" panose="020E0502030303020204" pitchFamily="34" charset="0"/>
              </a:rPr>
              <a:t>Risky behaviour may be pathological or altruistic</a:t>
            </a:r>
          </a:p>
          <a:p>
            <a:r>
              <a:rPr lang="en-GB" sz="2800" dirty="0" smtClean="0">
                <a:latin typeface="Candara" panose="020E0502030303020204" pitchFamily="34" charset="0"/>
              </a:rPr>
              <a:t>Altruism may be reciprocal</a:t>
            </a:r>
          </a:p>
          <a:p>
            <a:endParaRPr lang="en-GB" sz="2800" dirty="0">
              <a:latin typeface="Candara" panose="020E0502030303020204" pitchFamily="34" charset="0"/>
            </a:endParaRPr>
          </a:p>
          <a:p>
            <a:r>
              <a:rPr lang="en-GB" sz="2800" dirty="0" smtClean="0">
                <a:latin typeface="Candara" panose="020E0502030303020204" pitchFamily="34" charset="0"/>
              </a:rPr>
              <a:t>Turn to surveys, stated preferences</a:t>
            </a:r>
          </a:p>
          <a:p>
            <a:r>
              <a:rPr lang="en-GB" sz="2800" dirty="0" smtClean="0">
                <a:latin typeface="Candara" panose="020E0502030303020204" pitchFamily="34" charset="0"/>
              </a:rPr>
              <a:t>Experiments with low stakes</a:t>
            </a:r>
            <a:r>
              <a:rPr lang="en-GB" dirty="0" smtClean="0">
                <a:latin typeface="Candara" panose="020E05020303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13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46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14" y="0"/>
            <a:ext cx="9166514" cy="598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de-DE" sz="3200" dirty="0">
                <a:solidFill>
                  <a:schemeClr val="tx1"/>
                </a:solidFill>
                <a:latin typeface="Comic Sans MS" pitchFamily="66" charset="0"/>
              </a:rPr>
              <a:t>Time </a:t>
            </a:r>
            <a:r>
              <a:rPr lang="de-DE" sz="3200" dirty="0" err="1">
                <a:solidFill>
                  <a:schemeClr val="tx1"/>
                </a:solidFill>
                <a:latin typeface="Comic Sans MS" pitchFamily="66" charset="0"/>
              </a:rPr>
              <a:t>preference</a:t>
            </a:r>
            <a:endParaRPr lang="en-GB" sz="3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9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de-DE" sz="3200" dirty="0">
                <a:solidFill>
                  <a:schemeClr val="tx1"/>
                </a:solidFill>
                <a:latin typeface="Comic Sans MS" pitchFamily="66" charset="0"/>
              </a:rPr>
              <a:t>Time </a:t>
            </a:r>
            <a:r>
              <a:rPr lang="de-DE" sz="3200" dirty="0" err="1">
                <a:solidFill>
                  <a:schemeClr val="tx1"/>
                </a:solidFill>
                <a:latin typeface="Comic Sans MS" pitchFamily="66" charset="0"/>
              </a:rPr>
              <a:t>preference</a:t>
            </a:r>
            <a:endParaRPr lang="en-GB" sz="3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46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14" y="0"/>
            <a:ext cx="9166514" cy="598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de-DE" sz="3200" dirty="0">
                <a:solidFill>
                  <a:schemeClr val="tx1"/>
                </a:solidFill>
                <a:latin typeface="Comic Sans MS" pitchFamily="66" charset="0"/>
              </a:rPr>
              <a:t>Time </a:t>
            </a:r>
            <a:r>
              <a:rPr lang="de-DE" sz="3200" dirty="0" err="1">
                <a:solidFill>
                  <a:schemeClr val="tx1"/>
                </a:solidFill>
                <a:latin typeface="Comic Sans MS" pitchFamily="66" charset="0"/>
              </a:rPr>
              <a:t>preference</a:t>
            </a:r>
            <a:endParaRPr lang="en-GB" sz="3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90800" y="4583875"/>
                <a:ext cx="4691669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𝐷𝐹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583875"/>
                <a:ext cx="4691669" cy="470000"/>
              </a:xfrm>
              <a:prstGeom prst="rect">
                <a:avLst/>
              </a:prstGeom>
              <a:blipFill rotWithShape="1"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90800" y="3911447"/>
                <a:ext cx="30570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𝐷𝐹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911447"/>
                <a:ext cx="3057055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19327" y="1600200"/>
                <a:ext cx="3981603" cy="484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𝐷𝐹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𝜗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27" y="1600200"/>
                <a:ext cx="3981603" cy="4846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4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4"/>
            <a:ext cx="4290432" cy="43590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3400"/>
            <a:ext cx="4541914" cy="431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09" y="1215198"/>
            <a:ext cx="6706181" cy="4427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956" y="2537086"/>
            <a:ext cx="6508044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5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44"/>
            <a:ext cx="9067800" cy="5480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4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0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On-screen Show (4:3)</PresentationFormat>
  <Paragraphs>105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Candara</vt:lpstr>
      <vt:lpstr>Comic Sans MS</vt:lpstr>
      <vt:lpstr>Times New Roman</vt:lpstr>
      <vt:lpstr>Standarddesign</vt:lpstr>
      <vt:lpstr>Custom Design</vt:lpstr>
      <vt:lpstr>Measuring preferences</vt:lpstr>
      <vt:lpstr>Preferences</vt:lpstr>
      <vt:lpstr>Revealed Preferences</vt:lpstr>
      <vt:lpstr>Time preference</vt:lpstr>
      <vt:lpstr>Time preference</vt:lpstr>
      <vt:lpstr>Time preference</vt:lpstr>
      <vt:lpstr>PowerPoint Presentation</vt:lpstr>
      <vt:lpstr>PowerPoint Presentation</vt:lpstr>
      <vt:lpstr>PowerPoint Presentation</vt:lpstr>
      <vt:lpstr>Risk preference</vt:lpstr>
      <vt:lpstr>PowerPoint Presentation</vt:lpstr>
      <vt:lpstr>PowerPoint Presentation</vt:lpstr>
      <vt:lpstr>PowerPoint Presentation</vt:lpstr>
      <vt:lpstr>PowerPoint Presentation</vt:lpstr>
      <vt:lpstr>Risk preference</vt:lpstr>
      <vt:lpstr>Inequity aversion</vt:lpstr>
      <vt:lpstr>PowerPoint Presentation</vt:lpstr>
      <vt:lpstr>PowerPoint Presentation</vt:lpstr>
      <vt:lpstr>PowerPoint Presentation</vt:lpstr>
      <vt:lpstr>PowerPoint Presentation</vt:lpstr>
      <vt:lpstr>Inequity aversion</vt:lpstr>
      <vt:lpstr>Inequity aversion</vt:lpstr>
      <vt:lpstr>PowerPoint Presentation</vt:lpstr>
      <vt:lpstr>PowerPoint Presentation</vt:lpstr>
      <vt:lpstr>Conclusion</vt:lpstr>
    </vt:vector>
  </TitlesOfParts>
  <Company>ZMAW Universität Hamburg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Climate-Economy Modelling</dc:title>
  <dc:creator>Richard Tol</dc:creator>
  <cp:lastModifiedBy>Richard Tol</cp:lastModifiedBy>
  <cp:revision>895</cp:revision>
  <cp:lastPrinted>2015-01-12T17:48:19Z</cp:lastPrinted>
  <dcterms:created xsi:type="dcterms:W3CDTF">2000-06-09T13:17:07Z</dcterms:created>
  <dcterms:modified xsi:type="dcterms:W3CDTF">2019-11-11T16:35:14Z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327619320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P.Dolton@sussex.ac.uk</vt:lpwstr>
  </property>
  <property fmtid="{D5CDD505-2E9C-101B-9397-08002B2CF9AE}" pid="6" name="_AuthorEmailDisplayName">
    <vt:lpwstr>Peter Dolton</vt:lpwstr>
  </property>
</Properties>
</file>