
<file path=[Content_Types].xml><?xml version="1.0" encoding="utf-8"?>
<Types xmlns="http://schemas.openxmlformats.org/package/2006/content-types">
  <Default Extension="png" ContentType="image/png"/>
  <Default Extension="emf" ContentType="image/x-emf"/>
  <Default Extension="png-large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handoutMasterIdLst>
    <p:handoutMasterId r:id="rId28"/>
  </p:handoutMasterIdLst>
  <p:sldIdLst>
    <p:sldId id="465" r:id="rId3"/>
    <p:sldId id="489" r:id="rId4"/>
    <p:sldId id="468" r:id="rId5"/>
    <p:sldId id="467" r:id="rId6"/>
    <p:sldId id="480" r:id="rId7"/>
    <p:sldId id="476" r:id="rId8"/>
    <p:sldId id="455" r:id="rId9"/>
    <p:sldId id="450" r:id="rId10"/>
    <p:sldId id="451" r:id="rId11"/>
    <p:sldId id="452" r:id="rId12"/>
    <p:sldId id="453" r:id="rId13"/>
    <p:sldId id="472" r:id="rId14"/>
    <p:sldId id="479" r:id="rId15"/>
    <p:sldId id="481" r:id="rId16"/>
    <p:sldId id="457" r:id="rId17"/>
    <p:sldId id="483" r:id="rId18"/>
    <p:sldId id="484" r:id="rId19"/>
    <p:sldId id="485" r:id="rId20"/>
    <p:sldId id="486" r:id="rId21"/>
    <p:sldId id="482" r:id="rId22"/>
    <p:sldId id="477" r:id="rId23"/>
    <p:sldId id="487" r:id="rId24"/>
    <p:sldId id="488" r:id="rId25"/>
    <p:sldId id="478" r:id="rId26"/>
  </p:sldIdLst>
  <p:sldSz cx="9144000" cy="6858000" type="screen4x3"/>
  <p:notesSz cx="67945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0">
          <p15:clr>
            <a:srgbClr val="A4A3A4"/>
          </p15:clr>
        </p15:guide>
        <p15:guide id="4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AFAEA"/>
    <a:srgbClr val="FFCC00"/>
    <a:srgbClr val="FFFF00"/>
    <a:srgbClr val="FF6600"/>
    <a:srgbClr val="3333FF"/>
    <a:srgbClr val="FF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0" autoAdjust="0"/>
    <p:restoredTop sz="95644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00" y="-90"/>
      </p:cViewPr>
      <p:guideLst>
        <p:guide orient="horz" pos="2880"/>
        <p:guide pos="2160"/>
        <p:guide orient="horz" pos="3120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645" y="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7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981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7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645" y="9408981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FA39C092-EFE7-4F38-8CEE-C669D1E8C7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50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17" y="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34" y="4705350"/>
            <a:ext cx="4982633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17" y="941070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9E76B5-D636-4E1B-92EC-38EC11D75D0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565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2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06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24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602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7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803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8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13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9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137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10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13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11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137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15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68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20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674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21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95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61497-A91C-4403-A9B0-FC26F382AE2C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2615F0-C134-493E-B06C-932F017B17EE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BBFC5-374E-47F1-A262-E16A24D6B7CD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100FDCF-BB7E-4A9C-B302-3E7A14D1EAB4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A08-52FF-47FE-8F64-7FF1B66867F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386A-B977-405C-8924-6D2D884FD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A08-52FF-47FE-8F64-7FF1B66867F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386A-B977-405C-8924-6D2D884FD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A08-52FF-47FE-8F64-7FF1B66867F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386A-B977-405C-8924-6D2D884FD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A08-52FF-47FE-8F64-7FF1B66867F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386A-B977-405C-8924-6D2D884FD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A08-52FF-47FE-8F64-7FF1B66867F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386A-B977-405C-8924-6D2D884FD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A08-52FF-47FE-8F64-7FF1B66867F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386A-B977-405C-8924-6D2D884FD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A08-52FF-47FE-8F64-7FF1B66867F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386A-B977-405C-8924-6D2D884FD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CA6BE-AF48-47CF-AAF5-CAA4108D1ADE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A08-52FF-47FE-8F64-7FF1B66867F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386A-B977-405C-8924-6D2D884FD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A08-52FF-47FE-8F64-7FF1B66867F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386A-B977-405C-8924-6D2D884FD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A08-52FF-47FE-8F64-7FF1B66867F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386A-B977-405C-8924-6D2D884FD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A08-52FF-47FE-8F64-7FF1B66867F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386A-B977-405C-8924-6D2D884FD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04D06-180D-4FF0-8B66-CE1744F98F4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B52FD-998C-4B3B-84FF-0DD5875FFFB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601BAB-D1E8-4DB8-9E03-06706E26985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11BA1D-B625-4CF6-99A0-8D6BD20CEAE4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C05DD-0CB5-4073-9C4C-FE0B61412861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47862-3DA1-440E-A706-5AA8E93AB38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EB32A-C9F8-4EA4-AB40-160E4B37C2F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FDC7444-820C-4A27-BC1A-6038C9D0C01D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F7A08-52FF-47FE-8F64-7FF1B66867F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E386A-B977-405C-8924-6D2D884FD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-large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sz="3200" dirty="0">
                <a:latin typeface="Candara" panose="020E0502030303020204" pitchFamily="34" charset="0"/>
              </a:rPr>
              <a:t>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r>
              <a:rPr lang="en-GB" sz="2800" dirty="0">
                <a:latin typeface="Candara" panose="020E0502030303020204" pitchFamily="34" charset="0"/>
              </a:rPr>
              <a:t>Optimal climate policy depends on how we define better and best</a:t>
            </a:r>
          </a:p>
          <a:p>
            <a:r>
              <a:rPr lang="en-GB" sz="2800" dirty="0">
                <a:latin typeface="Candara" panose="020E0502030303020204" pitchFamily="34" charset="0"/>
              </a:rPr>
              <a:t>We may want to take advise from Socrates, Jesus, Mohammed, Lao Tzu, Johnny Rotten, Lord Stern or Lady Gaga</a:t>
            </a:r>
          </a:p>
          <a:p>
            <a:r>
              <a:rPr lang="en-GB" sz="2800" dirty="0">
                <a:latin typeface="Candara" panose="020E0502030303020204" pitchFamily="34" charset="0"/>
              </a:rPr>
              <a:t>We may also want to measure people’s</a:t>
            </a:r>
          </a:p>
          <a:p>
            <a:pPr lvl="1"/>
            <a:r>
              <a:rPr lang="en-GB" dirty="0">
                <a:latin typeface="Candara" panose="020E0502030303020204" pitchFamily="34" charset="0"/>
              </a:rPr>
              <a:t>time preference</a:t>
            </a:r>
          </a:p>
          <a:p>
            <a:pPr lvl="1"/>
            <a:r>
              <a:rPr lang="en-GB" dirty="0">
                <a:latin typeface="Candara" panose="020E0502030303020204" pitchFamily="34" charset="0"/>
              </a:rPr>
              <a:t>risk aversion</a:t>
            </a:r>
          </a:p>
          <a:p>
            <a:pPr lvl="1"/>
            <a:r>
              <a:rPr lang="en-GB" dirty="0">
                <a:latin typeface="Candara" panose="020E0502030303020204" pitchFamily="34" charset="0"/>
              </a:rPr>
              <a:t>inequity aversion</a:t>
            </a:r>
          </a:p>
          <a:p>
            <a:r>
              <a:rPr lang="en-GB" sz="2800" dirty="0">
                <a:latin typeface="Candara" panose="020E0502030303020204" pitchFamily="34" charset="0"/>
              </a:rPr>
              <a:t>But how?</a:t>
            </a:r>
          </a:p>
        </p:txBody>
      </p:sp>
    </p:spTree>
    <p:extLst>
      <p:ext uri="{BB962C8B-B14F-4D97-AF65-F5344CB8AC3E}">
        <p14:creationId xmlns:p14="http://schemas.microsoft.com/office/powerpoint/2010/main" val="471747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46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14" y="0"/>
            <a:ext cx="9166514" cy="5986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de-DE" sz="3200" dirty="0">
                <a:solidFill>
                  <a:schemeClr val="tx1"/>
                </a:solidFill>
                <a:latin typeface="Comic Sans MS" pitchFamily="66" charset="0"/>
              </a:rPr>
              <a:t>Time </a:t>
            </a:r>
            <a:r>
              <a:rPr lang="de-DE" sz="3200" dirty="0" err="1">
                <a:solidFill>
                  <a:schemeClr val="tx1"/>
                </a:solidFill>
                <a:latin typeface="Comic Sans MS" pitchFamily="66" charset="0"/>
              </a:rPr>
              <a:t>preference</a:t>
            </a:r>
            <a:endParaRPr lang="en-GB" sz="32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90800" y="4583875"/>
                <a:ext cx="4691669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𝐷𝐹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𝜗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583875"/>
                <a:ext cx="4691669" cy="470000"/>
              </a:xfrm>
              <a:prstGeom prst="rect">
                <a:avLst/>
              </a:prstGeom>
              <a:blipFill rotWithShape="1"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90800" y="3911447"/>
                <a:ext cx="30570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𝐷𝐹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𝜗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911447"/>
                <a:ext cx="3057055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119327" y="1600200"/>
                <a:ext cx="3981603" cy="484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𝐷𝐹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𝜗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𝜗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327" y="1600200"/>
                <a:ext cx="3981603" cy="48468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46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Candara" panose="020E0502030303020204" pitchFamily="34" charset="0"/>
              </a:rPr>
              <a:t>Time preference</a:t>
            </a:r>
          </a:p>
        </p:txBody>
      </p:sp>
      <p:sp>
        <p:nvSpPr>
          <p:cNvPr id="10168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05800" cy="5105400"/>
          </a:xfrm>
        </p:spPr>
        <p:txBody>
          <a:bodyPr/>
          <a:lstStyle/>
          <a:p>
            <a:r>
              <a:rPr lang="en-GB" sz="2400" dirty="0" err="1">
                <a:latin typeface="Candara" panose="020E0502030303020204" pitchFamily="34" charset="0"/>
              </a:rPr>
              <a:t>Benhabib</a:t>
            </a:r>
            <a:r>
              <a:rPr lang="en-GB" sz="2400" dirty="0">
                <a:latin typeface="Candara" panose="020E0502030303020204" pitchFamily="34" charset="0"/>
              </a:rPr>
              <a:t>, </a:t>
            </a:r>
            <a:r>
              <a:rPr lang="en-GB" sz="2400" dirty="0" err="1">
                <a:latin typeface="Candara" panose="020E0502030303020204" pitchFamily="34" charset="0"/>
              </a:rPr>
              <a:t>Bisin</a:t>
            </a:r>
            <a:r>
              <a:rPr lang="en-GB" sz="2400" dirty="0">
                <a:latin typeface="Candara" panose="020E0502030303020204" pitchFamily="34" charset="0"/>
              </a:rPr>
              <a:t> &amp; </a:t>
            </a:r>
            <a:r>
              <a:rPr lang="en-GB" sz="2400" dirty="0" err="1">
                <a:latin typeface="Candara" panose="020E0502030303020204" pitchFamily="34" charset="0"/>
              </a:rPr>
              <a:t>Schotter</a:t>
            </a:r>
            <a:r>
              <a:rPr lang="en-GB" sz="2400" dirty="0">
                <a:latin typeface="Candara" panose="020E0502030303020204" pitchFamily="34" charset="0"/>
              </a:rPr>
              <a:t> (2010, GEB) discount function has 3 parameters</a:t>
            </a:r>
          </a:p>
          <a:p>
            <a:r>
              <a:rPr lang="en-GB" sz="2400" dirty="0" err="1">
                <a:latin typeface="Candara" panose="020E0502030303020204" pitchFamily="34" charset="0"/>
              </a:rPr>
              <a:t>Voors</a:t>
            </a:r>
            <a:r>
              <a:rPr lang="en-GB" sz="2400" dirty="0">
                <a:latin typeface="Candara" panose="020E0502030303020204" pitchFamily="34" charset="0"/>
              </a:rPr>
              <a:t> et al., AER, 2012</a:t>
            </a:r>
          </a:p>
          <a:p>
            <a:pPr lvl="1"/>
            <a:r>
              <a:rPr lang="en-GB" sz="2400" dirty="0">
                <a:latin typeface="Candara" panose="020E0502030303020204" pitchFamily="34" charset="0"/>
              </a:rPr>
              <a:t>Discrete choice, 6 alternatives</a:t>
            </a:r>
          </a:p>
          <a:p>
            <a:pPr lvl="1"/>
            <a:r>
              <a:rPr lang="en-GB" sz="2400" dirty="0">
                <a:latin typeface="Candara" panose="020E0502030303020204" pitchFamily="34" charset="0"/>
              </a:rPr>
              <a:t>1 period, 1 sum: 1 observation per person</a:t>
            </a:r>
          </a:p>
          <a:p>
            <a:r>
              <a:rPr lang="en-GB" sz="2400" dirty="0">
                <a:latin typeface="Candara" panose="020E0502030303020204" pitchFamily="34" charset="0"/>
              </a:rPr>
              <a:t>Tanaka et al., AER, 2010</a:t>
            </a:r>
          </a:p>
          <a:p>
            <a:pPr lvl="1"/>
            <a:r>
              <a:rPr lang="en-GB" sz="2400" dirty="0">
                <a:latin typeface="Candara" panose="020E0502030303020204" pitchFamily="34" charset="0"/>
              </a:rPr>
              <a:t>Discrete choice, 5 alternatives</a:t>
            </a:r>
          </a:p>
          <a:p>
            <a:pPr lvl="1"/>
            <a:r>
              <a:rPr lang="en-GB" sz="2400" dirty="0">
                <a:latin typeface="Candara" panose="020E0502030303020204" pitchFamily="34" charset="0"/>
              </a:rPr>
              <a:t>3 periods, 5 sums: 15 </a:t>
            </a:r>
            <a:r>
              <a:rPr lang="en-GB" sz="2400" dirty="0" err="1">
                <a:latin typeface="Candara" panose="020E0502030303020204" pitchFamily="34" charset="0"/>
              </a:rPr>
              <a:t>obs</a:t>
            </a:r>
            <a:r>
              <a:rPr lang="en-GB" sz="2400" dirty="0">
                <a:latin typeface="Candara" panose="020E0502030303020204" pitchFamily="34" charset="0"/>
              </a:rPr>
              <a:t>/person, 5 </a:t>
            </a:r>
            <a:r>
              <a:rPr lang="en-GB" sz="2400" dirty="0" err="1">
                <a:latin typeface="Candara" panose="020E0502030303020204" pitchFamily="34" charset="0"/>
              </a:rPr>
              <a:t>obs</a:t>
            </a:r>
            <a:r>
              <a:rPr lang="en-GB" sz="2400" dirty="0">
                <a:latin typeface="Candara" panose="020E0502030303020204" pitchFamily="34" charset="0"/>
              </a:rPr>
              <a:t>/par</a:t>
            </a:r>
          </a:p>
          <a:p>
            <a:r>
              <a:rPr lang="en-GB" sz="2400" dirty="0" err="1">
                <a:latin typeface="Candara" panose="020E0502030303020204" pitchFamily="34" charset="0"/>
              </a:rPr>
              <a:t>Ifcher</a:t>
            </a:r>
            <a:r>
              <a:rPr lang="en-GB" sz="2400" dirty="0">
                <a:latin typeface="Candara" panose="020E0502030303020204" pitchFamily="34" charset="0"/>
              </a:rPr>
              <a:t> &amp; </a:t>
            </a:r>
            <a:r>
              <a:rPr lang="en-GB" sz="2400" dirty="0" err="1">
                <a:latin typeface="Candara" panose="020E0502030303020204" pitchFamily="34" charset="0"/>
              </a:rPr>
              <a:t>Zarghamee</a:t>
            </a:r>
            <a:r>
              <a:rPr lang="en-GB" sz="2400" dirty="0">
                <a:latin typeface="Candara" panose="020E0502030303020204" pitchFamily="34" charset="0"/>
              </a:rPr>
              <a:t>, AER, 2011</a:t>
            </a:r>
          </a:p>
          <a:p>
            <a:pPr lvl="1"/>
            <a:r>
              <a:rPr lang="en-GB" sz="2400" dirty="0">
                <a:latin typeface="Candara" panose="020E0502030303020204" pitchFamily="34" charset="0"/>
              </a:rPr>
              <a:t>Open choice</a:t>
            </a:r>
          </a:p>
          <a:p>
            <a:pPr lvl="1"/>
            <a:r>
              <a:rPr lang="en-GB" sz="2400" dirty="0">
                <a:latin typeface="Candara" panose="020E0502030303020204" pitchFamily="34" charset="0"/>
              </a:rPr>
              <a:t>6 periods, 5 sums: 30 </a:t>
            </a:r>
            <a:r>
              <a:rPr lang="en-GB" sz="2400" dirty="0" err="1">
                <a:latin typeface="Candara" panose="020E0502030303020204" pitchFamily="34" charset="0"/>
              </a:rPr>
              <a:t>obs</a:t>
            </a:r>
            <a:r>
              <a:rPr lang="en-GB" sz="2400" dirty="0">
                <a:latin typeface="Candara" panose="020E0502030303020204" pitchFamily="34" charset="0"/>
              </a:rPr>
              <a:t>/person, 10 </a:t>
            </a:r>
            <a:r>
              <a:rPr lang="en-GB" sz="2400" dirty="0" err="1">
                <a:latin typeface="Candara" panose="020E0502030303020204" pitchFamily="34" charset="0"/>
              </a:rPr>
              <a:t>obs</a:t>
            </a:r>
            <a:r>
              <a:rPr lang="en-GB" sz="2400" dirty="0">
                <a:latin typeface="Candara" panose="020E0502030303020204" pitchFamily="34" charset="0"/>
              </a:rPr>
              <a:t>/par</a:t>
            </a:r>
          </a:p>
          <a:p>
            <a:r>
              <a:rPr lang="en-GB" sz="2400" dirty="0">
                <a:latin typeface="Candara" panose="020E0502030303020204" pitchFamily="34" charset="0"/>
              </a:rPr>
              <a:t>No distinction between utility, consumption, risk, time</a:t>
            </a:r>
          </a:p>
          <a:p>
            <a:r>
              <a:rPr lang="en-GB" sz="2400" dirty="0">
                <a:latin typeface="Candara" panose="020E0502030303020204" pitchFamily="34" charset="0"/>
              </a:rPr>
              <a:t>Commitment device implies short time horizons</a:t>
            </a:r>
          </a:p>
          <a:p>
            <a:pPr>
              <a:lnSpc>
                <a:spcPct val="90000"/>
              </a:lnSpc>
            </a:pPr>
            <a:endParaRPr lang="en-GB" sz="28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None/>
            </a:pPr>
            <a:endParaRPr lang="en-GB" sz="2800" dirty="0">
              <a:latin typeface="Comic Sans MS" panose="030F0702030302020204" pitchFamily="66" charset="0"/>
            </a:endParaRPr>
          </a:p>
        </p:txBody>
      </p:sp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58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4"/>
            <a:ext cx="4290432" cy="43590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33400"/>
            <a:ext cx="4541914" cy="4313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09" y="1215198"/>
            <a:ext cx="6706181" cy="4427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956" y="2537086"/>
            <a:ext cx="6508044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52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44"/>
            <a:ext cx="9067800" cy="5480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48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9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023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Candara" panose="020E0502030303020204" pitchFamily="34" charset="0"/>
              </a:rPr>
              <a:t>Inequity aversion</a:t>
            </a:r>
          </a:p>
        </p:txBody>
      </p:sp>
      <p:sp>
        <p:nvSpPr>
          <p:cNvPr id="10168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r>
              <a:rPr lang="en-GB" sz="2800" dirty="0">
                <a:latin typeface="Candara" panose="020E0502030303020204" pitchFamily="34" charset="0"/>
              </a:rPr>
              <a:t>Fairness</a:t>
            </a:r>
          </a:p>
          <a:p>
            <a:pPr lvl="1"/>
            <a:r>
              <a:rPr lang="en-GB" sz="2400" dirty="0">
                <a:latin typeface="Candara" panose="020E0502030303020204" pitchFamily="34" charset="0"/>
              </a:rPr>
              <a:t>How to divide a windfall among a group of people?</a:t>
            </a:r>
          </a:p>
          <a:p>
            <a:r>
              <a:rPr lang="en-GB" sz="2800" dirty="0">
                <a:latin typeface="Candara" panose="020E0502030303020204" pitchFamily="34" charset="0"/>
              </a:rPr>
              <a:t>Equity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What is the best income distribution in a population?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For fairness, play a dictator game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I give you £10 – divide it between yourself and another</a:t>
            </a:r>
          </a:p>
          <a:p>
            <a:pPr>
              <a:lnSpc>
                <a:spcPct val="90000"/>
              </a:lnSpc>
            </a:pPr>
            <a:endParaRPr lang="en-GB" sz="2400" dirty="0"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</a:pPr>
            <a:endParaRPr lang="en-GB" sz="2000" dirty="0">
              <a:latin typeface="Comic Sans MS" panose="030F0702030302020204" pitchFamily="66" charset="0"/>
            </a:endParaRPr>
          </a:p>
          <a:p>
            <a:pPr lvl="1"/>
            <a:endParaRPr lang="en-GB" sz="20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None/>
            </a:pPr>
            <a:endParaRPr lang="en-GB" sz="2800" dirty="0">
              <a:latin typeface="Comic Sans MS" panose="030F0702030302020204" pitchFamily="66" charset="0"/>
            </a:endParaRPr>
          </a:p>
        </p:txBody>
      </p:sp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86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578"/>
            <a:ext cx="9143637" cy="584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51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2796"/>
            <a:ext cx="9172223" cy="37734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748920"/>
            <a:ext cx="3276599" cy="310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36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0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10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1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7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Candara" panose="020E0502030303020204" pitchFamily="34" charset="0"/>
              </a:rPr>
              <a:t>Risk preference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6836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914399"/>
                <a:ext cx="7772400" cy="5679831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3000" dirty="0">
                    <a:latin typeface="Candara" panose="020E0502030303020204" pitchFamily="34" charset="0"/>
                  </a:rPr>
                  <a:t>Micro (von Neumann-Morgenstern)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GB" sz="2800" dirty="0">
                  <a:latin typeface="Candara" panose="020E0502030303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GB" sz="28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sup>
                        </m:sSup>
                      </m:e>
                    </m:nary>
                    <m:r>
                      <a:rPr lang="en-GB" sz="28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p>
                    </m:sSubSup>
                  </m:oMath>
                </a14:m>
                <a:endParaRPr lang="en-GB" sz="2800" dirty="0">
                  <a:latin typeface="Candara" panose="020E0502030303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GB" sz="2800" dirty="0">
                  <a:latin typeface="Candara" panose="020E0502030303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3000" dirty="0">
                    <a:latin typeface="Candara" panose="020E0502030303020204" pitchFamily="34" charset="0"/>
                  </a:rPr>
                  <a:t>Prospect theory (</a:t>
                </a:r>
                <a:r>
                  <a:rPr lang="en-GB" sz="3000" dirty="0" err="1">
                    <a:latin typeface="Candara" panose="020E0502030303020204" pitchFamily="34" charset="0"/>
                  </a:rPr>
                  <a:t>Kahneman-Tversky</a:t>
                </a:r>
                <a:r>
                  <a:rPr lang="en-GB" sz="3000" dirty="0">
                    <a:latin typeface="Candara" panose="020E0502030303020204" pitchFamily="34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GB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GB" sz="2800" b="0" i="1" smtClean="0">
                            <a:latin typeface="Cambria Math"/>
                          </a:rPr>
                          <m:t>𝑟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sz="2800" dirty="0">
                  <a:latin typeface="Candara" panose="020E0502030303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GB" sz="2800" i="1">
                                <a:latin typeface="Cambria Math"/>
                              </a:rPr>
                              <m:t>−</m:t>
                            </m:r>
                            <m:r>
                              <a:rPr lang="en-GB" sz="2800" i="1">
                                <a:latin typeface="Cambria Math"/>
                              </a:rPr>
                              <m:t>𝑟</m:t>
                            </m:r>
                            <m:r>
                              <a:rPr lang="en-GB" sz="28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800" dirty="0">
                  <a:latin typeface="Candara" panose="020E0502030303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mr>
                        </m:m>
                      </m:e>
                    </m:nary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mr>
                    </m:m>
                  </m:oMath>
                </a14:m>
                <a:endParaRPr lang="en-GB" dirty="0">
                  <a:latin typeface="Candara" panose="020E0502030303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GB" sz="2800" dirty="0">
                  <a:latin typeface="Candara" panose="020E0502030303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3000" dirty="0">
                    <a:latin typeface="Candara" panose="020E0502030303020204" pitchFamily="34" charset="0"/>
                  </a:rPr>
                  <a:t>Simon would suggest people don’t bother to be rational in low stake lottery</a:t>
                </a:r>
              </a:p>
              <a:p>
                <a:pPr>
                  <a:lnSpc>
                    <a:spcPct val="90000"/>
                  </a:lnSpc>
                </a:pPr>
                <a:endParaRPr lang="en-GB" sz="2800" dirty="0">
                  <a:latin typeface="Comic Sans MS" panose="030F0702030302020204" pitchFamily="66" charset="0"/>
                </a:endParaRPr>
              </a:p>
              <a:p>
                <a:pPr>
                  <a:lnSpc>
                    <a:spcPct val="90000"/>
                  </a:lnSpc>
                  <a:buNone/>
                </a:pPr>
                <a:endParaRPr lang="en-GB" sz="28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1016836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914399"/>
                <a:ext cx="7772400" cy="5679831"/>
              </a:xfrm>
              <a:blipFill>
                <a:blip r:embed="rId3"/>
                <a:stretch>
                  <a:fillRect l="-1647" t="-1931" r="-1647" b="-1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93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Comic Sans MS" pitchFamily="66" charset="0"/>
              </a:rPr>
              <a:t>Inequity aversion</a:t>
            </a:r>
          </a:p>
        </p:txBody>
      </p:sp>
      <p:sp>
        <p:nvSpPr>
          <p:cNvPr id="10168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r>
              <a:rPr lang="en-GB" sz="2400" dirty="0">
                <a:latin typeface="Candara" panose="020E0502030303020204" pitchFamily="34" charset="0"/>
              </a:rPr>
              <a:t>Fairness</a:t>
            </a:r>
          </a:p>
          <a:p>
            <a:pPr lvl="1"/>
            <a:r>
              <a:rPr lang="en-GB" sz="2000" dirty="0">
                <a:latin typeface="Candara" panose="020E0502030303020204" pitchFamily="34" charset="0"/>
              </a:rPr>
              <a:t>How to divide a windfall among a group of people?</a:t>
            </a:r>
          </a:p>
          <a:p>
            <a:r>
              <a:rPr lang="en-GB" sz="2400" dirty="0">
                <a:latin typeface="Candara" panose="020E0502030303020204" pitchFamily="34" charset="0"/>
              </a:rPr>
              <a:t>Equity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latin typeface="Candara" panose="020E0502030303020204" pitchFamily="34" charset="0"/>
              </a:rPr>
              <a:t>What is the best income distribution in a population?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Choice experiment with leaky bucket</a:t>
            </a:r>
          </a:p>
          <a:p>
            <a:pPr lvl="1">
              <a:lnSpc>
                <a:spcPct val="90000"/>
              </a:lnSpc>
            </a:pPr>
            <a:endParaRPr lang="en-GB" sz="2000" dirty="0">
              <a:latin typeface="Comic Sans MS" panose="030F0702030302020204" pitchFamily="66" charset="0"/>
            </a:endParaRPr>
          </a:p>
          <a:p>
            <a:pPr lvl="1"/>
            <a:endParaRPr lang="en-GB" sz="20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None/>
            </a:pPr>
            <a:endParaRPr lang="en-GB" sz="2800" dirty="0">
              <a:latin typeface="Comic Sans MS" panose="030F0702030302020204" pitchFamily="66" charset="0"/>
            </a:endParaRPr>
          </a:p>
        </p:txBody>
      </p:sp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9144000" cy="276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56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Candara" panose="020E0502030303020204" pitchFamily="34" charset="0"/>
              </a:rPr>
              <a:t>Inequity aversion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6836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914400"/>
                <a:ext cx="7772400" cy="51054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GB" sz="2400" b="0" dirty="0">
                    <a:latin typeface="Candara" panose="020E0502030303020204" pitchFamily="34" charset="0"/>
                  </a:rPr>
                  <a:t>Bergson-Samuelson   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𝑊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1−</m:t>
                        </m:r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𝜔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GB" sz="2400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GB" sz="2400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sup>
                        </m:sSup>
                      </m:e>
                    </m:nary>
                  </m:oMath>
                </a14:m>
                <a:endParaRPr lang="en-GB" sz="2400" dirty="0">
                  <a:latin typeface="Candara" panose="020E0502030303020204" pitchFamily="34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GB" sz="2000" dirty="0">
                    <a:latin typeface="Candara" panose="020E0502030303020204" pitchFamily="34" charset="0"/>
                  </a:rPr>
                  <a:t>No distinction between risk and inequity aversion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2000" i="1">
                            <a:latin typeface="Cambria Math"/>
                          </a:rPr>
                          <m:t>1−</m:t>
                        </m:r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𝜔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GB" sz="2000" i="1">
                                <a:latin typeface="Cambria Math"/>
                              </a:rPr>
                              <m:t>1−</m:t>
                            </m:r>
                            <m:r>
                              <a:rPr lang="en-GB" sz="20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sup>
                        </m:sSup>
                      </m:e>
                    </m:nary>
                    <m:r>
                      <a:rPr lang="en-GB" sz="20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2000" i="1">
                            <a:latin typeface="Cambria Math"/>
                          </a:rPr>
                          <m:t>1−</m:t>
                        </m:r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𝜔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GB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𝜂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2000" i="1">
                                <a:latin typeface="Cambria Math"/>
                              </a:rPr>
                              <m:t>1−</m:t>
                            </m:r>
                            <m:r>
                              <a:rPr lang="en-GB" sz="20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sup>
                        </m:sSup>
                      </m:e>
                    </m:nary>
                    <m:r>
                      <a:rPr lang="en-GB" sz="2000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GB" sz="20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GB" sz="2000" i="1">
                            <a:latin typeface="Cambria Math"/>
                          </a:rPr>
                          <m:t>1−</m:t>
                        </m:r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𝜔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en-GB" sz="20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sup>
                        </m:sSubSup>
                      </m:e>
                    </m:nary>
                  </m:oMath>
                </a14:m>
                <a:endParaRPr lang="en-GB" sz="2000" dirty="0">
                  <a:latin typeface="Candara" panose="020E0502030303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2400" dirty="0">
                    <a:latin typeface="Candara" panose="020E0502030303020204" pitchFamily="34" charset="0"/>
                  </a:rPr>
                  <a:t>HARA                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𝑊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1−</m:t>
                        </m:r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𝜔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−</m:t>
                                </m:r>
                                <m:bar>
                                  <m:bar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GB" sz="2400" i="1">
                                <a:latin typeface="Cambria Math"/>
                              </a:rPr>
                              <m:t>1−</m:t>
                            </m:r>
                            <m:r>
                              <a:rPr lang="en-GB" sz="24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sup>
                        </m:sSup>
                      </m:e>
                    </m:nary>
                  </m:oMath>
                </a14:m>
                <a:endParaRPr lang="en-GB" sz="2400" dirty="0">
                  <a:latin typeface="Candara" panose="020E0502030303020204" pitchFamily="34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GB" sz="2000" dirty="0">
                    <a:latin typeface="Candara" panose="020E0502030303020204" pitchFamily="34" charset="0"/>
                  </a:rPr>
                  <a:t>Inequity aversion varies with average income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2400" dirty="0">
                    <a:latin typeface="Candara" panose="020E0502030303020204" pitchFamily="34" charset="0"/>
                  </a:rPr>
                  <a:t>Sen                           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𝑊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/>
                      </a:rPr>
                      <m:t>(1−</m:t>
                    </m:r>
                    <m:r>
                      <a:rPr lang="en-GB" sz="2400" b="0" i="1" smtClean="0">
                        <a:latin typeface="Cambria Math"/>
                      </a:rPr>
                      <m:t>𝐺</m:t>
                    </m:r>
                    <m:r>
                      <a:rPr lang="en-GB" sz="2400" b="0" i="1" smtClean="0">
                        <a:latin typeface="Cambria Math"/>
                      </a:rPr>
                      <m:t>)</m:t>
                    </m:r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24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>
                  <a:latin typeface="Candara" panose="020E0502030303020204" pitchFamily="34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GB" sz="2000" dirty="0">
                    <a:latin typeface="Candara" panose="020E0502030303020204" pitchFamily="34" charset="0"/>
                  </a:rPr>
                  <a:t>Strong inequity aversion</a:t>
                </a:r>
              </a:p>
              <a:p>
                <a:r>
                  <a:rPr lang="en-GB" sz="2400" dirty="0">
                    <a:latin typeface="Candara" panose="020E0502030303020204" pitchFamily="34" charset="0"/>
                  </a:rPr>
                  <a:t>Forster                     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𝑊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/>
                          </a:rPr>
                          <m:t>1−</m:t>
                        </m:r>
                        <m:r>
                          <a:rPr lang="en-GB" sz="2400" b="0" i="1" smtClean="0">
                            <a:latin typeface="Cambria Math"/>
                          </a:rPr>
                          <m:t>𝑇</m:t>
                        </m:r>
                      </m:e>
                    </m:d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>
                  <a:latin typeface="Candara" panose="020E0502030303020204" pitchFamily="34" charset="0"/>
                </a:endParaRPr>
              </a:p>
              <a:p>
                <a:pPr lvl="1"/>
                <a:r>
                  <a:rPr lang="en-GB" sz="2000" dirty="0">
                    <a:latin typeface="Candara" panose="020E0502030303020204" pitchFamily="34" charset="0"/>
                  </a:rPr>
                  <a:t>Weak inequity aversion</a:t>
                </a:r>
              </a:p>
              <a:p>
                <a:pPr lvl="1"/>
                <a:endParaRPr lang="en-GB" sz="2000" dirty="0">
                  <a:latin typeface="Comic Sans MS" panose="030F0702030302020204" pitchFamily="66" charset="0"/>
                </a:endParaRPr>
              </a:p>
              <a:p>
                <a:pPr>
                  <a:lnSpc>
                    <a:spcPct val="90000"/>
                  </a:lnSpc>
                  <a:buNone/>
                </a:pPr>
                <a:endParaRPr lang="en-GB" sz="28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1016836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914400"/>
                <a:ext cx="7772400" cy="5105400"/>
              </a:xfrm>
              <a:blipFill>
                <a:blip r:embed="rId3"/>
                <a:stretch>
                  <a:fillRect l="-1255" t="-3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78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9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6541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7650" cy="556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269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Candara" panose="020E0502030303020204" pitchFamily="34" charset="0"/>
              </a:rPr>
              <a:t>Wrap-up</a:t>
            </a:r>
          </a:p>
        </p:txBody>
      </p:sp>
      <p:sp>
        <p:nvSpPr>
          <p:cNvPr id="10168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r>
              <a:rPr lang="en-GB" sz="2800" dirty="0">
                <a:latin typeface="Candara" panose="020E0502030303020204" pitchFamily="34" charset="0"/>
              </a:rPr>
              <a:t>Experiments and surveys reveal a lot about our attitudes towards risk, time, others</a:t>
            </a:r>
          </a:p>
          <a:p>
            <a:r>
              <a:rPr lang="en-GB" sz="2800" dirty="0">
                <a:latin typeface="Candara" panose="020E0502030303020204" pitchFamily="34" charset="0"/>
              </a:rPr>
              <a:t>But not necessarily in a tidy way that neatly fits our theory</a:t>
            </a:r>
            <a:endParaRPr lang="en-GB" sz="2000" dirty="0">
              <a:latin typeface="Candara" panose="020E0502030303020204" pitchFamily="34" charset="0"/>
            </a:endParaRPr>
          </a:p>
          <a:p>
            <a:pPr lvl="1"/>
            <a:endParaRPr lang="en-GB" sz="20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None/>
            </a:pPr>
            <a:endParaRPr lang="en-GB" sz="2800" dirty="0">
              <a:latin typeface="Comic Sans MS" panose="030F0702030302020204" pitchFamily="66" charset="0"/>
            </a:endParaRPr>
          </a:p>
        </p:txBody>
      </p:sp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0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756" y="5562600"/>
            <a:ext cx="7090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Ask for choice between two lotteries because people</a:t>
            </a:r>
          </a:p>
          <a:p>
            <a:r>
              <a:rPr lang="en-GB" dirty="0">
                <a:latin typeface="Candara" panose="020E0502030303020204" pitchFamily="34" charset="0"/>
              </a:rPr>
              <a:t>may be biased towards sure things.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9082"/>
            <a:ext cx="9144001" cy="53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6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76642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If someone accepts Lottery 2 for £6000, then she must be</a:t>
            </a:r>
          </a:p>
          <a:p>
            <a:r>
              <a:rPr lang="en-GB" dirty="0">
                <a:latin typeface="Candara" panose="020E0502030303020204" pitchFamily="34" charset="0"/>
              </a:rPr>
              <a:t>risk neutral or risk loving.</a:t>
            </a:r>
          </a:p>
          <a:p>
            <a:endParaRPr lang="en-GB" dirty="0">
              <a:latin typeface="Candara" panose="020E0502030303020204" pitchFamily="34" charset="0"/>
            </a:endParaRPr>
          </a:p>
          <a:p>
            <a:r>
              <a:rPr lang="en-GB" dirty="0">
                <a:latin typeface="Candara" panose="020E0502030303020204" pitchFamily="34" charset="0"/>
              </a:rPr>
              <a:t>If someone on an income of £29000 per year rejects</a:t>
            </a:r>
          </a:p>
          <a:p>
            <a:r>
              <a:rPr lang="en-GB" dirty="0">
                <a:latin typeface="Candara" panose="020E0502030303020204" pitchFamily="34" charset="0"/>
              </a:rPr>
              <a:t>Lottery 2 for £6600, then her risk aversion </a:t>
            </a:r>
            <a:r>
              <a:rPr lang="en-GB" dirty="0" err="1">
                <a:latin typeface="Candara" panose="020E0502030303020204" pitchFamily="34" charset="0"/>
              </a:rPr>
              <a:t>aversion</a:t>
            </a:r>
            <a:endParaRPr lang="en-GB" dirty="0">
              <a:latin typeface="Candara" panose="020E0502030303020204" pitchFamily="34" charset="0"/>
            </a:endParaRPr>
          </a:p>
          <a:p>
            <a:r>
              <a:rPr lang="en-GB" dirty="0">
                <a:latin typeface="Candara" panose="020E0502030303020204" pitchFamily="34" charset="0"/>
              </a:rPr>
              <a:t>must be smaller than 1.4.</a:t>
            </a:r>
          </a:p>
          <a:p>
            <a:endParaRPr lang="en-GB" dirty="0">
              <a:latin typeface="Candara" panose="020E0502030303020204" pitchFamily="34" charset="0"/>
            </a:endParaRPr>
          </a:p>
          <a:p>
            <a:r>
              <a:rPr lang="en-GB" dirty="0">
                <a:latin typeface="Candara" panose="020E0502030303020204" pitchFamily="34" charset="0"/>
              </a:rPr>
              <a:t>If she rejected Lottery 2 for £6000, then her risk</a:t>
            </a:r>
          </a:p>
          <a:p>
            <a:r>
              <a:rPr lang="en-GB" dirty="0">
                <a:latin typeface="Candara" panose="020E0502030303020204" pitchFamily="34" charset="0"/>
              </a:rPr>
              <a:t>aversion lies between 0.0 and 1.4.</a:t>
            </a:r>
          </a:p>
        </p:txBody>
      </p:sp>
    </p:spTree>
    <p:extLst>
      <p:ext uri="{BB962C8B-B14F-4D97-AF65-F5344CB8AC3E}">
        <p14:creationId xmlns:p14="http://schemas.microsoft.com/office/powerpoint/2010/main" val="390559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348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63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7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Candara" panose="020E0502030303020204" pitchFamily="34" charset="0"/>
              </a:rPr>
              <a:t>Risk preference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6836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914400"/>
                <a:ext cx="7772400" cy="51054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GB" sz="2800" dirty="0">
                    <a:latin typeface="Candara" panose="020E0502030303020204" pitchFamily="34" charset="0"/>
                  </a:rPr>
                  <a:t>Prospect theory with </a:t>
                </a:r>
                <a:r>
                  <a:rPr lang="en-GB" sz="2800" dirty="0" err="1">
                    <a:latin typeface="Candara" panose="020E0502030303020204" pitchFamily="34" charset="0"/>
                  </a:rPr>
                  <a:t>Prelec</a:t>
                </a:r>
                <a:r>
                  <a:rPr lang="en-GB" sz="2800" dirty="0">
                    <a:latin typeface="Candara" panose="020E0502030303020204" pitchFamily="34" charset="0"/>
                  </a:rPr>
                  <a:t> risk bias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nbda"/>
                          </a:rPr>
                        </m:ctrlPr>
                      </m:sSubPr>
                      <m:e>
                        <m:r>
                          <a:rPr lang="en-GB" sz="2800" i="1">
                            <a:latin typeface="Canbda"/>
                          </a:rPr>
                          <m:t>𝑉</m:t>
                        </m:r>
                      </m:e>
                      <m:sub>
                        <m:r>
                          <a:rPr lang="en-GB" sz="2800" i="1">
                            <a:latin typeface="Canbda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nbda"/>
                          </a:rPr>
                        </m:ctrlPr>
                      </m:dPr>
                      <m:e>
                        <m:r>
                          <a:rPr lang="en-GB" sz="2800" i="1">
                            <a:latin typeface="Canbda"/>
                          </a:rPr>
                          <m:t>𝐿</m:t>
                        </m:r>
                      </m:e>
                    </m:d>
                    <m:r>
                      <a:rPr lang="en-GB" sz="2800" i="1">
                        <a:latin typeface="Canbda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800" i="1">
                            <a:latin typeface="Canbda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GB" sz="2800">
                            <a:latin typeface="Canbda"/>
                          </a:rPr>
                          <m:t>exp</m:t>
                        </m:r>
                        <m:r>
                          <a:rPr lang="en-GB" sz="2800" i="1">
                            <a:latin typeface="Canbda"/>
                          </a:rPr>
                          <m:t>⁡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GB" sz="2800" i="1">
                                <a:latin typeface="Canbda"/>
                              </a:rPr>
                            </m:ctrlPr>
                          </m:dPr>
                          <m:e>
                            <m:r>
                              <a:rPr lang="en-GB" sz="2800" i="1">
                                <a:latin typeface="Canbda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2800" i="1">
                                    <a:latin typeface="Canbd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2800" i="1">
                                        <a:latin typeface="Canbda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800" i="1">
                                        <a:latin typeface="Canbda"/>
                                      </a:rPr>
                                      <m:t>−</m:t>
                                    </m:r>
                                    <m:r>
                                      <a:rPr lang="en-GB" sz="2800" i="1">
                                        <a:latin typeface="Canbda"/>
                                      </a:rPr>
                                      <m:t>𝑙𝑛</m:t>
                                    </m:r>
                                    <m:d>
                                      <m:dPr>
                                        <m:ctrlPr>
                                          <a:rPr lang="en-GB" sz="2800" i="1">
                                            <a:latin typeface="Canbda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2800" i="1">
                                                <a:latin typeface="Canbd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800" i="1">
                                                <a:latin typeface="Canbda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GB" sz="2800" i="1">
                                                <a:latin typeface="Canbda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GB" sz="2800" i="1" smtClean="0">
                                    <a:latin typeface="Canbda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e>
                        </m:d>
                        <m:sSubSup>
                          <m:sSubSupPr>
                            <m:ctrlPr>
                              <a:rPr lang="en-GB" sz="2800" i="1" smtClean="0">
                                <a:latin typeface="Canbda"/>
                              </a:rPr>
                            </m:ctrlPr>
                          </m:sSubSupPr>
                          <m:e>
                            <m:r>
                              <a:rPr lang="en-GB" sz="2800" b="0" i="1" smtClean="0">
                                <a:latin typeface="Canbda"/>
                              </a:rPr>
                              <m:t>𝑑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nbda"/>
                              </a:rPr>
                              <m:t>𝑠</m:t>
                            </m:r>
                          </m:sub>
                          <m:sup>
                            <m:r>
                              <a:rPr lang="en-GB" sz="2800" i="1" smtClean="0">
                                <a:latin typeface="Canbda"/>
                                <a:ea typeface="Cambria Math" panose="02040503050406030204" pitchFamily="18" charset="0"/>
                              </a:rPr>
                              <m:t>𝜀</m:t>
                            </m:r>
                          </m:sup>
                        </m:sSubSup>
                      </m:e>
                    </m:nary>
                  </m:oMath>
                </a14:m>
                <a:endParaRPr lang="en-GB" sz="2800" dirty="0">
                  <a:latin typeface="Candara" panose="020E0502030303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GB" sz="2800" dirty="0">
                  <a:latin typeface="Candara" panose="020E0502030303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2800" dirty="0">
                    <a:latin typeface="Candara" panose="020E0502030303020204" pitchFamily="34" charset="0"/>
                  </a:rPr>
                  <a:t>Loss aversion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latin typeface="Canbda"/>
                          </a:rPr>
                        </m:ctrlPr>
                      </m:sSubSupPr>
                      <m:e>
                        <m:r>
                          <a:rPr lang="en-GB" sz="2800" i="1">
                            <a:latin typeface="Canbda"/>
                          </a:rPr>
                          <m:t>𝑑</m:t>
                        </m:r>
                      </m:e>
                      <m:sub>
                        <m:r>
                          <a:rPr lang="en-GB" sz="2800" i="1">
                            <a:latin typeface="Canbda"/>
                          </a:rPr>
                          <m:t>𝑠</m:t>
                        </m:r>
                      </m:sub>
                      <m:sup>
                        <m:r>
                          <a:rPr lang="en-GB" sz="2800" i="1">
                            <a:latin typeface="Canbda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bSup>
                    <m:r>
                      <a:rPr lang="en-GB" sz="2800" i="1" smtClean="0">
                        <a:latin typeface="Canbda"/>
                        <a:ea typeface="Cambria Math" panose="02040503050406030204" pitchFamily="18" charset="0"/>
                      </a:rPr>
                      <m:t>⟶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GB" sz="2800" i="1" smtClean="0">
                            <a:latin typeface="Canbda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Sup>
                            <m:sSubSupPr>
                              <m:ctrlPr>
                                <a:rPr lang="en-GB" sz="2800" i="1">
                                  <a:latin typeface="Canbda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latin typeface="Canbda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2800" i="1">
                                  <a:latin typeface="Canbda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GB" sz="2800" i="1">
                                  <a:latin typeface="Canbda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bSup>
                          <m:r>
                            <a:rPr lang="en-GB" sz="2800" b="0" i="1" smtClean="0">
                              <a:latin typeface="Canbda"/>
                              <a:ea typeface="Cambria Math" panose="02040503050406030204" pitchFamily="18" charset="0"/>
                            </a:rPr>
                            <m:t>                  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latin typeface="Canbda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nbda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nbda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nbda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mr>
                      <m:mr>
                        <m:e>
                          <m:r>
                            <a:rPr lang="en-GB" sz="2800" i="1" smtClean="0">
                              <a:latin typeface="Canbda"/>
                              <a:ea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GB" sz="2800" i="1" smtClean="0">
                                  <a:latin typeface="Canbda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800" i="1">
                                      <a:latin typeface="Canbda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latin typeface="Canbda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nbda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nbda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nbda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800" i="1" smtClean="0">
                                  <a:latin typeface="Canbda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nbda"/>
                              <a:ea typeface="Cambria Math" panose="02040503050406030204" pitchFamily="18" charset="0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GB" sz="2800" i="1">
                                  <a:latin typeface="Canbda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nbda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2800" i="1">
                                  <a:latin typeface="Canbda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nbda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GB" sz="2800" i="1">
                              <a:latin typeface="Canbda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endParaRPr lang="en-GB" sz="2800" dirty="0">
                  <a:latin typeface="Candara" panose="020E0502030303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GB" sz="2800" dirty="0">
                  <a:latin typeface="Candara" panose="020E0502030303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2800" dirty="0">
                    <a:latin typeface="Candara" panose="020E0502030303020204" pitchFamily="34" charset="0"/>
                  </a:rPr>
                  <a:t>So, three parameters to be estimated</a:t>
                </a:r>
                <a:endParaRPr lang="en-GB" sz="2000" dirty="0">
                  <a:latin typeface="Candara" panose="020E0502030303020204" pitchFamily="34" charset="0"/>
                </a:endParaRPr>
              </a:p>
              <a:p>
                <a:pPr>
                  <a:lnSpc>
                    <a:spcPct val="90000"/>
                  </a:lnSpc>
                  <a:buNone/>
                </a:pPr>
                <a:endParaRPr lang="en-GB" sz="28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1016836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914400"/>
                <a:ext cx="7772400" cy="5105400"/>
              </a:xfrm>
              <a:blipFill>
                <a:blip r:embed="rId3"/>
                <a:stretch>
                  <a:fillRect l="-1647" t="-21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46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14" y="0"/>
            <a:ext cx="9166514" cy="5986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de-DE" sz="3200" dirty="0">
                <a:solidFill>
                  <a:schemeClr val="tx1"/>
                </a:solidFill>
                <a:latin typeface="Comic Sans MS" pitchFamily="66" charset="0"/>
              </a:rPr>
              <a:t>Time </a:t>
            </a:r>
            <a:r>
              <a:rPr lang="de-DE" sz="3200" dirty="0" err="1">
                <a:solidFill>
                  <a:schemeClr val="tx1"/>
                </a:solidFill>
                <a:latin typeface="Comic Sans MS" pitchFamily="66" charset="0"/>
              </a:rPr>
              <a:t>preference</a:t>
            </a:r>
            <a:endParaRPr lang="en-GB" sz="32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6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9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de-DE" sz="3200" dirty="0">
                <a:solidFill>
                  <a:schemeClr val="tx1"/>
                </a:solidFill>
                <a:latin typeface="Comic Sans MS" pitchFamily="66" charset="0"/>
              </a:rPr>
              <a:t>Time </a:t>
            </a:r>
            <a:r>
              <a:rPr lang="de-DE" sz="3200" dirty="0" err="1">
                <a:solidFill>
                  <a:schemeClr val="tx1"/>
                </a:solidFill>
                <a:latin typeface="Comic Sans MS" pitchFamily="66" charset="0"/>
              </a:rPr>
              <a:t>preference</a:t>
            </a:r>
            <a:endParaRPr lang="en-GB" sz="32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8071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520</Words>
  <Application>Microsoft Office PowerPoint</Application>
  <PresentationFormat>On-screen Show (4:3)</PresentationFormat>
  <Paragraphs>96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Canbda</vt:lpstr>
      <vt:lpstr>Candara</vt:lpstr>
      <vt:lpstr>Comic Sans MS</vt:lpstr>
      <vt:lpstr>Times New Roman</vt:lpstr>
      <vt:lpstr>Standarddesign</vt:lpstr>
      <vt:lpstr>Custom Design</vt:lpstr>
      <vt:lpstr>Preferences</vt:lpstr>
      <vt:lpstr>Risk preference</vt:lpstr>
      <vt:lpstr>PowerPoint Presentation</vt:lpstr>
      <vt:lpstr>PowerPoint Presentation</vt:lpstr>
      <vt:lpstr>PowerPoint Presentation</vt:lpstr>
      <vt:lpstr>PowerPoint Presentation</vt:lpstr>
      <vt:lpstr>Risk preference</vt:lpstr>
      <vt:lpstr>Time preference</vt:lpstr>
      <vt:lpstr>Time preference</vt:lpstr>
      <vt:lpstr>Time preference</vt:lpstr>
      <vt:lpstr>Time preference</vt:lpstr>
      <vt:lpstr>PowerPoint Presentation</vt:lpstr>
      <vt:lpstr>PowerPoint Presentation</vt:lpstr>
      <vt:lpstr>PowerPoint Presentation</vt:lpstr>
      <vt:lpstr>Inequity aversion</vt:lpstr>
      <vt:lpstr>PowerPoint Presentation</vt:lpstr>
      <vt:lpstr>PowerPoint Presentation</vt:lpstr>
      <vt:lpstr>PowerPoint Presentation</vt:lpstr>
      <vt:lpstr>PowerPoint Presentation</vt:lpstr>
      <vt:lpstr>Inequity aversion</vt:lpstr>
      <vt:lpstr>Inequity aversion</vt:lpstr>
      <vt:lpstr>PowerPoint Presentation</vt:lpstr>
      <vt:lpstr>PowerPoint Presentation</vt:lpstr>
      <vt:lpstr>Wrap-up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Climate-Economy Modelling</dc:title>
  <dc:creator>Richard Tol</dc:creator>
  <cp:lastModifiedBy>Richard Tol</cp:lastModifiedBy>
  <cp:revision>889</cp:revision>
  <cp:lastPrinted>2015-01-12T17:48:19Z</cp:lastPrinted>
  <dcterms:created xsi:type="dcterms:W3CDTF">2000-06-09T13:17:07Z</dcterms:created>
  <dcterms:modified xsi:type="dcterms:W3CDTF">2017-11-14T13:01:22Z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327619320</vt:i4>
  </property>
  <property fmtid="{D5CDD505-2E9C-101B-9397-08002B2CF9AE}" pid="3" name="_NewReviewCycle">
    <vt:lpwstr/>
  </property>
  <property fmtid="{D5CDD505-2E9C-101B-9397-08002B2CF9AE}" pid="4" name="_EmailSubject">
    <vt:lpwstr/>
  </property>
  <property fmtid="{D5CDD505-2E9C-101B-9397-08002B2CF9AE}" pid="5" name="_AuthorEmail">
    <vt:lpwstr>P.Dolton@sussex.ac.uk</vt:lpwstr>
  </property>
  <property fmtid="{D5CDD505-2E9C-101B-9397-08002B2CF9AE}" pid="6" name="_AuthorEmailDisplayName">
    <vt:lpwstr>Peter Dolton</vt:lpwstr>
  </property>
</Properties>
</file>