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551" r:id="rId3"/>
    <p:sldId id="553" r:id="rId4"/>
    <p:sldId id="556" r:id="rId5"/>
    <p:sldId id="557" r:id="rId6"/>
    <p:sldId id="550" r:id="rId7"/>
    <p:sldId id="558" r:id="rId8"/>
    <p:sldId id="566" r:id="rId9"/>
    <p:sldId id="559" r:id="rId10"/>
    <p:sldId id="560" r:id="rId11"/>
    <p:sldId id="561" r:id="rId12"/>
    <p:sldId id="562" r:id="rId13"/>
    <p:sldId id="563" r:id="rId14"/>
    <p:sldId id="564" r:id="rId15"/>
    <p:sldId id="565" r:id="rId16"/>
  </p:sldIdLst>
  <p:sldSz cx="9144000" cy="6858000" type="screen4x3"/>
  <p:notesSz cx="6858000" cy="9144000"/>
  <p:defaultTextStyle>
    <a:defPPr>
      <a:defRPr lang="de-DE"/>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EA"/>
    <a:srgbClr val="FFCC00"/>
    <a:srgbClr val="FFFF00"/>
    <a:srgbClr val="FF6600"/>
    <a:srgbClr val="3333FF"/>
    <a:srgbClr val="008000"/>
    <a:srgbClr val="FF00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0675" autoAdjust="0"/>
  </p:normalViewPr>
  <p:slideViewPr>
    <p:cSldViewPr>
      <p:cViewPr>
        <p:scale>
          <a:sx n="60" d="100"/>
          <a:sy n="60" d="100"/>
        </p:scale>
        <p:origin x="-73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67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67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67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FA39C092-EFE7-4F38-8CEE-C669D1E8C7C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74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74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Klicken Sie, um die Formate des Vorlagentextes zu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174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74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89E76B5-D636-4E1B-92EC-38EC11D75D04}"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3A753-77A8-4814-AA05-B91274C46375}" type="slidenum">
              <a:rPr lang="en-GB"/>
              <a:pPr/>
              <a:t>1</a:t>
            </a:fld>
            <a:endParaRPr lang="en-GB"/>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12</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14</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15</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72943-F61C-49D7-8EE6-75B6F5A280BF}" type="slidenum">
              <a:rPr lang="en-GB"/>
              <a:pPr/>
              <a:t>2</a:t>
            </a:fld>
            <a:endParaRPr lang="en-GB"/>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93471-3250-44F3-A5C7-F677007ED91E}" type="slidenum">
              <a:rPr lang="en-GB"/>
              <a:pPr/>
              <a:t>3</a:t>
            </a:fld>
            <a:endParaRPr lang="en-GB"/>
          </a:p>
        </p:txBody>
      </p:sp>
      <p:sp>
        <p:nvSpPr>
          <p:cNvPr id="302082" name="Rectangle 2"/>
          <p:cNvSpPr>
            <a:spLocks noGrp="1" noRot="1" noChangeAspect="1" noChangeArrowheads="1" noTextEdit="1"/>
          </p:cNvSpPr>
          <p:nvPr>
            <p:ph type="sldImg"/>
          </p:nvPr>
        </p:nvSpPr>
        <p:spPr>
          <a:xfrm>
            <a:off x="940133" y="686535"/>
            <a:ext cx="4979337" cy="3428265"/>
          </a:xfrm>
          <a:ln/>
        </p:spPr>
      </p:sp>
      <p:sp>
        <p:nvSpPr>
          <p:cNvPr id="302083" name="Rectangle 3"/>
          <p:cNvSpPr>
            <a:spLocks noGrp="1" noChangeArrowheads="1"/>
          </p:cNvSpPr>
          <p:nvPr>
            <p:ph type="body" idx="1"/>
          </p:nvPr>
        </p:nvSpPr>
        <p:spPr>
          <a:xfrm>
            <a:off x="685480" y="4344135"/>
            <a:ext cx="5487041" cy="411480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6EB11-0509-44D3-99CE-C09C604011C4}" type="slidenum">
              <a:rPr lang="en-GB"/>
              <a:pPr/>
              <a:t>4</a:t>
            </a:fld>
            <a:endParaRPr lang="en-GB"/>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6</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8</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9</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10</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425A8-6179-4C61-832C-5C141AC4A06D}" type="slidenum">
              <a:rPr lang="en-GB"/>
              <a:pPr/>
              <a:t>11</a:t>
            </a:fld>
            <a:endParaRPr lang="en-GB"/>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de-DE"/>
          </a:p>
        </p:txBody>
      </p:sp>
      <p:sp>
        <p:nvSpPr>
          <p:cNvPr id="5" name="Footer Placeholder 4"/>
          <p:cNvSpPr>
            <a:spLocks noGrp="1"/>
          </p:cNvSpPr>
          <p:nvPr>
            <p:ph type="ftr" sz="quarter" idx="11"/>
          </p:nvPr>
        </p:nvSpPr>
        <p:spPr/>
        <p:txBody>
          <a:bodyPr/>
          <a:lstStyle>
            <a:lvl1pPr>
              <a:defRPr/>
            </a:lvl1pPr>
          </a:lstStyle>
          <a:p>
            <a:endParaRPr lang="de-DE"/>
          </a:p>
        </p:txBody>
      </p:sp>
      <p:sp>
        <p:nvSpPr>
          <p:cNvPr id="6" name="Slide Number Placeholder 5"/>
          <p:cNvSpPr>
            <a:spLocks noGrp="1"/>
          </p:cNvSpPr>
          <p:nvPr>
            <p:ph type="sldNum" sz="quarter" idx="12"/>
          </p:nvPr>
        </p:nvSpPr>
        <p:spPr/>
        <p:txBody>
          <a:bodyPr/>
          <a:lstStyle>
            <a:lvl1pPr>
              <a:defRPr/>
            </a:lvl1pPr>
          </a:lstStyle>
          <a:p>
            <a:fld id="{0E561497-A91C-4403-A9B0-FC26F382AE2C}" type="slidenum">
              <a:rPr lang="de-DE"/>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de-DE"/>
          </a:p>
        </p:txBody>
      </p:sp>
      <p:sp>
        <p:nvSpPr>
          <p:cNvPr id="5" name="Footer Placeholder 4"/>
          <p:cNvSpPr>
            <a:spLocks noGrp="1"/>
          </p:cNvSpPr>
          <p:nvPr>
            <p:ph type="ftr" sz="quarter" idx="11"/>
          </p:nvPr>
        </p:nvSpPr>
        <p:spPr/>
        <p:txBody>
          <a:bodyPr/>
          <a:lstStyle>
            <a:lvl1pPr>
              <a:defRPr/>
            </a:lvl1pPr>
          </a:lstStyle>
          <a:p>
            <a:endParaRPr lang="de-DE"/>
          </a:p>
        </p:txBody>
      </p:sp>
      <p:sp>
        <p:nvSpPr>
          <p:cNvPr id="6" name="Slide Number Placeholder 5"/>
          <p:cNvSpPr>
            <a:spLocks noGrp="1"/>
          </p:cNvSpPr>
          <p:nvPr>
            <p:ph type="sldNum" sz="quarter" idx="12"/>
          </p:nvPr>
        </p:nvSpPr>
        <p:spPr/>
        <p:txBody>
          <a:bodyPr/>
          <a:lstStyle>
            <a:lvl1pPr>
              <a:defRPr/>
            </a:lvl1pPr>
          </a:lstStyle>
          <a:p>
            <a:fld id="{FD2615F0-C134-493E-B06C-932F017B17EE}" type="slidenum">
              <a:rPr lang="de-DE"/>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de-DE"/>
          </a:p>
        </p:txBody>
      </p:sp>
      <p:sp>
        <p:nvSpPr>
          <p:cNvPr id="5" name="Footer Placeholder 4"/>
          <p:cNvSpPr>
            <a:spLocks noGrp="1"/>
          </p:cNvSpPr>
          <p:nvPr>
            <p:ph type="ftr" sz="quarter" idx="11"/>
          </p:nvPr>
        </p:nvSpPr>
        <p:spPr/>
        <p:txBody>
          <a:bodyPr/>
          <a:lstStyle>
            <a:lvl1pPr>
              <a:defRPr/>
            </a:lvl1pPr>
          </a:lstStyle>
          <a:p>
            <a:endParaRPr lang="de-DE"/>
          </a:p>
        </p:txBody>
      </p:sp>
      <p:sp>
        <p:nvSpPr>
          <p:cNvPr id="6" name="Slide Number Placeholder 5"/>
          <p:cNvSpPr>
            <a:spLocks noGrp="1"/>
          </p:cNvSpPr>
          <p:nvPr>
            <p:ph type="sldNum" sz="quarter" idx="12"/>
          </p:nvPr>
        </p:nvSpPr>
        <p:spPr/>
        <p:txBody>
          <a:bodyPr/>
          <a:lstStyle>
            <a:lvl1pPr>
              <a:defRPr/>
            </a:lvl1pPr>
          </a:lstStyle>
          <a:p>
            <a:fld id="{401BBFC5-374E-47F1-A262-E16A24D6B7CD}" type="slidenum">
              <a:rPr lang="de-DE"/>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de-DE"/>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de-DE"/>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100FDCF-BB7E-4A9C-B302-3E7A14D1EAB4}" type="slidenum">
              <a:rPr lang="de-DE"/>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de-DE"/>
          </a:p>
        </p:txBody>
      </p:sp>
      <p:sp>
        <p:nvSpPr>
          <p:cNvPr id="5" name="Footer Placeholder 4"/>
          <p:cNvSpPr>
            <a:spLocks noGrp="1"/>
          </p:cNvSpPr>
          <p:nvPr>
            <p:ph type="ftr" sz="quarter" idx="11"/>
          </p:nvPr>
        </p:nvSpPr>
        <p:spPr/>
        <p:txBody>
          <a:bodyPr/>
          <a:lstStyle>
            <a:lvl1pPr>
              <a:defRPr/>
            </a:lvl1pPr>
          </a:lstStyle>
          <a:p>
            <a:endParaRPr lang="de-DE"/>
          </a:p>
        </p:txBody>
      </p:sp>
      <p:sp>
        <p:nvSpPr>
          <p:cNvPr id="6" name="Slide Number Placeholder 5"/>
          <p:cNvSpPr>
            <a:spLocks noGrp="1"/>
          </p:cNvSpPr>
          <p:nvPr>
            <p:ph type="sldNum" sz="quarter" idx="12"/>
          </p:nvPr>
        </p:nvSpPr>
        <p:spPr/>
        <p:txBody>
          <a:bodyPr/>
          <a:lstStyle>
            <a:lvl1pPr>
              <a:defRPr/>
            </a:lvl1pPr>
          </a:lstStyle>
          <a:p>
            <a:fld id="{3ACCA6BE-AF48-47CF-AAF5-CAA4108D1ADE}" type="slidenum">
              <a:rPr lang="de-DE"/>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de-DE"/>
          </a:p>
        </p:txBody>
      </p:sp>
      <p:sp>
        <p:nvSpPr>
          <p:cNvPr id="5" name="Footer Placeholder 4"/>
          <p:cNvSpPr>
            <a:spLocks noGrp="1"/>
          </p:cNvSpPr>
          <p:nvPr>
            <p:ph type="ftr" sz="quarter" idx="11"/>
          </p:nvPr>
        </p:nvSpPr>
        <p:spPr/>
        <p:txBody>
          <a:bodyPr/>
          <a:lstStyle>
            <a:lvl1pPr>
              <a:defRPr/>
            </a:lvl1pPr>
          </a:lstStyle>
          <a:p>
            <a:endParaRPr lang="de-DE"/>
          </a:p>
        </p:txBody>
      </p:sp>
      <p:sp>
        <p:nvSpPr>
          <p:cNvPr id="6" name="Slide Number Placeholder 5"/>
          <p:cNvSpPr>
            <a:spLocks noGrp="1"/>
          </p:cNvSpPr>
          <p:nvPr>
            <p:ph type="sldNum" sz="quarter" idx="12"/>
          </p:nvPr>
        </p:nvSpPr>
        <p:spPr/>
        <p:txBody>
          <a:bodyPr/>
          <a:lstStyle>
            <a:lvl1pPr>
              <a:defRPr/>
            </a:lvl1pPr>
          </a:lstStyle>
          <a:p>
            <a:fld id="{40504D06-180D-4FF0-8B66-CE1744F98F42}" type="slidenum">
              <a:rPr lang="de-DE"/>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de-DE"/>
          </a:p>
        </p:txBody>
      </p:sp>
      <p:sp>
        <p:nvSpPr>
          <p:cNvPr id="6" name="Footer Placeholder 5"/>
          <p:cNvSpPr>
            <a:spLocks noGrp="1"/>
          </p:cNvSpPr>
          <p:nvPr>
            <p:ph type="ftr" sz="quarter" idx="11"/>
          </p:nvPr>
        </p:nvSpPr>
        <p:spPr/>
        <p:txBody>
          <a:bodyPr/>
          <a:lstStyle>
            <a:lvl1pPr>
              <a:defRPr/>
            </a:lvl1pPr>
          </a:lstStyle>
          <a:p>
            <a:endParaRPr lang="de-DE"/>
          </a:p>
        </p:txBody>
      </p:sp>
      <p:sp>
        <p:nvSpPr>
          <p:cNvPr id="7" name="Slide Number Placeholder 6"/>
          <p:cNvSpPr>
            <a:spLocks noGrp="1"/>
          </p:cNvSpPr>
          <p:nvPr>
            <p:ph type="sldNum" sz="quarter" idx="12"/>
          </p:nvPr>
        </p:nvSpPr>
        <p:spPr/>
        <p:txBody>
          <a:bodyPr/>
          <a:lstStyle>
            <a:lvl1pPr>
              <a:defRPr/>
            </a:lvl1pPr>
          </a:lstStyle>
          <a:p>
            <a:fld id="{E37B52FD-998C-4B3B-84FF-0DD5875FFFBF}" type="slidenum">
              <a:rPr lang="de-DE"/>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de-DE"/>
          </a:p>
        </p:txBody>
      </p:sp>
      <p:sp>
        <p:nvSpPr>
          <p:cNvPr id="8" name="Footer Placeholder 7"/>
          <p:cNvSpPr>
            <a:spLocks noGrp="1"/>
          </p:cNvSpPr>
          <p:nvPr>
            <p:ph type="ftr" sz="quarter" idx="11"/>
          </p:nvPr>
        </p:nvSpPr>
        <p:spPr/>
        <p:txBody>
          <a:bodyPr/>
          <a:lstStyle>
            <a:lvl1pPr>
              <a:defRPr/>
            </a:lvl1pPr>
          </a:lstStyle>
          <a:p>
            <a:endParaRPr lang="de-DE"/>
          </a:p>
        </p:txBody>
      </p:sp>
      <p:sp>
        <p:nvSpPr>
          <p:cNvPr id="9" name="Slide Number Placeholder 8"/>
          <p:cNvSpPr>
            <a:spLocks noGrp="1"/>
          </p:cNvSpPr>
          <p:nvPr>
            <p:ph type="sldNum" sz="quarter" idx="12"/>
          </p:nvPr>
        </p:nvSpPr>
        <p:spPr/>
        <p:txBody>
          <a:bodyPr/>
          <a:lstStyle>
            <a:lvl1pPr>
              <a:defRPr/>
            </a:lvl1pPr>
          </a:lstStyle>
          <a:p>
            <a:fld id="{47601BAB-D1E8-4DB8-9E03-06706E269858}" type="slidenum">
              <a:rPr lang="de-DE"/>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de-DE"/>
          </a:p>
        </p:txBody>
      </p:sp>
      <p:sp>
        <p:nvSpPr>
          <p:cNvPr id="4" name="Footer Placeholder 3"/>
          <p:cNvSpPr>
            <a:spLocks noGrp="1"/>
          </p:cNvSpPr>
          <p:nvPr>
            <p:ph type="ftr" sz="quarter" idx="11"/>
          </p:nvPr>
        </p:nvSpPr>
        <p:spPr/>
        <p:txBody>
          <a:bodyPr/>
          <a:lstStyle>
            <a:lvl1pPr>
              <a:defRPr/>
            </a:lvl1pPr>
          </a:lstStyle>
          <a:p>
            <a:endParaRPr lang="de-DE"/>
          </a:p>
        </p:txBody>
      </p:sp>
      <p:sp>
        <p:nvSpPr>
          <p:cNvPr id="5" name="Slide Number Placeholder 4"/>
          <p:cNvSpPr>
            <a:spLocks noGrp="1"/>
          </p:cNvSpPr>
          <p:nvPr>
            <p:ph type="sldNum" sz="quarter" idx="12"/>
          </p:nvPr>
        </p:nvSpPr>
        <p:spPr/>
        <p:txBody>
          <a:bodyPr/>
          <a:lstStyle>
            <a:lvl1pPr>
              <a:defRPr/>
            </a:lvl1pPr>
          </a:lstStyle>
          <a:p>
            <a:fld id="{9B11BA1D-B625-4CF6-99A0-8D6BD20CEAE4}" type="slidenum">
              <a:rPr lang="de-DE"/>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de-DE"/>
          </a:p>
        </p:txBody>
      </p:sp>
      <p:sp>
        <p:nvSpPr>
          <p:cNvPr id="3" name="Footer Placeholder 2"/>
          <p:cNvSpPr>
            <a:spLocks noGrp="1"/>
          </p:cNvSpPr>
          <p:nvPr>
            <p:ph type="ftr" sz="quarter" idx="11"/>
          </p:nvPr>
        </p:nvSpPr>
        <p:spPr/>
        <p:txBody>
          <a:bodyPr/>
          <a:lstStyle>
            <a:lvl1pPr>
              <a:defRPr/>
            </a:lvl1pPr>
          </a:lstStyle>
          <a:p>
            <a:endParaRPr lang="de-DE"/>
          </a:p>
        </p:txBody>
      </p:sp>
      <p:sp>
        <p:nvSpPr>
          <p:cNvPr id="4" name="Slide Number Placeholder 3"/>
          <p:cNvSpPr>
            <a:spLocks noGrp="1"/>
          </p:cNvSpPr>
          <p:nvPr>
            <p:ph type="sldNum" sz="quarter" idx="12"/>
          </p:nvPr>
        </p:nvSpPr>
        <p:spPr/>
        <p:txBody>
          <a:bodyPr/>
          <a:lstStyle>
            <a:lvl1pPr>
              <a:defRPr/>
            </a:lvl1pPr>
          </a:lstStyle>
          <a:p>
            <a:fld id="{974C05DD-0CB5-4073-9C4C-FE0B61412861}" type="slidenum">
              <a:rPr lang="de-DE"/>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p>
        </p:txBody>
      </p:sp>
      <p:sp>
        <p:nvSpPr>
          <p:cNvPr id="6" name="Footer Placeholder 5"/>
          <p:cNvSpPr>
            <a:spLocks noGrp="1"/>
          </p:cNvSpPr>
          <p:nvPr>
            <p:ph type="ftr" sz="quarter" idx="11"/>
          </p:nvPr>
        </p:nvSpPr>
        <p:spPr/>
        <p:txBody>
          <a:bodyPr/>
          <a:lstStyle>
            <a:lvl1pPr>
              <a:defRPr/>
            </a:lvl1pPr>
          </a:lstStyle>
          <a:p>
            <a:endParaRPr lang="de-DE"/>
          </a:p>
        </p:txBody>
      </p:sp>
      <p:sp>
        <p:nvSpPr>
          <p:cNvPr id="7" name="Slide Number Placeholder 6"/>
          <p:cNvSpPr>
            <a:spLocks noGrp="1"/>
          </p:cNvSpPr>
          <p:nvPr>
            <p:ph type="sldNum" sz="quarter" idx="12"/>
          </p:nvPr>
        </p:nvSpPr>
        <p:spPr/>
        <p:txBody>
          <a:bodyPr/>
          <a:lstStyle>
            <a:lvl1pPr>
              <a:defRPr/>
            </a:lvl1pPr>
          </a:lstStyle>
          <a:p>
            <a:fld id="{16E47862-3DA1-440E-A706-5AA8E93AB38A}" type="slidenum">
              <a:rPr lang="de-DE"/>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de-DE"/>
          </a:p>
        </p:txBody>
      </p:sp>
      <p:sp>
        <p:nvSpPr>
          <p:cNvPr id="6" name="Footer Placeholder 5"/>
          <p:cNvSpPr>
            <a:spLocks noGrp="1"/>
          </p:cNvSpPr>
          <p:nvPr>
            <p:ph type="ftr" sz="quarter" idx="11"/>
          </p:nvPr>
        </p:nvSpPr>
        <p:spPr/>
        <p:txBody>
          <a:bodyPr/>
          <a:lstStyle>
            <a:lvl1pPr>
              <a:defRPr/>
            </a:lvl1pPr>
          </a:lstStyle>
          <a:p>
            <a:endParaRPr lang="de-DE"/>
          </a:p>
        </p:txBody>
      </p:sp>
      <p:sp>
        <p:nvSpPr>
          <p:cNvPr id="7" name="Slide Number Placeholder 6"/>
          <p:cNvSpPr>
            <a:spLocks noGrp="1"/>
          </p:cNvSpPr>
          <p:nvPr>
            <p:ph type="sldNum" sz="quarter" idx="12"/>
          </p:nvPr>
        </p:nvSpPr>
        <p:spPr/>
        <p:txBody>
          <a:bodyPr/>
          <a:lstStyle>
            <a:lvl1pPr>
              <a:defRPr/>
            </a:lvl1pPr>
          </a:lstStyle>
          <a:p>
            <a:fld id="{E7EEB32A-C9F8-4EA4-AB40-160E4B37C2F8}" type="slidenum">
              <a:rPr lang="de-DE"/>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e-DE" smtClean="0"/>
              <a:t>Klicken Sie, um das Titelformat zu bearbeiten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de-DE"/>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de-DE"/>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FDC7444-820C-4A27-BC1A-6038C9D0C01D}" type="slidenum">
              <a:rPr lang="de-DE"/>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png"/><Relationship Id="rId5" Type="http://schemas.openxmlformats.org/officeDocument/2006/relationships/image" Target="../media/image2.jpeg"/><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jpeg"/><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jpeg"/><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jpeg"/><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jpeg"/><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jpeg"/><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jpeg"/><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jpeg"/><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286000"/>
            <a:ext cx="8534400" cy="1143000"/>
          </a:xfrm>
        </p:spPr>
        <p:txBody>
          <a:bodyPr/>
          <a:lstStyle/>
          <a:p>
            <a:r>
              <a:rPr lang="de-DE" sz="4000" dirty="0" smtClean="0">
                <a:latin typeface="Comic Sans MS" pitchFamily="66" charset="0"/>
              </a:rPr>
              <a:t>How to solve the climate problem?</a:t>
            </a:r>
            <a:endParaRPr lang="de-DE" sz="2600" dirty="0">
              <a:latin typeface="Comic Sans MS" pitchFamily="66" charset="0"/>
            </a:endParaRPr>
          </a:p>
        </p:txBody>
      </p:sp>
      <p:sp>
        <p:nvSpPr>
          <p:cNvPr id="2051" name="Rectangle 3"/>
          <p:cNvSpPr>
            <a:spLocks noGrp="1" noChangeArrowheads="1"/>
          </p:cNvSpPr>
          <p:nvPr>
            <p:ph type="subTitle" idx="1"/>
          </p:nvPr>
        </p:nvSpPr>
        <p:spPr>
          <a:xfrm>
            <a:off x="457200" y="3886200"/>
            <a:ext cx="8382000" cy="1981200"/>
          </a:xfrm>
        </p:spPr>
        <p:txBody>
          <a:bodyPr/>
          <a:lstStyle/>
          <a:p>
            <a:r>
              <a:rPr lang="de-DE" sz="2800" dirty="0" smtClean="0">
                <a:latin typeface="Comic Sans MS" pitchFamily="66" charset="0"/>
              </a:rPr>
              <a:t>Richard </a:t>
            </a:r>
            <a:r>
              <a:rPr lang="de-DE" sz="2800" dirty="0">
                <a:latin typeface="Comic Sans MS" pitchFamily="66" charset="0"/>
              </a:rPr>
              <a:t>S.J. Tol</a:t>
            </a:r>
          </a:p>
          <a:p>
            <a:r>
              <a:rPr lang="de-DE" sz="2400" dirty="0" smtClean="0">
                <a:latin typeface="Comic Sans MS" pitchFamily="66" charset="0"/>
              </a:rPr>
              <a:t>University of Sussex</a:t>
            </a:r>
          </a:p>
          <a:p>
            <a:r>
              <a:rPr lang="de-DE" sz="2400" dirty="0" smtClean="0">
                <a:latin typeface="Comic Sans MS" pitchFamily="66" charset="0"/>
              </a:rPr>
              <a:t>Vrije Universiteit Amsterdam</a:t>
            </a:r>
          </a:p>
        </p:txBody>
      </p:sp>
      <p:graphicFrame>
        <p:nvGraphicFramePr>
          <p:cNvPr id="2053" name="Object 5"/>
          <p:cNvGraphicFramePr>
            <a:graphicFrameLocks noChangeAspect="1"/>
          </p:cNvGraphicFramePr>
          <p:nvPr/>
        </p:nvGraphicFramePr>
        <p:xfrm>
          <a:off x="7448550" y="76200"/>
          <a:ext cx="1619250" cy="1628775"/>
        </p:xfrm>
        <a:graphic>
          <a:graphicData uri="http://schemas.openxmlformats.org/presentationml/2006/ole">
            <p:oleObj spid="_x0000_s2053" r:id="rId4" imgW="3236976" imgH="3297936" progId="Word.Picture.8">
              <p:embed/>
            </p:oleObj>
          </a:graphicData>
        </a:graphic>
      </p:graphicFrame>
      <p:pic>
        <p:nvPicPr>
          <p:cNvPr id="7" name="Picture 6" descr="logo.JPG"/>
          <p:cNvPicPr>
            <a:picLocks noChangeAspect="1"/>
          </p:cNvPicPr>
          <p:nvPr/>
        </p:nvPicPr>
        <p:blipFill>
          <a:blip r:embed="rId5" cstate="print"/>
          <a:stretch>
            <a:fillRect/>
          </a:stretch>
        </p:blipFill>
        <p:spPr>
          <a:xfrm>
            <a:off x="0" y="0"/>
            <a:ext cx="2825931" cy="1676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A way forward</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Climate policy must be rooted in a domestic demand for emission reduction</a:t>
            </a:r>
            <a:endParaRPr lang="en-US" sz="20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428482"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pic>
        <p:nvPicPr>
          <p:cNvPr id="1428483" name="Picture 3"/>
          <p:cNvPicPr>
            <a:picLocks noChangeAspect="1" noChangeArrowheads="1"/>
          </p:cNvPicPr>
          <p:nvPr/>
        </p:nvPicPr>
        <p:blipFill>
          <a:blip r:embed="rId6" cstate="print"/>
          <a:srcRect/>
          <a:stretch>
            <a:fillRect/>
          </a:stretch>
        </p:blipFill>
        <p:spPr bwMode="auto">
          <a:xfrm>
            <a:off x="76200" y="1905000"/>
            <a:ext cx="6724650" cy="4724400"/>
          </a:xfrm>
          <a:prstGeom prst="rect">
            <a:avLst/>
          </a:prstGeom>
          <a:noFill/>
          <a:ln w="9525">
            <a:noFill/>
            <a:miter lim="800000"/>
            <a:headEnd/>
            <a:tailEnd/>
          </a:ln>
        </p:spPr>
      </p:pic>
      <p:pic>
        <p:nvPicPr>
          <p:cNvPr id="1428484" name="Picture 4"/>
          <p:cNvPicPr>
            <a:picLocks noChangeAspect="1" noChangeArrowheads="1"/>
          </p:cNvPicPr>
          <p:nvPr/>
        </p:nvPicPr>
        <p:blipFill>
          <a:blip r:embed="rId7" cstate="print"/>
          <a:srcRect/>
          <a:stretch>
            <a:fillRect/>
          </a:stretch>
        </p:blipFill>
        <p:spPr bwMode="auto">
          <a:xfrm>
            <a:off x="3657600" y="2112988"/>
            <a:ext cx="5486401" cy="38917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A way forward -2</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Unilateral climate policy is expensive, because domestic producers are put at a disadvantage</a:t>
            </a:r>
          </a:p>
          <a:p>
            <a:r>
              <a:rPr lang="en-US" sz="2800" dirty="0" smtClean="0">
                <a:latin typeface="Comic Sans MS" pitchFamily="66" charset="0"/>
              </a:rPr>
              <a:t>The UNFCCC establishes standards for emissions monitoring, and its annual meetings are suited for pledge and review</a:t>
            </a:r>
          </a:p>
          <a:p>
            <a:r>
              <a:rPr lang="en-US" sz="2800" dirty="0" smtClean="0">
                <a:latin typeface="Comic Sans MS" pitchFamily="66" charset="0"/>
              </a:rPr>
              <a:t>Trade organizations should play a greater role in international climate policy</a:t>
            </a:r>
            <a:endParaRPr lang="en-US" sz="2000" dirty="0" smtClean="0">
              <a:latin typeface="Comic Sans MS" pitchFamily="66" charset="0"/>
            </a:endParaRPr>
          </a:p>
          <a:p>
            <a:pPr>
              <a:buNone/>
            </a:pPr>
            <a:endParaRPr lang="en-US" sz="28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429506"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A way forward -3</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The costs of emission reduction vary widely between companies, between sectors, and between countries</a:t>
            </a:r>
          </a:p>
          <a:p>
            <a:r>
              <a:rPr lang="en-US" sz="2800" dirty="0" smtClean="0">
                <a:latin typeface="Comic Sans MS" pitchFamily="66" charset="0"/>
              </a:rPr>
              <a:t>The Kyoto Protocol establishes flexibility mechanisms, through which countries can invest in emission reduction elsewhere should that be cheaper than domestic emission reduction</a:t>
            </a:r>
            <a:endParaRPr lang="en-US" sz="2000" dirty="0" smtClean="0">
              <a:latin typeface="Comic Sans MS" pitchFamily="66" charset="0"/>
            </a:endParaRPr>
          </a:p>
          <a:p>
            <a:endParaRPr lang="en-US" sz="28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430530"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1554" name="Picture 2"/>
          <p:cNvPicPr>
            <a:picLocks noChangeAspect="1" noChangeArrowheads="1"/>
          </p:cNvPicPr>
          <p:nvPr/>
        </p:nvPicPr>
        <p:blipFill>
          <a:blip r:embed="rId2" cstate="print"/>
          <a:srcRect/>
          <a:stretch>
            <a:fillRect/>
          </a:stretch>
        </p:blipFill>
        <p:spPr bwMode="auto">
          <a:xfrm>
            <a:off x="0" y="0"/>
            <a:ext cx="9195244"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A way forward -4</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There is a revolution in energy</a:t>
            </a:r>
          </a:p>
          <a:p>
            <a:r>
              <a:rPr lang="en-US" sz="2800" dirty="0" smtClean="0">
                <a:latin typeface="Comic Sans MS" pitchFamily="66" charset="0"/>
              </a:rPr>
              <a:t>Climate policy should stop trying to create its own revolution, and ride the wave of the ongoing revolution instead</a:t>
            </a:r>
          </a:p>
          <a:p>
            <a:r>
              <a:rPr lang="en-US" sz="2800" dirty="0" smtClean="0">
                <a:latin typeface="Comic Sans MS" pitchFamily="66" charset="0"/>
              </a:rPr>
              <a:t>The market says shale gas. European politicians say wind, solar, nuclear.  Austerity is putting an end to renewable subsidies. American shale is pushing down coal prices. The result is an increase in coal use in Europe, and higher emissions.</a:t>
            </a:r>
            <a:endParaRPr lang="en-US" sz="2000" dirty="0" smtClean="0">
              <a:latin typeface="Comic Sans MS" pitchFamily="66" charset="0"/>
            </a:endParaRPr>
          </a:p>
          <a:p>
            <a:endParaRPr lang="en-US" sz="28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432578"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GB" sz="3600" dirty="0" smtClean="0">
                <a:latin typeface="Comic Sans MS" pitchFamily="66" charset="0"/>
              </a:rPr>
              <a:t>Wrap up</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Climate change is a smallish problem with a simple solution</a:t>
            </a:r>
          </a:p>
          <a:p>
            <a:r>
              <a:rPr lang="en-US" sz="2800" dirty="0" smtClean="0">
                <a:latin typeface="Comic Sans MS" pitchFamily="66" charset="0"/>
              </a:rPr>
              <a:t>Forces conspire to complicate the solution and polarize the debate</a:t>
            </a:r>
          </a:p>
          <a:p>
            <a:r>
              <a:rPr lang="en-US" sz="2800" dirty="0" smtClean="0">
                <a:latin typeface="Comic Sans MS" pitchFamily="66" charset="0"/>
              </a:rPr>
              <a:t>Austerity and a new global scare are the best hopes for climate policy</a:t>
            </a:r>
          </a:p>
          <a:p>
            <a:endParaRPr lang="en-US" sz="2000" dirty="0" smtClean="0">
              <a:latin typeface="Comic Sans MS" pitchFamily="66" charset="0"/>
            </a:endParaRPr>
          </a:p>
          <a:p>
            <a:endParaRPr lang="en-US" sz="28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433602"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descr="earth2"/>
          <p:cNvPicPr>
            <a:picLocks noChangeAspect="1" noChangeArrowheads="1"/>
          </p:cNvPicPr>
          <p:nvPr/>
        </p:nvPicPr>
        <p:blipFill>
          <a:blip r:embed="rId3" cstate="print"/>
          <a:srcRect/>
          <a:stretch>
            <a:fillRect/>
          </a:stretch>
        </p:blipFill>
        <p:spPr bwMode="auto">
          <a:xfrm>
            <a:off x="228600" y="212725"/>
            <a:ext cx="8575675" cy="64325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58" name="Picture 2"/>
          <p:cNvPicPr>
            <a:picLocks noChangeAspect="1" noChangeArrowheads="1"/>
          </p:cNvPicPr>
          <p:nvPr/>
        </p:nvPicPr>
        <p:blipFill>
          <a:blip r:embed="rId3" cstate="print"/>
          <a:srcRect/>
          <a:stretch>
            <a:fillRect/>
          </a:stretch>
        </p:blipFill>
        <p:spPr bwMode="auto">
          <a:xfrm>
            <a:off x="0" y="0"/>
            <a:ext cx="3278188" cy="6858000"/>
          </a:xfrm>
          <a:prstGeom prst="rect">
            <a:avLst/>
          </a:prstGeom>
          <a:noFill/>
          <a:ln w="9525">
            <a:noFill/>
            <a:miter lim="800000"/>
            <a:headEnd/>
            <a:tailEnd/>
          </a:ln>
          <a:effectLst/>
        </p:spPr>
      </p:pic>
      <p:pic>
        <p:nvPicPr>
          <p:cNvPr id="301059" name="Picture 3"/>
          <p:cNvPicPr>
            <a:picLocks noChangeAspect="1" noChangeArrowheads="1"/>
          </p:cNvPicPr>
          <p:nvPr/>
        </p:nvPicPr>
        <p:blipFill>
          <a:blip r:embed="rId4" cstate="print"/>
          <a:srcRect/>
          <a:stretch>
            <a:fillRect/>
          </a:stretch>
        </p:blipFill>
        <p:spPr bwMode="auto">
          <a:xfrm>
            <a:off x="3198813" y="0"/>
            <a:ext cx="5945187"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52" name="Picture 4"/>
          <p:cNvPicPr>
            <a:picLocks noChangeAspect="1" noChangeArrowheads="1"/>
          </p:cNvPicPr>
          <p:nvPr/>
        </p:nvPicPr>
        <p:blipFill>
          <a:blip r:embed="rId3" cstate="print"/>
          <a:srcRect/>
          <a:stretch>
            <a:fillRect/>
          </a:stretch>
        </p:blipFill>
        <p:spPr bwMode="auto">
          <a:xfrm>
            <a:off x="0" y="0"/>
            <a:ext cx="9144000" cy="682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5410" name="Picture 2"/>
          <p:cNvPicPr>
            <a:picLocks noChangeAspect="1" noChangeArrowheads="1"/>
          </p:cNvPicPr>
          <p:nvPr/>
        </p:nvPicPr>
        <p:blipFill>
          <a:blip r:embed="rId2" cstate="print"/>
          <a:srcRect/>
          <a:stretch>
            <a:fillRect/>
          </a:stretch>
        </p:blipFill>
        <p:spPr bwMode="auto">
          <a:xfrm>
            <a:off x="0" y="0"/>
            <a:ext cx="9144000" cy="623613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Emission reduction policy</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Lower emissions are essentially about more efficient energy use and alternative energy sources</a:t>
            </a:r>
          </a:p>
          <a:p>
            <a:r>
              <a:rPr lang="en-US" sz="2800" dirty="0" smtClean="0">
                <a:latin typeface="Comic Sans MS" pitchFamily="66" charset="0"/>
              </a:rPr>
              <a:t>Incentive-based regulation is better suited for diffuse and heterogeneous emissions than rule-based regulation</a:t>
            </a:r>
          </a:p>
          <a:p>
            <a:r>
              <a:rPr lang="en-US" sz="2800" dirty="0" smtClean="0">
                <a:latin typeface="Comic Sans MS" pitchFamily="66" charset="0"/>
              </a:rPr>
              <a:t>Taxes are better suited for stock problems than tradable permits</a:t>
            </a:r>
          </a:p>
          <a:p>
            <a:r>
              <a:rPr lang="en-US" sz="2800" dirty="0" smtClean="0">
                <a:latin typeface="Comic Sans MS" pitchFamily="66" charset="0"/>
              </a:rPr>
              <a:t>Net present costs is lowest with a uniform carbon tax on all emissions from all sectors and all countries, rising with the interest rate</a:t>
            </a:r>
            <a:endParaRPr lang="en-US" sz="2400" dirty="0" smtClean="0">
              <a:latin typeface="Comic Sans MS" pitchFamily="66" charset="0"/>
            </a:endParaRPr>
          </a:p>
          <a:p>
            <a:endParaRPr lang="en-US" sz="28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344514"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7444">
                                            <p:txEl>
                                              <p:pRg st="0" end="0"/>
                                            </p:txEl>
                                          </p:spTgt>
                                        </p:tgtEl>
                                        <p:attrNameLst>
                                          <p:attrName>style.visibility</p:attrName>
                                        </p:attrNameLst>
                                      </p:cBhvr>
                                      <p:to>
                                        <p:strVal val="visible"/>
                                      </p:to>
                                    </p:set>
                                    <p:animEffect transition="in" filter="fade">
                                      <p:cBhvr>
                                        <p:cTn id="7" dur="2000"/>
                                        <p:tgtEl>
                                          <p:spTgt spid="9574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7444">
                                            <p:txEl>
                                              <p:pRg st="1" end="1"/>
                                            </p:txEl>
                                          </p:spTgt>
                                        </p:tgtEl>
                                        <p:attrNameLst>
                                          <p:attrName>style.visibility</p:attrName>
                                        </p:attrNameLst>
                                      </p:cBhvr>
                                      <p:to>
                                        <p:strVal val="visible"/>
                                      </p:to>
                                    </p:set>
                                    <p:animEffect transition="in" filter="fade">
                                      <p:cBhvr>
                                        <p:cTn id="12" dur="2000"/>
                                        <p:tgtEl>
                                          <p:spTgt spid="9574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57444">
                                            <p:txEl>
                                              <p:pRg st="2" end="2"/>
                                            </p:txEl>
                                          </p:spTgt>
                                        </p:tgtEl>
                                        <p:attrNameLst>
                                          <p:attrName>style.visibility</p:attrName>
                                        </p:attrNameLst>
                                      </p:cBhvr>
                                      <p:to>
                                        <p:strVal val="visible"/>
                                      </p:to>
                                    </p:set>
                                    <p:animEffect transition="in" filter="fade">
                                      <p:cBhvr>
                                        <p:cTn id="17" dur="2000"/>
                                        <p:tgtEl>
                                          <p:spTgt spid="9574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57444">
                                            <p:txEl>
                                              <p:pRg st="3" end="3"/>
                                            </p:txEl>
                                          </p:spTgt>
                                        </p:tgtEl>
                                        <p:attrNameLst>
                                          <p:attrName>style.visibility</p:attrName>
                                        </p:attrNameLst>
                                      </p:cBhvr>
                                      <p:to>
                                        <p:strVal val="visible"/>
                                      </p:to>
                                    </p:set>
                                    <p:animEffect transition="in" filter="fade">
                                      <p:cBhvr>
                                        <p:cTn id="22" dur="2000"/>
                                        <p:tgtEl>
                                          <p:spTgt spid="9574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6434" name="Picture 2"/>
          <p:cNvPicPr>
            <a:picLocks noChangeAspect="1" noChangeArrowheads="1"/>
          </p:cNvPicPr>
          <p:nvPr/>
        </p:nvPicPr>
        <p:blipFill>
          <a:blip r:embed="rId2" cstate="print"/>
          <a:srcRect/>
          <a:stretch>
            <a:fillRect/>
          </a:stretch>
        </p:blipFill>
        <p:spPr bwMode="auto">
          <a:xfrm>
            <a:off x="0" y="0"/>
            <a:ext cx="9144000" cy="666823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What’s all the fuss about</a:t>
            </a:r>
            <a:r>
              <a:rPr lang="en-GB" sz="3600" dirty="0" smtClean="0">
                <a:latin typeface="Comic Sans MS" pitchFamily="66" charset="0"/>
              </a:rPr>
              <a:t>?</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Climate change is a relatively small problem, that is relatively easy to solve</a:t>
            </a:r>
          </a:p>
          <a:p>
            <a:r>
              <a:rPr lang="en-US" sz="2800" dirty="0" smtClean="0">
                <a:latin typeface="Comic Sans MS" pitchFamily="66" charset="0"/>
              </a:rPr>
              <a:t>Climate change is the new Armageddon</a:t>
            </a:r>
          </a:p>
          <a:p>
            <a:r>
              <a:rPr lang="en-US" sz="2800" dirty="0" smtClean="0">
                <a:latin typeface="Comic Sans MS" pitchFamily="66" charset="0"/>
              </a:rPr>
              <a:t>Climate policy allows politicians to grandstand while shifting the action to their successors</a:t>
            </a:r>
          </a:p>
          <a:p>
            <a:r>
              <a:rPr lang="en-US" sz="2800" dirty="0" smtClean="0">
                <a:latin typeface="Comic Sans MS" pitchFamily="66" charset="0"/>
              </a:rPr>
              <a:t>Climate policy allows bureaucrats to create new bureaucracies</a:t>
            </a:r>
          </a:p>
          <a:p>
            <a:r>
              <a:rPr lang="en-US" sz="2800" dirty="0" smtClean="0">
                <a:latin typeface="Comic Sans MS" pitchFamily="66" charset="0"/>
              </a:rPr>
              <a:t>Climate policy feeds the fears of conspiracy theorists</a:t>
            </a:r>
          </a:p>
          <a:p>
            <a:r>
              <a:rPr lang="en-US" sz="2800" dirty="0" smtClean="0">
                <a:latin typeface="Comic Sans MS" pitchFamily="66" charset="0"/>
              </a:rPr>
              <a:t>… and there is free-riding</a:t>
            </a:r>
            <a:endParaRPr lang="en-US" sz="2400" dirty="0" smtClean="0">
              <a:latin typeface="Comic Sans MS" pitchFamily="66" charset="0"/>
            </a:endParaRPr>
          </a:p>
          <a:p>
            <a:endParaRPr lang="en-US" sz="28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440770"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7444">
                                            <p:txEl>
                                              <p:pRg st="0" end="0"/>
                                            </p:txEl>
                                          </p:spTgt>
                                        </p:tgtEl>
                                        <p:attrNameLst>
                                          <p:attrName>style.visibility</p:attrName>
                                        </p:attrNameLst>
                                      </p:cBhvr>
                                      <p:to>
                                        <p:strVal val="visible"/>
                                      </p:to>
                                    </p:set>
                                    <p:animEffect transition="in" filter="fade">
                                      <p:cBhvr>
                                        <p:cTn id="7" dur="2000"/>
                                        <p:tgtEl>
                                          <p:spTgt spid="9574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7444">
                                            <p:txEl>
                                              <p:pRg st="1" end="1"/>
                                            </p:txEl>
                                          </p:spTgt>
                                        </p:tgtEl>
                                        <p:attrNameLst>
                                          <p:attrName>style.visibility</p:attrName>
                                        </p:attrNameLst>
                                      </p:cBhvr>
                                      <p:to>
                                        <p:strVal val="visible"/>
                                      </p:to>
                                    </p:set>
                                    <p:animEffect transition="in" filter="fade">
                                      <p:cBhvr>
                                        <p:cTn id="12" dur="2000"/>
                                        <p:tgtEl>
                                          <p:spTgt spid="9574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57444">
                                            <p:txEl>
                                              <p:pRg st="2" end="2"/>
                                            </p:txEl>
                                          </p:spTgt>
                                        </p:tgtEl>
                                        <p:attrNameLst>
                                          <p:attrName>style.visibility</p:attrName>
                                        </p:attrNameLst>
                                      </p:cBhvr>
                                      <p:to>
                                        <p:strVal val="visible"/>
                                      </p:to>
                                    </p:set>
                                    <p:animEffect transition="in" filter="fade">
                                      <p:cBhvr>
                                        <p:cTn id="17" dur="2000"/>
                                        <p:tgtEl>
                                          <p:spTgt spid="9574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57444">
                                            <p:txEl>
                                              <p:pRg st="3" end="3"/>
                                            </p:txEl>
                                          </p:spTgt>
                                        </p:tgtEl>
                                        <p:attrNameLst>
                                          <p:attrName>style.visibility</p:attrName>
                                        </p:attrNameLst>
                                      </p:cBhvr>
                                      <p:to>
                                        <p:strVal val="visible"/>
                                      </p:to>
                                    </p:set>
                                    <p:animEffect transition="in" filter="fade">
                                      <p:cBhvr>
                                        <p:cTn id="22" dur="2000"/>
                                        <p:tgtEl>
                                          <p:spTgt spid="9574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57444">
                                            <p:txEl>
                                              <p:pRg st="4" end="4"/>
                                            </p:txEl>
                                          </p:spTgt>
                                        </p:tgtEl>
                                        <p:attrNameLst>
                                          <p:attrName>style.visibility</p:attrName>
                                        </p:attrNameLst>
                                      </p:cBhvr>
                                      <p:to>
                                        <p:strVal val="visible"/>
                                      </p:to>
                                    </p:set>
                                    <p:animEffect transition="in" filter="fade">
                                      <p:cBhvr>
                                        <p:cTn id="27" dur="2000"/>
                                        <p:tgtEl>
                                          <p:spTgt spid="9574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7444">
                                            <p:txEl>
                                              <p:pRg st="5" end="5"/>
                                            </p:txEl>
                                          </p:spTgt>
                                        </p:tgtEl>
                                        <p:attrNameLst>
                                          <p:attrName>style.visibility</p:attrName>
                                        </p:attrNameLst>
                                      </p:cBhvr>
                                      <p:to>
                                        <p:strVal val="visible"/>
                                      </p:to>
                                    </p:set>
                                    <p:animEffect transition="in" filter="fade">
                                      <p:cBhvr>
                                        <p:cTn id="32" dur="2000"/>
                                        <p:tgtEl>
                                          <p:spTgt spid="9574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7443" name="Rectangle 3"/>
          <p:cNvSpPr>
            <a:spLocks noGrp="1" noChangeArrowheads="1"/>
          </p:cNvSpPr>
          <p:nvPr>
            <p:ph type="title"/>
          </p:nvPr>
        </p:nvSpPr>
        <p:spPr>
          <a:xfrm>
            <a:off x="685800" y="76200"/>
            <a:ext cx="7772400" cy="1066800"/>
          </a:xfrm>
        </p:spPr>
        <p:txBody>
          <a:bodyPr/>
          <a:lstStyle/>
          <a:p>
            <a:r>
              <a:rPr lang="en-US" sz="3600" dirty="0" smtClean="0">
                <a:latin typeface="Comic Sans MS" pitchFamily="66" charset="0"/>
              </a:rPr>
              <a:t>A little game</a:t>
            </a:r>
            <a:endParaRPr lang="en-GB" sz="3600" dirty="0">
              <a:latin typeface="Comic Sans MS" pitchFamily="66" charset="0"/>
            </a:endParaRPr>
          </a:p>
        </p:txBody>
      </p:sp>
      <p:sp>
        <p:nvSpPr>
          <p:cNvPr id="957444" name="Rectangle 4"/>
          <p:cNvSpPr>
            <a:spLocks noGrp="1" noChangeArrowheads="1"/>
          </p:cNvSpPr>
          <p:nvPr>
            <p:ph type="body" idx="1"/>
          </p:nvPr>
        </p:nvSpPr>
        <p:spPr>
          <a:xfrm>
            <a:off x="609600" y="990600"/>
            <a:ext cx="7772400" cy="5105400"/>
          </a:xfrm>
        </p:spPr>
        <p:txBody>
          <a:bodyPr/>
          <a:lstStyle/>
          <a:p>
            <a:r>
              <a:rPr lang="en-US" sz="2800" dirty="0" smtClean="0">
                <a:latin typeface="Comic Sans MS" pitchFamily="66" charset="0"/>
              </a:rPr>
              <a:t>Greenhouse gas emission reduction is a global good: The costs are private, the benefits are shared by everyone.</a:t>
            </a:r>
          </a:p>
          <a:p>
            <a:r>
              <a:rPr lang="en-US" sz="2800" dirty="0" smtClean="0">
                <a:latin typeface="Comic Sans MS" pitchFamily="66" charset="0"/>
              </a:rPr>
              <a:t>A rational, selfish actor would therefore reduce emissions by only a little, free-riding on other agents’ efforts</a:t>
            </a:r>
          </a:p>
          <a:p>
            <a:r>
              <a:rPr lang="en-US" sz="2800" dirty="0" smtClean="0">
                <a:latin typeface="Comic Sans MS" pitchFamily="66" charset="0"/>
              </a:rPr>
              <a:t>There is no solution to this, apart from installing a world government</a:t>
            </a:r>
            <a:endParaRPr lang="en-US" sz="2400" dirty="0" smtClean="0">
              <a:latin typeface="Comic Sans MS" pitchFamily="66" charset="0"/>
            </a:endParaRPr>
          </a:p>
          <a:p>
            <a:endParaRPr lang="en-US" sz="2800" dirty="0" smtClean="0">
              <a:latin typeface="Comic Sans MS" pitchFamily="66" charset="0"/>
            </a:endParaRPr>
          </a:p>
        </p:txBody>
      </p:sp>
      <p:sp>
        <p:nvSpPr>
          <p:cNvPr id="957446"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138691" name="Object 2"/>
          <p:cNvGraphicFramePr>
            <a:graphicFrameLocks noChangeAspect="1"/>
          </p:cNvGraphicFramePr>
          <p:nvPr/>
        </p:nvGraphicFramePr>
        <p:xfrm>
          <a:off x="8320088" y="6029325"/>
          <a:ext cx="823912" cy="828675"/>
        </p:xfrm>
        <a:graphic>
          <a:graphicData uri="http://schemas.openxmlformats.org/presentationml/2006/ole">
            <p:oleObj spid="_x0000_s1427458" r:id="rId4" imgW="3236976" imgH="3297936" progId="Word.Picture.8">
              <p:embed/>
            </p:oleObj>
          </a:graphicData>
        </a:graphic>
      </p:graphicFrame>
      <p:pic>
        <p:nvPicPr>
          <p:cNvPr id="9" name="Picture 8" descr="logo.JPG"/>
          <p:cNvPicPr>
            <a:picLocks noChangeAspect="1"/>
          </p:cNvPicPr>
          <p:nvPr/>
        </p:nvPicPr>
        <p:blipFill>
          <a:blip r:embed="rId5" cstate="print"/>
          <a:stretch>
            <a:fillRect/>
          </a:stretch>
        </p:blipFill>
        <p:spPr>
          <a:xfrm>
            <a:off x="6816632" y="6019799"/>
            <a:ext cx="1412967" cy="83820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7253</TotalTime>
  <Words>431</Words>
  <Application>Microsoft Office PowerPoint</Application>
  <PresentationFormat>On-screen Show (4:3)</PresentationFormat>
  <Paragraphs>49</Paragraphs>
  <Slides>15</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Standarddesign</vt:lpstr>
      <vt:lpstr>Microsoft Word Picture</vt:lpstr>
      <vt:lpstr>How to solve the climate problem?</vt:lpstr>
      <vt:lpstr>Slide 2</vt:lpstr>
      <vt:lpstr>Slide 3</vt:lpstr>
      <vt:lpstr>Slide 4</vt:lpstr>
      <vt:lpstr>Slide 5</vt:lpstr>
      <vt:lpstr>Emission reduction policy</vt:lpstr>
      <vt:lpstr>Slide 7</vt:lpstr>
      <vt:lpstr>What’s all the fuss about?</vt:lpstr>
      <vt:lpstr>A little game</vt:lpstr>
      <vt:lpstr>A way forward</vt:lpstr>
      <vt:lpstr>A way forward -2</vt:lpstr>
      <vt:lpstr>A way forward -3</vt:lpstr>
      <vt:lpstr>Slide 13</vt:lpstr>
      <vt:lpstr>A way forward -4</vt:lpstr>
      <vt:lpstr>Wrap up</vt:lpstr>
    </vt:vector>
  </TitlesOfParts>
  <Company>ZMAW Universität Hamburg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Climate-Economy Modelling</dc:title>
  <dc:creator>Richard Tol</dc:creator>
  <cp:lastModifiedBy>Richard Tol</cp:lastModifiedBy>
  <cp:revision>762</cp:revision>
  <dcterms:created xsi:type="dcterms:W3CDTF">2000-06-09T13:17:07Z</dcterms:created>
  <dcterms:modified xsi:type="dcterms:W3CDTF">2012-10-31T15:41:20Z</dcterms:modified>
</cp:coreProperties>
</file>