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3" r:id="rId3"/>
    <p:sldId id="274" r:id="rId4"/>
    <p:sldId id="275" r:id="rId5"/>
    <p:sldId id="336" r:id="rId6"/>
    <p:sldId id="337" r:id="rId7"/>
    <p:sldId id="322" r:id="rId8"/>
    <p:sldId id="339" r:id="rId9"/>
    <p:sldId id="333" r:id="rId10"/>
    <p:sldId id="331" r:id="rId11"/>
    <p:sldId id="342" r:id="rId12"/>
    <p:sldId id="340" r:id="rId13"/>
    <p:sldId id="323" r:id="rId14"/>
    <p:sldId id="324" r:id="rId15"/>
    <p:sldId id="332" r:id="rId16"/>
    <p:sldId id="344" r:id="rId17"/>
    <p:sldId id="325" r:id="rId18"/>
    <p:sldId id="330" r:id="rId19"/>
    <p:sldId id="326" r:id="rId20"/>
    <p:sldId id="341" r:id="rId21"/>
    <p:sldId id="335" r:id="rId22"/>
    <p:sldId id="334" r:id="rId23"/>
    <p:sldId id="338" r:id="rId24"/>
    <p:sldId id="343" r:id="rId25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9" d="100"/>
          <a:sy n="69" d="100"/>
        </p:scale>
        <p:origin x="8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2790D1-59E6-485E-9622-791320888B5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35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2EA1DE-696D-4059-8F68-B030D79F5B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00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9E2ED-DB93-4E8D-B2BC-6F43EDC453F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13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11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164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13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19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14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180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15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723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17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422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19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430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20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9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21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912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22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72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23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11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116A1-67B0-412E-A3B9-75B5C8DF4189}" type="slidenum">
              <a:rPr lang="en-US"/>
              <a:pPr/>
              <a:t>2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46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24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83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E00E0-B5E1-4840-9407-A5F4E0F66587}" type="slidenum">
              <a:rPr lang="en-US"/>
              <a:pPr/>
              <a:t>3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2F001-86E0-4E5D-842D-16A35B8501D0}" type="slidenum">
              <a:rPr lang="en-US"/>
              <a:pPr/>
              <a:t>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71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5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2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6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16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7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812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9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55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10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2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1B27F-162B-4742-9BD6-FADC09DBACC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BB54F-74DF-487D-A40F-5C8552159C0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2C03F-A0BD-4D69-B9D8-3C8AEBE8540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CF34FBA-D435-41FF-8A36-E7BD73FB5EC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676C7-674F-44AB-ADA0-77BF71A9656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7FEEA-4A06-420A-8B6F-CF47B0B1F82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002BD-50D9-4D0D-A917-58E7CA4924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9D74A2-CBD8-47B0-8015-B7C03EE65E0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10FBD-441F-4FFD-99F8-8B0A70AB3FE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86AE1-F92A-4D01-8EF1-561D617CE1A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3613D-D536-444B-AE13-16D3B3D1913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6EEA3-70E8-482E-81B4-96A88DCE976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8E1C7CF-CB41-4997-8745-B74788A6646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pn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Policy advice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The problem</a:t>
            </a:r>
          </a:p>
          <a:p>
            <a:r>
              <a:rPr lang="de-DE" dirty="0">
                <a:latin typeface="Candara" panose="020E0502030303020204" pitchFamily="34" charset="0"/>
              </a:rPr>
              <a:t>The solution</a:t>
            </a:r>
          </a:p>
          <a:p>
            <a:r>
              <a:rPr lang="de-DE" dirty="0">
                <a:latin typeface="Candara" panose="020E0502030303020204" pitchFamily="34" charset="0"/>
              </a:rPr>
              <a:t>Decision analysis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First-best vs political choices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Time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Risk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Equity</a:t>
            </a:r>
          </a:p>
          <a:p>
            <a:pPr lvl="1"/>
            <a:r>
              <a:rPr lang="de-DE" b="1" dirty="0">
                <a:latin typeface="Candara" panose="020E0502030303020204" pitchFamily="34" charset="0"/>
              </a:rPr>
              <a:t>Policy advice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7162801" cy="68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60D994-C2DD-4A5F-97C8-26E26C01F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61" y="3429000"/>
            <a:ext cx="4368487" cy="2914835"/>
          </a:xfrm>
          <a:prstGeom prst="rect">
            <a:avLst/>
          </a:prstGeom>
        </p:spPr>
      </p:pic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785004" y="207191"/>
            <a:ext cx="7643004" cy="800100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Candara" panose="020E0502030303020204" pitchFamily="34" charset="0"/>
              </a:rPr>
              <a:t>Players and incentives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idx="1"/>
          </p:nvPr>
        </p:nvSpPr>
        <p:spPr>
          <a:xfrm>
            <a:off x="570422" y="932730"/>
            <a:ext cx="8107752" cy="505400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Climate change is a discourse </a:t>
            </a:r>
            <a:r>
              <a:rPr lang="en-GB" sz="2800">
                <a:latin typeface="Candara" panose="020E0502030303020204" pitchFamily="34" charset="0"/>
              </a:rPr>
              <a:t>of fear: </a:t>
            </a:r>
            <a:r>
              <a:rPr lang="en-GB" sz="2800" dirty="0">
                <a:latin typeface="Candara" panose="020E0502030303020204" pitchFamily="34" charset="0"/>
              </a:rPr>
              <a:t>Emissions are sin, climate change a final reckoning</a:t>
            </a:r>
          </a:p>
          <a:p>
            <a:r>
              <a:rPr lang="en-GB" sz="2800" dirty="0">
                <a:latin typeface="Candara" panose="020E0502030303020204" pitchFamily="34" charset="0"/>
              </a:rPr>
              <a:t>Environmentalists, like priests, offer redemption, moral superiority, a tribe to belong to</a:t>
            </a:r>
          </a:p>
          <a:p>
            <a:r>
              <a:rPr lang="en-GB" sz="2800" dirty="0">
                <a:latin typeface="Candara" panose="020E0502030303020204" pitchFamily="34" charset="0"/>
              </a:rPr>
              <a:t>Tithes offer income and influence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25F2E-FB24-4BEC-ADB6-2CB0A63F5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16" y="3269498"/>
            <a:ext cx="2756884" cy="3595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255B2B-AF0F-4FE7-9237-594AD84BE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9498"/>
            <a:ext cx="2570480" cy="35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0CEF48-6B3A-4E64-9EB3-9C682D409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785004" y="207191"/>
            <a:ext cx="7643004" cy="800100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Candara" panose="020E0502030303020204" pitchFamily="34" charset="0"/>
              </a:rPr>
              <a:t>Players and incentives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idx="1"/>
          </p:nvPr>
        </p:nvSpPr>
        <p:spPr>
          <a:xfrm>
            <a:off x="395917" y="1007291"/>
            <a:ext cx="8421178" cy="505400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Climate policy is a godsend for politicians</a:t>
            </a:r>
          </a:p>
          <a:p>
            <a:r>
              <a:rPr lang="en-GB" sz="2800" dirty="0">
                <a:latin typeface="Candara" panose="020E0502030303020204" pitchFamily="34" charset="0"/>
              </a:rPr>
              <a:t>You can claim to want to save the world</a:t>
            </a:r>
          </a:p>
          <a:p>
            <a:r>
              <a:rPr lang="en-GB" sz="2800" dirty="0">
                <a:latin typeface="Candara" panose="020E0502030303020204" pitchFamily="34" charset="0"/>
              </a:rPr>
              <a:t>You can blame Johnny Foreigner for inaction</a:t>
            </a:r>
          </a:p>
          <a:p>
            <a:r>
              <a:rPr lang="en-GB" sz="2800" dirty="0">
                <a:latin typeface="Candara" panose="020E0502030303020204" pitchFamily="34" charset="0"/>
              </a:rPr>
              <a:t>You can give subsidies to those who voted for you</a:t>
            </a:r>
          </a:p>
          <a:p>
            <a:r>
              <a:rPr lang="en-GB" sz="2800" dirty="0">
                <a:latin typeface="Candara" panose="020E0502030303020204" pitchFamily="34" charset="0"/>
              </a:rPr>
              <a:t>You can distort markets to create rents for you allies</a:t>
            </a:r>
          </a:p>
          <a:p>
            <a:r>
              <a:rPr lang="en-GB" sz="2800" dirty="0">
                <a:latin typeface="Candara" panose="020E0502030303020204" pitchFamily="34" charset="0"/>
              </a:rPr>
              <a:t>You can deflect attention from your failings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55427-0557-4C0A-8373-7F6DF45A8A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068324"/>
            <a:ext cx="6324600" cy="27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5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785004" y="207191"/>
            <a:ext cx="7643004" cy="800100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Candara" panose="020E0502030303020204" pitchFamily="34" charset="0"/>
              </a:rPr>
              <a:t>Players and incentives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idx="1"/>
          </p:nvPr>
        </p:nvSpPr>
        <p:spPr>
          <a:xfrm>
            <a:off x="570422" y="932730"/>
            <a:ext cx="8107752" cy="505400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A carbon tax is an excise on energy and food. We already have such excises, so a small team in the Treasury is enough for climate policy</a:t>
            </a:r>
          </a:p>
          <a:p>
            <a:r>
              <a:rPr lang="en-GB" sz="2800" dirty="0">
                <a:latin typeface="Candara" panose="020E0502030303020204" pitchFamily="34" charset="0"/>
              </a:rPr>
              <a:t>Instead, we have observed a rapid expansion of the number of civil servants working on a rapidly expanding climate bureaucracy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28823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8B6C3B-9B75-4FE9-A38B-2C801FC16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9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F77E6-AFBC-42D4-9875-DF1D4BCBE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96"/>
            <a:ext cx="8341112" cy="68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21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785004" y="207191"/>
            <a:ext cx="7643004" cy="800100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Candara" panose="020E0502030303020204" pitchFamily="34" charset="0"/>
              </a:rPr>
              <a:t>Players and incentives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idx="1"/>
          </p:nvPr>
        </p:nvSpPr>
        <p:spPr>
          <a:xfrm>
            <a:off x="570422" y="932730"/>
            <a:ext cx="5830378" cy="5054001"/>
          </a:xfrm>
        </p:spPr>
        <p:txBody>
          <a:bodyPr>
            <a:norm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Climate change is a band-wagon for other good causes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EF8B9-2529-4060-9DD1-7A6A43D95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0600"/>
            <a:ext cx="3074278" cy="3074278"/>
          </a:xfrm>
          <a:prstGeom prst="rect">
            <a:avLst/>
          </a:prstGeom>
        </p:spPr>
      </p:pic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A5C69-E4C4-4BBB-888E-15795BD7C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" y="2057400"/>
            <a:ext cx="4572000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C855C-FB72-47E5-92CA-94C9ADB093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628" y="3736159"/>
            <a:ext cx="5552650" cy="312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7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812"/>
            <a:ext cx="4460718" cy="6757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14" y="3634917"/>
            <a:ext cx="2211485" cy="3194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6919" y="28872"/>
            <a:ext cx="4607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“We are remaking the world economy” – Christiane </a:t>
            </a:r>
            <a:r>
              <a:rPr lang="en-GB" dirty="0" err="1">
                <a:latin typeface="Candara" panose="020E0502030303020204" pitchFamily="34" charset="0"/>
              </a:rPr>
              <a:t>Figueres</a:t>
            </a:r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6917" y="864929"/>
            <a:ext cx="4607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“Climate policy is redistributing the world’s wealth” – </a:t>
            </a:r>
            <a:r>
              <a:rPr lang="en-GB" dirty="0" err="1">
                <a:latin typeface="Candara" panose="020E0502030303020204" pitchFamily="34" charset="0"/>
              </a:rPr>
              <a:t>Ottmar</a:t>
            </a:r>
            <a:r>
              <a:rPr lang="en-GB" dirty="0">
                <a:latin typeface="Candara" panose="020E0502030303020204" pitchFamily="34" charset="0"/>
              </a:rPr>
              <a:t> </a:t>
            </a:r>
            <a:r>
              <a:rPr lang="en-GB" dirty="0" err="1">
                <a:latin typeface="Candara" panose="020E0502030303020204" pitchFamily="34" charset="0"/>
              </a:rPr>
              <a:t>Edenhofer</a:t>
            </a:r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6916" y="2065258"/>
            <a:ext cx="44546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andara" panose="020E0502030303020204" pitchFamily="34" charset="0"/>
              </a:rPr>
              <a:t>“fundamental reorientation and restructuring of national and international institutions” – Frank </a:t>
            </a:r>
            <a:r>
              <a:rPr lang="en-GB" dirty="0" err="1">
                <a:solidFill>
                  <a:srgbClr val="333333"/>
                </a:solidFill>
                <a:latin typeface="Candara" panose="020E0502030303020204" pitchFamily="34" charset="0"/>
              </a:rPr>
              <a:t>Biermann</a:t>
            </a:r>
            <a:endParaRPr lang="en-GB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10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785004" y="207191"/>
            <a:ext cx="7643004" cy="800100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Candara" panose="020E0502030303020204" pitchFamily="34" charset="0"/>
              </a:rPr>
              <a:t>Fallacies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932730"/>
            <a:ext cx="3200400" cy="505400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Climate change is often called unprecedented in a call for action</a:t>
            </a:r>
          </a:p>
          <a:p>
            <a:r>
              <a:rPr lang="en-GB" sz="2800" dirty="0">
                <a:latin typeface="Candara" panose="020E0502030303020204" pitchFamily="34" charset="0"/>
              </a:rPr>
              <a:t>Is-ought, naturalistic fallacy</a:t>
            </a:r>
          </a:p>
          <a:p>
            <a:pPr>
              <a:lnSpc>
                <a:spcPct val="90000"/>
              </a:lnSpc>
              <a:buNone/>
            </a:pP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1861E-D0E9-4F3E-BC72-F776F5BB8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4" y="1003574"/>
            <a:ext cx="5788095" cy="3568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B277A0-77A4-4483-9E2C-9A1C75885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2" y="1483545"/>
            <a:ext cx="5813548" cy="4103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64E257-3DF6-48DD-B048-5950972E7F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3" y="2787787"/>
            <a:ext cx="5788095" cy="4085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140C7-9267-4470-BF0C-D431C31F90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45" y="4165768"/>
            <a:ext cx="1357906" cy="1357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D8A63-270B-43DE-8D68-8C1571BC85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" y="4165768"/>
            <a:ext cx="1711534" cy="20994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96" y="5587226"/>
            <a:ext cx="1514404" cy="117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27" y="-38099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Models of democracy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295" y="1071447"/>
            <a:ext cx="77724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e-DE" sz="2800" dirty="0">
                <a:latin typeface="Candara" panose="020E0502030303020204" pitchFamily="34" charset="0"/>
              </a:rPr>
              <a:t>Interest group pluralism (Madison)</a:t>
            </a:r>
          </a:p>
          <a:p>
            <a:pPr lvl="1">
              <a:lnSpc>
                <a:spcPct val="80000"/>
              </a:lnSpc>
            </a:pPr>
            <a:r>
              <a:rPr lang="de-DE" sz="2400" dirty="0">
                <a:latin typeface="Candara" panose="020E0502030303020204" pitchFamily="34" charset="0"/>
              </a:rPr>
              <a:t>Common interests are achieved by the give and take of the political process</a:t>
            </a:r>
          </a:p>
          <a:p>
            <a:pPr lvl="1">
              <a:lnSpc>
                <a:spcPct val="80000"/>
              </a:lnSpc>
            </a:pPr>
            <a:r>
              <a:rPr lang="de-DE" sz="2400" dirty="0">
                <a:latin typeface="Candara" panose="020E0502030303020204" pitchFamily="34" charset="0"/>
              </a:rPr>
              <a:t>Policy options come from the grassroots</a:t>
            </a:r>
          </a:p>
          <a:p>
            <a:pPr lvl="1">
              <a:lnSpc>
                <a:spcPct val="80000"/>
              </a:lnSpc>
            </a:pPr>
            <a:r>
              <a:rPr lang="de-DE" sz="2400" dirty="0">
                <a:latin typeface="Candara" panose="020E0502030303020204" pitchFamily="34" charset="0"/>
              </a:rPr>
              <a:t>The primary role for experts is to help special interests reduce the scope of policy choice in their preferred direction</a:t>
            </a:r>
          </a:p>
          <a:p>
            <a:pPr>
              <a:lnSpc>
                <a:spcPct val="80000"/>
              </a:lnSpc>
            </a:pPr>
            <a:r>
              <a:rPr lang="de-DE" sz="2800" dirty="0">
                <a:latin typeface="Candara" panose="020E0502030303020204" pitchFamily="34" charset="0"/>
              </a:rPr>
              <a:t>Elite conflict (Schattscheider)</a:t>
            </a:r>
          </a:p>
          <a:p>
            <a:pPr lvl="1">
              <a:lnSpc>
                <a:spcPct val="80000"/>
              </a:lnSpc>
            </a:pPr>
            <a:r>
              <a:rPr lang="de-DE" sz="2400" dirty="0">
                <a:latin typeface="Candara" panose="020E0502030303020204" pitchFamily="34" charset="0"/>
              </a:rPr>
              <a:t>Common interests are identifiable independent of special interest demands on government</a:t>
            </a:r>
          </a:p>
          <a:p>
            <a:pPr lvl="1">
              <a:lnSpc>
                <a:spcPct val="80000"/>
              </a:lnSpc>
            </a:pPr>
            <a:r>
              <a:rPr lang="de-DE" sz="2400" dirty="0">
                <a:latin typeface="Candara" panose="020E0502030303020204" pitchFamily="34" charset="0"/>
              </a:rPr>
              <a:t>Policy options come from the experts</a:t>
            </a:r>
          </a:p>
          <a:p>
            <a:pPr lvl="1">
              <a:lnSpc>
                <a:spcPct val="80000"/>
              </a:lnSpc>
            </a:pPr>
            <a:r>
              <a:rPr lang="de-DE" sz="2400" dirty="0">
                <a:latin typeface="Candara" panose="020E0502030303020204" pitchFamily="34" charset="0"/>
              </a:rPr>
              <a:t>The primary role for experts is to expand or clarify the scope of political choice to open opportunities for political compromise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CD047-81A2-4C00-B67F-E3A304831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36" y="1"/>
            <a:ext cx="2290164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309317-5E5D-4B85-9053-0A967913C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429000"/>
            <a:ext cx="1447800" cy="198318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785004" y="207191"/>
            <a:ext cx="7643004" cy="800100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Candara" panose="020E0502030303020204" pitchFamily="34" charset="0"/>
              </a:rPr>
              <a:t>Fallacies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932730"/>
            <a:ext cx="4495800" cy="505400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Climate change is often presented as a consensus</a:t>
            </a: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38200"/>
            <a:ext cx="4572000" cy="3305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51" y="3124200"/>
            <a:ext cx="4475249" cy="2482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262155"/>
            <a:ext cx="4108739" cy="25196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755268" cy="46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785004" y="207191"/>
            <a:ext cx="7643004" cy="800100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Candara" panose="020E0502030303020204" pitchFamily="34" charset="0"/>
              </a:rPr>
              <a:t>Fallacies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idx="1"/>
          </p:nvPr>
        </p:nvSpPr>
        <p:spPr>
          <a:xfrm>
            <a:off x="570422" y="932730"/>
            <a:ext cx="2706178" cy="505400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Climate policy is often phrased as a scientific imperative</a:t>
            </a:r>
          </a:p>
          <a:p>
            <a:pPr>
              <a:lnSpc>
                <a:spcPct val="90000"/>
              </a:lnSpc>
              <a:buNone/>
            </a:pP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80E5-5EC5-41A4-BCA8-E72AA9DB4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86263"/>
            <a:ext cx="5859967" cy="59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12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785004" y="207191"/>
            <a:ext cx="7643004" cy="800100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Candara" panose="020E0502030303020204" pitchFamily="34" charset="0"/>
              </a:rPr>
              <a:t>Players and incentives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idx="1"/>
          </p:nvPr>
        </p:nvSpPr>
        <p:spPr>
          <a:xfrm>
            <a:off x="570422" y="932730"/>
            <a:ext cx="8107752" cy="5054001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Candara" panose="020E0502030303020204" pitchFamily="34" charset="0"/>
              </a:rPr>
              <a:t>Climate policy is often phrased as a scientific imperative</a:t>
            </a:r>
          </a:p>
          <a:p>
            <a:r>
              <a:rPr lang="en-GB" dirty="0">
                <a:latin typeface="Candara" panose="020E0502030303020204" pitchFamily="34" charset="0"/>
              </a:rPr>
              <a:t>This is a categorical error</a:t>
            </a:r>
          </a:p>
          <a:p>
            <a:r>
              <a:rPr lang="en-GB" dirty="0">
                <a:latin typeface="Candara" panose="020E0502030303020204" pitchFamily="34" charset="0"/>
              </a:rPr>
              <a:t>You can’t explain that in a tweet or soundbite</a:t>
            </a:r>
          </a:p>
          <a:p>
            <a:r>
              <a:rPr lang="en-GB" dirty="0">
                <a:latin typeface="Candara" panose="020E0502030303020204" pitchFamily="34" charset="0"/>
              </a:rPr>
              <a:t>You can claim that climate science is uncertain, unsettled, or a hoax</a:t>
            </a:r>
          </a:p>
          <a:p>
            <a:r>
              <a:rPr lang="en-GB" dirty="0">
                <a:latin typeface="Candara" panose="020E0502030303020204" pitchFamily="34" charset="0"/>
              </a:rPr>
              <a:t>If you do not like taxes, or feminists, or development aid, or transfers of sovereignty, or trade barriers, or government regulation  -- your best bet is to attack climate science</a:t>
            </a:r>
          </a:p>
          <a:p>
            <a:r>
              <a:rPr lang="en-GB" dirty="0">
                <a:latin typeface="Candara" panose="020E0502030303020204" pitchFamily="34" charset="0"/>
              </a:rPr>
              <a:t>Climate science is far from perfect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52468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FED86-BADD-4BC0-AC28-90B90D0E7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" y="932730"/>
            <a:ext cx="9108965" cy="5921553"/>
          </a:xfrm>
          <a:prstGeom prst="rect">
            <a:avLst/>
          </a:prstGeom>
        </p:spPr>
      </p:pic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785004" y="207191"/>
            <a:ext cx="7643004" cy="800100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Candara" panose="020E0502030303020204" pitchFamily="34" charset="0"/>
              </a:rPr>
              <a:t>What to do?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idx="1"/>
          </p:nvPr>
        </p:nvSpPr>
        <p:spPr>
          <a:xfrm>
            <a:off x="4419600" y="932730"/>
            <a:ext cx="4258574" cy="505400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Policy advice mixes positive and normative elements</a:t>
            </a:r>
          </a:p>
          <a:p>
            <a:r>
              <a:rPr lang="en-GB" sz="2800" dirty="0">
                <a:latin typeface="Candara" panose="020E0502030303020204" pitchFamily="34" charset="0"/>
              </a:rPr>
              <a:t>Bias and fallibility</a:t>
            </a:r>
            <a:endParaRPr lang="en-GB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51143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785004" y="207191"/>
            <a:ext cx="7643004" cy="800100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Candara" panose="020E0502030303020204" pitchFamily="34" charset="0"/>
              </a:rPr>
              <a:t>What to do?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idx="1"/>
          </p:nvPr>
        </p:nvSpPr>
        <p:spPr>
          <a:xfrm>
            <a:off x="570422" y="932730"/>
            <a:ext cx="8107752" cy="505400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Policy advice mixes positive and normative elements</a:t>
            </a:r>
          </a:p>
          <a:p>
            <a:r>
              <a:rPr lang="en-GB" sz="2800" dirty="0">
                <a:latin typeface="Candara" panose="020E0502030303020204" pitchFamily="34" charset="0"/>
              </a:rPr>
              <a:t>Bias and fallibility</a:t>
            </a:r>
          </a:p>
          <a:p>
            <a:r>
              <a:rPr lang="en-GB" sz="2800" dirty="0">
                <a:latin typeface="Candara" panose="020E0502030303020204" pitchFamily="34" charset="0"/>
              </a:rPr>
              <a:t>Panels are better than individuals</a:t>
            </a:r>
          </a:p>
          <a:p>
            <a:r>
              <a:rPr lang="en-GB" sz="2800" dirty="0">
                <a:latin typeface="Candara" panose="020E0502030303020204" pitchFamily="34" charset="0"/>
              </a:rPr>
              <a:t>Embrace mavericks (but not charlatans)</a:t>
            </a:r>
          </a:p>
          <a:p>
            <a:r>
              <a:rPr lang="en-GB" sz="2800" dirty="0">
                <a:latin typeface="Candara" panose="020E0502030303020204" pitchFamily="34" charset="0"/>
              </a:rPr>
              <a:t>Show sensitivity of results to assumptions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8873"/>
            <a:ext cx="4785900" cy="255912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BC69F2D-0FFC-4699-BC0E-4E10DD0FF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634" y="3886200"/>
            <a:ext cx="4513376" cy="295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465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Models of science and policy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153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Linear model</a:t>
            </a:r>
          </a:p>
          <a:p>
            <a:pPr lvl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Agree on facts</a:t>
            </a:r>
          </a:p>
          <a:p>
            <a:pPr lvl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Take action</a:t>
            </a:r>
          </a:p>
          <a:p>
            <a:pPr lvl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(Implicit: Science is objective)</a:t>
            </a:r>
          </a:p>
          <a:p>
            <a:pPr lvl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(Implication: Scientism)</a:t>
            </a:r>
          </a:p>
          <a:p>
            <a:pPr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Stakeholder model</a:t>
            </a:r>
          </a:p>
          <a:p>
            <a:pPr lvl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Feedback between research and policy</a:t>
            </a:r>
          </a:p>
          <a:p>
            <a:pPr lvl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Policy shapes the questions asked by researchs</a:t>
            </a:r>
          </a:p>
          <a:p>
            <a:pPr lvl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Research shapes the issues addressed by policy</a:t>
            </a:r>
          </a:p>
          <a:p>
            <a:pPr lvl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(Implicit: Science is intersubjective)</a:t>
            </a:r>
          </a:p>
          <a:p>
            <a:pPr lvl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(Implication: Social constructionism)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89" name="Group 2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41344570"/>
              </p:ext>
            </p:extLst>
          </p:nvPr>
        </p:nvGraphicFramePr>
        <p:xfrm>
          <a:off x="685800" y="1219200"/>
          <a:ext cx="7772400" cy="41148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Linear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Stakeholder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Interest group pluralism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Pure scientist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Issue advocate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Elite conflict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Science arbiter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Honest broker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488" name="Rectangle 2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/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Models of policy advisors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4FBF4-0377-4F6F-A411-0D7FB0DC256A}"/>
              </a:ext>
            </a:extLst>
          </p:cNvPr>
          <p:cNvSpPr txBox="1"/>
          <p:nvPr/>
        </p:nvSpPr>
        <p:spPr>
          <a:xfrm>
            <a:off x="2526407" y="5791200"/>
            <a:ext cx="4091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Beware stealth advocates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A554C-3A67-4694-911C-525906FD6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617720"/>
            <a:ext cx="1600200" cy="2240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785004" y="207191"/>
            <a:ext cx="7643004" cy="800100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Candara" panose="020E0502030303020204" pitchFamily="34" charset="0"/>
              </a:rPr>
              <a:t>The Three Big Questions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idx="1"/>
          </p:nvPr>
        </p:nvSpPr>
        <p:spPr>
          <a:xfrm>
            <a:off x="570422" y="932730"/>
            <a:ext cx="8268778" cy="5468070"/>
          </a:xfrm>
        </p:spPr>
        <p:txBody>
          <a:bodyPr>
            <a:no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What if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Prediction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Positive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Natural and social science</a:t>
            </a:r>
          </a:p>
          <a:p>
            <a:r>
              <a:rPr lang="en-GB" sz="2800" dirty="0">
                <a:latin typeface="Candara" panose="020E0502030303020204" pitchFamily="34" charset="0"/>
              </a:rPr>
              <a:t>So what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Assessment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Positive and normative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Social science</a:t>
            </a:r>
          </a:p>
          <a:p>
            <a:r>
              <a:rPr lang="en-GB" sz="2800" dirty="0">
                <a:latin typeface="Candara" panose="020E0502030303020204" pitchFamily="34" charset="0"/>
              </a:rPr>
              <a:t>What to do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Advice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Positive and normative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Social science</a:t>
            </a: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8490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785004" y="207191"/>
            <a:ext cx="7643004" cy="800100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Candara" panose="020E0502030303020204" pitchFamily="34" charset="0"/>
              </a:rPr>
              <a:t>Post-Normal Science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idx="1"/>
          </p:nvPr>
        </p:nvSpPr>
        <p:spPr>
          <a:xfrm>
            <a:off x="570422" y="932730"/>
            <a:ext cx="6832169" cy="5468070"/>
          </a:xfrm>
        </p:spPr>
        <p:txBody>
          <a:bodyPr>
            <a:no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Thomas Kuhn described normal science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Natural science</a:t>
            </a:r>
          </a:p>
          <a:p>
            <a:r>
              <a:rPr lang="en-GB" sz="2800" dirty="0">
                <a:latin typeface="Candara" panose="020E0502030303020204" pitchFamily="34" charset="0"/>
              </a:rPr>
              <a:t>Jerry </a:t>
            </a:r>
            <a:r>
              <a:rPr lang="en-GB" sz="2800" dirty="0" err="1">
                <a:latin typeface="Candara" panose="020E0502030303020204" pitchFamily="34" charset="0"/>
              </a:rPr>
              <a:t>Ravetz</a:t>
            </a:r>
            <a:r>
              <a:rPr lang="en-GB" sz="2800" dirty="0">
                <a:latin typeface="Candara" panose="020E0502030303020204" pitchFamily="34" charset="0"/>
              </a:rPr>
              <a:t> and Silvio </a:t>
            </a:r>
            <a:r>
              <a:rPr lang="en-GB" sz="2800" dirty="0" err="1">
                <a:latin typeface="Candara" panose="020E0502030303020204" pitchFamily="34" charset="0"/>
              </a:rPr>
              <a:t>Funtowicz</a:t>
            </a:r>
            <a:r>
              <a:rPr lang="en-GB" sz="2800" dirty="0">
                <a:latin typeface="Candara" panose="020E0502030303020204" pitchFamily="34" charset="0"/>
              </a:rPr>
              <a:t> started post-normal science when</a:t>
            </a:r>
          </a:p>
          <a:p>
            <a:pPr lvl="1"/>
            <a:r>
              <a:rPr lang="en-US" sz="2400" dirty="0">
                <a:latin typeface="Candara" panose="020E0502030303020204" pitchFamily="34" charset="0"/>
              </a:rPr>
              <a:t>facts are uncertain,</a:t>
            </a:r>
          </a:p>
          <a:p>
            <a:pPr lvl="1"/>
            <a:r>
              <a:rPr lang="en-US" sz="2400" dirty="0">
                <a:latin typeface="Candara" panose="020E0502030303020204" pitchFamily="34" charset="0"/>
              </a:rPr>
              <a:t>values in dispute,</a:t>
            </a:r>
          </a:p>
          <a:p>
            <a:pPr lvl="1"/>
            <a:r>
              <a:rPr lang="en-US" sz="2400" dirty="0">
                <a:latin typeface="Candara" panose="020E0502030303020204" pitchFamily="34" charset="0"/>
              </a:rPr>
              <a:t>stakes high, and</a:t>
            </a:r>
          </a:p>
          <a:p>
            <a:pPr lvl="1"/>
            <a:r>
              <a:rPr lang="en-US" sz="2400" dirty="0">
                <a:latin typeface="Candara" panose="020E0502030303020204" pitchFamily="34" charset="0"/>
              </a:rPr>
              <a:t>decisions urgent.</a:t>
            </a:r>
          </a:p>
          <a:p>
            <a:r>
              <a:rPr lang="en-US" sz="2800" dirty="0">
                <a:latin typeface="Candara" panose="020E0502030303020204" pitchFamily="34" charset="0"/>
              </a:rPr>
              <a:t>They point out that the rules for quality control do not work for policy assessment and advice, but offer little practical guidance what to do instead</a:t>
            </a:r>
          </a:p>
          <a:p>
            <a:pPr lvl="1"/>
            <a:endParaRPr lang="en-GB" sz="2400" dirty="0">
              <a:latin typeface="Candara" panose="020E0502030303020204" pitchFamily="34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C10A5B-A333-4FD4-8BC4-F2A0682C7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-1"/>
            <a:ext cx="1852961" cy="2274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541CFE-EE54-4260-A7C4-483BC6556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02" y="2412381"/>
            <a:ext cx="1601089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B1283-84E4-4C9F-81A4-3F0C0ED72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91" y="2412381"/>
            <a:ext cx="1601089" cy="28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785004" y="207191"/>
            <a:ext cx="7643004" cy="800100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Candara" panose="020E0502030303020204" pitchFamily="34" charset="0"/>
              </a:rPr>
              <a:t>The role of science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idx="1"/>
          </p:nvPr>
        </p:nvSpPr>
        <p:spPr>
          <a:xfrm>
            <a:off x="570422" y="932730"/>
            <a:ext cx="8268778" cy="5468070"/>
          </a:xfrm>
        </p:spPr>
        <p:txBody>
          <a:bodyPr>
            <a:no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Church offered a theory of how the world works, and how to behave</a:t>
            </a:r>
          </a:p>
          <a:p>
            <a:r>
              <a:rPr lang="en-GB" sz="2800" dirty="0">
                <a:latin typeface="Candara" panose="020E0502030303020204" pitchFamily="34" charset="0"/>
              </a:rPr>
              <a:t>The Enlightenment separated “what if” from “what to do”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Science is now so vast and complex that we accept arguments based on authority </a:t>
            </a:r>
            <a:r>
              <a:rPr lang="de-DE" sz="2800" i="1" dirty="0">
                <a:latin typeface="Candara" panose="020E0502030303020204" pitchFamily="34" charset="0"/>
              </a:rPr>
              <a:t>in a discipline</a:t>
            </a:r>
            <a:endParaRPr lang="en-GB" sz="2800" i="1" dirty="0">
              <a:latin typeface="Candara" panose="020E0502030303020204" pitchFamily="34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49CD3-72AF-4FCB-8EC4-46C706683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9144000" cy="19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EDC704-E8C3-4506-841D-4B6B8554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292"/>
            <a:ext cx="8869639" cy="68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4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785004" y="207191"/>
            <a:ext cx="7643004" cy="800100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Candara" panose="020E0502030303020204" pitchFamily="34" charset="0"/>
              </a:rPr>
              <a:t>Players and incentives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idx="1"/>
          </p:nvPr>
        </p:nvSpPr>
        <p:spPr>
          <a:xfrm>
            <a:off x="570422" y="932730"/>
            <a:ext cx="8268778" cy="5468070"/>
          </a:xfrm>
        </p:spPr>
        <p:txBody>
          <a:bodyPr>
            <a:no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Church offered a theory of how the world works, and how to behave</a:t>
            </a:r>
          </a:p>
          <a:p>
            <a:r>
              <a:rPr lang="en-GB" sz="2800" dirty="0">
                <a:latin typeface="Candara" panose="020E0502030303020204" pitchFamily="34" charset="0"/>
              </a:rPr>
              <a:t>The Enlightenment separated “what if” from “what to do”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Science is now so vast and complex that we accept arguments based on authority in a discipline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Facts and morals derive from different authorities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Some find that confusing, and attach moral authority to science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Some academics enjoy that status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Some argue that because we‘re smarter, we‘re also better, wiser</a:t>
            </a:r>
            <a:endParaRPr lang="en-GB" sz="2800" dirty="0">
              <a:latin typeface="Candara" panose="020E0502030303020204" pitchFamily="34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042843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789</Words>
  <Application>Microsoft Office PowerPoint</Application>
  <PresentationFormat>On-screen Show (4:3)</PresentationFormat>
  <Paragraphs>136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Candara</vt:lpstr>
      <vt:lpstr>Comic Sans MS</vt:lpstr>
      <vt:lpstr>Times New Roman</vt:lpstr>
      <vt:lpstr>Standarddesign</vt:lpstr>
      <vt:lpstr>Policy advice</vt:lpstr>
      <vt:lpstr>Models of democracy</vt:lpstr>
      <vt:lpstr>Models of science and policy</vt:lpstr>
      <vt:lpstr>Models of policy advisors</vt:lpstr>
      <vt:lpstr>The Three Big Questions</vt:lpstr>
      <vt:lpstr>Post-Normal Science</vt:lpstr>
      <vt:lpstr>The role of science</vt:lpstr>
      <vt:lpstr>PowerPoint Presentation</vt:lpstr>
      <vt:lpstr>Players and incentives</vt:lpstr>
      <vt:lpstr>PowerPoint Presentation</vt:lpstr>
      <vt:lpstr>Players and incentives</vt:lpstr>
      <vt:lpstr>PowerPoint Presentation</vt:lpstr>
      <vt:lpstr>Players and incentives</vt:lpstr>
      <vt:lpstr>Players and incentives</vt:lpstr>
      <vt:lpstr>PowerPoint Presentation</vt:lpstr>
      <vt:lpstr>PowerPoint Presentation</vt:lpstr>
      <vt:lpstr>Players and incentives</vt:lpstr>
      <vt:lpstr>PowerPoint Presentation</vt:lpstr>
      <vt:lpstr>Fallacies</vt:lpstr>
      <vt:lpstr>Fallacies</vt:lpstr>
      <vt:lpstr>Fallacies</vt:lpstr>
      <vt:lpstr>Players and incentives</vt:lpstr>
      <vt:lpstr>What to do?</vt:lpstr>
      <vt:lpstr>What to do?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101</cp:revision>
  <dcterms:created xsi:type="dcterms:W3CDTF">2000-09-24T19:27:04Z</dcterms:created>
  <dcterms:modified xsi:type="dcterms:W3CDTF">2018-12-07T10:57:55Z</dcterms:modified>
</cp:coreProperties>
</file>