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337" r:id="rId3"/>
    <p:sldId id="350" r:id="rId4"/>
    <p:sldId id="351" r:id="rId5"/>
    <p:sldId id="338" r:id="rId6"/>
    <p:sldId id="346" r:id="rId7"/>
    <p:sldId id="347" r:id="rId8"/>
    <p:sldId id="349" r:id="rId9"/>
    <p:sldId id="348" r:id="rId10"/>
    <p:sldId id="339" r:id="rId11"/>
    <p:sldId id="343" r:id="rId12"/>
    <p:sldId id="345" r:id="rId13"/>
    <p:sldId id="355" r:id="rId14"/>
    <p:sldId id="354" r:id="rId15"/>
    <p:sldId id="344" r:id="rId16"/>
    <p:sldId id="357" r:id="rId17"/>
    <p:sldId id="358" r:id="rId18"/>
    <p:sldId id="356" r:id="rId19"/>
    <p:sldId id="359" r:id="rId20"/>
    <p:sldId id="340" r:id="rId21"/>
    <p:sldId id="341" r:id="rId22"/>
    <p:sldId id="342" r:id="rId23"/>
    <p:sldId id="353" r:id="rId24"/>
    <p:sldId id="352" r:id="rId25"/>
  </p:sldIdLst>
  <p:sldSz cx="9144000" cy="6858000" type="screen4x3"/>
  <p:notesSz cx="6797675" cy="987425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43" autoAdjust="0"/>
    <p:restoredTop sz="90929"/>
  </p:normalViewPr>
  <p:slideViewPr>
    <p:cSldViewPr>
      <p:cViewPr varScale="1">
        <p:scale>
          <a:sx n="78" d="100"/>
          <a:sy n="78" d="100"/>
        </p:scale>
        <p:origin x="101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9AFC229-372A-4EEB-9DA2-9F90CD996E1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41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4288" y="0"/>
            <a:ext cx="2982912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2416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3138" y="760413"/>
            <a:ext cx="4862512" cy="3646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1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710113"/>
            <a:ext cx="4972050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241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82913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241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4288" y="9345613"/>
            <a:ext cx="2982912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A5EAED-3EEF-4C18-BE64-01091964538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887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24765A-9056-4B37-B5E4-29B737BC477B}" type="slidenum">
              <a:rPr lang="en-GB"/>
              <a:pPr/>
              <a:t>1</a:t>
            </a:fld>
            <a:endParaRPr lang="en-GB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12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86F291-D27F-43C8-9EAD-383A857905A9}" type="slidenum">
              <a:rPr lang="en-US"/>
              <a:pPr/>
              <a:t>13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63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86F291-D27F-43C8-9EAD-383A857905A9}" type="slidenum">
              <a:rPr lang="en-US"/>
              <a:pPr/>
              <a:t>15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86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86F291-D27F-43C8-9EAD-383A857905A9}" type="slidenum">
              <a:rPr lang="en-US"/>
              <a:pPr/>
              <a:t>17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6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86F291-D27F-43C8-9EAD-383A857905A9}" type="slidenum">
              <a:rPr lang="en-US"/>
              <a:pPr/>
              <a:t>19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37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CE61C9-784A-41C7-BC0C-8E273A5957C8}" type="slidenum">
              <a:rPr lang="en-US"/>
              <a:pPr/>
              <a:t>20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29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07142B-F28F-4031-907D-50F50F305A82}" type="slidenum">
              <a:rPr lang="en-US"/>
              <a:pPr/>
              <a:t>21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36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799912-76B0-4CF1-BA82-633D43A960C4}" type="slidenum">
              <a:rPr lang="en-US"/>
              <a:pPr/>
              <a:t>22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42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799912-76B0-4CF1-BA82-633D43A960C4}" type="slidenum">
              <a:rPr lang="en-US"/>
              <a:pPr/>
              <a:t>24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00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41292-26B9-4187-9E71-91276D6A46E7}" type="slidenum">
              <a:rPr lang="en-US"/>
              <a:pPr/>
              <a:t>2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29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41292-26B9-4187-9E71-91276D6A46E7}" type="slidenum">
              <a:rPr lang="en-US"/>
              <a:pPr/>
              <a:t>4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33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62AB2-8421-41A9-9BF8-FA1FECBCC7F9}" type="slidenum">
              <a:rPr lang="en-US"/>
              <a:pPr/>
              <a:t>5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46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54859E-A22E-4329-A93D-293ED308252D}" type="slidenum">
              <a:rPr lang="en-GB"/>
              <a:pPr/>
              <a:t>6</a:t>
            </a:fld>
            <a:endParaRPr lang="en-GB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09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62AB2-8421-41A9-9BF8-FA1FECBCC7F9}" type="slidenum">
              <a:rPr lang="en-US"/>
              <a:pPr/>
              <a:t>7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13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62AB2-8421-41A9-9BF8-FA1FECBCC7F9}" type="slidenum">
              <a:rPr lang="en-US"/>
              <a:pPr/>
              <a:t>9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1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86F291-D27F-43C8-9EAD-383A857905A9}" type="slidenum">
              <a:rPr lang="en-US"/>
              <a:pPr/>
              <a:t>10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52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39910-F767-4728-992D-36980DC7C0D4}" type="slidenum">
              <a:rPr lang="en-GB"/>
              <a:pPr/>
              <a:t>11</a:t>
            </a:fld>
            <a:endParaRPr lang="en-GB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97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102DA-FD46-4C6E-8768-E89C3DB0C10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89DC0-65E9-46D0-8551-9228623B7EE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9C7EED-6B9E-4A9F-819C-40AE88555FD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718D46D-A6DA-410E-B770-DBA99FC3D23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DBB97-0D8D-4DFA-9A62-19133522806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68BCC-224C-49EE-BA2A-C4400298B43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320A79-B9D2-46D7-85F2-E8481A31DF6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C7F96-E80A-44B7-B4BE-AC4C19E9484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8CDD09-725F-4FB1-9764-3D83304C38E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BD8AB2-C737-4974-B866-24A088D38BF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940B30-CC23-4224-B847-78726A8401F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88D802-93CD-4EC5-B3FC-A1D2F0DC210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5EEEB61-D63C-4AEF-A8FB-93D0E2D92D20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de-DE" sz="4000" dirty="0">
                <a:latin typeface="Candara" panose="020E0502030303020204" pitchFamily="34" charset="0"/>
              </a:rPr>
              <a:t>Abatement options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r>
              <a:rPr lang="de-DE" dirty="0">
                <a:latin typeface="Candara" panose="020E0502030303020204" pitchFamily="34" charset="0"/>
              </a:rPr>
              <a:t>The problem</a:t>
            </a:r>
          </a:p>
          <a:p>
            <a:r>
              <a:rPr lang="de-DE" dirty="0">
                <a:latin typeface="Candara" panose="020E0502030303020204" pitchFamily="34" charset="0"/>
              </a:rPr>
              <a:t>The solution</a:t>
            </a:r>
          </a:p>
          <a:p>
            <a:pPr lvl="1"/>
            <a:r>
              <a:rPr lang="de-DE" b="1" dirty="0">
                <a:latin typeface="Candara" panose="020E0502030303020204" pitchFamily="34" charset="0"/>
              </a:rPr>
              <a:t>Options for emission reduction</a:t>
            </a:r>
          </a:p>
          <a:p>
            <a:pPr lvl="1"/>
            <a:r>
              <a:rPr lang="de-DE" dirty="0">
                <a:latin typeface="Candara" panose="020E0502030303020204" pitchFamily="34" charset="0"/>
              </a:rPr>
              <a:t>Costs of emission reduction</a:t>
            </a:r>
          </a:p>
          <a:p>
            <a:pPr lvl="1"/>
            <a:r>
              <a:rPr lang="de-DE" dirty="0">
                <a:latin typeface="Candara" panose="020E0502030303020204" pitchFamily="34" charset="0"/>
              </a:rPr>
              <a:t>Instruments for emission reduction</a:t>
            </a:r>
          </a:p>
          <a:p>
            <a:pPr lvl="1"/>
            <a:r>
              <a:rPr lang="de-DE" dirty="0">
                <a:latin typeface="Candara" panose="020E0502030303020204" pitchFamily="34" charset="0"/>
              </a:rPr>
              <a:t>Adaptation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Switch Energy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Switching away from oil, gas and coal to nuclear, hydro, wind, solar and biomass is technically feasible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Nuclear and hydro are difficult politically and socially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Wind is expensive and visually intrusive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Solar is more expensive still, except in some niche markets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Both wind and solar require storage and transport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Biomass is too expensive, and bad for health, environment and food production</a:t>
            </a:r>
            <a:endParaRPr lang="en-GB" sz="2800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de-DE" sz="3200" dirty="0">
                <a:latin typeface="Candara" panose="020E0502030303020204" pitchFamily="34" charset="0"/>
              </a:rPr>
              <a:t>Sources of greenhouse gas emissions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Carbon dioxide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Combustion of fossil fuels</a:t>
            </a:r>
          </a:p>
          <a:p>
            <a:pPr lvl="2">
              <a:lnSpc>
                <a:spcPct val="90000"/>
              </a:lnSpc>
            </a:pPr>
            <a:r>
              <a:rPr lang="en-GB" sz="2000" dirty="0">
                <a:latin typeface="Candara" panose="020E0502030303020204" pitchFamily="34" charset="0"/>
              </a:rPr>
              <a:t>Peat 117, Coal 95, Petrol 70, Gas 57 tCO2/TJ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Land use change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Cement production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Methane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Ruminants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Paddy rice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Waste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Leakage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Nitrous oxide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Agriculture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Other gases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Specialised industry</a:t>
            </a:r>
          </a:p>
        </p:txBody>
      </p:sp>
    </p:spTree>
    <p:extLst>
      <p:ext uri="{BB962C8B-B14F-4D97-AF65-F5344CB8AC3E}">
        <p14:creationId xmlns:p14="http://schemas.microsoft.com/office/powerpoint/2010/main" val="3985857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659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89793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Switch Energy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Switching away from oil, gas and coal to nuclear, hydro, wind, solar and biomass is technically feasible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Nuclear and hydro are difficult politically and socially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Wind is expensive and visually intrusive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Solar is more expensive still, except in some niche markets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Both wind and solar require storage and transport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Biomass is too expensive, and bad for health, environment and food production</a:t>
            </a:r>
            <a:endParaRPr lang="en-GB" sz="2800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275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0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07538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4510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Switch Energy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Switching away from oil, gas and coal to nuclear, hydro, wind, solar and biomass is technically feasible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Nuclear and hydro are difficult politically and socially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Wind is expensive and visually intrusive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Solar is expensive and has a waste problem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Both wind and solar require storage and transport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Biomass is too expensive, and bad for health, environment and food production</a:t>
            </a:r>
            <a:endParaRPr lang="en-GB" sz="2800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531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A7F175-E238-4D72-8F8F-CDE43CAB6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1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38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Switch Energy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Switching away from oil, gas and coal to nuclear, hydro, wind, solar and biomass is technically feasible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Nuclear and hydro are difficult politically and socially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Wind is expensive and visually intrusive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Solar is expensive and has a waste problem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Both wind and solar require storage and transport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Biomass is too expensive, and bad for health, environment and food production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06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945FE3-65CF-4911-A6DE-5AB9B5A13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37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Switch Energy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Switching away from oil, gas and coal to nuclear, hydro, wind, solar and biomass is technically feasible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Nuclear and hydro are difficult politically and socially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Wind is expensive and visually intrusive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Solar is expensive and has a waste problem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Both wind and solar require storage and transport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Biomass is too expensive, and bad for health, environment and food production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26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How to abate emissions?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Kaya identity</a:t>
            </a:r>
          </a:p>
          <a:p>
            <a:pPr>
              <a:lnSpc>
                <a:spcPct val="90000"/>
              </a:lnSpc>
            </a:pPr>
            <a:endParaRPr lang="de-DE" sz="2800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</a:pPr>
            <a:endParaRPr lang="de-DE" sz="2800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</a:pPr>
            <a:endParaRPr lang="de-DE" sz="2800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</a:pPr>
            <a:endParaRPr lang="de-DE" sz="2800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To reduce emissions, one can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Reduce population growth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Reduce economic growth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Save energy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Switch to different energy sources</a:t>
            </a:r>
            <a:endParaRPr lang="en-GB" sz="24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271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80983"/>
              </p:ext>
            </p:extLst>
          </p:nvPr>
        </p:nvGraphicFramePr>
        <p:xfrm>
          <a:off x="1066800" y="1472665"/>
          <a:ext cx="62484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68" name="Equation" r:id="rId4" imgW="6248160" imgH="1828800" progId="Equation.DSMT4">
                  <p:embed/>
                </p:oleObj>
              </mc:Choice>
              <mc:Fallback>
                <p:oleObj name="Equation" r:id="rId4" imgW="6248160" imgH="1828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472665"/>
                        <a:ext cx="6248400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611705" y="6069777"/>
                <a:ext cx="2532295" cy="753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func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705" y="6069777"/>
                <a:ext cx="2532295" cy="7537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78E9793-C52C-4895-B907-60BBB8F736A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505200"/>
            <a:ext cx="2404957" cy="172622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Carbon Sinks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As deforestation is a source of carbon dioxide emissions, afforestation is a sink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Note that the forests of North America and Europe are growing back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If slowing deforestation in the tropics were easy, it would have been done for other reasons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Carbon Capture and Storage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Take the CO2 out of the exhaust gas, and stick it in the ground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Proven technology: soda, beer,  greenhouses, and enhanced oil recovery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However, abatement requires purpose-build storage at a much larger scale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Retrofit expensive, so for new power stations only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Issues with efficiency, cost, safety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End-of-pipe technology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Geoengineering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Change the climate again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Dust in the atmosphere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Mirrors in space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Great uncertainty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Previous experiments went wrong (quite so)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Nonetheless, most of this is cheap and simple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Unclear who will/should decide on geoengineering</a:t>
            </a:r>
            <a:endParaRPr lang="en-GB" sz="2800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0"/>
            <a:ext cx="6705600" cy="680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10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Geoengineering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Change the climate again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Dust in the atmosphere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Mirrors in space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Great uncertainty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Previous experiments went wrong (quite so)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Nonetheless, most of this is cheap and simple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Unclear who will/should decide on geoengineering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71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7800" y="6096000"/>
            <a:ext cx="5981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andara" panose="020E0502030303020204" pitchFamily="34" charset="0"/>
              </a:rPr>
              <a:t>Former USSR: Economy and emissions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ED087-4A79-4D4E-A00E-48369AABC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"/>
            <a:ext cx="9144000" cy="59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9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How to abate emissions?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Kaya identity</a:t>
            </a:r>
          </a:p>
          <a:p>
            <a:pPr>
              <a:lnSpc>
                <a:spcPct val="90000"/>
              </a:lnSpc>
            </a:pPr>
            <a:endParaRPr lang="de-DE" sz="2800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</a:pPr>
            <a:endParaRPr lang="de-DE" sz="2800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</a:pPr>
            <a:endParaRPr lang="de-DE" sz="2800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</a:pPr>
            <a:endParaRPr lang="de-DE" sz="2800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To reduce emissions, one can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Reduce population growth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Reduce economic growth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Save energy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Switch to different energy sources</a:t>
            </a:r>
            <a:endParaRPr lang="en-GB" sz="2400" dirty="0">
              <a:latin typeface="Candara" panose="020E0502030303020204" pitchFamily="34" charset="0"/>
            </a:endParaRPr>
          </a:p>
        </p:txBody>
      </p:sp>
      <p:graphicFrame>
        <p:nvGraphicFramePr>
          <p:cNvPr id="271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80983"/>
              </p:ext>
            </p:extLst>
          </p:nvPr>
        </p:nvGraphicFramePr>
        <p:xfrm>
          <a:off x="1066800" y="1472665"/>
          <a:ext cx="62484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85" name="Equation" r:id="rId4" imgW="6248160" imgH="1828800" progId="Equation.DSMT4">
                  <p:embed/>
                </p:oleObj>
              </mc:Choice>
              <mc:Fallback>
                <p:oleObj name="Equation" r:id="rId4" imgW="6248160" imgH="182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472665"/>
                        <a:ext cx="6248400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611705" y="6069777"/>
                <a:ext cx="2532295" cy="753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func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705" y="6069777"/>
                <a:ext cx="2532295" cy="7537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52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Save Energy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Energy savings come through technological change and behavioural change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For a single product, new models tend to be more efficient, but the technological advance may be used to increase comfort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A lot of energy is wasted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Habits are hard to change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Principal/agent problems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The demand for energy services is even harder to change</a:t>
            </a:r>
            <a:endParaRPr lang="en-GB" sz="2800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745481-9B64-4CE0-A8DB-237C39823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93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5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Save Energy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Energy savings come through technological change and behavioural change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For a single product, new models tend to be more efficient, but the technological advance may be used to increase comfort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A lot of energy is wasted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Habits are hard to change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Principal/agent problems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The demand for energy services is even harder to change</a:t>
            </a:r>
            <a:endParaRPr lang="en-GB" sz="2800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237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4413"/>
            <a:ext cx="5334000" cy="34571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6600"/>
            <a:ext cx="5596841" cy="357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4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Save Energy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Energy savings come through technological change and behavioural change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For a single product, new models tend to be more efficient, but the technological advance may be used to increase comfort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A lot of energy is wasted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Habits are hard to change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Principal/agent problems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The demand for energy services is even harder to change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45275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851</Words>
  <Application>Microsoft Office PowerPoint</Application>
  <PresentationFormat>On-screen Show (4:3)</PresentationFormat>
  <Paragraphs>147</Paragraphs>
  <Slides>24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Cambria Math</vt:lpstr>
      <vt:lpstr>Candara</vt:lpstr>
      <vt:lpstr>Times New Roman</vt:lpstr>
      <vt:lpstr>Standarddesign</vt:lpstr>
      <vt:lpstr>Equation</vt:lpstr>
      <vt:lpstr>Abatement options</vt:lpstr>
      <vt:lpstr>How to abate emissions?</vt:lpstr>
      <vt:lpstr>PowerPoint Presentation</vt:lpstr>
      <vt:lpstr>How to abate emissions?</vt:lpstr>
      <vt:lpstr>Save Energy</vt:lpstr>
      <vt:lpstr>PowerPoint Presentation</vt:lpstr>
      <vt:lpstr>Save Energy</vt:lpstr>
      <vt:lpstr>PowerPoint Presentation</vt:lpstr>
      <vt:lpstr>Save Energy</vt:lpstr>
      <vt:lpstr>Switch Energy</vt:lpstr>
      <vt:lpstr>Sources of greenhouse gas emissions</vt:lpstr>
      <vt:lpstr>PowerPoint Presentation</vt:lpstr>
      <vt:lpstr>Switch Energy</vt:lpstr>
      <vt:lpstr>PowerPoint Presentation</vt:lpstr>
      <vt:lpstr>Switch Energy</vt:lpstr>
      <vt:lpstr>PowerPoint Presentation</vt:lpstr>
      <vt:lpstr>Switch Energy</vt:lpstr>
      <vt:lpstr>PowerPoint Presentation</vt:lpstr>
      <vt:lpstr>Switch Energy</vt:lpstr>
      <vt:lpstr>Carbon Sinks</vt:lpstr>
      <vt:lpstr>Carbon Capture and Storage</vt:lpstr>
      <vt:lpstr>Geoengineering</vt:lpstr>
      <vt:lpstr>PowerPoint Presentation</vt:lpstr>
      <vt:lpstr>Geoengineering</vt:lpstr>
    </vt:vector>
  </TitlesOfParts>
  <Company>ZMAW Universität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and Resource Economics, lecture 1</dc:title>
  <dc:creator>Richard Tol</dc:creator>
  <cp:lastModifiedBy>Richard Tol</cp:lastModifiedBy>
  <cp:revision>207</cp:revision>
  <dcterms:created xsi:type="dcterms:W3CDTF">2000-09-24T19:27:04Z</dcterms:created>
  <dcterms:modified xsi:type="dcterms:W3CDTF">2018-11-08T16:11:22Z</dcterms:modified>
</cp:coreProperties>
</file>