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31" r:id="rId2"/>
    <p:sldId id="365" r:id="rId3"/>
    <p:sldId id="281" r:id="rId4"/>
    <p:sldId id="318" r:id="rId5"/>
    <p:sldId id="319" r:id="rId6"/>
    <p:sldId id="314" r:id="rId7"/>
    <p:sldId id="317" r:id="rId8"/>
    <p:sldId id="367" r:id="rId9"/>
    <p:sldId id="328" r:id="rId10"/>
    <p:sldId id="326" r:id="rId11"/>
    <p:sldId id="327" r:id="rId12"/>
    <p:sldId id="366" r:id="rId13"/>
    <p:sldId id="309" r:id="rId14"/>
    <p:sldId id="368" r:id="rId15"/>
    <p:sldId id="283" r:id="rId16"/>
    <p:sldId id="329" r:id="rId17"/>
    <p:sldId id="322" r:id="rId18"/>
    <p:sldId id="320" r:id="rId19"/>
    <p:sldId id="310" r:id="rId20"/>
    <p:sldId id="324" r:id="rId21"/>
    <p:sldId id="323" r:id="rId22"/>
    <p:sldId id="311" r:id="rId23"/>
    <p:sldId id="301" r:id="rId24"/>
    <p:sldId id="312" r:id="rId25"/>
    <p:sldId id="290" r:id="rId26"/>
  </p:sldIdLst>
  <p:sldSz cx="9144000" cy="6858000" type="screen4x3"/>
  <p:notesSz cx="6772275" cy="99028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78" autoAdjust="0"/>
    <p:restoredTop sz="90929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BA454FA-DACD-4F4A-823E-D6DFDBA3B4A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29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4982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03763"/>
            <a:ext cx="541655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511C9DB-6922-48DD-8104-32FD63F6D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4765A-9056-4B37-B5E4-29B737BC477B}" type="slidenum">
              <a:rPr lang="en-GB"/>
              <a:pPr/>
              <a:t>1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C522B-A4B7-427F-AC15-2ED1F139E24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3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4859E-A22E-4329-A93D-293ED308252D}" type="slidenum">
              <a:rPr lang="en-GB"/>
              <a:pPr/>
              <a:t>16</a:t>
            </a:fld>
            <a:endParaRPr lang="en-GB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C522B-A4B7-427F-AC15-2ED1F139E24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64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C522B-A4B7-427F-AC15-2ED1F139E24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43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160451-A2C7-4E19-BBFC-D2FC1007B1A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35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160451-A2C7-4E19-BBFC-D2FC1007B1A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4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160451-A2C7-4E19-BBFC-D2FC1007B1A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6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FBCAD2-C113-4CA7-8BBB-98CFB0B593F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89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F51FE0-55BE-4CDF-83EA-6C2B13F0769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29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49E452-0B7D-4586-8851-C752047CDF0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2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4765A-9056-4B37-B5E4-29B737BC477B}" type="slidenum">
              <a:rPr lang="en-GB"/>
              <a:pPr/>
              <a:t>2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53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9E0E19-FE68-4D35-9797-A0D2867D542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94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F728AE-C90F-44F8-A0DE-C808E08B13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4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B3A5F0-C02B-47F8-A8A9-EE4CA3FD156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31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F728AE-C90F-44F8-A0DE-C808E08B13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13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4765A-9056-4B37-B5E4-29B737BC477B}" type="slidenum">
              <a:rPr lang="en-GB"/>
              <a:pPr/>
              <a:t>8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9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7E4059-FDF7-4A87-B188-AF182853AF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98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5A754-D7B7-475E-A067-9E1E6C46FC5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51413" cy="37131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2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4765A-9056-4B37-B5E4-29B737BC477B}" type="slidenum">
              <a:rPr lang="en-GB"/>
              <a:pPr/>
              <a:t>14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4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3156D-7BED-4653-B8E2-FE9E23D33B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FC5A7-7DCD-43DD-931A-84B61D27D3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EB0F5-55C2-4B3E-AD7B-76E7C35475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1E057-C71B-4F08-A537-9D41649BD1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718D46D-A6DA-410E-B770-DBA99FC3D2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59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283FC-32D1-4E22-9E4F-661D6D596E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11109-F654-45E6-95C7-095994F974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07186-52E3-49EC-A9A9-FDCD7954BB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3B01D-069F-4458-96AA-4C11F57B8D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94FDE-2F03-4DE3-BCD7-E7B457E636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2EA23-68F5-4555-99F8-C4AAAB524F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8789E-4DC3-4A51-BBDA-8DDA8326FF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A639E-96BA-498C-BCED-8B3B144DB9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63DFC1B-5238-4732-A8B3-5331620803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289"/>
            <a:ext cx="7772400" cy="11430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Climate Change Economics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Emission reduction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Scenarios</a:t>
            </a:r>
          </a:p>
          <a:p>
            <a:pPr lvl="1"/>
            <a:r>
              <a:rPr lang="de-DE" sz="2400" b="1" dirty="0">
                <a:latin typeface="Candara" panose="020E0502030303020204" pitchFamily="34" charset="0"/>
              </a:rPr>
              <a:t>Costs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Instruments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Impacts of climate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Impacts and valuation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Total and marginal costs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Impacts and development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policy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Optimal climate policy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Secondary benefits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Discounting, equity, uncertainty</a:t>
            </a:r>
          </a:p>
          <a:p>
            <a:endParaRPr lang="de-DE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529835-6D6E-4080-9310-047340D6C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199"/>
            <a:ext cx="9143999" cy="57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1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B52745-3A28-4101-A7A4-41C62AE54F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2" y="0"/>
            <a:ext cx="5228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8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46622"/>
            <a:ext cx="9144000" cy="351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4232" y="0"/>
            <a:ext cx="460376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419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375602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838" y="260350"/>
            <a:ext cx="5364162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903663" y="3741738"/>
            <a:ext cx="44454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GB" dirty="0">
                <a:latin typeface="Candara" panose="020E0502030303020204" pitchFamily="34" charset="0"/>
              </a:rPr>
              <a:t>It is better to start slow because:</a:t>
            </a:r>
          </a:p>
          <a:p>
            <a:pPr marL="342900" indent="-3429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Capital stock turnover</a:t>
            </a:r>
          </a:p>
          <a:p>
            <a:pPr marL="342900" indent="-3429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Technological progress</a:t>
            </a:r>
          </a:p>
          <a:p>
            <a:pPr marL="342900" indent="-3429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Discount rate</a:t>
            </a:r>
          </a:p>
          <a:p>
            <a:pPr marL="342900" indent="-3429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Carbon cycle</a:t>
            </a:r>
          </a:p>
          <a:p>
            <a:pPr marL="342900" indent="-342900">
              <a:buFontTx/>
              <a:buAutoNum type="arabicPeriod"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289"/>
            <a:ext cx="7772400" cy="11430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Emissions and emission reduction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Costs of emission reduction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Modelling choices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Policy choices</a:t>
            </a:r>
          </a:p>
          <a:p>
            <a:pPr lvl="1"/>
            <a:r>
              <a:rPr lang="de-DE" sz="2400" b="1" dirty="0">
                <a:latin typeface="Candara" panose="020E0502030303020204" pitchFamily="34" charset="0"/>
              </a:rPr>
              <a:t>Double dividend</a:t>
            </a:r>
          </a:p>
          <a:p>
            <a:r>
              <a:rPr lang="de-DE" sz="2800" dirty="0">
                <a:latin typeface="Candara" panose="020E0502030303020204" pitchFamily="34" charset="0"/>
              </a:rPr>
              <a:t>Instruments for emission reduction</a:t>
            </a:r>
          </a:p>
        </p:txBody>
      </p:sp>
    </p:spTree>
    <p:extLst>
      <p:ext uri="{BB962C8B-B14F-4D97-AF65-F5344CB8AC3E}">
        <p14:creationId xmlns:p14="http://schemas.microsoft.com/office/powerpoint/2010/main" val="372577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Negative Abatement Costs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There are claims that we could reduce emissions and save money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Most of this is bogus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Confusion of market forces and policy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8E8194-1692-4061-8C06-6BBA0AF97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9497"/>
            <a:ext cx="9144000" cy="59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5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Negative Abatement Costs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There are claims that we could reduce emissions and save money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Most of this is bogus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Confusion of market forces and policy</a:t>
            </a:r>
          </a:p>
          <a:p>
            <a:pPr lvl="1" eaLnBrk="1" hangingPunct="1"/>
            <a:r>
              <a:rPr lang="de-DE" sz="2400">
                <a:latin typeface="Candara" panose="020E0502030303020204" pitchFamily="34" charset="0"/>
              </a:rPr>
              <a:t>Ignore process innovation</a:t>
            </a:r>
            <a:endParaRPr lang="de-DE" sz="2400" dirty="0">
              <a:latin typeface="Candara" panose="020E0502030303020204" pitchFamily="34" charset="0"/>
            </a:endParaRP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Inappropriate discount rates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Omission of hidden costs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F6FF05-6494-4FAF-BBD6-B950FBC69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27" y="1524000"/>
            <a:ext cx="1750673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Negative Abatement Costs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Most economic models are optimisation models or assume perfect markets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If you’re in the optimum, any policy would increase costs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If the starting point is an imperfect market, costs may be positive or negative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Negative costs arise if climate policy reduces the overall market failure, or if the carbon tax reduces the overall distortion by the fiscal system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Distortions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 tax is more distortionary if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Tax base is narrower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Price elasticity is higher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Deadweight loss of a tax is roughly quadratic in the level of the tax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Raising the carbon tax distorts the economy, but probably not by that much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The carbon tax revenue can be used to reduce another tax – this would at least partly but maybe more than offset the costs of the carbon tax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This is the revenue-recycling effect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289"/>
            <a:ext cx="7772400" cy="11430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Emissions and emission reduction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Costs of emission reduction</a:t>
            </a:r>
          </a:p>
          <a:p>
            <a:pPr lvl="1"/>
            <a:r>
              <a:rPr lang="de-DE" sz="2400" b="1" dirty="0">
                <a:latin typeface="Candara" panose="020E0502030303020204" pitchFamily="34" charset="0"/>
              </a:rPr>
              <a:t>Modelling choices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Policy choices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Double dividend</a:t>
            </a:r>
          </a:p>
          <a:p>
            <a:r>
              <a:rPr lang="de-DE" sz="2800" dirty="0">
                <a:latin typeface="Candara" panose="020E0502030303020204" pitchFamily="34" charset="0"/>
              </a:rPr>
              <a:t>Instruments for emission reduction</a:t>
            </a:r>
          </a:p>
        </p:txBody>
      </p:sp>
    </p:spTree>
    <p:extLst>
      <p:ext uri="{BB962C8B-B14F-4D97-AF65-F5344CB8AC3E}">
        <p14:creationId xmlns:p14="http://schemas.microsoft.com/office/powerpoint/2010/main" val="3740765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Distortions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Assume that the labour tax is reduced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 labour tax reduces labour demand (as it drives up before-tax wages) and labour supply (as it drives down after-tax wages)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 reduced labour tax thus increases employment and welfare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The revenue-recycling effect is positive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This is the second dividend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Lower emissions is the first dividend </a:t>
            </a:r>
          </a:p>
        </p:txBody>
      </p:sp>
    </p:spTree>
    <p:extLst>
      <p:ext uri="{BB962C8B-B14F-4D97-AF65-F5344CB8AC3E}">
        <p14:creationId xmlns:p14="http://schemas.microsoft.com/office/powerpoint/2010/main" val="3219743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Distortions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There is third effect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 carbon tax means more expensive energy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Higher prices reduce real income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The supply of labour falls with the reward for labour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This is the tax-interaction effect: The carbon tax makes the labour tax worse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In certain theoretical models, the tax-interaction effect is always larger than the revenue-recycling effect</a:t>
            </a:r>
          </a:p>
        </p:txBody>
      </p:sp>
    </p:spTree>
    <p:extLst>
      <p:ext uri="{BB962C8B-B14F-4D97-AF65-F5344CB8AC3E}">
        <p14:creationId xmlns:p14="http://schemas.microsoft.com/office/powerpoint/2010/main" val="3981049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1440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51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Recycling Taxes: Change in 2010 GDP due to a $40/tC tax</a:t>
            </a:r>
            <a:endParaRPr lang="en-GB" sz="3600" dirty="0">
              <a:latin typeface="Candara" panose="020E0502030303020204" pitchFamily="34" charset="0"/>
            </a:endParaRPr>
          </a:p>
        </p:txBody>
      </p:sp>
      <p:graphicFrame>
        <p:nvGraphicFramePr>
          <p:cNvPr id="227434" name="Group 10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901799110"/>
              </p:ext>
            </p:extLst>
          </p:nvPr>
        </p:nvGraphicFramePr>
        <p:xfrm>
          <a:off x="685800" y="1295400"/>
          <a:ext cx="7772400" cy="466344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DRI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LINK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DGEM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Goul.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Lump sum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-0.58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-0.46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-0.62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-0.24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Spend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-0.40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-1.02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-0.24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Pers. Inc.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-0.56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-0.53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-0.16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-0.16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Corp. Inc.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0.40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-0.11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0.60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-0.17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Payroll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-0.18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Pay – employee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-0.58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-0.53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Pay – employer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0.19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-0.25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Inv. Cred.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1.55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1.67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0.00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Abatement Costs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Abatement costs are real and positive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Without climate policy, emissions are free – with climate policy, emissions are costly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Alternatively, climate policy puts an additional constraint on the energy system – if the constraint bites, costs necessarily increase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51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46622"/>
            <a:ext cx="9144000" cy="351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9" y="0"/>
            <a:ext cx="4572001" cy="332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2791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57BD23-66A4-405A-A7D6-F63C13544EA7}"/>
              </a:ext>
            </a:extLst>
          </p:cNvPr>
          <p:cNvSpPr txBox="1"/>
          <p:nvPr/>
        </p:nvSpPr>
        <p:spPr>
          <a:xfrm>
            <a:off x="-36871" y="6408625"/>
            <a:ext cx="6773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Gross global product: $75 trillion, NPV $3750 trillion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Abatement Costs -2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Abatement costs are higher if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The economy is less responsive because elasticities are lower or because capital lasts longer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There are fewer options to reduce emissions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The costs of emission reduction options are higher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The costs of emission reduction options fall more slowly over time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The rate of cost decline does not respond to climate policy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Abatement costs are uncertain because we have little experience</a:t>
            </a:r>
            <a:r>
              <a:rPr lang="de-DE" dirty="0">
                <a:latin typeface="Candara" panose="020E0502030303020204" pitchFamily="34" charset="0"/>
              </a:rPr>
              <a:t> </a:t>
            </a:r>
            <a:endParaRPr lang="en-GB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289"/>
            <a:ext cx="7772400" cy="11430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Emissions and emission reduction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Costs of emission reduction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Modelling choices</a:t>
            </a:r>
          </a:p>
          <a:p>
            <a:pPr lvl="1"/>
            <a:r>
              <a:rPr lang="de-DE" sz="2400" b="1" dirty="0">
                <a:latin typeface="Candara" panose="020E0502030303020204" pitchFamily="34" charset="0"/>
              </a:rPr>
              <a:t>Policy choices</a:t>
            </a:r>
          </a:p>
          <a:p>
            <a:pPr lvl="2"/>
            <a:r>
              <a:rPr lang="de-DE" sz="2000" dirty="0">
                <a:latin typeface="Candara" panose="020E0502030303020204" pitchFamily="34" charset="0"/>
              </a:rPr>
              <a:t>Stringency</a:t>
            </a:r>
          </a:p>
          <a:p>
            <a:pPr lvl="2"/>
            <a:r>
              <a:rPr lang="de-DE" sz="2000" dirty="0">
                <a:latin typeface="Candara" panose="020E0502030303020204" pitchFamily="34" charset="0"/>
              </a:rPr>
              <a:t>Participation</a:t>
            </a:r>
          </a:p>
          <a:p>
            <a:pPr lvl="2"/>
            <a:r>
              <a:rPr lang="de-DE" sz="2000" dirty="0">
                <a:latin typeface="Candara" panose="020E0502030303020204" pitchFamily="34" charset="0"/>
              </a:rPr>
              <a:t>Timing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Double dividend</a:t>
            </a:r>
          </a:p>
          <a:p>
            <a:r>
              <a:rPr lang="de-DE" sz="2800" dirty="0">
                <a:latin typeface="Candara" panose="020E0502030303020204" pitchFamily="34" charset="0"/>
              </a:rPr>
              <a:t>Instruments for emission reduction</a:t>
            </a:r>
          </a:p>
        </p:txBody>
      </p:sp>
    </p:spTree>
    <p:extLst>
      <p:ext uri="{BB962C8B-B14F-4D97-AF65-F5344CB8AC3E}">
        <p14:creationId xmlns:p14="http://schemas.microsoft.com/office/powerpoint/2010/main" val="40280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0"/>
            <a:ext cx="86106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891944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654</Words>
  <Application>Microsoft Office PowerPoint</Application>
  <PresentationFormat>On-screen Show (4:3)</PresentationFormat>
  <Paragraphs>149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Candara</vt:lpstr>
      <vt:lpstr>Comic Sans MS</vt:lpstr>
      <vt:lpstr>Times New Roman</vt:lpstr>
      <vt:lpstr>Standarddesign</vt:lpstr>
      <vt:lpstr>Climate Change Economics</vt:lpstr>
      <vt:lpstr>Emission Reduction</vt:lpstr>
      <vt:lpstr>Abatement Costs</vt:lpstr>
      <vt:lpstr>PowerPoint Presentation</vt:lpstr>
      <vt:lpstr>PowerPoint Presentation</vt:lpstr>
      <vt:lpstr>PowerPoint Presentation</vt:lpstr>
      <vt:lpstr>Abatement Costs -2</vt:lpstr>
      <vt:lpstr>Emission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Emission Reduction</vt:lpstr>
      <vt:lpstr>Negative Abatement Costs</vt:lpstr>
      <vt:lpstr>PowerPoint Presentation</vt:lpstr>
      <vt:lpstr>Negative Abatement Costs</vt:lpstr>
      <vt:lpstr>Negative Abatement Costs</vt:lpstr>
      <vt:lpstr>Distortions</vt:lpstr>
      <vt:lpstr>Distortions</vt:lpstr>
      <vt:lpstr>Distortions</vt:lpstr>
      <vt:lpstr>PowerPoint Presentation</vt:lpstr>
      <vt:lpstr>PowerPoint Presentation</vt:lpstr>
      <vt:lpstr>PowerPoint Presentation</vt:lpstr>
      <vt:lpstr>Recycling Taxes: Change in 2010 GDP due to a $40/tC tax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234</cp:revision>
  <dcterms:created xsi:type="dcterms:W3CDTF">2000-09-24T19:27:04Z</dcterms:created>
  <dcterms:modified xsi:type="dcterms:W3CDTF">2020-12-01T12:03:50Z</dcterms:modified>
</cp:coreProperties>
</file>