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66" r:id="rId3"/>
    <p:sldId id="267" r:id="rId4"/>
    <p:sldId id="268" r:id="rId5"/>
    <p:sldId id="269" r:id="rId6"/>
    <p:sldId id="270" r:id="rId7"/>
    <p:sldId id="291" r:id="rId8"/>
    <p:sldId id="298" r:id="rId9"/>
    <p:sldId id="300" r:id="rId10"/>
    <p:sldId id="302" r:id="rId11"/>
    <p:sldId id="263" r:id="rId12"/>
    <p:sldId id="301" r:id="rId13"/>
    <p:sldId id="271" r:id="rId14"/>
    <p:sldId id="273" r:id="rId15"/>
    <p:sldId id="297" r:id="rId16"/>
    <p:sldId id="292" r:id="rId17"/>
    <p:sldId id="293" r:id="rId18"/>
    <p:sldId id="294" r:id="rId19"/>
    <p:sldId id="295" r:id="rId20"/>
    <p:sldId id="296" r:id="rId21"/>
    <p:sldId id="307" r:id="rId22"/>
    <p:sldId id="308" r:id="rId23"/>
    <p:sldId id="309" r:id="rId24"/>
    <p:sldId id="313" r:id="rId25"/>
    <p:sldId id="311" r:id="rId26"/>
    <p:sldId id="315" r:id="rId27"/>
    <p:sldId id="316" r:id="rId28"/>
    <p:sldId id="317" r:id="rId29"/>
    <p:sldId id="318" r:id="rId30"/>
    <p:sldId id="319" r:id="rId31"/>
    <p:sldId id="320" r:id="rId32"/>
    <p:sldId id="321" r:id="rId33"/>
    <p:sldId id="322" r:id="rId34"/>
    <p:sldId id="323" r:id="rId35"/>
  </p:sldIdLst>
  <p:sldSz cx="9144000" cy="6858000" type="screen4x3"/>
  <p:notesSz cx="6772275" cy="9902825"/>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95" autoAdjust="0"/>
  </p:normalViewPr>
  <p:slideViewPr>
    <p:cSldViewPr>
      <p:cViewPr varScale="1">
        <p:scale>
          <a:sx n="71" d="100"/>
          <a:sy n="71" d="100"/>
        </p:scale>
        <p:origin x="153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234499"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34500"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234501"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B7328E-42DE-4574-8A34-ABC6F51F351C}" type="slidenum">
              <a:rPr lang="de-DE"/>
              <a:pPr>
                <a:defRPr/>
              </a:pPr>
              <a:t>‹#›</a:t>
            </a:fld>
            <a:endParaRPr lang="de-DE"/>
          </a:p>
        </p:txBody>
      </p:sp>
    </p:spTree>
    <p:extLst>
      <p:ext uri="{BB962C8B-B14F-4D97-AF65-F5344CB8AC3E}">
        <p14:creationId xmlns:p14="http://schemas.microsoft.com/office/powerpoint/2010/main" val="3668316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23" name="Rectangle 3"/>
          <p:cNvSpPr>
            <a:spLocks noGrp="1" noChangeArrowheads="1"/>
          </p:cNvSpPr>
          <p:nvPr>
            <p:ph type="dt" idx="1"/>
          </p:nvPr>
        </p:nvSpPr>
        <p:spPr bwMode="auto">
          <a:xfrm>
            <a:off x="383540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11225" y="742950"/>
            <a:ext cx="4949825" cy="3713163"/>
          </a:xfrm>
          <a:prstGeom prst="rect">
            <a:avLst/>
          </a:prstGeom>
          <a:noFill/>
          <a:ln w="9525">
            <a:solidFill>
              <a:srgbClr val="000000"/>
            </a:solidFill>
            <a:miter lim="800000"/>
            <a:headEnd/>
            <a:tailEnd/>
          </a:ln>
        </p:spPr>
      </p:sp>
      <p:sp>
        <p:nvSpPr>
          <p:cNvPr id="235525" name="Rectangle 5"/>
          <p:cNvSpPr>
            <a:spLocks noGrp="1" noChangeArrowheads="1"/>
          </p:cNvSpPr>
          <p:nvPr>
            <p:ph type="body" sz="quarter" idx="3"/>
          </p:nvPr>
        </p:nvSpPr>
        <p:spPr bwMode="auto">
          <a:xfrm>
            <a:off x="677863" y="4703763"/>
            <a:ext cx="541655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26" name="Rectangle 6"/>
          <p:cNvSpPr>
            <a:spLocks noGrp="1" noChangeArrowheads="1"/>
          </p:cNvSpPr>
          <p:nvPr>
            <p:ph type="ftr" sz="quarter" idx="4"/>
          </p:nvPr>
        </p:nvSpPr>
        <p:spPr bwMode="auto">
          <a:xfrm>
            <a:off x="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27" name="Rectangle 7"/>
          <p:cNvSpPr>
            <a:spLocks noGrp="1" noChangeArrowheads="1"/>
          </p:cNvSpPr>
          <p:nvPr>
            <p:ph type="sldNum" sz="quarter" idx="5"/>
          </p:nvPr>
        </p:nvSpPr>
        <p:spPr bwMode="auto">
          <a:xfrm>
            <a:off x="3835400" y="9405938"/>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EAC478-BC09-4881-94A2-7A583C3575E9}" type="slidenum">
              <a:rPr lang="en-US"/>
              <a:pPr>
                <a:defRPr/>
              </a:pPr>
              <a:t>‹#›</a:t>
            </a:fld>
            <a:endParaRPr lang="en-US"/>
          </a:p>
        </p:txBody>
      </p:sp>
    </p:spTree>
    <p:extLst>
      <p:ext uri="{BB962C8B-B14F-4D97-AF65-F5344CB8AC3E}">
        <p14:creationId xmlns:p14="http://schemas.microsoft.com/office/powerpoint/2010/main" val="56392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B8CDFC0-7CD0-4BFD-B6BB-CF98CECD1CA1}"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72993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30CAB3D-78F8-4EEB-929E-EB109383DAF5}" type="slidenum">
              <a:rPr lang="en-US" smtClean="0"/>
              <a:pPr/>
              <a:t>10</a:t>
            </a:fld>
            <a:endParaRPr lang="en-US"/>
          </a:p>
        </p:txBody>
      </p:sp>
      <p:sp>
        <p:nvSpPr>
          <p:cNvPr id="43011" name="Rectangle 2"/>
          <p:cNvSpPr>
            <a:spLocks noGrp="1" noRot="1" noChangeAspect="1" noChangeArrowheads="1" noTextEdit="1"/>
          </p:cNvSpPr>
          <p:nvPr>
            <p:ph type="sldImg"/>
          </p:nvPr>
        </p:nvSpPr>
        <p:spPr>
          <a:xfrm>
            <a:off x="1174750" y="741363"/>
            <a:ext cx="3522663" cy="2641600"/>
          </a:xfrm>
          <a:ln/>
        </p:spPr>
      </p:sp>
      <p:sp>
        <p:nvSpPr>
          <p:cNvPr id="4301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91866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920A1F0-783A-4285-9422-DE3577027A1A}" type="slidenum">
              <a:rPr lang="en-US" smtClean="0"/>
              <a:pPr/>
              <a:t>11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87495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F1F8FE9-CE4C-435B-8185-C9D067528D26}" type="slidenum">
              <a:rPr lang="en-US" smtClean="0"/>
              <a:pPr/>
              <a:t>12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9125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0B9F134-935C-46A1-BEBB-43D8F568AB08}" type="slidenum">
              <a:rPr lang="en-US" smtClean="0"/>
              <a:pPr/>
              <a:t>13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0435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14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254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15</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9244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16</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304212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17</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22728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18</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441636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19</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8921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1944FCA-E238-4BCD-BC52-9E49024E3CEB}" type="slidenum">
              <a:rPr lang="en-US" smtClean="0"/>
              <a:pPr/>
              <a:t>2</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77962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78EFABE-08A2-4178-BEE8-C6295816401D}" type="slidenum">
              <a:rPr lang="en-US" smtClean="0"/>
              <a:pPr/>
              <a:t>20</a:t>
            </a:fld>
            <a:endParaRPr lang="en-US"/>
          </a:p>
        </p:txBody>
      </p:sp>
      <p:sp>
        <p:nvSpPr>
          <p:cNvPr id="37891" name="Rectangle 2"/>
          <p:cNvSpPr>
            <a:spLocks noGrp="1" noRot="1" noChangeAspect="1" noChangeArrowheads="1" noTextEdit="1"/>
          </p:cNvSpPr>
          <p:nvPr>
            <p:ph type="sldImg"/>
          </p:nvPr>
        </p:nvSpPr>
        <p:spPr>
          <a:xfrm>
            <a:off x="1174750" y="741363"/>
            <a:ext cx="3522663" cy="2641600"/>
          </a:xfrm>
          <a:ln/>
        </p:spPr>
      </p:sp>
      <p:sp>
        <p:nvSpPr>
          <p:cNvPr id="3789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937009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21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4162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FB3B626-6BD2-4E06-8DA0-9D2E29C67CCB}" type="slidenum">
              <a:rPr lang="en-US" smtClean="0"/>
              <a:pPr/>
              <a:t>22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2655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23</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58070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27167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91172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7362D1-EBC1-4AF5-BDE1-E41D223D09C5}" type="slidenum">
              <a:rPr lang="en-US" smtClean="0"/>
              <a:pPr/>
              <a:t>27</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60182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28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8849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65144-5840-441A-9AF4-B489D12D7767}" type="slidenum">
              <a:rPr lang="en-US"/>
              <a:pPr/>
              <a:t>29</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0147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32BB9-CEF6-4BED-84A7-548084AD9EB5}" type="slidenum">
              <a:rPr lang="en-US"/>
              <a:pPr/>
              <a:t>30</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8881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C3CFB3E-5204-41CD-BCD6-FE144643A9D6}" type="slidenum">
              <a:rPr lang="en-US" smtClean="0"/>
              <a:pPr/>
              <a:t>3</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14450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94FF34D-4035-4D11-9A15-8758502A7F3E}" type="slidenum">
              <a:rPr lang="en-US" smtClean="0"/>
              <a:pPr/>
              <a:t>31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028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DE74E34-D4B3-4776-B37B-3BC594C5766B}" type="slidenum">
              <a:rPr lang="en-US" smtClean="0"/>
              <a:pPr/>
              <a:t>32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80366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080B1D-A10F-4432-868A-F335788612FC}" type="slidenum">
              <a:rPr lang="en-US" smtClean="0"/>
              <a:pPr/>
              <a:t>33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72030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4F4FD8D-80FA-41E6-82A4-CC6F2C8B8BA0}" type="slidenum">
              <a:rPr lang="en-US" smtClean="0"/>
              <a:pPr/>
              <a:t>34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8576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C9910A2-223E-469A-974E-1744C524EB26}" type="slidenum">
              <a:rPr lang="en-US" smtClean="0"/>
              <a:pPr/>
              <a:t>4</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5951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5511AE5-D082-433E-A68B-D5EC435DDB9A}" type="slidenum">
              <a:rPr lang="en-US" smtClean="0"/>
              <a:pPr/>
              <a:t>5</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72157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2DAD5A2-AA82-485C-A08E-BED20CE7E987}" type="slidenum">
              <a:rPr lang="en-US" smtClean="0"/>
              <a:pPr/>
              <a:t>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0357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96F70BC-2DA5-4ED2-84CE-42F01DB9C725}" type="slidenum">
              <a:rPr lang="en-US" smtClean="0"/>
              <a:pPr/>
              <a:t>7</a:t>
            </a:fld>
            <a:endParaRPr lang="en-US"/>
          </a:p>
        </p:txBody>
      </p:sp>
      <p:sp>
        <p:nvSpPr>
          <p:cNvPr id="39939" name="Rectangle 2"/>
          <p:cNvSpPr>
            <a:spLocks noGrp="1" noRot="1" noChangeAspect="1" noChangeArrowheads="1" noTextEdit="1"/>
          </p:cNvSpPr>
          <p:nvPr>
            <p:ph type="sldImg"/>
          </p:nvPr>
        </p:nvSpPr>
        <p:spPr>
          <a:xfrm>
            <a:off x="1174750" y="741363"/>
            <a:ext cx="3522663" cy="2641600"/>
          </a:xfrm>
          <a:ln/>
        </p:spPr>
      </p:sp>
      <p:sp>
        <p:nvSpPr>
          <p:cNvPr id="3994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307841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1B64CC8-D48A-46E9-9890-5E1ABAE4D400}" type="slidenum">
              <a:rPr lang="en-US" smtClean="0"/>
              <a:pPr/>
              <a:t>8</a:t>
            </a:fld>
            <a:endParaRPr lang="en-US"/>
          </a:p>
        </p:txBody>
      </p:sp>
      <p:sp>
        <p:nvSpPr>
          <p:cNvPr id="40963" name="Rectangle 2"/>
          <p:cNvSpPr>
            <a:spLocks noGrp="1" noRot="1" noChangeAspect="1" noChangeArrowheads="1" noTextEdit="1"/>
          </p:cNvSpPr>
          <p:nvPr>
            <p:ph type="sldImg"/>
          </p:nvPr>
        </p:nvSpPr>
        <p:spPr>
          <a:xfrm>
            <a:off x="1174750" y="741363"/>
            <a:ext cx="3522663" cy="2641600"/>
          </a:xfrm>
          <a:ln/>
        </p:spPr>
      </p:sp>
      <p:sp>
        <p:nvSpPr>
          <p:cNvPr id="4096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643817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6208E7E-340B-4B9C-AEAF-271105003AA0}" type="slidenum">
              <a:rPr lang="en-US" smtClean="0"/>
              <a:pPr/>
              <a:t>9</a:t>
            </a:fld>
            <a:endParaRPr lang="en-US"/>
          </a:p>
        </p:txBody>
      </p:sp>
      <p:sp>
        <p:nvSpPr>
          <p:cNvPr id="41987" name="Rectangle 2"/>
          <p:cNvSpPr>
            <a:spLocks noGrp="1" noRot="1" noChangeAspect="1" noChangeArrowheads="1" noTextEdit="1"/>
          </p:cNvSpPr>
          <p:nvPr>
            <p:ph type="sldImg"/>
          </p:nvPr>
        </p:nvSpPr>
        <p:spPr>
          <a:xfrm>
            <a:off x="1174750" y="741363"/>
            <a:ext cx="3522663" cy="2641600"/>
          </a:xfrm>
          <a:ln/>
        </p:spPr>
      </p:sp>
      <p:sp>
        <p:nvSpPr>
          <p:cNvPr id="4198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162059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0398D02-2015-486C-8F7D-3DF70B39552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712CE81-EEE0-472E-A743-6B75DCC15C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578DA89-9672-4C0F-8B79-09CC6DABA71E}"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5"/>
          <p:cNvSpPr>
            <a:spLocks noGrp="1" noChangeArrowheads="1"/>
          </p:cNvSpPr>
          <p:nvPr>
            <p:ph type="ftr" sz="quarter" idx="11"/>
          </p:nvPr>
        </p:nvSpPr>
        <p:spPr>
          <a:ln/>
        </p:spPr>
        <p:txBody>
          <a:bodyPr/>
          <a:lstStyle>
            <a:lvl1pPr>
              <a:defRPr/>
            </a:lvl1pPr>
          </a:lstStyle>
          <a:p>
            <a:pPr>
              <a:defRPr/>
            </a:pPr>
            <a:endParaRPr lang="en-GB"/>
          </a:p>
        </p:txBody>
      </p:sp>
      <p:sp>
        <p:nvSpPr>
          <p:cNvPr id="8" name="Rectangle 6"/>
          <p:cNvSpPr>
            <a:spLocks noGrp="1" noChangeArrowheads="1"/>
          </p:cNvSpPr>
          <p:nvPr>
            <p:ph type="sldNum" sz="quarter" idx="12"/>
          </p:nvPr>
        </p:nvSpPr>
        <p:spPr>
          <a:ln/>
        </p:spPr>
        <p:txBody>
          <a:bodyPr/>
          <a:lstStyle>
            <a:lvl1pPr>
              <a:defRPr/>
            </a:lvl1pPr>
          </a:lstStyle>
          <a:p>
            <a:pPr>
              <a:defRPr/>
            </a:pPr>
            <a:fld id="{D69C0BC2-1205-49A1-A1CB-A9E0CA06E2FC}"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3F0F32-E661-4FE6-B9FA-00A075360A2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C41DAE5-2D9E-4D04-80E0-305D8AADAE8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31ED66A-3C88-443D-BF29-55F63AFBA85B}"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5D50520A-FE61-499E-ADBF-F498ED93CE1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8E8CC1E-6EAD-49ED-B02D-0A48496EFA8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3AE944E-67E5-4D03-AA10-F8FBB6C8758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864508-0166-4F27-942C-E56D102D13F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91153CB-64C2-41F4-A505-C0C24D22B85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7D39CCF-6C05-407F-B578-333D513E6B0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Policy instruments</a:t>
            </a:r>
            <a:endParaRPr lang="en-GB" sz="3600" dirty="0">
              <a:latin typeface="Candara" panose="020E0502030303020204" pitchFamily="34" charset="0"/>
            </a:endParaRPr>
          </a:p>
        </p:txBody>
      </p:sp>
      <p:sp>
        <p:nvSpPr>
          <p:cNvPr id="4099" name="Rectangle 3"/>
          <p:cNvSpPr>
            <a:spLocks noGrp="1" noChangeArrowheads="1"/>
          </p:cNvSpPr>
          <p:nvPr>
            <p:ph type="body" idx="1"/>
          </p:nvPr>
        </p:nvSpPr>
        <p:spPr>
          <a:xfrm>
            <a:off x="684213" y="1168911"/>
            <a:ext cx="7772400" cy="4114800"/>
          </a:xfrm>
        </p:spPr>
        <p:txBody>
          <a:bodyPr/>
          <a:lstStyle/>
          <a:p>
            <a:r>
              <a:rPr lang="de-DE" dirty="0">
                <a:latin typeface="Candara" panose="020E0502030303020204" pitchFamily="34" charset="0"/>
              </a:rPr>
              <a:t>Science and scenarios</a:t>
            </a:r>
          </a:p>
          <a:p>
            <a:r>
              <a:rPr lang="de-DE" dirty="0">
                <a:latin typeface="Candara" panose="020E0502030303020204" pitchFamily="34" charset="0"/>
              </a:rPr>
              <a:t>Abatement costs</a:t>
            </a:r>
          </a:p>
          <a:p>
            <a:r>
              <a:rPr lang="de-DE" b="1" dirty="0">
                <a:latin typeface="Candara" panose="020E0502030303020204" pitchFamily="34" charset="0"/>
              </a:rPr>
              <a:t>Instruments for emission reduction</a:t>
            </a:r>
          </a:p>
          <a:p>
            <a:r>
              <a:rPr lang="de-DE" dirty="0">
                <a:latin typeface="Candara" panose="020E0502030303020204" pitchFamily="34" charset="0"/>
              </a:rPr>
              <a:t>Impacts of climate change; valuation</a:t>
            </a:r>
          </a:p>
          <a:p>
            <a:r>
              <a:rPr lang="de-DE" dirty="0">
                <a:latin typeface="Candara" panose="020E0502030303020204" pitchFamily="34" charset="0"/>
              </a:rPr>
              <a:t>Impacts and development</a:t>
            </a:r>
          </a:p>
          <a:p>
            <a:r>
              <a:rPr lang="de-DE" dirty="0">
                <a:latin typeface="Candara" panose="020E0502030303020204" pitchFamily="34" charset="0"/>
              </a:rPr>
              <a:t>Optimal climate policy</a:t>
            </a:r>
          </a:p>
          <a:p>
            <a:r>
              <a:rPr lang="de-DE" dirty="0">
                <a:latin typeface="Candara" panose="020E0502030303020204" pitchFamily="34" charset="0"/>
              </a:rPr>
              <a:t>Discounting, equity, uncertainty</a:t>
            </a:r>
          </a:p>
          <a:p>
            <a:pPr eaLnBrk="1" hangingPunct="1">
              <a:lnSpc>
                <a:spcPct val="90000"/>
              </a:lnSpc>
            </a:pPr>
            <a:endParaRPr lang="de-DE" sz="2800" dirty="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Coase Theorem</a:t>
            </a:r>
          </a:p>
        </p:txBody>
      </p:sp>
      <p:sp>
        <p:nvSpPr>
          <p:cNvPr id="2150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The Coase Theorem separates efficiency and equity</a:t>
            </a:r>
          </a:p>
          <a:p>
            <a:pPr eaLnBrk="1" hangingPunct="1">
              <a:lnSpc>
                <a:spcPct val="90000"/>
              </a:lnSpc>
            </a:pPr>
            <a:r>
              <a:rPr lang="en-GB" sz="2800" dirty="0">
                <a:latin typeface="Candara" panose="020E0502030303020204" pitchFamily="34" charset="0"/>
              </a:rPr>
              <a:t>Regardless of the initial allocation of property rights, the market will find the same allocation</a:t>
            </a:r>
          </a:p>
          <a:p>
            <a:pPr eaLnBrk="1" hangingPunct="1">
              <a:lnSpc>
                <a:spcPct val="90000"/>
              </a:lnSpc>
            </a:pPr>
            <a:r>
              <a:rPr lang="en-GB" sz="2800" dirty="0">
                <a:latin typeface="Candara" panose="020E0502030303020204" pitchFamily="34" charset="0"/>
              </a:rPr>
              <a:t>The initial allocation: Who pays what</a:t>
            </a:r>
          </a:p>
          <a:p>
            <a:pPr eaLnBrk="1" hangingPunct="1">
              <a:lnSpc>
                <a:spcPct val="90000"/>
              </a:lnSpc>
            </a:pPr>
            <a:r>
              <a:rPr lang="en-GB" sz="2800" dirty="0">
                <a:latin typeface="Candara" panose="020E0502030303020204" pitchFamily="34" charset="0"/>
              </a:rPr>
              <a:t>The final allocation: Who does what</a:t>
            </a:r>
          </a:p>
        </p:txBody>
      </p:sp>
      <p:pic>
        <p:nvPicPr>
          <p:cNvPr id="4" name="Picture 3">
            <a:extLst>
              <a:ext uri="{FF2B5EF4-FFF2-40B4-BE49-F238E27FC236}">
                <a16:creationId xmlns:a16="http://schemas.microsoft.com/office/drawing/2014/main" id="{99CECA49-926C-4F46-8675-B1CD68E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711889"/>
            <a:ext cx="2135619" cy="3020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Cost-effectiveness</a:t>
            </a:r>
            <a:endParaRPr lang="en-GB" sz="3600" dirty="0">
              <a:latin typeface="Candara" panose="020E0502030303020204" pitchFamily="34" charset="0"/>
            </a:endParaRPr>
          </a:p>
        </p:txBody>
      </p:sp>
      <p:sp>
        <p:nvSpPr>
          <p:cNvPr id="1031" name="Rectangle 3"/>
          <p:cNvSpPr>
            <a:spLocks noGrp="1" noChangeArrowheads="1"/>
          </p:cNvSpPr>
          <p:nvPr>
            <p:ph type="body" idx="1"/>
          </p:nvPr>
        </p:nvSpPr>
        <p:spPr>
          <a:xfrm>
            <a:off x="685800" y="1676400"/>
            <a:ext cx="7772400" cy="4495800"/>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latin typeface="Candara" panose="020E0502030303020204" pitchFamily="34" charset="0"/>
              </a:rPr>
              <a:t>Marginal costs are equal for all producers</a:t>
            </a:r>
            <a:endParaRPr lang="de-DE" sz="2400" dirty="0">
              <a:latin typeface="Candara" panose="020E0502030303020204" pitchFamily="34" charset="0"/>
            </a:endParaRPr>
          </a:p>
        </p:txBody>
      </p:sp>
      <p:graphicFrame>
        <p:nvGraphicFramePr>
          <p:cNvPr id="1026" name="Object 4"/>
          <p:cNvGraphicFramePr>
            <a:graphicFrameLocks noChangeAspect="1"/>
          </p:cNvGraphicFramePr>
          <p:nvPr/>
        </p:nvGraphicFramePr>
        <p:xfrm>
          <a:off x="631825" y="1989138"/>
          <a:ext cx="4445000" cy="914400"/>
        </p:xfrm>
        <a:graphic>
          <a:graphicData uri="http://schemas.openxmlformats.org/presentationml/2006/ole">
            <mc:AlternateContent xmlns:mc="http://schemas.openxmlformats.org/markup-compatibility/2006">
              <mc:Choice xmlns:v="urn:schemas-microsoft-com:vml" Requires="v">
                <p:oleObj spid="_x0000_s1074" name="Equation" r:id="rId4" imgW="4445000" imgH="914400" progId="Equation.DSMT4">
                  <p:embed/>
                </p:oleObj>
              </mc:Choice>
              <mc:Fallback>
                <p:oleObj name="Equation" r:id="rId4" imgW="4445000" imgH="9144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 y="1989138"/>
                        <a:ext cx="4445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655638" y="1196975"/>
          <a:ext cx="2692400" cy="469900"/>
        </p:xfrm>
        <a:graphic>
          <a:graphicData uri="http://schemas.openxmlformats.org/presentationml/2006/ole">
            <mc:AlternateContent xmlns:mc="http://schemas.openxmlformats.org/markup-compatibility/2006">
              <mc:Choice xmlns:v="urn:schemas-microsoft-com:vml" Requires="v">
                <p:oleObj spid="_x0000_s1075" name="Equation" r:id="rId6" imgW="2692400" imgH="469900" progId="Equation.DSMT4">
                  <p:embed/>
                </p:oleObj>
              </mc:Choice>
              <mc:Fallback>
                <p:oleObj name="Equation" r:id="rId6" imgW="2692400" imgH="4699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638" y="1196975"/>
                        <a:ext cx="2692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647700" y="3141663"/>
          <a:ext cx="3924300" cy="990600"/>
        </p:xfrm>
        <a:graphic>
          <a:graphicData uri="http://schemas.openxmlformats.org/presentationml/2006/ole">
            <mc:AlternateContent xmlns:mc="http://schemas.openxmlformats.org/markup-compatibility/2006">
              <mc:Choice xmlns:v="urn:schemas-microsoft-com:vml" Requires="v">
                <p:oleObj spid="_x0000_s1076" name="Equation" r:id="rId8" imgW="3924300" imgH="990600" progId="Equation.DSMT4">
                  <p:embed/>
                </p:oleObj>
              </mc:Choice>
              <mc:Fallback>
                <p:oleObj name="Equation" r:id="rId8" imgW="3924300" imgH="990600"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 y="3141663"/>
                        <a:ext cx="39243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7"/>
          <p:cNvGraphicFramePr>
            <a:graphicFrameLocks noChangeAspect="1"/>
          </p:cNvGraphicFramePr>
          <p:nvPr/>
        </p:nvGraphicFramePr>
        <p:xfrm>
          <a:off x="684213" y="4386263"/>
          <a:ext cx="5524500" cy="914400"/>
        </p:xfrm>
        <a:graphic>
          <a:graphicData uri="http://schemas.openxmlformats.org/presentationml/2006/ole">
            <mc:AlternateContent xmlns:mc="http://schemas.openxmlformats.org/markup-compatibility/2006">
              <mc:Choice xmlns:v="urn:schemas-microsoft-com:vml" Requires="v">
                <p:oleObj spid="_x0000_s1077" name="Equation" r:id="rId10" imgW="5524500" imgH="914400" progId="Equation.DSMT4">
                  <p:embed/>
                </p:oleObj>
              </mc:Choice>
              <mc:Fallback>
                <p:oleObj name="Equation" r:id="rId10" imgW="5524500" imgH="914400" progId="Equation.DSMT4">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4386263"/>
                        <a:ext cx="55245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755650" y="0"/>
            <a:ext cx="7772400" cy="1143000"/>
          </a:xfrm>
        </p:spPr>
        <p:txBody>
          <a:bodyPr/>
          <a:lstStyle/>
          <a:p>
            <a:pPr eaLnBrk="1" hangingPunct="1"/>
            <a:r>
              <a:rPr lang="de-DE" sz="3600" dirty="0">
                <a:latin typeface="Candara" panose="020E0502030303020204" pitchFamily="34" charset="0"/>
              </a:rPr>
              <a:t>Cost-effectiveness -2</a:t>
            </a:r>
            <a:endParaRPr lang="en-GB" sz="3600" dirty="0">
              <a:latin typeface="Candara" panose="020E0502030303020204" pitchFamily="34" charset="0"/>
            </a:endParaRPr>
          </a:p>
        </p:txBody>
      </p:sp>
      <p:sp>
        <p:nvSpPr>
          <p:cNvPr id="2055" name="Rectangle 3"/>
          <p:cNvSpPr>
            <a:spLocks noGrp="1" noChangeArrowheads="1"/>
          </p:cNvSpPr>
          <p:nvPr>
            <p:ph type="body" sz="half" idx="1"/>
          </p:nvPr>
        </p:nvSpPr>
        <p:spPr>
          <a:xfrm>
            <a:off x="685800" y="1981200"/>
            <a:ext cx="7773988" cy="3824288"/>
          </a:xfrm>
        </p:spPr>
        <p:txBody>
          <a:bodyPr/>
          <a:lstStyle/>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pPr>
            <a:endParaRPr lang="de-DE" sz="2400" dirty="0">
              <a:latin typeface="Comic Sans MS" pitchFamily="66" charset="0"/>
            </a:endParaRPr>
          </a:p>
          <a:p>
            <a:pPr eaLnBrk="1" hangingPunct="1">
              <a:lnSpc>
                <a:spcPct val="90000"/>
              </a:lnSpc>
              <a:buFontTx/>
              <a:buNone/>
            </a:pPr>
            <a:r>
              <a:rPr lang="de-DE" sz="2800" dirty="0">
                <a:latin typeface="Candara" panose="020E0502030303020204" pitchFamily="34" charset="0"/>
              </a:rPr>
              <a:t>Marginal costs are equal for all producers</a:t>
            </a:r>
            <a:endParaRPr lang="de-DE" sz="2400" dirty="0">
              <a:latin typeface="Candara" panose="020E0502030303020204" pitchFamily="34" charset="0"/>
            </a:endParaRPr>
          </a:p>
        </p:txBody>
      </p:sp>
      <p:graphicFrame>
        <p:nvGraphicFramePr>
          <p:cNvPr id="2050" name="Object 8"/>
          <p:cNvGraphicFramePr>
            <a:graphicFrameLocks noGrp="1" noChangeAspect="1"/>
          </p:cNvGraphicFramePr>
          <p:nvPr>
            <p:ph sz="quarter" idx="2"/>
          </p:nvPr>
        </p:nvGraphicFramePr>
        <p:xfrm>
          <a:off x="755650" y="3141663"/>
          <a:ext cx="3606800" cy="463550"/>
        </p:xfrm>
        <a:graphic>
          <a:graphicData uri="http://schemas.openxmlformats.org/presentationml/2006/ole">
            <mc:AlternateContent xmlns:mc="http://schemas.openxmlformats.org/markup-compatibility/2006">
              <mc:Choice xmlns:v="urn:schemas-microsoft-com:vml" Requires="v">
                <p:oleObj spid="_x0000_s2098" name="Equation" r:id="rId4" imgW="3657600" imgH="469900" progId="Equation.DSMT4">
                  <p:embed/>
                </p:oleObj>
              </mc:Choice>
              <mc:Fallback>
                <p:oleObj name="Equation" r:id="rId4" imgW="3657600" imgH="469900" progId="Equation.DSMT4">
                  <p:embed/>
                  <p:pic>
                    <p:nvPicPr>
                      <p:cNvPr id="0" name="Picture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141663"/>
                        <a:ext cx="36068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684213" y="1268413"/>
          <a:ext cx="3568700" cy="469900"/>
        </p:xfrm>
        <a:graphic>
          <a:graphicData uri="http://schemas.openxmlformats.org/presentationml/2006/ole">
            <mc:AlternateContent xmlns:mc="http://schemas.openxmlformats.org/markup-compatibility/2006">
              <mc:Choice xmlns:v="urn:schemas-microsoft-com:vml" Requires="v">
                <p:oleObj spid="_x0000_s2099" name="Equation" r:id="rId6" imgW="3568700" imgH="469900" progId="Equation.DSMT4">
                  <p:embed/>
                </p:oleObj>
              </mc:Choice>
              <mc:Fallback>
                <p:oleObj name="Equation" r:id="rId6" imgW="3568700" imgH="469900" progId="Equation.DSMT4">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268413"/>
                        <a:ext cx="35687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7"/>
          <p:cNvGraphicFramePr>
            <a:graphicFrameLocks noChangeAspect="1"/>
          </p:cNvGraphicFramePr>
          <p:nvPr/>
        </p:nvGraphicFramePr>
        <p:xfrm>
          <a:off x="684213" y="1989138"/>
          <a:ext cx="5435600" cy="914400"/>
        </p:xfrm>
        <a:graphic>
          <a:graphicData uri="http://schemas.openxmlformats.org/presentationml/2006/ole">
            <mc:AlternateContent xmlns:mc="http://schemas.openxmlformats.org/markup-compatibility/2006">
              <mc:Choice xmlns:v="urn:schemas-microsoft-com:vml" Requires="v">
                <p:oleObj spid="_x0000_s2100" name="Equation" r:id="rId8" imgW="5435600" imgH="914400" progId="Equation.DSMT4">
                  <p:embed/>
                </p:oleObj>
              </mc:Choice>
              <mc:Fallback>
                <p:oleObj name="Equation" r:id="rId8" imgW="5435600" imgH="914400"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1989138"/>
                        <a:ext cx="5435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0"/>
          <p:cNvGraphicFramePr>
            <a:graphicFrameLocks noGrp="1" noChangeAspect="1"/>
          </p:cNvGraphicFramePr>
          <p:nvPr>
            <p:ph sz="quarter" idx="3"/>
          </p:nvPr>
        </p:nvGraphicFramePr>
        <p:xfrm>
          <a:off x="827088" y="3933825"/>
          <a:ext cx="3568700" cy="463550"/>
        </p:xfrm>
        <a:graphic>
          <a:graphicData uri="http://schemas.openxmlformats.org/presentationml/2006/ole">
            <mc:AlternateContent xmlns:mc="http://schemas.openxmlformats.org/markup-compatibility/2006">
              <mc:Choice xmlns:v="urn:schemas-microsoft-com:vml" Requires="v">
                <p:oleObj spid="_x0000_s2101" name="Equation" r:id="rId10" imgW="3619500" imgH="469900" progId="Equation.DSMT4">
                  <p:embed/>
                </p:oleObj>
              </mc:Choice>
              <mc:Fallback>
                <p:oleObj name="Equation" r:id="rId10" imgW="3619500" imgH="469900" progId="Equation.DSMT4">
                  <p:embed/>
                  <p:pic>
                    <p:nvPicPr>
                      <p:cNvPr id="0" name="Picture 13"/>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3933825"/>
                        <a:ext cx="35687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53975"/>
            <a:ext cx="7772400" cy="1143000"/>
          </a:xfrm>
        </p:spPr>
        <p:txBody>
          <a:bodyPr/>
          <a:lstStyle/>
          <a:p>
            <a:pPr eaLnBrk="1" hangingPunct="1"/>
            <a:r>
              <a:rPr lang="de-DE" sz="3600" dirty="0">
                <a:latin typeface="Candara" panose="020E0502030303020204" pitchFamily="34" charset="0"/>
              </a:rPr>
              <a:t>Cost-Effectiveness</a:t>
            </a:r>
            <a:endParaRPr lang="en-GB" sz="3600" dirty="0">
              <a:latin typeface="Candara" panose="020E0502030303020204" pitchFamily="34" charset="0"/>
            </a:endParaRPr>
          </a:p>
        </p:txBody>
      </p:sp>
      <p:sp>
        <p:nvSpPr>
          <p:cNvPr id="9219" name="Rectangle 3"/>
          <p:cNvSpPr>
            <a:spLocks noGrp="1" noChangeArrowheads="1"/>
          </p:cNvSpPr>
          <p:nvPr>
            <p:ph type="body" idx="1"/>
          </p:nvPr>
        </p:nvSpPr>
        <p:spPr>
          <a:xfrm>
            <a:off x="611188" y="1052513"/>
            <a:ext cx="7772400" cy="4114800"/>
          </a:xfrm>
        </p:spPr>
        <p:txBody>
          <a:bodyPr/>
          <a:lstStyle/>
          <a:p>
            <a:pPr eaLnBrk="1" hangingPunct="1"/>
            <a:r>
              <a:rPr lang="de-DE" sz="2800" dirty="0">
                <a:latin typeface="Candara" panose="020E0502030303020204" pitchFamily="34" charset="0"/>
              </a:rPr>
              <a:t>Market-based instruments are cost-effective, as every polluter faces the same tax, subsidy or permit price</a:t>
            </a:r>
          </a:p>
          <a:p>
            <a:pPr eaLnBrk="1" hangingPunct="1"/>
            <a:r>
              <a:rPr lang="de-DE" sz="2800" dirty="0">
                <a:latin typeface="Candara" panose="020E0502030303020204" pitchFamily="34" charset="0"/>
              </a:rPr>
              <a:t>Command and control is unlike to be cost-effective, unless the regulator knows a lot and the industry is homogenous</a:t>
            </a:r>
          </a:p>
        </p:txBody>
      </p:sp>
      <p:pic>
        <p:nvPicPr>
          <p:cNvPr id="3" name="Picture 2">
            <a:extLst>
              <a:ext uri="{FF2B5EF4-FFF2-40B4-BE49-F238E27FC236}">
                <a16:creationId xmlns:a16="http://schemas.microsoft.com/office/drawing/2014/main" id="{4D805D15-C24F-4436-8269-E4E75C133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704" y="3429000"/>
            <a:ext cx="2424167" cy="33694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Environmental Effectiveness</a:t>
            </a:r>
            <a:endParaRPr lang="en-GB" sz="3600" dirty="0">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sz="2600" dirty="0">
                <a:latin typeface="Candara" panose="020E0502030303020204" pitchFamily="34" charset="0"/>
              </a:rPr>
              <a:t>The environmental effect of taxes and subsidies is uncertain (but its marginal costs are certain)</a:t>
            </a:r>
          </a:p>
          <a:p>
            <a:pPr eaLnBrk="1" hangingPunct="1"/>
            <a:r>
              <a:rPr lang="de-DE" sz="2600" dirty="0">
                <a:latin typeface="Candara" panose="020E0502030303020204" pitchFamily="34" charset="0"/>
              </a:rPr>
              <a:t>The environmental effect of tradeable permits is certain (but its costs are uncertain)</a:t>
            </a:r>
          </a:p>
          <a:p>
            <a:pPr eaLnBrk="1" hangingPunct="1"/>
            <a:r>
              <a:rPr lang="de-DE" sz="2600" dirty="0">
                <a:latin typeface="Candara" panose="020E0502030303020204" pitchFamily="34" charset="0"/>
              </a:rPr>
              <a:t>The environmental effects of emission standards are certain (bar illegal dumping), of input and production standards less certain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latin typeface="Candara" panose="020E0502030303020204" pitchFamily="34" charset="0"/>
              </a:rPr>
              <a:t>If the marginal damage cost curve is steeper than the marginal abatement cost curve, then mistake with quantity instruments (tradable permits) are less costly than are mistakes with price instruments (taxes)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Direct Regulation</a:t>
            </a:r>
            <a:endParaRPr lang="en-GB" sz="3600" dirty="0">
              <a:latin typeface="Candara" panose="020E0502030303020204" pitchFamily="34" charset="0"/>
            </a:endParaRPr>
          </a:p>
        </p:txBody>
      </p:sp>
      <p:sp>
        <p:nvSpPr>
          <p:cNvPr id="5123"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latin typeface="Candara" panose="020E0502030303020204" pitchFamily="34" charset="0"/>
              </a:rPr>
              <a:t>It is the most common form of environmental regulation, and highly successful in past management of point sources of toxic materials</a:t>
            </a:r>
          </a:p>
          <a:p>
            <a:pPr eaLnBrk="1" hangingPunct="1">
              <a:lnSpc>
                <a:spcPct val="90000"/>
              </a:lnSpc>
            </a:pPr>
            <a:r>
              <a:rPr lang="de-DE" sz="2800" dirty="0">
                <a:latin typeface="Candara" panose="020E0502030303020204" pitchFamily="34" charset="0"/>
              </a:rPr>
              <a:t>Essentially, command and control prescribes aspects of the production process, be it inputs, production or outputs</a:t>
            </a:r>
          </a:p>
          <a:p>
            <a:pPr eaLnBrk="1" hangingPunct="1">
              <a:lnSpc>
                <a:spcPct val="90000"/>
              </a:lnSpc>
            </a:pPr>
            <a:r>
              <a:rPr lang="de-DE" sz="2800" dirty="0">
                <a:latin typeface="Candara" panose="020E0502030303020204" pitchFamily="34" charset="0"/>
              </a:rPr>
              <a:t>Requires substantial knowledge on the part of the regulator</a:t>
            </a:r>
          </a:p>
          <a:p>
            <a:pPr eaLnBrk="1" hangingPunct="1">
              <a:lnSpc>
                <a:spcPct val="90000"/>
              </a:lnSpc>
            </a:pPr>
            <a:r>
              <a:rPr lang="de-DE" sz="2800" dirty="0">
                <a:latin typeface="Candara" panose="020E0502030303020204" pitchFamily="34" charset="0"/>
              </a:rPr>
              <a:t>Requires relatively homogenous producers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6387"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environmental pollution is a stock variable, pollution would not be very sensitive to changes in emissions and the marginal damage cost curve would be relatively flat, that is, not vary much with emissions</a:t>
            </a:r>
          </a:p>
          <a:p>
            <a:pPr eaLnBrk="1" hangingPunct="1">
              <a:lnSpc>
                <a:spcPct val="90000"/>
              </a:lnSpc>
            </a:pPr>
            <a:r>
              <a:rPr lang="en-GB" sz="2800" dirty="0">
                <a:latin typeface="Candara" panose="020E0502030303020204" pitchFamily="34" charset="0"/>
              </a:rPr>
              <a:t>In this case (e.g., climate change, biodiversity loss), taxes are preferred over tradable permits</a:t>
            </a:r>
          </a:p>
          <a:p>
            <a:pPr eaLnBrk="1" hangingPunct="1">
              <a:lnSpc>
                <a:spcPct val="90000"/>
              </a:lnSpc>
            </a:pPr>
            <a:endParaRPr lang="en-GB" sz="2800" dirty="0">
              <a:latin typeface="Candara" panose="020E0502030303020204" pitchFamily="34" charset="0"/>
            </a:endParaRPr>
          </a:p>
          <a:p>
            <a:pPr marL="0" indent="0" eaLnBrk="1" hangingPunct="1">
              <a:lnSpc>
                <a:spcPct val="90000"/>
              </a:lnSpc>
              <a:buNone/>
            </a:pPr>
            <a:endParaRPr lang="en-GB" sz="2800" dirty="0">
              <a:latin typeface="Candara" panose="020E0502030303020204" pitchFamily="34" charset="0"/>
            </a:endParaRPr>
          </a:p>
          <a:p>
            <a:pPr marL="0" indent="0" eaLnBrk="1" hangingPunct="1">
              <a:lnSpc>
                <a:spcPct val="90000"/>
              </a:lnSpc>
              <a:buNone/>
            </a:pPr>
            <a:endParaRPr lang="en-GB" sz="2800" dirty="0">
              <a:latin typeface="Candara" panose="020E0502030303020204" pitchFamily="34" charset="0"/>
            </a:endParaRPr>
          </a:p>
          <a:p>
            <a:pPr marL="0" indent="0" eaLnBrk="1" hangingPunct="1">
              <a:lnSpc>
                <a:spcPct val="90000"/>
              </a:lnSpc>
              <a:buNone/>
            </a:pPr>
            <a:r>
              <a:rPr lang="en-GB" sz="2800" dirty="0">
                <a:latin typeface="Candara" panose="020E0502030303020204" pitchFamily="34" charset="0"/>
              </a:rPr>
              <a:t>https://richardtol.shinyapps.io/Weitzman/</a:t>
            </a:r>
          </a:p>
        </p:txBody>
      </p:sp>
      <p:pic>
        <p:nvPicPr>
          <p:cNvPr id="4" name="Picture 3">
            <a:extLst>
              <a:ext uri="{FF2B5EF4-FFF2-40B4-BE49-F238E27FC236}">
                <a16:creationId xmlns:a16="http://schemas.microsoft.com/office/drawing/2014/main" id="{9552EA92-FB5B-4ECA-98B6-64BADD7BF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4077072"/>
            <a:ext cx="1800200" cy="2700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143000"/>
          </a:xfrm>
        </p:spPr>
        <p:txBody>
          <a:bodyPr/>
          <a:lstStyle/>
          <a:p>
            <a:r>
              <a:rPr lang="de-DE" sz="3600" dirty="0">
                <a:latin typeface="Candara" panose="020E0502030303020204" pitchFamily="34" charset="0"/>
              </a:rPr>
              <a:t>International Emissions Trade</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Kyoto Protocol / Marrakech Accords / Madrid?</a:t>
            </a:r>
          </a:p>
          <a:p>
            <a:pPr lvl="1">
              <a:lnSpc>
                <a:spcPct val="90000"/>
              </a:lnSpc>
            </a:pPr>
            <a:r>
              <a:rPr lang="de-DE" sz="2400" dirty="0">
                <a:latin typeface="Candara" panose="020E0502030303020204" pitchFamily="34" charset="0"/>
              </a:rPr>
              <a:t>Emissions trade in the OECD</a:t>
            </a:r>
          </a:p>
          <a:p>
            <a:pPr lvl="1">
              <a:lnSpc>
                <a:spcPct val="90000"/>
              </a:lnSpc>
            </a:pPr>
            <a:r>
              <a:rPr lang="de-DE" sz="2400" dirty="0">
                <a:latin typeface="Candara" panose="020E0502030303020204" pitchFamily="34" charset="0"/>
              </a:rPr>
              <a:t>Joint Implementation (project based) between OECD and Countries in Transition</a:t>
            </a:r>
          </a:p>
          <a:p>
            <a:pPr lvl="1">
              <a:lnSpc>
                <a:spcPct val="90000"/>
              </a:lnSpc>
            </a:pPr>
            <a:r>
              <a:rPr lang="de-DE" sz="2400" dirty="0">
                <a:latin typeface="Candara" panose="020E0502030303020204" pitchFamily="34" charset="0"/>
              </a:rPr>
              <a:t>Clean Development Mechanism (project based) between OECD and Less Developed Countries</a:t>
            </a:r>
          </a:p>
          <a:p>
            <a:pPr>
              <a:lnSpc>
                <a:spcPct val="90000"/>
              </a:lnSpc>
            </a:pPr>
            <a:r>
              <a:rPr lang="de-DE" sz="2800" dirty="0">
                <a:latin typeface="Candara" panose="020E0502030303020204" pitchFamily="34" charset="0"/>
              </a:rPr>
              <a:t>Within the EU, there is the Emissions Trading Scheme/System, and the one for aviation</a:t>
            </a:r>
          </a:p>
          <a:p>
            <a:pPr>
              <a:lnSpc>
                <a:spcPct val="90000"/>
              </a:lnSpc>
            </a:pPr>
            <a:r>
              <a:rPr lang="de-DE" sz="2800" dirty="0">
                <a:latin typeface="Candara" panose="020E0502030303020204" pitchFamily="34" charset="0"/>
              </a:rPr>
              <a:t>Two permit markets in the USA</a:t>
            </a:r>
          </a:p>
          <a:p>
            <a:pPr>
              <a:lnSpc>
                <a:spcPct val="90000"/>
              </a:lnSpc>
            </a:pPr>
            <a:r>
              <a:rPr lang="de-DE" sz="2800" dirty="0">
                <a:latin typeface="Candara" panose="020E0502030303020204" pitchFamily="34" charset="0"/>
              </a:rPr>
              <a:t>Australia, South Korea, China to follow soon</a:t>
            </a:r>
          </a:p>
          <a:p>
            <a:pPr>
              <a:lnSpc>
                <a:spcPct val="90000"/>
              </a:lnSpc>
            </a:pPr>
            <a:r>
              <a:rPr lang="de-DE" sz="2800" dirty="0">
                <a:latin typeface="Candara" panose="020E0502030303020204" pitchFamily="34" charset="0"/>
              </a:rPr>
              <a:t>Note that a single market creates a single price – 10 markets means 10 prices</a:t>
            </a:r>
          </a:p>
        </p:txBody>
      </p:sp>
    </p:spTree>
    <p:extLst>
      <p:ext uri="{BB962C8B-B14F-4D97-AF65-F5344CB8AC3E}">
        <p14:creationId xmlns:p14="http://schemas.microsoft.com/office/powerpoint/2010/main" val="115749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7388" y="0"/>
            <a:ext cx="7772400" cy="1143000"/>
          </a:xfrm>
        </p:spPr>
        <p:txBody>
          <a:bodyPr/>
          <a:lstStyle/>
          <a:p>
            <a:r>
              <a:rPr lang="de-DE" sz="3600" dirty="0">
                <a:latin typeface="Candara" panose="020E0502030303020204" pitchFamily="34" charset="0"/>
              </a:rPr>
              <a:t>Can permit markets be coupled?</a:t>
            </a:r>
            <a:endParaRPr lang="en-GB" sz="3600" dirty="0">
              <a:latin typeface="Candara" panose="020E0502030303020204" pitchFamily="34" charset="0"/>
            </a:endParaRPr>
          </a:p>
        </p:txBody>
      </p:sp>
      <p:sp>
        <p:nvSpPr>
          <p:cNvPr id="29699"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Long distance trade is older than the nation state</a:t>
            </a:r>
          </a:p>
          <a:p>
            <a:pPr>
              <a:lnSpc>
                <a:spcPct val="90000"/>
              </a:lnSpc>
            </a:pPr>
            <a:r>
              <a:rPr lang="de-DE" sz="2800" dirty="0">
                <a:latin typeface="Candara" panose="020E0502030303020204" pitchFamily="34" charset="0"/>
              </a:rPr>
              <a:t>Permits are not goods, however, but government licenses</a:t>
            </a:r>
          </a:p>
          <a:p>
            <a:pPr>
              <a:lnSpc>
                <a:spcPct val="90000"/>
              </a:lnSpc>
            </a:pPr>
            <a:r>
              <a:rPr lang="de-DE" sz="2800" dirty="0">
                <a:latin typeface="Candara" panose="020E0502030303020204" pitchFamily="34" charset="0"/>
              </a:rPr>
              <a:t>International permit trade thus requires an government act of mutual recognition</a:t>
            </a:r>
          </a:p>
          <a:p>
            <a:pPr>
              <a:lnSpc>
                <a:spcPct val="90000"/>
              </a:lnSpc>
            </a:pPr>
            <a:r>
              <a:rPr lang="de-DE" sz="2800" dirty="0">
                <a:latin typeface="Candara" panose="020E0502030303020204" pitchFamily="34" charset="0"/>
              </a:rPr>
              <a:t>Heterogeneity in permits (monitoring, enforcement, definition) can be accomodated, e.g., through a rating system</a:t>
            </a:r>
          </a:p>
          <a:p>
            <a:pPr>
              <a:lnSpc>
                <a:spcPct val="90000"/>
              </a:lnSpc>
            </a:pPr>
            <a:r>
              <a:rPr lang="de-DE" sz="2800" dirty="0">
                <a:latin typeface="Candara" panose="020E0502030303020204" pitchFamily="34" charset="0"/>
              </a:rPr>
              <a:t>Permit markets do not fall under WTO, so trade can be regulated at will</a:t>
            </a:r>
          </a:p>
        </p:txBody>
      </p:sp>
    </p:spTree>
    <p:extLst>
      <p:ext uri="{BB962C8B-B14F-4D97-AF65-F5344CB8AC3E}">
        <p14:creationId xmlns:p14="http://schemas.microsoft.com/office/powerpoint/2010/main" val="1723937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EU Emissions Trading Scheme</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Covers part of carbon dioxide</a:t>
            </a:r>
          </a:p>
          <a:p>
            <a:pPr lvl="1">
              <a:lnSpc>
                <a:spcPct val="90000"/>
              </a:lnSpc>
            </a:pPr>
            <a:r>
              <a:rPr lang="de-DE" sz="2400" dirty="0">
                <a:latin typeface="Candara" panose="020E0502030303020204" pitchFamily="34" charset="0"/>
              </a:rPr>
              <a:t>Extension to aviation suspended</a:t>
            </a:r>
          </a:p>
          <a:p>
            <a:pPr lvl="1">
              <a:lnSpc>
                <a:spcPct val="90000"/>
              </a:lnSpc>
            </a:pPr>
            <a:r>
              <a:rPr lang="de-DE" sz="2400" dirty="0">
                <a:latin typeface="Candara" panose="020E0502030303020204" pitchFamily="34" charset="0"/>
              </a:rPr>
              <a:t>Extension to Australia cancelled</a:t>
            </a:r>
          </a:p>
          <a:p>
            <a:pPr>
              <a:lnSpc>
                <a:spcPct val="90000"/>
              </a:lnSpc>
            </a:pPr>
            <a:r>
              <a:rPr lang="de-DE" sz="2800" dirty="0">
                <a:latin typeface="Candara" panose="020E0502030303020204" pitchFamily="34" charset="0"/>
              </a:rPr>
              <a:t>Mid-stream trade</a:t>
            </a:r>
          </a:p>
          <a:p>
            <a:pPr>
              <a:lnSpc>
                <a:spcPct val="90000"/>
              </a:lnSpc>
            </a:pPr>
            <a:r>
              <a:rPr lang="de-DE" sz="2800" dirty="0">
                <a:latin typeface="Candara" panose="020E0502030303020204" pitchFamily="34" charset="0"/>
              </a:rPr>
              <a:t>Grandparenting of permits – capital subsidy of billions of euros</a:t>
            </a:r>
          </a:p>
          <a:p>
            <a:pPr lvl="1">
              <a:lnSpc>
                <a:spcPct val="90000"/>
              </a:lnSpc>
            </a:pPr>
            <a:r>
              <a:rPr lang="de-DE" sz="2400" dirty="0">
                <a:latin typeface="Candara" panose="020E0502030303020204" pitchFamily="34" charset="0"/>
              </a:rPr>
              <a:t>Gradual transition to auctioning (40% in 2013), to be completed by 2020</a:t>
            </a:r>
          </a:p>
          <a:p>
            <a:pPr lvl="1">
              <a:lnSpc>
                <a:spcPct val="90000"/>
              </a:lnSpc>
            </a:pPr>
            <a:r>
              <a:rPr lang="de-DE" sz="2400" dirty="0">
                <a:latin typeface="Candara" panose="020E0502030303020204" pitchFamily="34" charset="0"/>
              </a:rPr>
              <a:t>British Steel</a:t>
            </a:r>
          </a:p>
          <a:p>
            <a:pPr>
              <a:lnSpc>
                <a:spcPct val="90000"/>
              </a:lnSpc>
            </a:pPr>
            <a:r>
              <a:rPr lang="de-DE" sz="2800" dirty="0">
                <a:latin typeface="Candara" panose="020E0502030303020204" pitchFamily="34" charset="0"/>
              </a:rPr>
              <a:t>Banking (after 2012) but not borrowing</a:t>
            </a:r>
          </a:p>
          <a:p>
            <a:pPr>
              <a:lnSpc>
                <a:spcPct val="90000"/>
              </a:lnSpc>
            </a:pPr>
            <a:r>
              <a:rPr lang="de-DE" sz="2800" dirty="0">
                <a:latin typeface="Candara" panose="020E0502030303020204" pitchFamily="34" charset="0"/>
              </a:rPr>
              <a:t>Full banking and borrowing 2008-12</a:t>
            </a:r>
          </a:p>
          <a:p>
            <a:pPr>
              <a:lnSpc>
                <a:spcPct val="90000"/>
              </a:lnSpc>
            </a:pPr>
            <a:r>
              <a:rPr lang="de-DE" sz="2800" dirty="0">
                <a:latin typeface="Candara" panose="020E0502030303020204" pitchFamily="34" charset="0"/>
              </a:rPr>
              <a:t>Fines for excess emissions</a:t>
            </a:r>
          </a:p>
        </p:txBody>
      </p:sp>
    </p:spTree>
    <p:extLst>
      <p:ext uri="{BB962C8B-B14F-4D97-AF65-F5344CB8AC3E}">
        <p14:creationId xmlns:p14="http://schemas.microsoft.com/office/powerpoint/2010/main" val="402375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74D41-E747-4FC5-A19E-E1F6096FA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4"/>
            <a:ext cx="9144000" cy="6013892"/>
          </a:xfrm>
          <a:prstGeom prst="rect">
            <a:avLst/>
          </a:prstGeom>
        </p:spPr>
      </p:pic>
    </p:spTree>
    <p:extLst>
      <p:ext uri="{BB962C8B-B14F-4D97-AF65-F5344CB8AC3E}">
        <p14:creationId xmlns:p14="http://schemas.microsoft.com/office/powerpoint/2010/main" val="123634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Teething issues?</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Initial allocation by Member States – beggar thy neighbour – oversupply</a:t>
            </a:r>
          </a:p>
          <a:p>
            <a:pPr lvl="1">
              <a:lnSpc>
                <a:spcPct val="90000"/>
              </a:lnSpc>
            </a:pPr>
            <a:r>
              <a:rPr lang="de-DE" sz="2400" dirty="0">
                <a:latin typeface="Candara" panose="020E0502030303020204" pitchFamily="34" charset="0"/>
              </a:rPr>
              <a:t>European Commission is now in charge</a:t>
            </a:r>
          </a:p>
          <a:p>
            <a:pPr>
              <a:lnSpc>
                <a:spcPct val="90000"/>
              </a:lnSpc>
            </a:pPr>
            <a:r>
              <a:rPr lang="de-DE" sz="2800" dirty="0">
                <a:latin typeface="Candara" panose="020E0502030303020204" pitchFamily="34" charset="0"/>
              </a:rPr>
              <a:t>Electronic registries were hacked</a:t>
            </a:r>
          </a:p>
          <a:p>
            <a:pPr>
              <a:lnSpc>
                <a:spcPct val="90000"/>
              </a:lnSpc>
            </a:pPr>
            <a:r>
              <a:rPr lang="de-DE" sz="2800" dirty="0">
                <a:latin typeface="Candara" panose="020E0502030303020204" pitchFamily="34" charset="0"/>
              </a:rPr>
              <a:t>Romania did not monitor for a while</a:t>
            </a:r>
          </a:p>
          <a:p>
            <a:pPr>
              <a:lnSpc>
                <a:spcPct val="90000"/>
              </a:lnSpc>
            </a:pPr>
            <a:r>
              <a:rPr lang="de-DE" sz="2800" dirty="0">
                <a:latin typeface="Candara" panose="020E0502030303020204" pitchFamily="34" charset="0"/>
              </a:rPr>
              <a:t>Reporting issues in Lithuania and Slovakia</a:t>
            </a:r>
          </a:p>
          <a:p>
            <a:pPr>
              <a:lnSpc>
                <a:spcPct val="90000"/>
              </a:lnSpc>
            </a:pPr>
            <a:r>
              <a:rPr lang="de-DE" sz="2800" dirty="0">
                <a:latin typeface="Candara" panose="020E0502030303020204" pitchFamily="34" charset="0"/>
              </a:rPr>
              <a:t>Carousel fraud (€300 mln uncovered)</a:t>
            </a:r>
          </a:p>
          <a:p>
            <a:pPr lvl="1">
              <a:lnSpc>
                <a:spcPct val="90000"/>
              </a:lnSpc>
            </a:pPr>
            <a:r>
              <a:rPr lang="de-DE" sz="2400" dirty="0">
                <a:latin typeface="Candara" panose="020E0502030303020204" pitchFamily="34" charset="0"/>
              </a:rPr>
              <a:t>VAT rules standardised in 2010</a:t>
            </a:r>
          </a:p>
          <a:p>
            <a:pPr>
              <a:lnSpc>
                <a:spcPct val="90000"/>
              </a:lnSpc>
            </a:pPr>
            <a:r>
              <a:rPr lang="de-DE" sz="2800" dirty="0">
                <a:latin typeface="Candara" panose="020E0502030303020204" pitchFamily="34" charset="0"/>
              </a:rPr>
              <a:t>Monitoring and enforcement with the Member States</a:t>
            </a:r>
          </a:p>
        </p:txBody>
      </p:sp>
    </p:spTree>
    <p:extLst>
      <p:ext uri="{BB962C8B-B14F-4D97-AF65-F5344CB8AC3E}">
        <p14:creationId xmlns:p14="http://schemas.microsoft.com/office/powerpoint/2010/main" val="11449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CDM allows rich countries to invest in emission reduction in poor countries</a:t>
            </a:r>
          </a:p>
          <a:p>
            <a:pPr>
              <a:lnSpc>
                <a:spcPct val="90000"/>
              </a:lnSpc>
            </a:pPr>
            <a:r>
              <a:rPr lang="de-DE" sz="2800" dirty="0">
                <a:latin typeface="Candara" panose="020E0502030303020204" pitchFamily="34" charset="0"/>
              </a:rPr>
              <a:t>Poor countries do not have emission targets, so the trade is in Certified Emission Reduction credits (CERs)</a:t>
            </a:r>
          </a:p>
          <a:p>
            <a:pPr>
              <a:lnSpc>
                <a:spcPct val="90000"/>
              </a:lnSpc>
            </a:pPr>
            <a:r>
              <a:rPr lang="de-DE" sz="2800" dirty="0">
                <a:latin typeface="Candara" panose="020E0502030303020204" pitchFamily="34" charset="0"/>
              </a:rPr>
              <a:t>CERs are project-based, difference between emissions as they are and as they would be without project</a:t>
            </a:r>
          </a:p>
          <a:p>
            <a:pPr>
              <a:lnSpc>
                <a:spcPct val="90000"/>
              </a:lnSpc>
            </a:pPr>
            <a:r>
              <a:rPr lang="de-DE" sz="2800" dirty="0">
                <a:latin typeface="Candara" panose="020E0502030303020204" pitchFamily="34" charset="0"/>
              </a:rPr>
              <a:t>There is therefore a hefty bureaucracy, which excludes smaller projects and poorer countries, and drives a price wedge between ETS and CER</a:t>
            </a:r>
          </a:p>
        </p:txBody>
      </p:sp>
    </p:spTree>
    <p:extLst>
      <p:ext uri="{BB962C8B-B14F-4D97-AF65-F5344CB8AC3E}">
        <p14:creationId xmlns:p14="http://schemas.microsoft.com/office/powerpoint/2010/main" val="77251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0"/>
            <a:ext cx="7772400" cy="1143000"/>
          </a:xfrm>
        </p:spPr>
        <p:txBody>
          <a:bodyPr/>
          <a:lstStyle/>
          <a:p>
            <a:r>
              <a:rPr lang="de-DE" sz="3600" dirty="0">
                <a:latin typeface="Candara" panose="020E0502030303020204" pitchFamily="34" charset="0"/>
              </a:rPr>
              <a:t>Clean Development Mechanism -2</a:t>
            </a:r>
            <a:endParaRPr lang="en-GB" sz="3600" dirty="0">
              <a:latin typeface="Candara" panose="020E0502030303020204" pitchFamily="34" charset="0"/>
            </a:endParaRPr>
          </a:p>
        </p:txBody>
      </p:sp>
      <p:sp>
        <p:nvSpPr>
          <p:cNvPr id="31747" name="Rectangle 3"/>
          <p:cNvSpPr>
            <a:spLocks noGrp="1" noChangeArrowheads="1"/>
          </p:cNvSpPr>
          <p:nvPr>
            <p:ph type="body" idx="1"/>
          </p:nvPr>
        </p:nvSpPr>
        <p:spPr>
          <a:xfrm>
            <a:off x="611188" y="1052513"/>
            <a:ext cx="7772400" cy="5113337"/>
          </a:xfrm>
        </p:spPr>
        <p:txBody>
          <a:bodyPr/>
          <a:lstStyle/>
          <a:p>
            <a:pPr>
              <a:lnSpc>
                <a:spcPct val="90000"/>
              </a:lnSpc>
            </a:pPr>
            <a:r>
              <a:rPr lang="de-DE" sz="2800" dirty="0">
                <a:latin typeface="Candara" panose="020E0502030303020204" pitchFamily="34" charset="0"/>
              </a:rPr>
              <a:t>Projects can meet all criteria without reducing emissions</a:t>
            </a:r>
          </a:p>
          <a:p>
            <a:pPr>
              <a:lnSpc>
                <a:spcPct val="90000"/>
              </a:lnSpc>
            </a:pPr>
            <a:r>
              <a:rPr lang="de-DE" sz="2800" dirty="0">
                <a:latin typeface="Candara" panose="020E0502030303020204" pitchFamily="34" charset="0"/>
              </a:rPr>
              <a:t>Closing a factory (without reducing overall supply) would earn CERs</a:t>
            </a:r>
          </a:p>
          <a:p>
            <a:pPr>
              <a:lnSpc>
                <a:spcPct val="90000"/>
              </a:lnSpc>
            </a:pPr>
            <a:r>
              <a:rPr lang="de-DE" sz="2800" dirty="0">
                <a:latin typeface="Candara" panose="020E0502030303020204" pitchFamily="34" charset="0"/>
              </a:rPr>
              <a:t>The carbon value of HFC23 far exceeds its market value. It is profitable to build an HFC23 plant, plan to turn it on, sell the carbon credits instead, break it down again, and rebuild under a different name in a different location</a:t>
            </a:r>
          </a:p>
          <a:p>
            <a:pPr>
              <a:lnSpc>
                <a:spcPct val="90000"/>
              </a:lnSpc>
            </a:pPr>
            <a:r>
              <a:rPr lang="de-DE" sz="2800" dirty="0">
                <a:latin typeface="Candara" panose="020E0502030303020204" pitchFamily="34" charset="0"/>
              </a:rPr>
              <a:t>Now forbidden</a:t>
            </a:r>
          </a:p>
        </p:txBody>
      </p:sp>
    </p:spTree>
    <p:extLst>
      <p:ext uri="{BB962C8B-B14F-4D97-AF65-F5344CB8AC3E}">
        <p14:creationId xmlns:p14="http://schemas.microsoft.com/office/powerpoint/2010/main" val="1469660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directed towards carbon-neutral energy, costs of emission reduction would fall substantially</a:t>
            </a:r>
          </a:p>
        </p:txBody>
      </p:sp>
    </p:spTree>
    <p:extLst>
      <p:ext uri="{BB962C8B-B14F-4D97-AF65-F5344CB8AC3E}">
        <p14:creationId xmlns:p14="http://schemas.microsoft.com/office/powerpoint/2010/main" val="402822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2" name="Picture 4"/>
          <p:cNvPicPr>
            <a:picLocks noChangeAspect="1" noChangeArrowheads="1"/>
          </p:cNvPicPr>
          <p:nvPr/>
        </p:nvPicPr>
        <p:blipFill>
          <a:blip r:embed="rId3" cstate="print"/>
          <a:srcRect/>
          <a:stretch>
            <a:fillRect/>
          </a:stretch>
        </p:blipFill>
        <p:spPr bwMode="auto">
          <a:xfrm>
            <a:off x="0" y="0"/>
            <a:ext cx="9144000" cy="3706813"/>
          </a:xfrm>
          <a:prstGeom prst="rect">
            <a:avLst/>
          </a:prstGeom>
          <a:noFill/>
          <a:ln w="9525">
            <a:noFill/>
            <a:miter lim="800000"/>
            <a:headEnd/>
            <a:tailEnd/>
          </a:ln>
          <a:effectLst/>
        </p:spPr>
      </p:pic>
    </p:spTree>
    <p:extLst>
      <p:ext uri="{BB962C8B-B14F-4D97-AF65-F5344CB8AC3E}">
        <p14:creationId xmlns:p14="http://schemas.microsoft.com/office/powerpoint/2010/main" val="147298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Types of Direct Regulation</a:t>
            </a:r>
            <a:endParaRPr lang="en-GB" sz="3600" dirty="0">
              <a:latin typeface="Candara" panose="020E0502030303020204" pitchFamily="34" charset="0"/>
            </a:endParaRPr>
          </a:p>
        </p:txBody>
      </p:sp>
      <p:sp>
        <p:nvSpPr>
          <p:cNvPr id="6147" name="Rectangle 3"/>
          <p:cNvSpPr>
            <a:spLocks noGrp="1" noChangeArrowheads="1"/>
          </p:cNvSpPr>
          <p:nvPr>
            <p:ph type="body" idx="1"/>
          </p:nvPr>
        </p:nvSpPr>
        <p:spPr>
          <a:xfrm>
            <a:off x="574291" y="1052736"/>
            <a:ext cx="7992243" cy="4572000"/>
          </a:xfrm>
        </p:spPr>
        <p:txBody>
          <a:bodyPr/>
          <a:lstStyle/>
          <a:p>
            <a:pPr eaLnBrk="1" hangingPunct="1">
              <a:lnSpc>
                <a:spcPct val="90000"/>
              </a:lnSpc>
            </a:pPr>
            <a:r>
              <a:rPr lang="de-DE" sz="2800" dirty="0">
                <a:latin typeface="Candara" panose="020E0502030303020204" pitchFamily="34" charset="0"/>
              </a:rPr>
              <a:t>Inputs, e.g., fuel efficiency</a:t>
            </a:r>
          </a:p>
          <a:p>
            <a:pPr eaLnBrk="1" hangingPunct="1">
              <a:lnSpc>
                <a:spcPct val="90000"/>
              </a:lnSpc>
            </a:pPr>
            <a:r>
              <a:rPr lang="de-DE" sz="2800" dirty="0">
                <a:latin typeface="Candara" panose="020E0502030303020204" pitchFamily="34" charset="0"/>
              </a:rPr>
              <a:t>Technology, e.g., catalytic convertors</a:t>
            </a:r>
          </a:p>
          <a:p>
            <a:pPr lvl="1" eaLnBrk="1" hangingPunct="1">
              <a:lnSpc>
                <a:spcPct val="90000"/>
              </a:lnSpc>
            </a:pPr>
            <a:r>
              <a:rPr lang="de-DE" sz="2400" dirty="0">
                <a:latin typeface="Candara" panose="020E0502030303020204" pitchFamily="34" charset="0"/>
              </a:rPr>
              <a:t>Costs the same for each car, savings vary with car use</a:t>
            </a:r>
          </a:p>
          <a:p>
            <a:pPr eaLnBrk="1" hangingPunct="1">
              <a:lnSpc>
                <a:spcPct val="90000"/>
              </a:lnSpc>
            </a:pPr>
            <a:r>
              <a:rPr lang="de-DE" sz="2800" dirty="0">
                <a:latin typeface="Candara" panose="020E0502030303020204" pitchFamily="34" charset="0"/>
              </a:rPr>
              <a:t>Outputs</a:t>
            </a:r>
          </a:p>
          <a:p>
            <a:pPr lvl="1" eaLnBrk="1" hangingPunct="1">
              <a:lnSpc>
                <a:spcPct val="90000"/>
              </a:lnSpc>
            </a:pPr>
            <a:r>
              <a:rPr lang="de-DE" sz="2400" dirty="0">
                <a:latin typeface="Candara" panose="020E0502030303020204" pitchFamily="34" charset="0"/>
              </a:rPr>
              <a:t>Products, e.g., carcinogenic toys</a:t>
            </a:r>
          </a:p>
          <a:p>
            <a:pPr lvl="1" eaLnBrk="1" hangingPunct="1">
              <a:lnSpc>
                <a:spcPct val="90000"/>
              </a:lnSpc>
            </a:pPr>
            <a:r>
              <a:rPr lang="de-DE" sz="2400" dirty="0">
                <a:latin typeface="Candara" panose="020E0502030303020204" pitchFamily="34" charset="0"/>
              </a:rPr>
              <a:t>Waste, e.g., sulphur emissions</a:t>
            </a:r>
          </a:p>
          <a:p>
            <a:pPr eaLnBrk="1" hangingPunct="1">
              <a:lnSpc>
                <a:spcPct val="90000"/>
              </a:lnSpc>
            </a:pPr>
            <a:r>
              <a:rPr lang="de-DE" sz="2800" dirty="0">
                <a:latin typeface="Candara" panose="020E0502030303020204" pitchFamily="34" charset="0"/>
              </a:rPr>
              <a:t>Timing, e.g., air traffic</a:t>
            </a:r>
          </a:p>
          <a:p>
            <a:pPr eaLnBrk="1" hangingPunct="1">
              <a:lnSpc>
                <a:spcPct val="90000"/>
              </a:lnSpc>
            </a:pPr>
            <a:r>
              <a:rPr lang="de-DE" sz="2800" dirty="0">
                <a:latin typeface="Candara" panose="020E0502030303020204" pitchFamily="34" charset="0"/>
              </a:rPr>
              <a:t>Location, e.g., nature reserves</a:t>
            </a:r>
          </a:p>
          <a:p>
            <a:pPr eaLnBrk="1" hangingPunct="1">
              <a:lnSpc>
                <a:spcPct val="90000"/>
              </a:lnSpc>
            </a:pPr>
            <a:r>
              <a:rPr lang="de-DE" sz="2800" dirty="0">
                <a:latin typeface="Candara" panose="020E0502030303020204" pitchFamily="34" charset="0"/>
              </a:rPr>
              <a:t>Prohibition, e.g., CFCs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40" name="Picture 4"/>
          <p:cNvPicPr>
            <a:picLocks noChangeAspect="1" noChangeArrowheads="1"/>
          </p:cNvPicPr>
          <p:nvPr/>
        </p:nvPicPr>
        <p:blipFill>
          <a:blip r:embed="rId3" cstate="print"/>
          <a:srcRect/>
          <a:stretch>
            <a:fillRect/>
          </a:stretch>
        </p:blipFill>
        <p:spPr bwMode="auto">
          <a:xfrm>
            <a:off x="0" y="0"/>
            <a:ext cx="9144000" cy="4156075"/>
          </a:xfrm>
          <a:prstGeom prst="rect">
            <a:avLst/>
          </a:prstGeom>
          <a:noFill/>
          <a:ln w="9525">
            <a:noFill/>
            <a:miter lim="800000"/>
            <a:headEnd/>
            <a:tailEnd/>
          </a:ln>
          <a:effectLst/>
        </p:spPr>
      </p:pic>
    </p:spTree>
    <p:extLst>
      <p:ext uri="{BB962C8B-B14F-4D97-AF65-F5344CB8AC3E}">
        <p14:creationId xmlns:p14="http://schemas.microsoft.com/office/powerpoint/2010/main" val="279142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Technological progress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If technological progress can be accelerated and directed towards carbon-neutral energy, costs of emission reduction would fall substantially</a:t>
            </a:r>
          </a:p>
          <a:p>
            <a:r>
              <a:rPr lang="de-DE" sz="2800" dirty="0">
                <a:latin typeface="Candara" panose="020E0502030303020204" pitchFamily="34" charset="0"/>
              </a:rPr>
              <a:t>Just redirecting technology may be very expensive, as climate policy would come at the expense of economic growth, medical care and so on</a:t>
            </a:r>
          </a:p>
          <a:p>
            <a:r>
              <a:rPr lang="en-GB" sz="2800" dirty="0">
                <a:latin typeface="Candara" panose="020E0502030303020204" pitchFamily="34" charset="0"/>
              </a:rPr>
              <a:t>How can this be done?</a:t>
            </a:r>
          </a:p>
        </p:txBody>
      </p:sp>
    </p:spTree>
    <p:extLst>
      <p:ext uri="{BB962C8B-B14F-4D97-AF65-F5344CB8AC3E}">
        <p14:creationId xmlns:p14="http://schemas.microsoft.com/office/powerpoint/2010/main" val="2190486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Externalities and risks</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85800" y="1143000"/>
            <a:ext cx="7772400" cy="4800600"/>
          </a:xfrm>
        </p:spPr>
        <p:txBody>
          <a:bodyPr/>
          <a:lstStyle/>
          <a:p>
            <a:pPr>
              <a:lnSpc>
                <a:spcPct val="80000"/>
              </a:lnSpc>
            </a:pPr>
            <a:r>
              <a:rPr lang="de-DE" sz="2800" dirty="0">
                <a:latin typeface="Candara" panose="020E0502030303020204" pitchFamily="34" charset="0"/>
              </a:rPr>
              <a:t>Knowledge can be copied – it spills between companies and countries</a:t>
            </a:r>
          </a:p>
          <a:p>
            <a:pPr>
              <a:lnSpc>
                <a:spcPct val="80000"/>
              </a:lnSpc>
            </a:pPr>
            <a:r>
              <a:rPr lang="de-DE" sz="2800" dirty="0">
                <a:latin typeface="Candara" panose="020E0502030303020204" pitchFamily="34" charset="0"/>
              </a:rPr>
              <a:t>That implies that the innovator will not reap the full benefits, which means that there is underinvestment in research and development</a:t>
            </a:r>
          </a:p>
          <a:p>
            <a:pPr>
              <a:lnSpc>
                <a:spcPct val="80000"/>
              </a:lnSpc>
            </a:pPr>
            <a:r>
              <a:rPr lang="de-DE" sz="2800" dirty="0">
                <a:latin typeface="Candara" panose="020E0502030303020204" pitchFamily="34" charset="0"/>
              </a:rPr>
              <a:t>R&amp;D is a risky investment</a:t>
            </a:r>
          </a:p>
          <a:p>
            <a:pPr lvl="1">
              <a:lnSpc>
                <a:spcPct val="80000"/>
              </a:lnSpc>
            </a:pPr>
            <a:r>
              <a:rPr lang="en-GB" sz="2400" dirty="0">
                <a:latin typeface="Candara" panose="020E0502030303020204" pitchFamily="34" charset="0"/>
              </a:rPr>
              <a:t>Knowledge production is uncertain</a:t>
            </a:r>
          </a:p>
          <a:p>
            <a:pPr lvl="1">
              <a:lnSpc>
                <a:spcPct val="80000"/>
              </a:lnSpc>
            </a:pPr>
            <a:r>
              <a:rPr lang="en-GB" sz="2400" dirty="0">
                <a:latin typeface="Candara" panose="020E0502030303020204" pitchFamily="34" charset="0"/>
              </a:rPr>
              <a:t>Future market is uncertain</a:t>
            </a:r>
          </a:p>
          <a:p>
            <a:pPr lvl="1">
              <a:lnSpc>
                <a:spcPct val="80000"/>
              </a:lnSpc>
            </a:pPr>
            <a:r>
              <a:rPr lang="en-GB" sz="2400" dirty="0">
                <a:latin typeface="Candara" panose="020E0502030303020204" pitchFamily="34" charset="0"/>
              </a:rPr>
              <a:t>More underinvestment</a:t>
            </a:r>
          </a:p>
          <a:p>
            <a:pPr>
              <a:lnSpc>
                <a:spcPct val="80000"/>
              </a:lnSpc>
            </a:pPr>
            <a:r>
              <a:rPr lang="de-DE" sz="2800" dirty="0">
                <a:latin typeface="Candara" panose="020E0502030303020204" pitchFamily="34" charset="0"/>
              </a:rPr>
              <a:t>Policies that accelerate R&amp;D thus increase welfare</a:t>
            </a:r>
          </a:p>
        </p:txBody>
      </p:sp>
    </p:spTree>
    <p:extLst>
      <p:ext uri="{BB962C8B-B14F-4D97-AF65-F5344CB8AC3E}">
        <p14:creationId xmlns:p14="http://schemas.microsoft.com/office/powerpoint/2010/main" val="366129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Three types</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85800" y="1143000"/>
            <a:ext cx="7772400" cy="4800600"/>
          </a:xfrm>
        </p:spPr>
        <p:txBody>
          <a:bodyPr/>
          <a:lstStyle/>
          <a:p>
            <a:r>
              <a:rPr lang="de-DE" sz="2800" dirty="0">
                <a:latin typeface="Candara" panose="020E0502030303020204" pitchFamily="34" charset="0"/>
              </a:rPr>
              <a:t>Invention</a:t>
            </a:r>
          </a:p>
          <a:p>
            <a:pPr lvl="1"/>
            <a:r>
              <a:rPr lang="en-GB" sz="2400" dirty="0">
                <a:latin typeface="Candara" panose="020E0502030303020204" pitchFamily="34" charset="0"/>
              </a:rPr>
              <a:t>Something new</a:t>
            </a:r>
          </a:p>
          <a:p>
            <a:r>
              <a:rPr lang="en-GB" sz="2800" dirty="0">
                <a:latin typeface="Candara" panose="020E0502030303020204" pitchFamily="34" charset="0"/>
              </a:rPr>
              <a:t>Innovation</a:t>
            </a:r>
          </a:p>
          <a:p>
            <a:pPr lvl="1"/>
            <a:r>
              <a:rPr lang="en-GB" sz="2400" dirty="0">
                <a:latin typeface="Candara" panose="020E0502030303020204" pitchFamily="34" charset="0"/>
              </a:rPr>
              <a:t>Bring the invention to the market</a:t>
            </a:r>
          </a:p>
          <a:p>
            <a:r>
              <a:rPr lang="en-GB" sz="2800" dirty="0">
                <a:latin typeface="Candara" panose="020E0502030303020204" pitchFamily="34" charset="0"/>
              </a:rPr>
              <a:t>Diffusion</a:t>
            </a:r>
          </a:p>
          <a:p>
            <a:pPr lvl="1"/>
            <a:r>
              <a:rPr lang="en-GB" sz="2400" dirty="0">
                <a:latin typeface="Candara" panose="020E0502030303020204" pitchFamily="34" charset="0"/>
              </a:rPr>
              <a:t>From niche application to mass market</a:t>
            </a:r>
          </a:p>
          <a:p>
            <a:endParaRPr lang="en-GB" sz="2800" dirty="0">
              <a:latin typeface="Candara" panose="020E0502030303020204" pitchFamily="34" charset="0"/>
            </a:endParaRPr>
          </a:p>
          <a:p>
            <a:r>
              <a:rPr lang="en-GB" sz="2800" dirty="0">
                <a:latin typeface="Candara" panose="020E0502030303020204" pitchFamily="34" charset="0"/>
              </a:rPr>
              <a:t>The climate problem can be solved by innovation and diffusion, but invention would help</a:t>
            </a:r>
          </a:p>
        </p:txBody>
      </p:sp>
    </p:spTree>
    <p:extLst>
      <p:ext uri="{BB962C8B-B14F-4D97-AF65-F5344CB8AC3E}">
        <p14:creationId xmlns:p14="http://schemas.microsoft.com/office/powerpoint/2010/main" val="257614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0"/>
            <a:ext cx="7772400" cy="1143000"/>
          </a:xfrm>
        </p:spPr>
        <p:txBody>
          <a:bodyPr/>
          <a:lstStyle/>
          <a:p>
            <a:r>
              <a:rPr lang="de-DE" sz="3600" dirty="0">
                <a:latin typeface="Candara" panose="020E0502030303020204" pitchFamily="34" charset="0"/>
              </a:rPr>
              <a:t>Technology instruments</a:t>
            </a:r>
            <a:endParaRPr lang="en-GB" sz="3600" dirty="0">
              <a:latin typeface="Candara" panose="020E0502030303020204" pitchFamily="34" charset="0"/>
            </a:endParaRPr>
          </a:p>
        </p:txBody>
      </p:sp>
      <p:sp>
        <p:nvSpPr>
          <p:cNvPr id="26627" name="Rectangle 3"/>
          <p:cNvSpPr>
            <a:spLocks noGrp="1" noChangeArrowheads="1"/>
          </p:cNvSpPr>
          <p:nvPr>
            <p:ph type="body" idx="1"/>
          </p:nvPr>
        </p:nvSpPr>
        <p:spPr>
          <a:xfrm>
            <a:off x="685800" y="1143000"/>
            <a:ext cx="7772400" cy="5410200"/>
          </a:xfrm>
        </p:spPr>
        <p:txBody>
          <a:bodyPr/>
          <a:lstStyle/>
          <a:p>
            <a:pPr>
              <a:lnSpc>
                <a:spcPct val="90000"/>
              </a:lnSpc>
            </a:pPr>
            <a:r>
              <a:rPr lang="de-DE" sz="2800" dirty="0">
                <a:latin typeface="Candara" panose="020E0502030303020204" pitchFamily="34" charset="0"/>
              </a:rPr>
              <a:t>Patents</a:t>
            </a:r>
          </a:p>
          <a:p>
            <a:pPr lvl="1">
              <a:lnSpc>
                <a:spcPct val="90000"/>
              </a:lnSpc>
            </a:pPr>
            <a:r>
              <a:rPr lang="de-DE" sz="2400" dirty="0">
                <a:latin typeface="Candara" panose="020E0502030303020204" pitchFamily="34" charset="0"/>
              </a:rPr>
              <a:t>Temporary monopoly</a:t>
            </a:r>
          </a:p>
          <a:p>
            <a:pPr>
              <a:lnSpc>
                <a:spcPct val="90000"/>
              </a:lnSpc>
            </a:pPr>
            <a:r>
              <a:rPr lang="de-DE" sz="2800" dirty="0">
                <a:latin typeface="Candara" panose="020E0502030303020204" pitchFamily="34" charset="0"/>
              </a:rPr>
              <a:t>R&amp;D subsidies</a:t>
            </a:r>
          </a:p>
          <a:p>
            <a:pPr lvl="1">
              <a:lnSpc>
                <a:spcPct val="90000"/>
              </a:lnSpc>
            </a:pPr>
            <a:r>
              <a:rPr lang="de-DE" sz="2400" dirty="0">
                <a:latin typeface="Candara" panose="020E0502030303020204" pitchFamily="34" charset="0"/>
              </a:rPr>
              <a:t>Inputs not output</a:t>
            </a:r>
          </a:p>
          <a:p>
            <a:pPr lvl="1">
              <a:lnSpc>
                <a:spcPct val="90000"/>
              </a:lnSpc>
            </a:pPr>
            <a:r>
              <a:rPr lang="de-DE" sz="2400" dirty="0">
                <a:latin typeface="Candara" panose="020E0502030303020204" pitchFamily="34" charset="0"/>
              </a:rPr>
              <a:t>Picking winners</a:t>
            </a:r>
          </a:p>
          <a:p>
            <a:pPr>
              <a:lnSpc>
                <a:spcPct val="90000"/>
              </a:lnSpc>
            </a:pPr>
            <a:r>
              <a:rPr lang="de-DE" sz="2800" dirty="0">
                <a:latin typeface="Candara" panose="020E0502030303020204" pitchFamily="34" charset="0"/>
              </a:rPr>
              <a:t>Government procurement</a:t>
            </a:r>
          </a:p>
          <a:p>
            <a:pPr>
              <a:lnSpc>
                <a:spcPct val="90000"/>
              </a:lnSpc>
            </a:pPr>
            <a:r>
              <a:rPr lang="de-DE" sz="2800" dirty="0">
                <a:latin typeface="Candara" panose="020E0502030303020204" pitchFamily="34" charset="0"/>
              </a:rPr>
              <a:t>Conditional procurement</a:t>
            </a:r>
          </a:p>
          <a:p>
            <a:pPr lvl="1">
              <a:lnSpc>
                <a:spcPct val="90000"/>
              </a:lnSpc>
            </a:pPr>
            <a:r>
              <a:rPr lang="de-DE" sz="2400" dirty="0">
                <a:latin typeface="Candara" panose="020E0502030303020204" pitchFamily="34" charset="0"/>
              </a:rPr>
              <a:t>Guaranteed purchase</a:t>
            </a:r>
          </a:p>
          <a:p>
            <a:pPr>
              <a:lnSpc>
                <a:spcPct val="90000"/>
              </a:lnSpc>
            </a:pPr>
            <a:r>
              <a:rPr lang="de-DE" sz="2800" dirty="0">
                <a:latin typeface="Candara" panose="020E0502030303020204" pitchFamily="34" charset="0"/>
              </a:rPr>
              <a:t>Conditional monopoly</a:t>
            </a:r>
          </a:p>
          <a:p>
            <a:pPr>
              <a:lnSpc>
                <a:spcPct val="90000"/>
              </a:lnSpc>
            </a:pPr>
            <a:r>
              <a:rPr lang="de-DE" sz="2800" dirty="0">
                <a:latin typeface="Candara" panose="020E0502030303020204" pitchFamily="34" charset="0"/>
              </a:rPr>
              <a:t>Prize</a:t>
            </a:r>
          </a:p>
          <a:p>
            <a:pPr>
              <a:lnSpc>
                <a:spcPct val="90000"/>
              </a:lnSpc>
            </a:pPr>
            <a:r>
              <a:rPr lang="de-DE" sz="2800" dirty="0">
                <a:latin typeface="Candara" panose="020E0502030303020204" pitchFamily="34" charset="0"/>
              </a:rPr>
              <a:t>Predictable price signals</a:t>
            </a:r>
          </a:p>
          <a:p>
            <a:pPr lvl="1">
              <a:lnSpc>
                <a:spcPct val="90000"/>
              </a:lnSpc>
            </a:pPr>
            <a:r>
              <a:rPr lang="de-DE" sz="2400" dirty="0">
                <a:latin typeface="Candara" panose="020E0502030303020204" pitchFamily="34" charset="0"/>
              </a:rPr>
              <a:t>Taxes better than tradable permits</a:t>
            </a:r>
          </a:p>
        </p:txBody>
      </p:sp>
    </p:spTree>
    <p:extLst>
      <p:ext uri="{BB962C8B-B14F-4D97-AF65-F5344CB8AC3E}">
        <p14:creationId xmlns:p14="http://schemas.microsoft.com/office/powerpoint/2010/main" val="262181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Taxes and Subsidies</a:t>
            </a:r>
            <a:endParaRPr lang="en-GB" sz="3600" dirty="0">
              <a:latin typeface="Candara" panose="020E0502030303020204" pitchFamily="34" charset="0"/>
            </a:endParaRPr>
          </a:p>
        </p:txBody>
      </p:sp>
      <p:sp>
        <p:nvSpPr>
          <p:cNvPr id="7171" name="Rectangle 3"/>
          <p:cNvSpPr>
            <a:spLocks noGrp="1" noChangeArrowheads="1"/>
          </p:cNvSpPr>
          <p:nvPr>
            <p:ph type="body" idx="1"/>
          </p:nvPr>
        </p:nvSpPr>
        <p:spPr>
          <a:xfrm>
            <a:off x="684213" y="1052513"/>
            <a:ext cx="7772400" cy="4572000"/>
          </a:xfrm>
        </p:spPr>
        <p:txBody>
          <a:bodyPr/>
          <a:lstStyle/>
          <a:p>
            <a:pPr eaLnBrk="1" hangingPunct="1">
              <a:lnSpc>
                <a:spcPct val="90000"/>
              </a:lnSpc>
            </a:pPr>
            <a:r>
              <a:rPr lang="de-DE" sz="2800" dirty="0">
                <a:latin typeface="Candara" panose="020E0502030303020204" pitchFamily="34" charset="0"/>
              </a:rPr>
              <a:t>Taxes: Pay a charge or levy or penalty for every unit consumed, produced or emitted</a:t>
            </a:r>
          </a:p>
          <a:p>
            <a:pPr eaLnBrk="1" hangingPunct="1">
              <a:lnSpc>
                <a:spcPct val="90000"/>
              </a:lnSpc>
            </a:pPr>
            <a:r>
              <a:rPr lang="de-DE" sz="2800" dirty="0">
                <a:latin typeface="Candara" panose="020E0502030303020204" pitchFamily="34" charset="0"/>
              </a:rPr>
              <a:t>Subsidies: Receive a premium for every unit </a:t>
            </a:r>
            <a:r>
              <a:rPr lang="de-DE" sz="2800" i="1" dirty="0">
                <a:latin typeface="Candara" panose="020E0502030303020204" pitchFamily="34" charset="0"/>
              </a:rPr>
              <a:t>not</a:t>
            </a:r>
            <a:r>
              <a:rPr lang="de-DE" sz="2800" dirty="0">
                <a:latin typeface="Candara" panose="020E0502030303020204" pitchFamily="34" charset="0"/>
              </a:rPr>
              <a:t> consumed, produced or emitted</a:t>
            </a:r>
          </a:p>
          <a:p>
            <a:pPr eaLnBrk="1" hangingPunct="1">
              <a:lnSpc>
                <a:spcPct val="90000"/>
              </a:lnSpc>
            </a:pPr>
            <a:r>
              <a:rPr lang="de-DE" sz="2800" dirty="0">
                <a:latin typeface="Candara" panose="020E0502030303020204" pitchFamily="34" charset="0"/>
              </a:rPr>
              <a:t>Uniform taxes and subsidies have a uniform effect on marginal production costs, thus ensuring efficiency</a:t>
            </a:r>
          </a:p>
          <a:p>
            <a:pPr eaLnBrk="1" hangingPunct="1">
              <a:lnSpc>
                <a:spcPct val="90000"/>
              </a:lnSpc>
            </a:pPr>
            <a:r>
              <a:rPr lang="de-DE" sz="2800" dirty="0">
                <a:latin typeface="Candara" panose="020E0502030303020204" pitchFamily="34" charset="0"/>
              </a:rPr>
              <a:t>Taxes and subsidies have an equivalent effect on emissions in the short run, but have different budgetary distributional, and long-term effects: Taxes increases costs, subsidies lower costs in polluting sectors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Tradeable Permits</a:t>
            </a:r>
            <a:endParaRPr lang="en-GB" sz="3600" dirty="0">
              <a:latin typeface="Candara" panose="020E0502030303020204" pitchFamily="34" charset="0"/>
            </a:endParaRPr>
          </a:p>
        </p:txBody>
      </p:sp>
      <p:sp>
        <p:nvSpPr>
          <p:cNvPr id="8195" name="Rectangle 3"/>
          <p:cNvSpPr>
            <a:spLocks noGrp="1" noChangeArrowheads="1"/>
          </p:cNvSpPr>
          <p:nvPr>
            <p:ph type="body" idx="1"/>
          </p:nvPr>
        </p:nvSpPr>
        <p:spPr>
          <a:xfrm>
            <a:off x="684213" y="1125538"/>
            <a:ext cx="7772400" cy="4572000"/>
          </a:xfrm>
        </p:spPr>
        <p:txBody>
          <a:bodyPr/>
          <a:lstStyle/>
          <a:p>
            <a:pPr eaLnBrk="1" hangingPunct="1">
              <a:lnSpc>
                <a:spcPct val="90000"/>
              </a:lnSpc>
            </a:pPr>
            <a:r>
              <a:rPr lang="de-DE" sz="2800" dirty="0">
                <a:latin typeface="Candara" panose="020E0502030303020204" pitchFamily="34" charset="0"/>
              </a:rPr>
              <a:t>The government set an overall target on consumption, production or, most common, emission</a:t>
            </a:r>
          </a:p>
          <a:p>
            <a:pPr eaLnBrk="1" hangingPunct="1">
              <a:lnSpc>
                <a:spcPct val="90000"/>
              </a:lnSpc>
            </a:pPr>
            <a:r>
              <a:rPr lang="de-DE" sz="2800" dirty="0">
                <a:latin typeface="Candara" panose="020E0502030303020204" pitchFamily="34" charset="0"/>
              </a:rPr>
              <a:t>Each producer obtains a certain amount of emission permits, can sell these, or buy more at the market place</a:t>
            </a:r>
          </a:p>
          <a:p>
            <a:pPr eaLnBrk="1" hangingPunct="1">
              <a:lnSpc>
                <a:spcPct val="90000"/>
              </a:lnSpc>
            </a:pPr>
            <a:r>
              <a:rPr lang="de-DE" sz="2800" dirty="0">
                <a:latin typeface="Candara" panose="020E0502030303020204" pitchFamily="34" charset="0"/>
              </a:rPr>
              <a:t>If the permit market is perfect, all producers pay the same price, and marginal costs of production increase uniformly</a:t>
            </a:r>
          </a:p>
          <a:p>
            <a:pPr eaLnBrk="1" hangingPunct="1">
              <a:lnSpc>
                <a:spcPct val="90000"/>
              </a:lnSpc>
            </a:pPr>
            <a:r>
              <a:rPr lang="de-DE" sz="2800" dirty="0">
                <a:latin typeface="Candara" panose="020E0502030303020204" pitchFamily="34" charset="0"/>
              </a:rPr>
              <a:t>Taxes and tradeable permits are equivalent provided that the regulator knows all marginal abatement costs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0"/>
            <a:ext cx="7772400" cy="1143000"/>
          </a:xfrm>
        </p:spPr>
        <p:txBody>
          <a:bodyPr/>
          <a:lstStyle/>
          <a:p>
            <a:pPr eaLnBrk="1" hangingPunct="1"/>
            <a:r>
              <a:rPr lang="de-DE" sz="3600" dirty="0">
                <a:solidFill>
                  <a:schemeClr val="tx1"/>
                </a:solidFill>
                <a:latin typeface="Candara" panose="020E0502030303020204" pitchFamily="34" charset="0"/>
              </a:rPr>
              <a:t>Permits: Initial Allocation</a:t>
            </a:r>
            <a:endParaRPr lang="en-GB" sz="3600" dirty="0">
              <a:solidFill>
                <a:schemeClr val="tx1"/>
              </a:solidFill>
              <a:latin typeface="Candara" panose="020E0502030303020204" pitchFamily="34" charset="0"/>
            </a:endParaRPr>
          </a:p>
        </p:txBody>
      </p:sp>
      <p:sp>
        <p:nvSpPr>
          <p:cNvPr id="17411" name="Rectangle 3"/>
          <p:cNvSpPr>
            <a:spLocks noGrp="1" noChangeArrowheads="1"/>
          </p:cNvSpPr>
          <p:nvPr>
            <p:ph type="body" idx="1"/>
          </p:nvPr>
        </p:nvSpPr>
        <p:spPr>
          <a:xfrm>
            <a:off x="611188" y="1125538"/>
            <a:ext cx="7772400" cy="4114800"/>
          </a:xfrm>
        </p:spPr>
        <p:txBody>
          <a:bodyPr/>
          <a:lstStyle/>
          <a:p>
            <a:pPr eaLnBrk="1" hangingPunct="1">
              <a:lnSpc>
                <a:spcPct val="90000"/>
              </a:lnSpc>
            </a:pPr>
            <a:r>
              <a:rPr lang="de-DE" sz="2600" dirty="0">
                <a:latin typeface="Candara" panose="020E0502030303020204" pitchFamily="34" charset="0"/>
              </a:rPr>
              <a:t>Grandparenting</a:t>
            </a:r>
          </a:p>
          <a:p>
            <a:pPr lvl="1" eaLnBrk="1" hangingPunct="1">
              <a:lnSpc>
                <a:spcPct val="90000"/>
              </a:lnSpc>
            </a:pPr>
            <a:r>
              <a:rPr lang="de-DE" sz="2200" dirty="0">
                <a:latin typeface="Candara" panose="020E0502030303020204" pitchFamily="34" charset="0"/>
              </a:rPr>
              <a:t>Give permits to current polluters</a:t>
            </a:r>
          </a:p>
          <a:p>
            <a:pPr lvl="1" eaLnBrk="1" hangingPunct="1">
              <a:lnSpc>
                <a:spcPct val="90000"/>
              </a:lnSpc>
            </a:pPr>
            <a:r>
              <a:rPr lang="de-DE" sz="2200" dirty="0">
                <a:latin typeface="Candara" panose="020E0502030303020204" pitchFamily="34" charset="0"/>
              </a:rPr>
              <a:t>Politically easy, as confirms status quo</a:t>
            </a:r>
          </a:p>
          <a:p>
            <a:pPr eaLnBrk="1" hangingPunct="1">
              <a:lnSpc>
                <a:spcPct val="90000"/>
              </a:lnSpc>
            </a:pPr>
            <a:r>
              <a:rPr lang="de-DE" sz="2600" dirty="0">
                <a:latin typeface="Candara" panose="020E0502030303020204" pitchFamily="34" charset="0"/>
              </a:rPr>
              <a:t>Auctioning</a:t>
            </a:r>
          </a:p>
          <a:p>
            <a:pPr lvl="1" eaLnBrk="1" hangingPunct="1">
              <a:lnSpc>
                <a:spcPct val="90000"/>
              </a:lnSpc>
            </a:pPr>
            <a:r>
              <a:rPr lang="de-DE" sz="2200" dirty="0">
                <a:latin typeface="Candara" panose="020E0502030303020204" pitchFamily="34" charset="0"/>
              </a:rPr>
              <a:t>Sell permits to highest bidder</a:t>
            </a:r>
          </a:p>
          <a:p>
            <a:pPr lvl="1" eaLnBrk="1" hangingPunct="1">
              <a:lnSpc>
                <a:spcPct val="90000"/>
              </a:lnSpc>
            </a:pPr>
            <a:r>
              <a:rPr lang="de-DE" sz="2200" dirty="0">
                <a:latin typeface="Candara" panose="020E0502030303020204" pitchFamily="34" charset="0"/>
              </a:rPr>
              <a:t>Generates revenue, perhaps a lot</a:t>
            </a:r>
          </a:p>
          <a:p>
            <a:pPr eaLnBrk="1" hangingPunct="1">
              <a:lnSpc>
                <a:spcPct val="90000"/>
              </a:lnSpc>
            </a:pPr>
            <a:r>
              <a:rPr lang="de-DE" sz="2600" dirty="0">
                <a:latin typeface="Candara" panose="020E0502030303020204" pitchFamily="34" charset="0"/>
              </a:rPr>
              <a:t>To victim</a:t>
            </a:r>
          </a:p>
          <a:p>
            <a:pPr lvl="1" eaLnBrk="1" hangingPunct="1">
              <a:lnSpc>
                <a:spcPct val="90000"/>
              </a:lnSpc>
            </a:pPr>
            <a:r>
              <a:rPr lang="de-DE" sz="2200" dirty="0">
                <a:latin typeface="Candara" panose="020E0502030303020204" pitchFamily="34" charset="0"/>
              </a:rPr>
              <a:t>Perhaps fair, definitely complicated</a:t>
            </a:r>
          </a:p>
          <a:p>
            <a:pPr lvl="1" eaLnBrk="1" hangingPunct="1">
              <a:lnSpc>
                <a:spcPct val="90000"/>
              </a:lnSpc>
            </a:pPr>
            <a:r>
              <a:rPr lang="de-DE" sz="2200" dirty="0">
                <a:latin typeface="Candara" panose="020E0502030303020204" pitchFamily="34" charset="0"/>
              </a:rPr>
              <a:t>May generate large transfers</a:t>
            </a:r>
          </a:p>
          <a:p>
            <a:pPr eaLnBrk="1" hangingPunct="1">
              <a:lnSpc>
                <a:spcPct val="90000"/>
              </a:lnSpc>
            </a:pPr>
            <a:r>
              <a:rPr lang="de-DE" sz="2600" dirty="0">
                <a:latin typeface="Candara" panose="020E0502030303020204" pitchFamily="34" charset="0"/>
              </a:rPr>
              <a:t>Per capita</a:t>
            </a:r>
          </a:p>
          <a:p>
            <a:pPr lvl="1" eaLnBrk="1" hangingPunct="1">
              <a:lnSpc>
                <a:spcPct val="90000"/>
              </a:lnSpc>
            </a:pPr>
            <a:r>
              <a:rPr lang="de-DE" sz="2200" dirty="0">
                <a:latin typeface="Candara" panose="020E0502030303020204" pitchFamily="34" charset="0"/>
              </a:rPr>
              <a:t>Perhaps fair, relatively easy</a:t>
            </a:r>
          </a:p>
          <a:p>
            <a:pPr lvl="1" eaLnBrk="1" hangingPunct="1">
              <a:lnSpc>
                <a:spcPct val="90000"/>
              </a:lnSpc>
            </a:pPr>
            <a:r>
              <a:rPr lang="de-DE" sz="2200" dirty="0">
                <a:latin typeface="Candara" panose="020E0502030303020204" pitchFamily="34" charset="0"/>
              </a:rPr>
              <a:t>May generate large transfers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0"/>
            <a:ext cx="7772400" cy="1143000"/>
          </a:xfrm>
        </p:spPr>
        <p:txBody>
          <a:bodyPr/>
          <a:lstStyle/>
          <a:p>
            <a:pPr eaLnBrk="1" hangingPunct="1"/>
            <a:r>
              <a:rPr lang="en-GB" sz="3600" dirty="0">
                <a:latin typeface="Candara" panose="020E0502030303020204" pitchFamily="34" charset="0"/>
              </a:rPr>
              <a:t>Coase Theorem: Preliminaries</a:t>
            </a:r>
          </a:p>
        </p:txBody>
      </p:sp>
      <p:sp>
        <p:nvSpPr>
          <p:cNvPr id="1843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843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8437"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8438"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7546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7546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8441"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8442"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7547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547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8445"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8446"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
        <p:nvSpPr>
          <p:cNvPr id="18447"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54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5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5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4" grpId="0" animBg="1"/>
      <p:bldP spid="275466" grpId="0" animBg="1"/>
      <p:bldP spid="275470" grpId="0" autoUpdateAnimBg="0"/>
      <p:bldP spid="27547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0"/>
            <a:ext cx="7772400" cy="1143000"/>
          </a:xfrm>
        </p:spPr>
        <p:txBody>
          <a:bodyPr/>
          <a:lstStyle/>
          <a:p>
            <a:pPr eaLnBrk="1" hangingPunct="1"/>
            <a:r>
              <a:rPr lang="en-GB" sz="3600" dirty="0">
                <a:latin typeface="Candara" panose="020E0502030303020204" pitchFamily="34" charset="0"/>
              </a:rPr>
              <a:t>Coase Theorem: Polluter pays</a:t>
            </a:r>
          </a:p>
        </p:txBody>
      </p:sp>
      <p:sp>
        <p:nvSpPr>
          <p:cNvPr id="1945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946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946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9462"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19463"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9464"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9465"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9466"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9467"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9468"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9469"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9470"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19471"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19472" name="Text Box 18"/>
          <p:cNvSpPr txBox="1">
            <a:spLocks noChangeArrowheads="1"/>
          </p:cNvSpPr>
          <p:nvPr/>
        </p:nvSpPr>
        <p:spPr bwMode="auto">
          <a:xfrm>
            <a:off x="2987675" y="3068638"/>
            <a:ext cx="3794125" cy="396875"/>
          </a:xfrm>
          <a:prstGeom prst="rect">
            <a:avLst/>
          </a:prstGeom>
          <a:noFill/>
          <a:ln w="9525">
            <a:noFill/>
            <a:miter lim="800000"/>
            <a:headEnd/>
            <a:tailEnd/>
          </a:ln>
        </p:spPr>
        <p:txBody>
          <a:bodyPr wrap="none">
            <a:spAutoFit/>
          </a:bodyPr>
          <a:lstStyle/>
          <a:p>
            <a:r>
              <a:rPr lang="en-GB" sz="2000"/>
              <a:t>Willingness to compensate pollutee</a:t>
            </a:r>
            <a:endParaRPr lang="en-US" sz="2000"/>
          </a:p>
        </p:txBody>
      </p:sp>
      <p:sp>
        <p:nvSpPr>
          <p:cNvPr id="19473" name="Text Box 19"/>
          <p:cNvSpPr txBox="1">
            <a:spLocks noChangeArrowheads="1"/>
          </p:cNvSpPr>
          <p:nvPr/>
        </p:nvSpPr>
        <p:spPr bwMode="auto">
          <a:xfrm>
            <a:off x="3203575" y="4868863"/>
            <a:ext cx="3768725" cy="396875"/>
          </a:xfrm>
          <a:prstGeom prst="rect">
            <a:avLst/>
          </a:prstGeom>
          <a:noFill/>
          <a:ln w="9525">
            <a:noFill/>
            <a:miter lim="800000"/>
            <a:headEnd/>
            <a:tailEnd/>
          </a:ln>
        </p:spPr>
        <p:txBody>
          <a:bodyPr wrap="none">
            <a:spAutoFit/>
          </a:bodyPr>
          <a:lstStyle/>
          <a:p>
            <a:r>
              <a:rPr lang="en-GB" sz="2000"/>
              <a:t>Compensation needed for pollution</a:t>
            </a:r>
            <a:endParaRPr lang="en-US" sz="2000"/>
          </a:p>
        </p:txBody>
      </p:sp>
      <p:sp>
        <p:nvSpPr>
          <p:cNvPr id="19474"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19475"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0"/>
            <a:ext cx="7772400" cy="1143000"/>
          </a:xfrm>
        </p:spPr>
        <p:txBody>
          <a:bodyPr/>
          <a:lstStyle/>
          <a:p>
            <a:pPr eaLnBrk="1" hangingPunct="1"/>
            <a:r>
              <a:rPr lang="en-GB" sz="3600" dirty="0" err="1">
                <a:latin typeface="Candara" panose="020E0502030303020204" pitchFamily="34" charset="0"/>
              </a:rPr>
              <a:t>Coase</a:t>
            </a:r>
            <a:r>
              <a:rPr lang="en-GB" sz="3600" dirty="0">
                <a:latin typeface="Candara" panose="020E0502030303020204" pitchFamily="34" charset="0"/>
              </a:rPr>
              <a:t> Theorem: </a:t>
            </a:r>
            <a:r>
              <a:rPr lang="en-GB" sz="3600" dirty="0" err="1">
                <a:latin typeface="Candara" panose="020E0502030303020204" pitchFamily="34" charset="0"/>
              </a:rPr>
              <a:t>Pollutee</a:t>
            </a:r>
            <a:r>
              <a:rPr lang="en-GB" sz="3600" dirty="0">
                <a:latin typeface="Candara" panose="020E0502030303020204" pitchFamily="34" charset="0"/>
              </a:rPr>
              <a:t> pays</a:t>
            </a:r>
          </a:p>
        </p:txBody>
      </p:sp>
      <p:sp>
        <p:nvSpPr>
          <p:cNvPr id="20483"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0484"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0485"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0486" name="Line 6"/>
          <p:cNvSpPr>
            <a:spLocks noChangeShapeType="1"/>
          </p:cNvSpPr>
          <p:nvPr/>
        </p:nvSpPr>
        <p:spPr bwMode="auto">
          <a:xfrm>
            <a:off x="2051050" y="1773238"/>
            <a:ext cx="4498975" cy="3646487"/>
          </a:xfrm>
          <a:prstGeom prst="line">
            <a:avLst/>
          </a:prstGeom>
          <a:noFill/>
          <a:ln w="25400">
            <a:solidFill>
              <a:srgbClr val="993300"/>
            </a:solidFill>
            <a:round/>
            <a:headEnd/>
            <a:tailEnd/>
          </a:ln>
        </p:spPr>
        <p:txBody>
          <a:bodyPr/>
          <a:lstStyle/>
          <a:p>
            <a:endParaRPr lang="en-US"/>
          </a:p>
        </p:txBody>
      </p:sp>
      <p:sp>
        <p:nvSpPr>
          <p:cNvPr id="20487" name="Line 7"/>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0488" name="Line 8"/>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0489" name="Text Box 9"/>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0490" name="Text Box 10"/>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0491" name="Text Box 11"/>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0492" name="Text Box 12"/>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0493" name="Text Box 13"/>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0494" name="Line 16"/>
          <p:cNvSpPr>
            <a:spLocks noChangeShapeType="1"/>
          </p:cNvSpPr>
          <p:nvPr/>
        </p:nvSpPr>
        <p:spPr bwMode="auto">
          <a:xfrm>
            <a:off x="2987675" y="2565400"/>
            <a:ext cx="0" cy="2879725"/>
          </a:xfrm>
          <a:prstGeom prst="line">
            <a:avLst/>
          </a:prstGeom>
          <a:noFill/>
          <a:ln w="9525">
            <a:solidFill>
              <a:schemeClr val="tx1"/>
            </a:solidFill>
            <a:round/>
            <a:headEnd type="triangle" w="med" len="med"/>
            <a:tailEnd type="triangle" w="med" len="med"/>
          </a:ln>
        </p:spPr>
        <p:txBody>
          <a:bodyPr/>
          <a:lstStyle/>
          <a:p>
            <a:endParaRPr lang="en-US"/>
          </a:p>
        </p:txBody>
      </p:sp>
      <p:sp>
        <p:nvSpPr>
          <p:cNvPr id="20495" name="Line 17"/>
          <p:cNvSpPr>
            <a:spLocks noChangeShapeType="1"/>
          </p:cNvSpPr>
          <p:nvPr/>
        </p:nvSpPr>
        <p:spPr bwMode="auto">
          <a:xfrm>
            <a:off x="3203575" y="4652963"/>
            <a:ext cx="0" cy="792162"/>
          </a:xfrm>
          <a:prstGeom prst="line">
            <a:avLst/>
          </a:prstGeom>
          <a:noFill/>
          <a:ln w="9525">
            <a:solidFill>
              <a:schemeClr val="tx1"/>
            </a:solidFill>
            <a:round/>
            <a:headEnd type="triangle" w="med" len="med"/>
            <a:tailEnd type="triangle" w="med" len="med"/>
          </a:ln>
        </p:spPr>
        <p:txBody>
          <a:bodyPr/>
          <a:lstStyle/>
          <a:p>
            <a:endParaRPr lang="en-US"/>
          </a:p>
        </p:txBody>
      </p:sp>
      <p:sp>
        <p:nvSpPr>
          <p:cNvPr id="20496" name="Text Box 18"/>
          <p:cNvSpPr txBox="1">
            <a:spLocks noChangeArrowheads="1"/>
          </p:cNvSpPr>
          <p:nvPr/>
        </p:nvSpPr>
        <p:spPr bwMode="auto">
          <a:xfrm>
            <a:off x="2987675" y="3068638"/>
            <a:ext cx="3846513" cy="396875"/>
          </a:xfrm>
          <a:prstGeom prst="rect">
            <a:avLst/>
          </a:prstGeom>
          <a:noFill/>
          <a:ln w="9525">
            <a:noFill/>
            <a:miter lim="800000"/>
            <a:headEnd/>
            <a:tailEnd/>
          </a:ln>
        </p:spPr>
        <p:txBody>
          <a:bodyPr wrap="none">
            <a:spAutoFit/>
          </a:bodyPr>
          <a:lstStyle/>
          <a:p>
            <a:r>
              <a:rPr lang="en-GB" sz="2000"/>
              <a:t>Compensation needed not to pollute</a:t>
            </a:r>
            <a:endParaRPr lang="en-US" sz="2000"/>
          </a:p>
        </p:txBody>
      </p:sp>
      <p:sp>
        <p:nvSpPr>
          <p:cNvPr id="20497" name="Text Box 19"/>
          <p:cNvSpPr txBox="1">
            <a:spLocks noChangeArrowheads="1"/>
          </p:cNvSpPr>
          <p:nvPr/>
        </p:nvSpPr>
        <p:spPr bwMode="auto">
          <a:xfrm>
            <a:off x="3203575" y="4868863"/>
            <a:ext cx="3765550" cy="396875"/>
          </a:xfrm>
          <a:prstGeom prst="rect">
            <a:avLst/>
          </a:prstGeom>
          <a:noFill/>
          <a:ln w="9525">
            <a:noFill/>
            <a:miter lim="800000"/>
            <a:headEnd/>
            <a:tailEnd/>
          </a:ln>
        </p:spPr>
        <p:txBody>
          <a:bodyPr wrap="none">
            <a:spAutoFit/>
          </a:bodyPr>
          <a:lstStyle/>
          <a:p>
            <a:r>
              <a:rPr lang="en-GB" sz="2000"/>
              <a:t>Willingness to compensate polluter</a:t>
            </a:r>
            <a:endParaRPr lang="en-US" sz="2000"/>
          </a:p>
        </p:txBody>
      </p:sp>
      <p:sp>
        <p:nvSpPr>
          <p:cNvPr id="20498" name="Text Box 21"/>
          <p:cNvSpPr txBox="1">
            <a:spLocks noChangeArrowheads="1"/>
          </p:cNvSpPr>
          <p:nvPr/>
        </p:nvSpPr>
        <p:spPr bwMode="auto">
          <a:xfrm>
            <a:off x="395288" y="1373188"/>
            <a:ext cx="3975100" cy="400050"/>
          </a:xfrm>
          <a:prstGeom prst="rect">
            <a:avLst/>
          </a:prstGeom>
          <a:noFill/>
          <a:ln w="25400">
            <a:noFill/>
            <a:miter lim="800000"/>
            <a:headEnd/>
            <a:tailEnd/>
          </a:ln>
        </p:spPr>
        <p:txBody>
          <a:bodyPr wrap="none">
            <a:spAutoFit/>
          </a:bodyPr>
          <a:lstStyle/>
          <a:p>
            <a:pPr eaLnBrk="0" hangingPunct="0"/>
            <a:r>
              <a:rPr lang="en-GB" sz="2000"/>
              <a:t>Marginal costs of emission reduction</a:t>
            </a:r>
          </a:p>
        </p:txBody>
      </p:sp>
      <p:sp>
        <p:nvSpPr>
          <p:cNvPr id="20499" name="Text Box 19"/>
          <p:cNvSpPr txBox="1">
            <a:spLocks noChangeArrowheads="1"/>
          </p:cNvSpPr>
          <p:nvPr/>
        </p:nvSpPr>
        <p:spPr bwMode="auto">
          <a:xfrm>
            <a:off x="4835525" y="1373188"/>
            <a:ext cx="4273550" cy="400050"/>
          </a:xfrm>
          <a:prstGeom prst="rect">
            <a:avLst/>
          </a:prstGeom>
          <a:noFill/>
          <a:ln w="25400">
            <a:noFill/>
            <a:miter lim="800000"/>
            <a:headEnd/>
            <a:tailEnd/>
          </a:ln>
        </p:spPr>
        <p:txBody>
          <a:bodyPr wrap="none">
            <a:spAutoFit/>
          </a:bodyPr>
          <a:lstStyle/>
          <a:p>
            <a:pPr eaLnBrk="0" hangingPunct="0"/>
            <a:r>
              <a:rPr lang="en-GB" sz="2000"/>
              <a:t>Marginal benefits of emission reduction</a:t>
            </a:r>
          </a:p>
        </p:txBody>
      </p:sp>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1574</Words>
  <Application>Microsoft Office PowerPoint</Application>
  <PresentationFormat>On-screen Show (4:3)</PresentationFormat>
  <Paragraphs>292</Paragraphs>
  <Slides>34</Slides>
  <Notes>33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Candara</vt:lpstr>
      <vt:lpstr>Comic Sans MS</vt:lpstr>
      <vt:lpstr>Times New Roman</vt:lpstr>
      <vt:lpstr>Standarddesign</vt:lpstr>
      <vt:lpstr>Equation</vt:lpstr>
      <vt:lpstr>Policy instruments</vt:lpstr>
      <vt:lpstr>Direct Regulation</vt:lpstr>
      <vt:lpstr>Types of Direct Regulation</vt:lpstr>
      <vt:lpstr>Taxes and Subsidies</vt:lpstr>
      <vt:lpstr>Tradeable Permits</vt:lpstr>
      <vt:lpstr>Permits: Initial Allocation</vt:lpstr>
      <vt:lpstr>Coase Theorem: Preliminaries</vt:lpstr>
      <vt:lpstr>Coase Theorem: Polluter pays</vt:lpstr>
      <vt:lpstr>Coase Theorem: Pollutee pays</vt:lpstr>
      <vt:lpstr>Coase Theorem</vt:lpstr>
      <vt:lpstr>Cost-effectiveness</vt:lpstr>
      <vt:lpstr>Cost-effectiveness -2</vt:lpstr>
      <vt:lpstr>Cost-Effectiveness</vt:lpstr>
      <vt:lpstr>Environmental Effectiveness</vt:lpstr>
      <vt:lpstr>Weitzman Theorem: Preliminaries</vt:lpstr>
      <vt:lpstr>Weitzman Theorem: MD steeper than MC</vt:lpstr>
      <vt:lpstr>Weitzman Theorem: MD less steep than MC</vt:lpstr>
      <vt:lpstr>Weitzman Theorem: MD as steep as MC</vt:lpstr>
      <vt:lpstr>Weitzman Theorem</vt:lpstr>
      <vt:lpstr>Weitzman Theorem</vt:lpstr>
      <vt:lpstr>International Emissions Trade</vt:lpstr>
      <vt:lpstr>Can permit markets be coupled?</vt:lpstr>
      <vt:lpstr>EU Emissions Trading Scheme</vt:lpstr>
      <vt:lpstr>PowerPoint Presentation</vt:lpstr>
      <vt:lpstr>Teething issues?</vt:lpstr>
      <vt:lpstr>Clean Development Mechanism</vt:lpstr>
      <vt:lpstr>Clean Development Mechanism -2</vt:lpstr>
      <vt:lpstr>Technological progress</vt:lpstr>
      <vt:lpstr>PowerPoint Presentation</vt:lpstr>
      <vt:lpstr>PowerPoint Presentation</vt:lpstr>
      <vt:lpstr>Technological progress</vt:lpstr>
      <vt:lpstr>Externalities and risks</vt:lpstr>
      <vt:lpstr>Three types</vt:lpstr>
      <vt:lpstr>Technology instruments</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254</cp:revision>
  <dcterms:created xsi:type="dcterms:W3CDTF">2000-09-24T19:27:04Z</dcterms:created>
  <dcterms:modified xsi:type="dcterms:W3CDTF">2019-11-01T07:28:17Z</dcterms:modified>
</cp:coreProperties>
</file>