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7" r:id="rId2"/>
    <p:sldId id="408" r:id="rId3"/>
    <p:sldId id="406" r:id="rId4"/>
    <p:sldId id="327" r:id="rId5"/>
    <p:sldId id="407" r:id="rId6"/>
    <p:sldId id="409" r:id="rId7"/>
    <p:sldId id="344" r:id="rId8"/>
    <p:sldId id="335" r:id="rId9"/>
    <p:sldId id="347" r:id="rId10"/>
    <p:sldId id="410" r:id="rId11"/>
    <p:sldId id="414" r:id="rId12"/>
    <p:sldId id="336" r:id="rId13"/>
    <p:sldId id="348" r:id="rId14"/>
    <p:sldId id="412" r:id="rId15"/>
    <p:sldId id="413" r:id="rId16"/>
    <p:sldId id="349" r:id="rId17"/>
    <p:sldId id="338" r:id="rId18"/>
    <p:sldId id="351" r:id="rId19"/>
    <p:sldId id="415" r:id="rId20"/>
    <p:sldId id="411" r:id="rId21"/>
    <p:sldId id="350" r:id="rId22"/>
    <p:sldId id="339" r:id="rId23"/>
    <p:sldId id="416" r:id="rId24"/>
    <p:sldId id="417" r:id="rId25"/>
    <p:sldId id="340" r:id="rId26"/>
    <p:sldId id="343" r:id="rId27"/>
  </p:sldIdLst>
  <p:sldSz cx="9144000" cy="6858000" type="screen4x3"/>
  <p:notesSz cx="6797675" cy="9874250"/>
  <p:defaultTex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CC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43" autoAdjust="0"/>
    <p:restoredTop sz="90929"/>
  </p:normalViewPr>
  <p:slideViewPr>
    <p:cSldViewPr>
      <p:cViewPr varScale="1">
        <p:scale>
          <a:sx n="78" d="100"/>
          <a:sy n="78" d="100"/>
        </p:scale>
        <p:origin x="1013"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de-DE"/>
          </a:p>
        </p:txBody>
      </p:sp>
      <p:sp>
        <p:nvSpPr>
          <p:cNvPr id="227331" name="Rectangle 3"/>
          <p:cNvSpPr>
            <a:spLocks noGrp="1" noChangeArrowheads="1"/>
          </p:cNvSpPr>
          <p:nvPr>
            <p:ph type="dt" sz="quarter" idx="1"/>
          </p:nvPr>
        </p:nvSpPr>
        <p:spPr bwMode="auto">
          <a:xfrm>
            <a:off x="3851275"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de-DE"/>
          </a:p>
        </p:txBody>
      </p:sp>
      <p:sp>
        <p:nvSpPr>
          <p:cNvPr id="227332" name="Rectangle 4"/>
          <p:cNvSpPr>
            <a:spLocks noGrp="1" noChangeArrowheads="1"/>
          </p:cNvSpPr>
          <p:nvPr>
            <p:ph type="ftr" sz="quarter" idx="2"/>
          </p:nvPr>
        </p:nvSpPr>
        <p:spPr bwMode="auto">
          <a:xfrm>
            <a:off x="0" y="9380538"/>
            <a:ext cx="2946400"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de-DE"/>
          </a:p>
        </p:txBody>
      </p:sp>
      <p:sp>
        <p:nvSpPr>
          <p:cNvPr id="227333" name="Rectangle 5"/>
          <p:cNvSpPr>
            <a:spLocks noGrp="1" noChangeArrowheads="1"/>
          </p:cNvSpPr>
          <p:nvPr>
            <p:ph type="sldNum" sz="quarter" idx="3"/>
          </p:nvPr>
        </p:nvSpPr>
        <p:spPr bwMode="auto">
          <a:xfrm>
            <a:off x="3851275" y="9380538"/>
            <a:ext cx="2946400"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4A3F934-45D2-4103-BF9B-00FBD74F6D93}" type="slidenum">
              <a:rPr lang="de-DE"/>
              <a:pPr>
                <a:defRPr/>
              </a:pPr>
              <a:t>‹#›</a:t>
            </a:fld>
            <a:endParaRPr lang="de-DE"/>
          </a:p>
        </p:txBody>
      </p:sp>
    </p:spTree>
    <p:extLst>
      <p:ext uri="{BB962C8B-B14F-4D97-AF65-F5344CB8AC3E}">
        <p14:creationId xmlns:p14="http://schemas.microsoft.com/office/powerpoint/2010/main" val="3238629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1666" name="Rectangle 2"/>
          <p:cNvSpPr>
            <a:spLocks noGrp="1" noChangeArrowheads="1"/>
          </p:cNvSpPr>
          <p:nvPr>
            <p:ph type="hdr" sz="quarter"/>
          </p:nvPr>
        </p:nvSpPr>
        <p:spPr bwMode="auto">
          <a:xfrm>
            <a:off x="0" y="0"/>
            <a:ext cx="2982913" cy="5318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GB"/>
          </a:p>
        </p:txBody>
      </p:sp>
      <p:sp>
        <p:nvSpPr>
          <p:cNvPr id="241667" name="Rectangle 3"/>
          <p:cNvSpPr>
            <a:spLocks noGrp="1" noChangeArrowheads="1"/>
          </p:cNvSpPr>
          <p:nvPr>
            <p:ph type="dt" idx="1"/>
          </p:nvPr>
        </p:nvSpPr>
        <p:spPr bwMode="auto">
          <a:xfrm>
            <a:off x="3824288" y="0"/>
            <a:ext cx="2982912" cy="5318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GB"/>
          </a:p>
        </p:txBody>
      </p:sp>
      <p:sp>
        <p:nvSpPr>
          <p:cNvPr id="24580" name="Rectangle 4"/>
          <p:cNvSpPr>
            <a:spLocks noGrp="1" noRot="1" noChangeAspect="1" noChangeArrowheads="1" noTextEdit="1"/>
          </p:cNvSpPr>
          <p:nvPr>
            <p:ph type="sldImg" idx="2"/>
          </p:nvPr>
        </p:nvSpPr>
        <p:spPr bwMode="auto">
          <a:xfrm>
            <a:off x="973138" y="760413"/>
            <a:ext cx="4862512" cy="3646487"/>
          </a:xfrm>
          <a:prstGeom prst="rect">
            <a:avLst/>
          </a:prstGeom>
          <a:noFill/>
          <a:ln w="9525">
            <a:solidFill>
              <a:srgbClr val="000000"/>
            </a:solidFill>
            <a:miter lim="800000"/>
            <a:headEnd/>
            <a:tailEnd/>
          </a:ln>
        </p:spPr>
      </p:sp>
      <p:sp>
        <p:nvSpPr>
          <p:cNvPr id="241669" name="Rectangle 5"/>
          <p:cNvSpPr>
            <a:spLocks noGrp="1" noChangeArrowheads="1"/>
          </p:cNvSpPr>
          <p:nvPr>
            <p:ph type="body" sz="quarter" idx="3"/>
          </p:nvPr>
        </p:nvSpPr>
        <p:spPr bwMode="auto">
          <a:xfrm>
            <a:off x="917575" y="4710113"/>
            <a:ext cx="4972050" cy="4406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Klicken Sie, um die Formate des Vorlagentextes zu bearbeiten</a:t>
            </a:r>
          </a:p>
          <a:p>
            <a:pPr lvl="1"/>
            <a:r>
              <a:rPr lang="en-GB" noProof="0"/>
              <a:t>Zweite Ebene</a:t>
            </a:r>
          </a:p>
          <a:p>
            <a:pPr lvl="2"/>
            <a:r>
              <a:rPr lang="en-GB" noProof="0"/>
              <a:t>Dritte Ebene</a:t>
            </a:r>
          </a:p>
          <a:p>
            <a:pPr lvl="3"/>
            <a:r>
              <a:rPr lang="en-GB" noProof="0"/>
              <a:t>Vierte Ebene</a:t>
            </a:r>
          </a:p>
          <a:p>
            <a:pPr lvl="4"/>
            <a:r>
              <a:rPr lang="en-GB" noProof="0"/>
              <a:t>Fünfte Ebene</a:t>
            </a:r>
          </a:p>
        </p:txBody>
      </p:sp>
      <p:sp>
        <p:nvSpPr>
          <p:cNvPr id="241670" name="Rectangle 6"/>
          <p:cNvSpPr>
            <a:spLocks noGrp="1" noChangeArrowheads="1"/>
          </p:cNvSpPr>
          <p:nvPr>
            <p:ph type="ftr" sz="quarter" idx="4"/>
          </p:nvPr>
        </p:nvSpPr>
        <p:spPr bwMode="auto">
          <a:xfrm>
            <a:off x="0" y="9345613"/>
            <a:ext cx="2982913" cy="5318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GB"/>
          </a:p>
        </p:txBody>
      </p:sp>
      <p:sp>
        <p:nvSpPr>
          <p:cNvPr id="241671" name="Rectangle 7"/>
          <p:cNvSpPr>
            <a:spLocks noGrp="1" noChangeArrowheads="1"/>
          </p:cNvSpPr>
          <p:nvPr>
            <p:ph type="sldNum" sz="quarter" idx="5"/>
          </p:nvPr>
        </p:nvSpPr>
        <p:spPr bwMode="auto">
          <a:xfrm>
            <a:off x="3824288" y="9345613"/>
            <a:ext cx="2982912" cy="5318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FB4ABEFE-E9C9-4327-B9CD-DA178A9DD711}" type="slidenum">
              <a:rPr lang="en-GB"/>
              <a:pPr>
                <a:defRPr/>
              </a:pPr>
              <a:t>‹#›</a:t>
            </a:fld>
            <a:endParaRPr lang="en-GB"/>
          </a:p>
        </p:txBody>
      </p:sp>
    </p:spTree>
    <p:extLst>
      <p:ext uri="{BB962C8B-B14F-4D97-AF65-F5344CB8AC3E}">
        <p14:creationId xmlns:p14="http://schemas.microsoft.com/office/powerpoint/2010/main" val="16225337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AE8AFE3-17D1-45EA-BE56-0864919F65F7}" type="slidenum">
              <a:rPr lang="en-GB"/>
              <a:pPr/>
              <a:t>1</a:t>
            </a:fld>
            <a:endParaRPr lang="en-GB"/>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151437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AE8AFE3-17D1-45EA-BE56-0864919F65F7}" type="slidenum">
              <a:rPr lang="en-GB"/>
              <a:pPr/>
              <a:t>14</a:t>
            </a:fld>
            <a:endParaRPr lang="en-GB"/>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67715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597E1EB9-60CD-4839-8E8B-F6635CD1F92A}" type="slidenum">
              <a:rPr lang="en-GB"/>
              <a:pPr/>
              <a:t>17</a:t>
            </a:fld>
            <a:endParaRPr lang="en-GB"/>
          </a:p>
        </p:txBody>
      </p:sp>
      <p:sp>
        <p:nvSpPr>
          <p:cNvPr id="37891" name="Rectangle 2"/>
          <p:cNvSpPr>
            <a:spLocks noGrp="1" noRot="1" noChangeAspect="1" noChangeArrowheads="1" noTextEdit="1"/>
          </p:cNvSpPr>
          <p:nvPr>
            <p:ph type="sldImg"/>
          </p:nvPr>
        </p:nvSpPr>
        <p:spPr>
          <a:xfrm>
            <a:off x="931863" y="741363"/>
            <a:ext cx="4935537" cy="3702050"/>
          </a:xfrm>
          <a:ln/>
        </p:spPr>
      </p:sp>
      <p:sp>
        <p:nvSpPr>
          <p:cNvPr id="37892" name="Rectangle 3"/>
          <p:cNvSpPr>
            <a:spLocks noGrp="1" noChangeArrowheads="1"/>
          </p:cNvSpPr>
          <p:nvPr>
            <p:ph type="body" idx="1"/>
          </p:nvPr>
        </p:nvSpPr>
        <p:spPr>
          <a:xfrm>
            <a:off x="906463" y="4691063"/>
            <a:ext cx="4984750" cy="4443412"/>
          </a:xfrm>
          <a:noFill/>
          <a:ln/>
        </p:spPr>
        <p:txBody>
          <a:bodyPr/>
          <a:lstStyle/>
          <a:p>
            <a:pPr eaLnBrk="1" hangingPunct="1"/>
            <a:endParaRPr lang="en-US"/>
          </a:p>
        </p:txBody>
      </p:sp>
    </p:spTree>
    <p:extLst>
      <p:ext uri="{BB962C8B-B14F-4D97-AF65-F5344CB8AC3E}">
        <p14:creationId xmlns:p14="http://schemas.microsoft.com/office/powerpoint/2010/main" val="3387975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597E1EB9-60CD-4839-8E8B-F6635CD1F92A}" type="slidenum">
              <a:rPr lang="en-GB"/>
              <a:pPr/>
              <a:t>18</a:t>
            </a:fld>
            <a:endParaRPr lang="en-GB"/>
          </a:p>
        </p:txBody>
      </p:sp>
      <p:sp>
        <p:nvSpPr>
          <p:cNvPr id="37891" name="Rectangle 2"/>
          <p:cNvSpPr>
            <a:spLocks noGrp="1" noRot="1" noChangeAspect="1" noChangeArrowheads="1" noTextEdit="1"/>
          </p:cNvSpPr>
          <p:nvPr>
            <p:ph type="sldImg"/>
          </p:nvPr>
        </p:nvSpPr>
        <p:spPr>
          <a:xfrm>
            <a:off x="931863" y="741363"/>
            <a:ext cx="4935537" cy="3702050"/>
          </a:xfrm>
          <a:ln/>
        </p:spPr>
      </p:sp>
      <p:sp>
        <p:nvSpPr>
          <p:cNvPr id="37892" name="Rectangle 3"/>
          <p:cNvSpPr>
            <a:spLocks noGrp="1" noChangeArrowheads="1"/>
          </p:cNvSpPr>
          <p:nvPr>
            <p:ph type="body" idx="1"/>
          </p:nvPr>
        </p:nvSpPr>
        <p:spPr>
          <a:xfrm>
            <a:off x="906463" y="4691063"/>
            <a:ext cx="4984750" cy="4443412"/>
          </a:xfrm>
          <a:noFill/>
          <a:ln/>
        </p:spPr>
        <p:txBody>
          <a:bodyPr/>
          <a:lstStyle/>
          <a:p>
            <a:pPr eaLnBrk="1" hangingPunct="1"/>
            <a:endParaRPr lang="en-US"/>
          </a:p>
        </p:txBody>
      </p:sp>
    </p:spTree>
    <p:extLst>
      <p:ext uri="{BB962C8B-B14F-4D97-AF65-F5344CB8AC3E}">
        <p14:creationId xmlns:p14="http://schemas.microsoft.com/office/powerpoint/2010/main" val="120703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AE8AFE3-17D1-45EA-BE56-0864919F65F7}" type="slidenum">
              <a:rPr lang="en-GB"/>
              <a:pPr/>
              <a:t>19</a:t>
            </a:fld>
            <a:endParaRPr lang="en-GB"/>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08589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597E1EB9-60CD-4839-8E8B-F6635CD1F92A}" type="slidenum">
              <a:rPr lang="en-GB"/>
              <a:pPr/>
              <a:t>21</a:t>
            </a:fld>
            <a:endParaRPr lang="en-GB"/>
          </a:p>
        </p:txBody>
      </p:sp>
      <p:sp>
        <p:nvSpPr>
          <p:cNvPr id="37891" name="Rectangle 2"/>
          <p:cNvSpPr>
            <a:spLocks noGrp="1" noRot="1" noChangeAspect="1" noChangeArrowheads="1" noTextEdit="1"/>
          </p:cNvSpPr>
          <p:nvPr>
            <p:ph type="sldImg"/>
          </p:nvPr>
        </p:nvSpPr>
        <p:spPr>
          <a:xfrm>
            <a:off x="931863" y="741363"/>
            <a:ext cx="4935537" cy="3702050"/>
          </a:xfrm>
          <a:ln/>
        </p:spPr>
      </p:sp>
      <p:sp>
        <p:nvSpPr>
          <p:cNvPr id="37892" name="Rectangle 3"/>
          <p:cNvSpPr>
            <a:spLocks noGrp="1" noChangeArrowheads="1"/>
          </p:cNvSpPr>
          <p:nvPr>
            <p:ph type="body" idx="1"/>
          </p:nvPr>
        </p:nvSpPr>
        <p:spPr>
          <a:xfrm>
            <a:off x="906463" y="4691063"/>
            <a:ext cx="4984750" cy="4443412"/>
          </a:xfrm>
          <a:noFill/>
          <a:ln/>
        </p:spPr>
        <p:txBody>
          <a:bodyPr/>
          <a:lstStyle/>
          <a:p>
            <a:pPr eaLnBrk="1" hangingPunct="1"/>
            <a:endParaRPr lang="en-US"/>
          </a:p>
        </p:txBody>
      </p:sp>
    </p:spTree>
    <p:extLst>
      <p:ext uri="{BB962C8B-B14F-4D97-AF65-F5344CB8AC3E}">
        <p14:creationId xmlns:p14="http://schemas.microsoft.com/office/powerpoint/2010/main" val="1569623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931863" y="741363"/>
            <a:ext cx="4935537" cy="3702050"/>
          </a:xfrm>
          <a:ln/>
        </p:spPr>
      </p:sp>
      <p:sp>
        <p:nvSpPr>
          <p:cNvPr id="65539" name="Rectangle 3"/>
          <p:cNvSpPr>
            <a:spLocks noGrp="1" noChangeArrowheads="1"/>
          </p:cNvSpPr>
          <p:nvPr>
            <p:ph type="body" idx="1"/>
          </p:nvPr>
        </p:nvSpPr>
        <p:spPr>
          <a:xfrm>
            <a:off x="679450" y="4691063"/>
            <a:ext cx="5438775" cy="4443412"/>
          </a:xfrm>
          <a:noFill/>
          <a:ln/>
        </p:spPr>
        <p:txBody>
          <a:bodyPr/>
          <a:lstStyle/>
          <a:p>
            <a:endParaRPr lang="en-US"/>
          </a:p>
        </p:txBody>
      </p:sp>
    </p:spTree>
    <p:extLst>
      <p:ext uri="{BB962C8B-B14F-4D97-AF65-F5344CB8AC3E}">
        <p14:creationId xmlns:p14="http://schemas.microsoft.com/office/powerpoint/2010/main" val="2245440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597E1EB9-60CD-4839-8E8B-F6635CD1F92A}" type="slidenum">
              <a:rPr lang="en-GB"/>
              <a:pPr/>
              <a:t>23</a:t>
            </a:fld>
            <a:endParaRPr lang="en-GB"/>
          </a:p>
        </p:txBody>
      </p:sp>
      <p:sp>
        <p:nvSpPr>
          <p:cNvPr id="37891" name="Rectangle 2"/>
          <p:cNvSpPr>
            <a:spLocks noGrp="1" noRot="1" noChangeAspect="1" noChangeArrowheads="1" noTextEdit="1"/>
          </p:cNvSpPr>
          <p:nvPr>
            <p:ph type="sldImg"/>
          </p:nvPr>
        </p:nvSpPr>
        <p:spPr>
          <a:xfrm>
            <a:off x="931863" y="741363"/>
            <a:ext cx="4935537" cy="3702050"/>
          </a:xfrm>
          <a:ln/>
        </p:spPr>
      </p:sp>
      <p:sp>
        <p:nvSpPr>
          <p:cNvPr id="37892" name="Rectangle 3"/>
          <p:cNvSpPr>
            <a:spLocks noGrp="1" noChangeArrowheads="1"/>
          </p:cNvSpPr>
          <p:nvPr>
            <p:ph type="body" idx="1"/>
          </p:nvPr>
        </p:nvSpPr>
        <p:spPr>
          <a:xfrm>
            <a:off x="906463" y="4691063"/>
            <a:ext cx="4984750" cy="4443412"/>
          </a:xfrm>
          <a:noFill/>
          <a:ln/>
        </p:spPr>
        <p:txBody>
          <a:bodyPr/>
          <a:lstStyle/>
          <a:p>
            <a:pPr eaLnBrk="1" hangingPunct="1"/>
            <a:endParaRPr lang="en-US"/>
          </a:p>
        </p:txBody>
      </p:sp>
    </p:spTree>
    <p:extLst>
      <p:ext uri="{BB962C8B-B14F-4D97-AF65-F5344CB8AC3E}">
        <p14:creationId xmlns:p14="http://schemas.microsoft.com/office/powerpoint/2010/main" val="3809924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931863" y="741363"/>
            <a:ext cx="4935537" cy="3702050"/>
          </a:xfrm>
          <a:ln/>
        </p:spPr>
      </p:sp>
      <p:sp>
        <p:nvSpPr>
          <p:cNvPr id="65539" name="Rectangle 3"/>
          <p:cNvSpPr>
            <a:spLocks noGrp="1" noChangeArrowheads="1"/>
          </p:cNvSpPr>
          <p:nvPr>
            <p:ph type="body" idx="1"/>
          </p:nvPr>
        </p:nvSpPr>
        <p:spPr>
          <a:xfrm>
            <a:off x="679450" y="4691063"/>
            <a:ext cx="5438775" cy="4443412"/>
          </a:xfrm>
          <a:noFill/>
          <a:ln/>
        </p:spPr>
        <p:txBody>
          <a:bodyPr/>
          <a:lstStyle/>
          <a:p>
            <a:endParaRPr lang="en-US"/>
          </a:p>
        </p:txBody>
      </p:sp>
    </p:spTree>
    <p:extLst>
      <p:ext uri="{BB962C8B-B14F-4D97-AF65-F5344CB8AC3E}">
        <p14:creationId xmlns:p14="http://schemas.microsoft.com/office/powerpoint/2010/main" val="2576676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FB4ABEFE-E9C9-4327-B9CD-DA178A9DD711}" type="slidenum">
              <a:rPr lang="en-GB" smtClean="0"/>
              <a:pPr>
                <a:defRPr/>
              </a:pPr>
              <a:t>25</a:t>
            </a:fld>
            <a:endParaRPr lang="en-GB"/>
          </a:p>
        </p:txBody>
      </p:sp>
    </p:spTree>
    <p:extLst>
      <p:ext uri="{BB962C8B-B14F-4D97-AF65-F5344CB8AC3E}">
        <p14:creationId xmlns:p14="http://schemas.microsoft.com/office/powerpoint/2010/main" val="2126071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AE8AFE3-17D1-45EA-BE56-0864919F65F7}" type="slidenum">
              <a:rPr lang="en-GB"/>
              <a:pPr/>
              <a:t>2</a:t>
            </a:fld>
            <a:endParaRPr lang="en-GB"/>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546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B6510AEF-8F0E-45E1-8977-5177726B9164}" type="slidenum">
              <a:rPr lang="en-GB"/>
              <a:pPr/>
              <a:t>3</a:t>
            </a:fld>
            <a:endParaRPr lang="en-GB"/>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0815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E12C33-58F8-4AB6-B5F1-C6841CCFD87A}" type="slidenum">
              <a:rPr lang="en-GB"/>
              <a:pPr/>
              <a:t>4</a:t>
            </a:fld>
            <a:endParaRPr lang="en-GB"/>
          </a:p>
        </p:txBody>
      </p:sp>
      <p:sp>
        <p:nvSpPr>
          <p:cNvPr id="306178" name="Rectangle 2"/>
          <p:cNvSpPr>
            <a:spLocks noGrp="1" noRot="1" noChangeAspect="1" noChangeArrowheads="1" noTextEdit="1"/>
          </p:cNvSpPr>
          <p:nvPr>
            <p:ph type="sldImg"/>
          </p:nvPr>
        </p:nvSpPr>
        <p:spPr>
          <a:xfrm>
            <a:off x="931863" y="741363"/>
            <a:ext cx="4935537" cy="3702050"/>
          </a:xfrm>
          <a:ln/>
        </p:spPr>
      </p:sp>
      <p:sp>
        <p:nvSpPr>
          <p:cNvPr id="306179" name="Rectangle 3"/>
          <p:cNvSpPr>
            <a:spLocks noGrp="1" noChangeArrowheads="1"/>
          </p:cNvSpPr>
          <p:nvPr>
            <p:ph type="body" idx="1"/>
          </p:nvPr>
        </p:nvSpPr>
        <p:spPr>
          <a:xfrm>
            <a:off x="906463" y="4691063"/>
            <a:ext cx="4984750" cy="4443412"/>
          </a:xfrm>
        </p:spPr>
        <p:txBody>
          <a:bodyPr/>
          <a:lstStyle/>
          <a:p>
            <a:endParaRPr lang="en-US"/>
          </a:p>
        </p:txBody>
      </p:sp>
    </p:spTree>
    <p:extLst>
      <p:ext uri="{BB962C8B-B14F-4D97-AF65-F5344CB8AC3E}">
        <p14:creationId xmlns:p14="http://schemas.microsoft.com/office/powerpoint/2010/main" val="3555351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B6510AEF-8F0E-45E1-8977-5177726B9164}" type="slidenum">
              <a:rPr lang="en-GB"/>
              <a:pPr/>
              <a:t>5</a:t>
            </a:fld>
            <a:endParaRPr lang="en-GB"/>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64036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AE8AFE3-17D1-45EA-BE56-0864919F65F7}" type="slidenum">
              <a:rPr lang="en-GB"/>
              <a:pPr/>
              <a:t>6</a:t>
            </a:fld>
            <a:endParaRPr lang="en-GB"/>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6281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45B667DC-6F9A-49B3-A8A3-1AF3CCE0D4AA}" type="slidenum">
              <a:rPr lang="en-GB"/>
              <a:pPr/>
              <a:t>8</a:t>
            </a:fld>
            <a:endParaRPr lang="en-GB"/>
          </a:p>
        </p:txBody>
      </p:sp>
      <p:sp>
        <p:nvSpPr>
          <p:cNvPr id="32771" name="Rectangle 2"/>
          <p:cNvSpPr>
            <a:spLocks noGrp="1" noRot="1" noChangeAspect="1" noChangeArrowheads="1" noTextEdit="1"/>
          </p:cNvSpPr>
          <p:nvPr>
            <p:ph type="sldImg"/>
          </p:nvPr>
        </p:nvSpPr>
        <p:spPr>
          <a:xfrm>
            <a:off x="931863" y="741363"/>
            <a:ext cx="4935537" cy="3702050"/>
          </a:xfrm>
          <a:ln/>
        </p:spPr>
      </p:sp>
      <p:sp>
        <p:nvSpPr>
          <p:cNvPr id="32772" name="Rectangle 3"/>
          <p:cNvSpPr>
            <a:spLocks noGrp="1" noChangeArrowheads="1"/>
          </p:cNvSpPr>
          <p:nvPr>
            <p:ph type="body" idx="1"/>
          </p:nvPr>
        </p:nvSpPr>
        <p:spPr>
          <a:xfrm>
            <a:off x="906463" y="4691063"/>
            <a:ext cx="4984750" cy="4443412"/>
          </a:xfrm>
          <a:noFill/>
          <a:ln/>
        </p:spPr>
        <p:txBody>
          <a:bodyPr/>
          <a:lstStyle/>
          <a:p>
            <a:pPr eaLnBrk="1" hangingPunct="1"/>
            <a:endParaRPr lang="en-US"/>
          </a:p>
        </p:txBody>
      </p:sp>
    </p:spTree>
    <p:extLst>
      <p:ext uri="{BB962C8B-B14F-4D97-AF65-F5344CB8AC3E}">
        <p14:creationId xmlns:p14="http://schemas.microsoft.com/office/powerpoint/2010/main" val="962575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AE8AFE3-17D1-45EA-BE56-0864919F65F7}" type="slidenum">
              <a:rPr lang="en-GB"/>
              <a:pPr/>
              <a:t>10</a:t>
            </a:fld>
            <a:endParaRPr lang="en-GB"/>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697020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45B667DC-6F9A-49B3-A8A3-1AF3CCE0D4AA}" type="slidenum">
              <a:rPr lang="en-GB"/>
              <a:pPr/>
              <a:t>12</a:t>
            </a:fld>
            <a:endParaRPr lang="en-GB"/>
          </a:p>
        </p:txBody>
      </p:sp>
      <p:sp>
        <p:nvSpPr>
          <p:cNvPr id="32771" name="Rectangle 2"/>
          <p:cNvSpPr>
            <a:spLocks noGrp="1" noRot="1" noChangeAspect="1" noChangeArrowheads="1" noTextEdit="1"/>
          </p:cNvSpPr>
          <p:nvPr>
            <p:ph type="sldImg"/>
          </p:nvPr>
        </p:nvSpPr>
        <p:spPr>
          <a:xfrm>
            <a:off x="931863" y="741363"/>
            <a:ext cx="4935537" cy="3702050"/>
          </a:xfrm>
          <a:ln/>
        </p:spPr>
      </p:sp>
      <p:sp>
        <p:nvSpPr>
          <p:cNvPr id="32772" name="Rectangle 3"/>
          <p:cNvSpPr>
            <a:spLocks noGrp="1" noChangeArrowheads="1"/>
          </p:cNvSpPr>
          <p:nvPr>
            <p:ph type="body" idx="1"/>
          </p:nvPr>
        </p:nvSpPr>
        <p:spPr>
          <a:xfrm>
            <a:off x="906463" y="4691063"/>
            <a:ext cx="4984750" cy="4443412"/>
          </a:xfrm>
          <a:noFill/>
          <a:ln/>
        </p:spPr>
        <p:txBody>
          <a:bodyPr/>
          <a:lstStyle/>
          <a:p>
            <a:pPr eaLnBrk="1" hangingPunct="1"/>
            <a:endParaRPr lang="en-US"/>
          </a:p>
        </p:txBody>
      </p:sp>
    </p:spTree>
    <p:extLst>
      <p:ext uri="{BB962C8B-B14F-4D97-AF65-F5344CB8AC3E}">
        <p14:creationId xmlns:p14="http://schemas.microsoft.com/office/powerpoint/2010/main" val="1626891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2607E722-9A7F-471D-8922-64778507F94C}"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22559178-02EC-40FC-A479-328CFD094145}"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49D18D9E-0EC4-499D-B608-2161FADBF4BE}"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A01A950-E365-47C4-AC65-FA16BE3C72B6}"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4393152-38FC-452C-84AF-848DCF8869E1}"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C579DA60-4390-43D3-9455-A3DBEB65E74C}"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1A1F86C7-33A3-40D9-8BAB-F3D12CB5135D}"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7094B48B-4738-4922-8597-773BF0ABBE90}"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B216D9D6-09ED-4812-9C3B-67430DAEB7BE}"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2CE40963-80DC-4155-9189-D4197315854D}"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EFCF9FFD-E0D3-41DC-92F4-1A7F900FCEE8}"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Klicken Sie, um das Titelformat zu bearbeiten</a:t>
            </a:r>
          </a:p>
        </p:txBody>
      </p:sp>
      <p:sp>
        <p:nvSpPr>
          <p:cNvPr id="614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Klicken Sie, um die Formate des Vorlagentextes zu bearbeiten</a:t>
            </a:r>
          </a:p>
          <a:p>
            <a:pPr lvl="1"/>
            <a:r>
              <a:rPr lang="en-GB"/>
              <a:t>Zweite Ebene</a:t>
            </a:r>
          </a:p>
          <a:p>
            <a:pPr lvl="2"/>
            <a:r>
              <a:rPr lang="en-GB"/>
              <a:t>Dritte Ebene</a:t>
            </a:r>
          </a:p>
          <a:p>
            <a:pPr lvl="3"/>
            <a:r>
              <a:rPr lang="en-GB"/>
              <a:t>Vierte Ebene</a:t>
            </a:r>
          </a:p>
          <a:p>
            <a:pPr lvl="4"/>
            <a:r>
              <a:rPr lang="en-GB"/>
              <a:t>Fünfte Ebene</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62701A53-80DB-4637-8399-9A7B942B7F56}"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5.jfif"/><Relationship Id="rId1" Type="http://schemas.openxmlformats.org/officeDocument/2006/relationships/slideLayout" Target="../slideLayouts/slideLayout7.xml"/><Relationship Id="rId4" Type="http://schemas.openxmlformats.org/officeDocument/2006/relationships/image" Target="../media/image7.jfi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0156" y="11289"/>
            <a:ext cx="7772400" cy="1143000"/>
          </a:xfrm>
        </p:spPr>
        <p:txBody>
          <a:bodyPr/>
          <a:lstStyle/>
          <a:p>
            <a:pPr eaLnBrk="1" hangingPunct="1"/>
            <a:r>
              <a:rPr lang="de-DE" sz="4000" dirty="0">
                <a:latin typeface="Candara" panose="020E0502030303020204" pitchFamily="34" charset="0"/>
              </a:rPr>
              <a:t>Economic impacts</a:t>
            </a:r>
            <a:endParaRPr lang="en-GB" sz="4000" dirty="0">
              <a:latin typeface="Candara" panose="020E0502030303020204" pitchFamily="34" charset="0"/>
            </a:endParaRPr>
          </a:p>
        </p:txBody>
      </p:sp>
      <p:sp>
        <p:nvSpPr>
          <p:cNvPr id="7171" name="Rectangle 3"/>
          <p:cNvSpPr>
            <a:spLocks noGrp="1" noChangeArrowheads="1"/>
          </p:cNvSpPr>
          <p:nvPr>
            <p:ph type="body" idx="1"/>
          </p:nvPr>
        </p:nvSpPr>
        <p:spPr>
          <a:xfrm>
            <a:off x="685800" y="1190978"/>
            <a:ext cx="7772400" cy="4114800"/>
          </a:xfrm>
        </p:spPr>
        <p:txBody>
          <a:bodyPr/>
          <a:lstStyle/>
          <a:p>
            <a:r>
              <a:rPr lang="de-DE" sz="2800" dirty="0">
                <a:latin typeface="Candara" panose="020E0502030303020204" pitchFamily="34" charset="0"/>
              </a:rPr>
              <a:t>Science and scenarios</a:t>
            </a:r>
          </a:p>
          <a:p>
            <a:r>
              <a:rPr lang="de-DE" sz="2800" dirty="0">
                <a:latin typeface="Candara" panose="020E0502030303020204" pitchFamily="34" charset="0"/>
              </a:rPr>
              <a:t>Abatement costs</a:t>
            </a:r>
          </a:p>
          <a:p>
            <a:r>
              <a:rPr lang="de-DE" sz="2800" dirty="0">
                <a:latin typeface="Candara" panose="020E0502030303020204" pitchFamily="34" charset="0"/>
              </a:rPr>
              <a:t>Instruments for emission reduction</a:t>
            </a:r>
          </a:p>
          <a:p>
            <a:r>
              <a:rPr lang="de-DE" sz="2800" dirty="0">
                <a:latin typeface="Candara" panose="020E0502030303020204" pitchFamily="34" charset="0"/>
              </a:rPr>
              <a:t>Impacts of climate change; valuation</a:t>
            </a:r>
          </a:p>
          <a:p>
            <a:r>
              <a:rPr lang="de-DE" sz="2800" b="1" dirty="0">
                <a:latin typeface="Candara" panose="020E0502030303020204" pitchFamily="34" charset="0"/>
              </a:rPr>
              <a:t>Economic impacts; marginals</a:t>
            </a:r>
            <a:r>
              <a:rPr lang="de-DE" sz="2800" dirty="0">
                <a:latin typeface="Candara" panose="020E0502030303020204" pitchFamily="34" charset="0"/>
              </a:rPr>
              <a:t>; distribution</a:t>
            </a:r>
          </a:p>
          <a:p>
            <a:r>
              <a:rPr lang="de-DE" sz="2800" dirty="0">
                <a:latin typeface="Candara" panose="020E0502030303020204" pitchFamily="34" charset="0"/>
              </a:rPr>
              <a:t>Impacts and development</a:t>
            </a:r>
          </a:p>
          <a:p>
            <a:r>
              <a:rPr lang="de-DE" sz="2800" dirty="0">
                <a:latin typeface="Candara" panose="020E0502030303020204" pitchFamily="34" charset="0"/>
              </a:rPr>
              <a:t>Adaptation policy</a:t>
            </a:r>
          </a:p>
          <a:p>
            <a:r>
              <a:rPr lang="de-DE" sz="2800" dirty="0">
                <a:latin typeface="Candara" panose="020E0502030303020204" pitchFamily="34" charset="0"/>
              </a:rPr>
              <a:t>Optimal climate policy</a:t>
            </a:r>
          </a:p>
          <a:p>
            <a:r>
              <a:rPr lang="de-DE" sz="2800" dirty="0">
                <a:latin typeface="Candara" panose="020E0502030303020204" pitchFamily="34" charset="0"/>
              </a:rPr>
              <a:t>Discounting, equity, uncertainty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0156" y="11289"/>
            <a:ext cx="7772400" cy="1143000"/>
          </a:xfrm>
        </p:spPr>
        <p:txBody>
          <a:bodyPr/>
          <a:lstStyle/>
          <a:p>
            <a:pPr eaLnBrk="1" hangingPunct="1"/>
            <a:r>
              <a:rPr lang="de-DE" sz="4000" dirty="0">
                <a:latin typeface="Candara" panose="020E0502030303020204" pitchFamily="34" charset="0"/>
              </a:rPr>
              <a:t>Economic impacts</a:t>
            </a:r>
            <a:endParaRPr lang="en-GB" sz="4000" dirty="0">
              <a:latin typeface="Candara" panose="020E0502030303020204" pitchFamily="34" charset="0"/>
            </a:endParaRPr>
          </a:p>
        </p:txBody>
      </p:sp>
      <p:sp>
        <p:nvSpPr>
          <p:cNvPr id="7171" name="Rectangle 3"/>
          <p:cNvSpPr>
            <a:spLocks noGrp="1" noChangeArrowheads="1"/>
          </p:cNvSpPr>
          <p:nvPr>
            <p:ph type="body" idx="1"/>
          </p:nvPr>
        </p:nvSpPr>
        <p:spPr>
          <a:xfrm>
            <a:off x="685800" y="1190978"/>
            <a:ext cx="7772400" cy="4114800"/>
          </a:xfrm>
        </p:spPr>
        <p:txBody>
          <a:bodyPr/>
          <a:lstStyle/>
          <a:p>
            <a:r>
              <a:rPr lang="de-DE" sz="2800" dirty="0">
                <a:latin typeface="Candara" panose="020E0502030303020204" pitchFamily="34" charset="0"/>
              </a:rPr>
              <a:t>Why estimate the total economic impact of climate change?</a:t>
            </a:r>
          </a:p>
          <a:p>
            <a:r>
              <a:rPr lang="de-DE" sz="2800" dirty="0">
                <a:latin typeface="Candara" panose="020E0502030303020204" pitchFamily="34" charset="0"/>
              </a:rPr>
              <a:t>Methods</a:t>
            </a:r>
          </a:p>
          <a:p>
            <a:r>
              <a:rPr lang="de-DE" sz="2800" b="1" dirty="0">
                <a:latin typeface="Candara" panose="020E0502030303020204" pitchFamily="34" charset="0"/>
              </a:rPr>
              <a:t>Results and caveats</a:t>
            </a:r>
          </a:p>
          <a:p>
            <a:r>
              <a:rPr lang="de-DE" sz="2800" dirty="0">
                <a:latin typeface="Candara" panose="020E0502030303020204" pitchFamily="34" charset="0"/>
              </a:rPr>
              <a:t>Weather v climate</a:t>
            </a:r>
          </a:p>
          <a:p>
            <a:r>
              <a:rPr lang="de-DE" sz="2800" dirty="0">
                <a:latin typeface="Candara" panose="020E0502030303020204" pitchFamily="34" charset="0"/>
              </a:rPr>
              <a:t>Social cost of carbon</a:t>
            </a:r>
          </a:p>
          <a:p>
            <a:r>
              <a:rPr lang="de-DE" sz="2800" dirty="0">
                <a:latin typeface="Candara" panose="020E0502030303020204" pitchFamily="34" charset="0"/>
              </a:rPr>
              <a:t>Distribution of impacts</a:t>
            </a:r>
          </a:p>
          <a:p>
            <a:r>
              <a:rPr lang="de-DE" sz="2800" dirty="0">
                <a:latin typeface="Candara" panose="020E0502030303020204" pitchFamily="34" charset="0"/>
              </a:rPr>
              <a:t>Schelling conjecture</a:t>
            </a:r>
          </a:p>
          <a:p>
            <a:r>
              <a:rPr lang="de-DE" sz="2800" dirty="0">
                <a:latin typeface="Candara" panose="020E0502030303020204" pitchFamily="34" charset="0"/>
              </a:rPr>
              <a:t>Impact on economic growth</a:t>
            </a:r>
          </a:p>
          <a:p>
            <a:r>
              <a:rPr lang="de-DE" sz="2800" dirty="0">
                <a:latin typeface="Candara" panose="020E0502030303020204" pitchFamily="34" charset="0"/>
              </a:rPr>
              <a:t>Climate and development</a:t>
            </a:r>
          </a:p>
          <a:p>
            <a:endParaRPr lang="de-DE" sz="2800" dirty="0">
              <a:latin typeface="Candara" panose="020E0502030303020204" pitchFamily="34" charset="0"/>
            </a:endParaRPr>
          </a:p>
        </p:txBody>
      </p:sp>
    </p:spTree>
    <p:extLst>
      <p:ext uri="{BB962C8B-B14F-4D97-AF65-F5344CB8AC3E}">
        <p14:creationId xmlns:p14="http://schemas.microsoft.com/office/powerpoint/2010/main" val="1653709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760C11-8A70-45C2-8780-D192D5A3A4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3000"/>
            <a:ext cx="9144000" cy="6012000"/>
          </a:xfrm>
          <a:prstGeom prst="rect">
            <a:avLst/>
          </a:prstGeom>
        </p:spPr>
      </p:pic>
      <p:sp>
        <p:nvSpPr>
          <p:cNvPr id="2" name="TextBox 1">
            <a:extLst>
              <a:ext uri="{FF2B5EF4-FFF2-40B4-BE49-F238E27FC236}">
                <a16:creationId xmlns:a16="http://schemas.microsoft.com/office/drawing/2014/main" id="{88B9E059-B5ED-4771-9EE4-B6148673BC2D}"/>
              </a:ext>
            </a:extLst>
          </p:cNvPr>
          <p:cNvSpPr txBox="1"/>
          <p:nvPr/>
        </p:nvSpPr>
        <p:spPr>
          <a:xfrm>
            <a:off x="2057400" y="3416710"/>
            <a:ext cx="4089581" cy="461665"/>
          </a:xfrm>
          <a:prstGeom prst="rect">
            <a:avLst/>
          </a:prstGeom>
          <a:noFill/>
        </p:spPr>
        <p:txBody>
          <a:bodyPr wrap="none" rtlCol="0">
            <a:spAutoFit/>
          </a:bodyPr>
          <a:lstStyle/>
          <a:p>
            <a:r>
              <a:rPr lang="en-GB" dirty="0">
                <a:latin typeface="Candara" panose="020E0502030303020204" pitchFamily="34" charset="0"/>
              </a:rPr>
              <a:t>Initial impacts may be positive</a:t>
            </a:r>
          </a:p>
        </p:txBody>
      </p:sp>
      <p:sp>
        <p:nvSpPr>
          <p:cNvPr id="3" name="TextBox 2">
            <a:extLst>
              <a:ext uri="{FF2B5EF4-FFF2-40B4-BE49-F238E27FC236}">
                <a16:creationId xmlns:a16="http://schemas.microsoft.com/office/drawing/2014/main" id="{8C1C6EEB-BB2F-495F-A3CC-250DAE432D83}"/>
              </a:ext>
            </a:extLst>
          </p:cNvPr>
          <p:cNvSpPr txBox="1"/>
          <p:nvPr/>
        </p:nvSpPr>
        <p:spPr>
          <a:xfrm>
            <a:off x="2057399" y="3878375"/>
            <a:ext cx="4054315" cy="461665"/>
          </a:xfrm>
          <a:prstGeom prst="rect">
            <a:avLst/>
          </a:prstGeom>
          <a:noFill/>
        </p:spPr>
        <p:txBody>
          <a:bodyPr wrap="none" rtlCol="0">
            <a:spAutoFit/>
          </a:bodyPr>
          <a:lstStyle/>
          <a:p>
            <a:r>
              <a:rPr lang="en-GB" dirty="0">
                <a:latin typeface="Candara" panose="020E0502030303020204" pitchFamily="34" charset="0"/>
              </a:rPr>
              <a:t>Later impacts clearly negative</a:t>
            </a:r>
          </a:p>
        </p:txBody>
      </p:sp>
      <p:sp>
        <p:nvSpPr>
          <p:cNvPr id="7" name="TextBox 6">
            <a:extLst>
              <a:ext uri="{FF2B5EF4-FFF2-40B4-BE49-F238E27FC236}">
                <a16:creationId xmlns:a16="http://schemas.microsoft.com/office/drawing/2014/main" id="{672F098E-52D1-4FEF-9E45-EBBF353812AE}"/>
              </a:ext>
            </a:extLst>
          </p:cNvPr>
          <p:cNvSpPr txBox="1"/>
          <p:nvPr/>
        </p:nvSpPr>
        <p:spPr>
          <a:xfrm>
            <a:off x="2044255" y="4340040"/>
            <a:ext cx="4624984" cy="830997"/>
          </a:xfrm>
          <a:prstGeom prst="rect">
            <a:avLst/>
          </a:prstGeom>
          <a:noFill/>
        </p:spPr>
        <p:txBody>
          <a:bodyPr wrap="none" rtlCol="0">
            <a:spAutoFit/>
          </a:bodyPr>
          <a:lstStyle/>
          <a:p>
            <a:r>
              <a:rPr lang="en-GB" dirty="0">
                <a:latin typeface="Candara" panose="020E0502030303020204" pitchFamily="34" charset="0"/>
              </a:rPr>
              <a:t>Disagreement on details,</a:t>
            </a:r>
          </a:p>
          <a:p>
            <a:r>
              <a:rPr lang="en-GB" dirty="0">
                <a:latin typeface="Candara" panose="020E0502030303020204" pitchFamily="34" charset="0"/>
              </a:rPr>
              <a:t>agreement on order of magnitude</a:t>
            </a:r>
          </a:p>
        </p:txBody>
      </p:sp>
      <p:sp>
        <p:nvSpPr>
          <p:cNvPr id="9" name="TextBox 8">
            <a:extLst>
              <a:ext uri="{FF2B5EF4-FFF2-40B4-BE49-F238E27FC236}">
                <a16:creationId xmlns:a16="http://schemas.microsoft.com/office/drawing/2014/main" id="{025C66BD-A99F-4A5B-BA2D-717C41271941}"/>
              </a:ext>
            </a:extLst>
          </p:cNvPr>
          <p:cNvSpPr txBox="1"/>
          <p:nvPr/>
        </p:nvSpPr>
        <p:spPr>
          <a:xfrm>
            <a:off x="2057399" y="5105400"/>
            <a:ext cx="4129657" cy="461665"/>
          </a:xfrm>
          <a:prstGeom prst="rect">
            <a:avLst/>
          </a:prstGeom>
          <a:noFill/>
        </p:spPr>
        <p:txBody>
          <a:bodyPr wrap="none" rtlCol="0">
            <a:spAutoFit/>
          </a:bodyPr>
          <a:lstStyle/>
          <a:p>
            <a:r>
              <a:rPr lang="en-GB" dirty="0">
                <a:latin typeface="Candara" panose="020E0502030303020204" pitchFamily="34" charset="0"/>
              </a:rPr>
              <a:t>Large, asymmetric uncertainty</a:t>
            </a:r>
          </a:p>
        </p:txBody>
      </p:sp>
    </p:spTree>
    <p:extLst>
      <p:ext uri="{BB962C8B-B14F-4D97-AF65-F5344CB8AC3E}">
        <p14:creationId xmlns:p14="http://schemas.microsoft.com/office/powerpoint/2010/main" val="149441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685800" y="76200"/>
            <a:ext cx="7772400" cy="1143000"/>
          </a:xfrm>
        </p:spPr>
        <p:txBody>
          <a:bodyPr/>
          <a:lstStyle/>
          <a:p>
            <a:pPr eaLnBrk="1" hangingPunct="1"/>
            <a:r>
              <a:rPr lang="en-GB" sz="3600" dirty="0">
                <a:latin typeface="Candara" panose="020E0502030303020204" pitchFamily="34" charset="0"/>
              </a:rPr>
              <a:t>Caveats</a:t>
            </a:r>
          </a:p>
        </p:txBody>
      </p:sp>
      <p:sp>
        <p:nvSpPr>
          <p:cNvPr id="305157" name="Rectangle 5"/>
          <p:cNvSpPr>
            <a:spLocks noGrp="1" noChangeArrowheads="1"/>
          </p:cNvSpPr>
          <p:nvPr>
            <p:ph type="body" idx="1"/>
          </p:nvPr>
        </p:nvSpPr>
        <p:spPr>
          <a:xfrm>
            <a:off x="685800" y="1066800"/>
            <a:ext cx="7772400" cy="5410200"/>
          </a:xfrm>
        </p:spPr>
        <p:txBody>
          <a:bodyPr/>
          <a:lstStyle/>
          <a:p>
            <a:pPr eaLnBrk="1" hangingPunct="1">
              <a:lnSpc>
                <a:spcPct val="90000"/>
              </a:lnSpc>
            </a:pPr>
            <a:r>
              <a:rPr lang="en-GB" sz="2800" dirty="0">
                <a:latin typeface="Candara" panose="020E0502030303020204" pitchFamily="34" charset="0"/>
              </a:rPr>
              <a:t>Incomplete assessment</a:t>
            </a:r>
          </a:p>
          <a:p>
            <a:pPr eaLnBrk="1" hangingPunct="1">
              <a:lnSpc>
                <a:spcPct val="90000"/>
              </a:lnSpc>
            </a:pPr>
            <a:r>
              <a:rPr lang="en-GB" sz="2800" dirty="0">
                <a:latin typeface="Candara" panose="020E0502030303020204" pitchFamily="34" charset="0"/>
              </a:rPr>
              <a:t>Interactions between impacts</a:t>
            </a:r>
          </a:p>
          <a:p>
            <a:pPr eaLnBrk="1" hangingPunct="1">
              <a:lnSpc>
                <a:spcPct val="90000"/>
              </a:lnSpc>
            </a:pPr>
            <a:r>
              <a:rPr lang="en-GB" sz="2800" dirty="0">
                <a:latin typeface="Candara" panose="020E0502030303020204" pitchFamily="34" charset="0"/>
              </a:rPr>
              <a:t>Stylised adaptation</a:t>
            </a:r>
          </a:p>
          <a:p>
            <a:pPr eaLnBrk="1" hangingPunct="1">
              <a:lnSpc>
                <a:spcPct val="90000"/>
              </a:lnSpc>
            </a:pPr>
            <a:r>
              <a:rPr lang="en-GB" sz="2800" dirty="0">
                <a:latin typeface="Candara" panose="020E0502030303020204" pitchFamily="34" charset="0"/>
              </a:rPr>
              <a:t>Low probability, high impact</a:t>
            </a:r>
          </a:p>
          <a:p>
            <a:pPr eaLnBrk="1" hangingPunct="1">
              <a:lnSpc>
                <a:spcPct val="90000"/>
              </a:lnSpc>
            </a:pPr>
            <a:r>
              <a:rPr lang="en-GB" sz="2800" dirty="0">
                <a:latin typeface="Candara" panose="020E0502030303020204" pitchFamily="34" charset="0"/>
              </a:rPr>
              <a:t>Indirect impacts</a:t>
            </a:r>
          </a:p>
          <a:p>
            <a:pPr eaLnBrk="1" hangingPunct="1">
              <a:lnSpc>
                <a:spcPct val="90000"/>
              </a:lnSpc>
            </a:pPr>
            <a:r>
              <a:rPr lang="en-GB" sz="2800" dirty="0">
                <a:latin typeface="Candara" panose="020E0502030303020204" pitchFamily="34" charset="0"/>
              </a:rPr>
              <a:t>Large-scale changes</a:t>
            </a:r>
          </a:p>
          <a:p>
            <a:pPr eaLnBrk="1" hangingPunct="1">
              <a:lnSpc>
                <a:spcPct val="90000"/>
              </a:lnSpc>
            </a:pPr>
            <a:endParaRPr lang="en-GB" sz="2400"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51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51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515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515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515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0515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760C11-8A70-45C2-8780-D192D5A3A4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3000"/>
            <a:ext cx="9144000" cy="6012000"/>
          </a:xfrm>
          <a:prstGeom prst="rect">
            <a:avLst/>
          </a:prstGeom>
        </p:spPr>
      </p:pic>
    </p:spTree>
    <p:extLst>
      <p:ext uri="{BB962C8B-B14F-4D97-AF65-F5344CB8AC3E}">
        <p14:creationId xmlns:p14="http://schemas.microsoft.com/office/powerpoint/2010/main" val="1298132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0156" y="11289"/>
            <a:ext cx="7772400" cy="1143000"/>
          </a:xfrm>
        </p:spPr>
        <p:txBody>
          <a:bodyPr/>
          <a:lstStyle/>
          <a:p>
            <a:pPr eaLnBrk="1" hangingPunct="1"/>
            <a:r>
              <a:rPr lang="de-DE" sz="4000" dirty="0">
                <a:latin typeface="Candara" panose="020E0502030303020204" pitchFamily="34" charset="0"/>
              </a:rPr>
              <a:t>Economic impacts</a:t>
            </a:r>
            <a:endParaRPr lang="en-GB" sz="4000" dirty="0">
              <a:latin typeface="Candara" panose="020E0502030303020204" pitchFamily="34" charset="0"/>
            </a:endParaRPr>
          </a:p>
        </p:txBody>
      </p:sp>
      <p:sp>
        <p:nvSpPr>
          <p:cNvPr id="7171" name="Rectangle 3"/>
          <p:cNvSpPr>
            <a:spLocks noGrp="1" noChangeArrowheads="1"/>
          </p:cNvSpPr>
          <p:nvPr>
            <p:ph type="body" idx="1"/>
          </p:nvPr>
        </p:nvSpPr>
        <p:spPr>
          <a:xfrm>
            <a:off x="685800" y="1190978"/>
            <a:ext cx="7772400" cy="4114800"/>
          </a:xfrm>
        </p:spPr>
        <p:txBody>
          <a:bodyPr/>
          <a:lstStyle/>
          <a:p>
            <a:r>
              <a:rPr lang="de-DE" sz="2800" dirty="0">
                <a:latin typeface="Candara" panose="020E0502030303020204" pitchFamily="34" charset="0"/>
              </a:rPr>
              <a:t>Why estimate the total economic impact of climate change?</a:t>
            </a:r>
          </a:p>
          <a:p>
            <a:r>
              <a:rPr lang="de-DE" sz="2800" dirty="0">
                <a:latin typeface="Candara" panose="020E0502030303020204" pitchFamily="34" charset="0"/>
              </a:rPr>
              <a:t>Methods</a:t>
            </a:r>
          </a:p>
          <a:p>
            <a:r>
              <a:rPr lang="de-DE" sz="2800" dirty="0">
                <a:latin typeface="Candara" panose="020E0502030303020204" pitchFamily="34" charset="0"/>
              </a:rPr>
              <a:t>Results and caveats</a:t>
            </a:r>
          </a:p>
          <a:p>
            <a:r>
              <a:rPr lang="de-DE" sz="2800" b="1" dirty="0">
                <a:latin typeface="Candara" panose="020E0502030303020204" pitchFamily="34" charset="0"/>
              </a:rPr>
              <a:t>Weather v climate</a:t>
            </a:r>
          </a:p>
          <a:p>
            <a:r>
              <a:rPr lang="de-DE" sz="2800" dirty="0">
                <a:latin typeface="Candara" panose="020E0502030303020204" pitchFamily="34" charset="0"/>
              </a:rPr>
              <a:t>Social cost of carbon</a:t>
            </a:r>
          </a:p>
          <a:p>
            <a:r>
              <a:rPr lang="de-DE" sz="2800" dirty="0">
                <a:latin typeface="Candara" panose="020E0502030303020204" pitchFamily="34" charset="0"/>
              </a:rPr>
              <a:t>Distribution of impacts</a:t>
            </a:r>
          </a:p>
          <a:p>
            <a:r>
              <a:rPr lang="de-DE" sz="2800" dirty="0">
                <a:latin typeface="Candara" panose="020E0502030303020204" pitchFamily="34" charset="0"/>
              </a:rPr>
              <a:t>Schelling conjecture</a:t>
            </a:r>
          </a:p>
          <a:p>
            <a:r>
              <a:rPr lang="de-DE" sz="2800" dirty="0">
                <a:latin typeface="Candara" panose="020E0502030303020204" pitchFamily="34" charset="0"/>
              </a:rPr>
              <a:t>Impact on economic growth</a:t>
            </a:r>
          </a:p>
          <a:p>
            <a:r>
              <a:rPr lang="de-DE" sz="2800" dirty="0">
                <a:latin typeface="Candara" panose="020E0502030303020204" pitchFamily="34" charset="0"/>
              </a:rPr>
              <a:t>Climate and development</a:t>
            </a:r>
          </a:p>
          <a:p>
            <a:endParaRPr lang="de-DE" sz="2800" dirty="0">
              <a:latin typeface="Candara" panose="020E0502030303020204" pitchFamily="34" charset="0"/>
            </a:endParaRPr>
          </a:p>
        </p:txBody>
      </p:sp>
    </p:spTree>
    <p:extLst>
      <p:ext uri="{BB962C8B-B14F-4D97-AF65-F5344CB8AC3E}">
        <p14:creationId xmlns:p14="http://schemas.microsoft.com/office/powerpoint/2010/main" val="3580742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760C11-8A70-45C2-8780-D192D5A3A4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3000"/>
            <a:ext cx="9144000" cy="6012000"/>
          </a:xfrm>
          <a:prstGeom prst="rect">
            <a:avLst/>
          </a:prstGeom>
        </p:spPr>
      </p:pic>
    </p:spTree>
    <p:extLst>
      <p:ext uri="{BB962C8B-B14F-4D97-AF65-F5344CB8AC3E}">
        <p14:creationId xmlns:p14="http://schemas.microsoft.com/office/powerpoint/2010/main" val="1784317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F4730598-385E-4F3D-A94E-71B92AA77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0"/>
            <a:ext cx="12344400" cy="8595685"/>
          </a:xfrm>
          <a:prstGeom prst="rect">
            <a:avLst/>
          </a:prstGeom>
        </p:spPr>
      </p:pic>
      <p:pic>
        <p:nvPicPr>
          <p:cNvPr id="7" name="Picture 6" descr="A person in a library&#10;&#10;Description automatically generated">
            <a:extLst>
              <a:ext uri="{FF2B5EF4-FFF2-40B4-BE49-F238E27FC236}">
                <a16:creationId xmlns:a16="http://schemas.microsoft.com/office/drawing/2014/main" id="{AC303AD5-CDAA-49A7-B4CB-51EC94E11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1" y="4267200"/>
            <a:ext cx="1033168" cy="1552575"/>
          </a:xfrm>
          <a:prstGeom prst="rect">
            <a:avLst/>
          </a:prstGeom>
        </p:spPr>
      </p:pic>
      <p:pic>
        <p:nvPicPr>
          <p:cNvPr id="11" name="Picture 10" descr="A person smiling for the camera&#10;&#10;Description automatically generated">
            <a:extLst>
              <a:ext uri="{FF2B5EF4-FFF2-40B4-BE49-F238E27FC236}">
                <a16:creationId xmlns:a16="http://schemas.microsoft.com/office/drawing/2014/main" id="{06EF8DF9-29AB-434A-AF26-D09D64EB42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636" y="4267199"/>
            <a:ext cx="1158461" cy="1552576"/>
          </a:xfrm>
          <a:prstGeom prst="rect">
            <a:avLst/>
          </a:prstGeom>
        </p:spPr>
      </p:pic>
    </p:spTree>
    <p:extLst>
      <p:ext uri="{BB962C8B-B14F-4D97-AF65-F5344CB8AC3E}">
        <p14:creationId xmlns:p14="http://schemas.microsoft.com/office/powerpoint/2010/main" val="3564021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2" name="Rectangle 3"/>
          <p:cNvSpPr>
            <a:spLocks noGrp="1" noChangeArrowheads="1"/>
          </p:cNvSpPr>
          <p:nvPr>
            <p:ph type="title"/>
          </p:nvPr>
        </p:nvSpPr>
        <p:spPr>
          <a:xfrm>
            <a:off x="685800" y="76200"/>
            <a:ext cx="7772400" cy="1143000"/>
          </a:xfrm>
        </p:spPr>
        <p:txBody>
          <a:bodyPr/>
          <a:lstStyle/>
          <a:p>
            <a:pPr eaLnBrk="1" hangingPunct="1"/>
            <a:r>
              <a:rPr lang="en-US" sz="3600" dirty="0">
                <a:latin typeface="Candara" panose="020E0502030303020204" pitchFamily="34" charset="0"/>
              </a:rPr>
              <a:t>Weather v climate</a:t>
            </a:r>
            <a:endParaRPr lang="en-GB" sz="3600" dirty="0">
              <a:latin typeface="Candara" panose="020E0502030303020204" pitchFamily="34" charset="0"/>
            </a:endParaRPr>
          </a:p>
        </p:txBody>
      </p:sp>
      <p:sp>
        <p:nvSpPr>
          <p:cNvPr id="313348" name="Rectangle 4"/>
          <p:cNvSpPr>
            <a:spLocks noGrp="1" noChangeArrowheads="1"/>
          </p:cNvSpPr>
          <p:nvPr>
            <p:ph type="body" idx="1"/>
          </p:nvPr>
        </p:nvSpPr>
        <p:spPr>
          <a:xfrm>
            <a:off x="685800" y="1066800"/>
            <a:ext cx="7772400" cy="5105400"/>
          </a:xfrm>
        </p:spPr>
        <p:txBody>
          <a:bodyPr/>
          <a:lstStyle/>
          <a:p>
            <a:pPr eaLnBrk="1" hangingPunct="1"/>
            <a:r>
              <a:rPr lang="en-GB" sz="2800" dirty="0">
                <a:latin typeface="Candara" panose="020E0502030303020204" pitchFamily="34" charset="0"/>
              </a:rPr>
              <a:t>Estimating the impact of climate change is difficult because it changes slowly over time, while differences over space are confounded with all sorts of everything</a:t>
            </a:r>
          </a:p>
          <a:p>
            <a:pPr eaLnBrk="1" hangingPunct="1"/>
            <a:r>
              <a:rPr lang="en-GB" sz="2800" dirty="0">
                <a:latin typeface="Candara" panose="020E0502030303020204" pitchFamily="34" charset="0"/>
              </a:rPr>
              <a:t>Estimating the impact of weather is easy because data is plentiful and shocks are random (or rather orthogonal to the economy)</a:t>
            </a:r>
          </a:p>
          <a:p>
            <a:pPr eaLnBrk="1" hangingPunct="1"/>
            <a:r>
              <a:rPr lang="en-GB" sz="2800" dirty="0">
                <a:latin typeface="Candara" panose="020E0502030303020204" pitchFamily="34" charset="0"/>
              </a:rPr>
              <a:t>Extrapolating from weather shocks to climate change is problematic</a:t>
            </a:r>
          </a:p>
          <a:p>
            <a:pPr eaLnBrk="1" hangingPunct="1"/>
            <a:endParaRPr lang="en-GB" sz="2800" dirty="0">
              <a:latin typeface="Candara" panose="020E0502030303020204" pitchFamily="34" charset="0"/>
            </a:endParaRPr>
          </a:p>
        </p:txBody>
      </p:sp>
      <p:sp>
        <p:nvSpPr>
          <p:cNvPr id="2055"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2" name="Rectangle 3"/>
          <p:cNvSpPr>
            <a:spLocks noGrp="1" noChangeArrowheads="1"/>
          </p:cNvSpPr>
          <p:nvPr>
            <p:ph type="title"/>
          </p:nvPr>
        </p:nvSpPr>
        <p:spPr>
          <a:xfrm>
            <a:off x="685800" y="8468"/>
            <a:ext cx="7772400" cy="1143000"/>
          </a:xfrm>
        </p:spPr>
        <p:txBody>
          <a:bodyPr/>
          <a:lstStyle/>
          <a:p>
            <a:pPr eaLnBrk="1" hangingPunct="1"/>
            <a:r>
              <a:rPr lang="en-US" sz="3600" dirty="0">
                <a:latin typeface="Candara" panose="020E0502030303020204" pitchFamily="34" charset="0"/>
              </a:rPr>
              <a:t>Weather v climate</a:t>
            </a:r>
            <a:endParaRPr lang="en-GB" sz="3600" dirty="0">
              <a:latin typeface="Candara" panose="020E0502030303020204" pitchFamily="34" charset="0"/>
            </a:endParaRPr>
          </a:p>
        </p:txBody>
      </p:sp>
      <p:sp>
        <p:nvSpPr>
          <p:cNvPr id="313348" name="Rectangle 4"/>
          <p:cNvSpPr>
            <a:spLocks noGrp="1" noChangeArrowheads="1"/>
          </p:cNvSpPr>
          <p:nvPr>
            <p:ph type="body" idx="1"/>
          </p:nvPr>
        </p:nvSpPr>
        <p:spPr>
          <a:xfrm>
            <a:off x="228600" y="1066800"/>
            <a:ext cx="8763000" cy="5105400"/>
          </a:xfrm>
        </p:spPr>
        <p:txBody>
          <a:bodyPr/>
          <a:lstStyle/>
          <a:p>
            <a:pPr eaLnBrk="1" hangingPunct="1"/>
            <a:r>
              <a:rPr lang="en-GB" sz="2800" dirty="0">
                <a:latin typeface="Candara" panose="020E0502030303020204" pitchFamily="34" charset="0"/>
              </a:rPr>
              <a:t>Extrapolate from weather shocks to climate change?</a:t>
            </a:r>
          </a:p>
          <a:p>
            <a:pPr lvl="1" eaLnBrk="1" hangingPunct="1"/>
            <a:r>
              <a:rPr lang="en-GB" sz="2400" dirty="0">
                <a:latin typeface="Candara" panose="020E0502030303020204" pitchFamily="34" charset="0"/>
              </a:rPr>
              <a:t>Climate is what you expect, weather is what you get</a:t>
            </a:r>
          </a:p>
          <a:p>
            <a:pPr lvl="1" eaLnBrk="1" hangingPunct="1"/>
            <a:r>
              <a:rPr lang="en-US" sz="2400" dirty="0">
                <a:latin typeface="Candara" panose="020E0502030303020204" pitchFamily="34" charset="0"/>
              </a:rPr>
              <a:t>Weather throws the punches, climate trains the boxer</a:t>
            </a:r>
          </a:p>
          <a:p>
            <a:pPr lvl="1" eaLnBrk="1" hangingPunct="1"/>
            <a:r>
              <a:rPr lang="en-US" sz="2400" dirty="0">
                <a:latin typeface="Candara" panose="020E0502030303020204" pitchFamily="34" charset="0"/>
              </a:rPr>
              <a:t>Weather is your mood, climate is your personality</a:t>
            </a:r>
          </a:p>
          <a:p>
            <a:pPr lvl="1" eaLnBrk="1" hangingPunct="1"/>
            <a:r>
              <a:rPr lang="en-US" sz="2400" dirty="0">
                <a:latin typeface="Candara" panose="020E0502030303020204" pitchFamily="34" charset="0"/>
              </a:rPr>
              <a:t>If you don't like the weather, wait. If you don't like the climate, move.</a:t>
            </a:r>
          </a:p>
          <a:p>
            <a:pPr eaLnBrk="1" hangingPunct="1"/>
            <a:r>
              <a:rPr lang="en-US" sz="2800" dirty="0">
                <a:latin typeface="Candara" panose="020E0502030303020204" pitchFamily="34" charset="0"/>
              </a:rPr>
              <a:t>Adaptation is different</a:t>
            </a:r>
            <a:endParaRPr lang="en-GB" sz="2800" dirty="0">
              <a:latin typeface="Candara" panose="020E0502030303020204" pitchFamily="34" charset="0"/>
            </a:endParaRPr>
          </a:p>
          <a:p>
            <a:pPr lvl="1" eaLnBrk="1" hangingPunct="1"/>
            <a:r>
              <a:rPr lang="en-GB" sz="2400" dirty="0">
                <a:latin typeface="Candara" panose="020E0502030303020204" pitchFamily="34" charset="0"/>
              </a:rPr>
              <a:t>Put up your umbrella, buy an umbrella </a:t>
            </a:r>
          </a:p>
          <a:p>
            <a:pPr lvl="1" eaLnBrk="1" hangingPunct="1"/>
            <a:r>
              <a:rPr lang="en-GB" sz="2400" dirty="0">
                <a:latin typeface="Candara" panose="020E0502030303020204" pitchFamily="34" charset="0"/>
              </a:rPr>
              <a:t>Close the flood gates, build flood gates</a:t>
            </a:r>
          </a:p>
          <a:p>
            <a:pPr lvl="1" eaLnBrk="1" hangingPunct="1"/>
            <a:r>
              <a:rPr lang="en-GB" sz="2400" dirty="0">
                <a:latin typeface="Candara" panose="020E0502030303020204" pitchFamily="34" charset="0"/>
              </a:rPr>
              <a:t>Short-term vs long-term elasticity</a:t>
            </a:r>
          </a:p>
          <a:p>
            <a:pPr lvl="1" eaLnBrk="1" hangingPunct="1"/>
            <a:r>
              <a:rPr lang="en-GB" sz="2400" dirty="0">
                <a:latin typeface="Candara" panose="020E0502030303020204" pitchFamily="34" charset="0"/>
              </a:rPr>
              <a:t>Fixed vs malleable capital stock, technology, institutions</a:t>
            </a:r>
          </a:p>
          <a:p>
            <a:pPr eaLnBrk="1" hangingPunct="1"/>
            <a:r>
              <a:rPr lang="en-GB" sz="2800" dirty="0">
                <a:latin typeface="Candara" panose="020E0502030303020204" pitchFamily="34" charset="0"/>
              </a:rPr>
              <a:t>Expectations matter too</a:t>
            </a:r>
          </a:p>
          <a:p>
            <a:pPr eaLnBrk="1" hangingPunct="1"/>
            <a:endParaRPr lang="en-GB" sz="2800" dirty="0">
              <a:latin typeface="Candara" panose="020E0502030303020204" pitchFamily="34" charset="0"/>
            </a:endParaRPr>
          </a:p>
        </p:txBody>
      </p:sp>
      <p:sp>
        <p:nvSpPr>
          <p:cNvPr id="2055"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Tree>
    <p:extLst>
      <p:ext uri="{BB962C8B-B14F-4D97-AF65-F5344CB8AC3E}">
        <p14:creationId xmlns:p14="http://schemas.microsoft.com/office/powerpoint/2010/main" val="4172117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0156" y="11289"/>
            <a:ext cx="7772400" cy="1143000"/>
          </a:xfrm>
        </p:spPr>
        <p:txBody>
          <a:bodyPr/>
          <a:lstStyle/>
          <a:p>
            <a:pPr eaLnBrk="1" hangingPunct="1"/>
            <a:r>
              <a:rPr lang="de-DE" sz="4000" dirty="0">
                <a:latin typeface="Candara" panose="020E0502030303020204" pitchFamily="34" charset="0"/>
              </a:rPr>
              <a:t>Economic impacts</a:t>
            </a:r>
            <a:endParaRPr lang="en-GB" sz="4000" dirty="0">
              <a:latin typeface="Candara" panose="020E0502030303020204" pitchFamily="34" charset="0"/>
            </a:endParaRPr>
          </a:p>
        </p:txBody>
      </p:sp>
      <p:sp>
        <p:nvSpPr>
          <p:cNvPr id="7171" name="Rectangle 3"/>
          <p:cNvSpPr>
            <a:spLocks noGrp="1" noChangeArrowheads="1"/>
          </p:cNvSpPr>
          <p:nvPr>
            <p:ph type="body" idx="1"/>
          </p:nvPr>
        </p:nvSpPr>
        <p:spPr>
          <a:xfrm>
            <a:off x="685800" y="1190978"/>
            <a:ext cx="7772400" cy="4114800"/>
          </a:xfrm>
        </p:spPr>
        <p:txBody>
          <a:bodyPr/>
          <a:lstStyle/>
          <a:p>
            <a:r>
              <a:rPr lang="de-DE" sz="2800" dirty="0">
                <a:latin typeface="Candara" panose="020E0502030303020204" pitchFamily="34" charset="0"/>
              </a:rPr>
              <a:t>Why estimate the total economic impact of climate change?</a:t>
            </a:r>
          </a:p>
          <a:p>
            <a:r>
              <a:rPr lang="de-DE" sz="2800" dirty="0">
                <a:latin typeface="Candara" panose="020E0502030303020204" pitchFamily="34" charset="0"/>
              </a:rPr>
              <a:t>Methods</a:t>
            </a:r>
          </a:p>
          <a:p>
            <a:r>
              <a:rPr lang="de-DE" sz="2800" dirty="0">
                <a:latin typeface="Candara" panose="020E0502030303020204" pitchFamily="34" charset="0"/>
              </a:rPr>
              <a:t>Results and caveats</a:t>
            </a:r>
          </a:p>
          <a:p>
            <a:r>
              <a:rPr lang="de-DE" sz="2800" dirty="0">
                <a:latin typeface="Candara" panose="020E0502030303020204" pitchFamily="34" charset="0"/>
              </a:rPr>
              <a:t>Weather v climate</a:t>
            </a:r>
          </a:p>
          <a:p>
            <a:r>
              <a:rPr lang="de-DE" sz="2800" b="1" dirty="0">
                <a:latin typeface="Candara" panose="020E0502030303020204" pitchFamily="34" charset="0"/>
              </a:rPr>
              <a:t>Social cost of carbon</a:t>
            </a:r>
          </a:p>
          <a:p>
            <a:r>
              <a:rPr lang="de-DE" sz="2800" dirty="0">
                <a:latin typeface="Candara" panose="020E0502030303020204" pitchFamily="34" charset="0"/>
              </a:rPr>
              <a:t>Distribution of impacts</a:t>
            </a:r>
          </a:p>
          <a:p>
            <a:r>
              <a:rPr lang="de-DE" sz="2800" dirty="0">
                <a:latin typeface="Candara" panose="020E0502030303020204" pitchFamily="34" charset="0"/>
              </a:rPr>
              <a:t>Schelling conjecture</a:t>
            </a:r>
          </a:p>
          <a:p>
            <a:r>
              <a:rPr lang="de-DE" sz="2800" dirty="0">
                <a:latin typeface="Candara" panose="020E0502030303020204" pitchFamily="34" charset="0"/>
              </a:rPr>
              <a:t>Impact on economic growth</a:t>
            </a:r>
          </a:p>
          <a:p>
            <a:r>
              <a:rPr lang="de-DE" sz="2800" dirty="0">
                <a:latin typeface="Candara" panose="020E0502030303020204" pitchFamily="34" charset="0"/>
              </a:rPr>
              <a:t>Climate and development</a:t>
            </a:r>
          </a:p>
          <a:p>
            <a:endParaRPr lang="de-DE" sz="2800" dirty="0">
              <a:latin typeface="Candara" panose="020E0502030303020204" pitchFamily="34" charset="0"/>
            </a:endParaRPr>
          </a:p>
        </p:txBody>
      </p:sp>
    </p:spTree>
    <p:extLst>
      <p:ext uri="{BB962C8B-B14F-4D97-AF65-F5344CB8AC3E}">
        <p14:creationId xmlns:p14="http://schemas.microsoft.com/office/powerpoint/2010/main" val="3666720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0156" y="11289"/>
            <a:ext cx="7772400" cy="1143000"/>
          </a:xfrm>
        </p:spPr>
        <p:txBody>
          <a:bodyPr/>
          <a:lstStyle/>
          <a:p>
            <a:pPr eaLnBrk="1" hangingPunct="1"/>
            <a:r>
              <a:rPr lang="de-DE" sz="4000" dirty="0">
                <a:latin typeface="Candara" panose="020E0502030303020204" pitchFamily="34" charset="0"/>
              </a:rPr>
              <a:t>Economic impacts</a:t>
            </a:r>
            <a:endParaRPr lang="en-GB" sz="4000" dirty="0">
              <a:latin typeface="Candara" panose="020E0502030303020204" pitchFamily="34" charset="0"/>
            </a:endParaRPr>
          </a:p>
        </p:txBody>
      </p:sp>
      <p:sp>
        <p:nvSpPr>
          <p:cNvPr id="7171" name="Rectangle 3"/>
          <p:cNvSpPr>
            <a:spLocks noGrp="1" noChangeArrowheads="1"/>
          </p:cNvSpPr>
          <p:nvPr>
            <p:ph type="body" idx="1"/>
          </p:nvPr>
        </p:nvSpPr>
        <p:spPr>
          <a:xfrm>
            <a:off x="685800" y="1190978"/>
            <a:ext cx="7772400" cy="4114800"/>
          </a:xfrm>
        </p:spPr>
        <p:txBody>
          <a:bodyPr/>
          <a:lstStyle/>
          <a:p>
            <a:r>
              <a:rPr lang="de-DE" sz="2800" b="1" dirty="0">
                <a:latin typeface="Candara" panose="020E0502030303020204" pitchFamily="34" charset="0"/>
              </a:rPr>
              <a:t>Why estimate the total economic impact of climate change?</a:t>
            </a:r>
          </a:p>
          <a:p>
            <a:r>
              <a:rPr lang="de-DE" sz="2800" dirty="0">
                <a:latin typeface="Candara" panose="020E0502030303020204" pitchFamily="34" charset="0"/>
              </a:rPr>
              <a:t>Methods</a:t>
            </a:r>
          </a:p>
          <a:p>
            <a:r>
              <a:rPr lang="de-DE" sz="2800" dirty="0">
                <a:latin typeface="Candara" panose="020E0502030303020204" pitchFamily="34" charset="0"/>
              </a:rPr>
              <a:t>Results and caveats</a:t>
            </a:r>
          </a:p>
          <a:p>
            <a:r>
              <a:rPr lang="de-DE" sz="2800" dirty="0">
                <a:latin typeface="Candara" panose="020E0502030303020204" pitchFamily="34" charset="0"/>
              </a:rPr>
              <a:t>Weather v climate</a:t>
            </a:r>
          </a:p>
          <a:p>
            <a:r>
              <a:rPr lang="de-DE" sz="2800" dirty="0">
                <a:latin typeface="Candara" panose="020E0502030303020204" pitchFamily="34" charset="0"/>
              </a:rPr>
              <a:t>Social cost of carbon</a:t>
            </a:r>
          </a:p>
          <a:p>
            <a:r>
              <a:rPr lang="de-DE" sz="2800" dirty="0">
                <a:latin typeface="Candara" panose="020E0502030303020204" pitchFamily="34" charset="0"/>
              </a:rPr>
              <a:t>Distribution of impacts</a:t>
            </a:r>
          </a:p>
          <a:p>
            <a:r>
              <a:rPr lang="de-DE" sz="2800" dirty="0">
                <a:latin typeface="Candara" panose="020E0502030303020204" pitchFamily="34" charset="0"/>
              </a:rPr>
              <a:t>Schelling conjecture</a:t>
            </a:r>
          </a:p>
          <a:p>
            <a:r>
              <a:rPr lang="de-DE" sz="2800" dirty="0">
                <a:latin typeface="Candara" panose="020E0502030303020204" pitchFamily="34" charset="0"/>
              </a:rPr>
              <a:t>Impact on economic growth</a:t>
            </a:r>
          </a:p>
          <a:p>
            <a:r>
              <a:rPr lang="de-DE" sz="2800" dirty="0">
                <a:latin typeface="Candara" panose="020E0502030303020204" pitchFamily="34" charset="0"/>
              </a:rPr>
              <a:t>Climate and development</a:t>
            </a:r>
          </a:p>
          <a:p>
            <a:endParaRPr lang="de-DE" sz="2800" dirty="0">
              <a:latin typeface="Candara" panose="020E0502030303020204" pitchFamily="34" charset="0"/>
            </a:endParaRPr>
          </a:p>
        </p:txBody>
      </p:sp>
    </p:spTree>
    <p:extLst>
      <p:ext uri="{BB962C8B-B14F-4D97-AF65-F5344CB8AC3E}">
        <p14:creationId xmlns:p14="http://schemas.microsoft.com/office/powerpoint/2010/main" val="240729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760C11-8A70-45C2-8780-D192D5A3A4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3000"/>
            <a:ext cx="9144000" cy="6012000"/>
          </a:xfrm>
          <a:prstGeom prst="rect">
            <a:avLst/>
          </a:prstGeom>
        </p:spPr>
      </p:pic>
    </p:spTree>
    <p:extLst>
      <p:ext uri="{BB962C8B-B14F-4D97-AF65-F5344CB8AC3E}">
        <p14:creationId xmlns:p14="http://schemas.microsoft.com/office/powerpoint/2010/main" val="965546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2" name="Rectangle 3"/>
          <p:cNvSpPr>
            <a:spLocks noGrp="1" noChangeArrowheads="1"/>
          </p:cNvSpPr>
          <p:nvPr>
            <p:ph type="title"/>
          </p:nvPr>
        </p:nvSpPr>
        <p:spPr>
          <a:xfrm>
            <a:off x="685800" y="76200"/>
            <a:ext cx="7772400" cy="1143000"/>
          </a:xfrm>
        </p:spPr>
        <p:txBody>
          <a:bodyPr/>
          <a:lstStyle/>
          <a:p>
            <a:pPr eaLnBrk="1" hangingPunct="1"/>
            <a:r>
              <a:rPr lang="en-US" sz="3600" dirty="0">
                <a:latin typeface="Candara" panose="020E0502030303020204" pitchFamily="34" charset="0"/>
              </a:rPr>
              <a:t>Marginal Damage Costs</a:t>
            </a:r>
            <a:endParaRPr lang="en-GB" sz="3600" dirty="0">
              <a:latin typeface="Candara" panose="020E0502030303020204" pitchFamily="34" charset="0"/>
            </a:endParaRPr>
          </a:p>
        </p:txBody>
      </p:sp>
      <p:sp>
        <p:nvSpPr>
          <p:cNvPr id="313348" name="Rectangle 4"/>
          <p:cNvSpPr>
            <a:spLocks noGrp="1" noChangeArrowheads="1"/>
          </p:cNvSpPr>
          <p:nvPr>
            <p:ph type="body" idx="1"/>
          </p:nvPr>
        </p:nvSpPr>
        <p:spPr>
          <a:xfrm>
            <a:off x="685800" y="1066800"/>
            <a:ext cx="7772400" cy="5105400"/>
          </a:xfrm>
        </p:spPr>
        <p:txBody>
          <a:bodyPr/>
          <a:lstStyle/>
          <a:p>
            <a:pPr eaLnBrk="1" hangingPunct="1"/>
            <a:r>
              <a:rPr lang="de-DE" sz="2800" dirty="0">
                <a:latin typeface="Candara" panose="020E0502030303020204" pitchFamily="34" charset="0"/>
              </a:rPr>
              <a:t>The marginal damage cost is the damage done by an additional tonne of CO2 emitted</a:t>
            </a:r>
          </a:p>
          <a:p>
            <a:pPr eaLnBrk="1" hangingPunct="1"/>
            <a:r>
              <a:rPr lang="en-US" sz="2800" dirty="0">
                <a:latin typeface="Candara" panose="020E0502030303020204" pitchFamily="34" charset="0"/>
              </a:rPr>
              <a:t>It is the change in the net present value of the </a:t>
            </a:r>
            <a:r>
              <a:rPr lang="en-US" sz="2800" dirty="0" err="1">
                <a:latin typeface="Candara" panose="020E0502030303020204" pitchFamily="34" charset="0"/>
              </a:rPr>
              <a:t>monetised</a:t>
            </a:r>
            <a:r>
              <a:rPr lang="en-US" sz="2800" dirty="0">
                <a:latin typeface="Candara" panose="020E0502030303020204" pitchFamily="34" charset="0"/>
              </a:rPr>
              <a:t> impacts, </a:t>
            </a:r>
            <a:r>
              <a:rPr lang="en-US" sz="2800" dirty="0" err="1">
                <a:latin typeface="Candara" panose="020E0502030303020204" pitchFamily="34" charset="0"/>
              </a:rPr>
              <a:t>normalised</a:t>
            </a:r>
            <a:r>
              <a:rPr lang="en-US" sz="2800" dirty="0">
                <a:latin typeface="Candara" panose="020E0502030303020204" pitchFamily="34" charset="0"/>
              </a:rPr>
              <a:t> by the change in emissions</a:t>
            </a:r>
          </a:p>
          <a:p>
            <a:pPr eaLnBrk="1" hangingPunct="1"/>
            <a:r>
              <a:rPr lang="en-US" sz="2800" dirty="0">
                <a:latin typeface="Candara" panose="020E0502030303020204" pitchFamily="34" charset="0"/>
              </a:rPr>
              <a:t>If evaluated along the optimal emission trajectory, the marginal damage cost is the Pigou tax – it says how much we should spend on climate policy, by how much we should raise energy prices</a:t>
            </a:r>
          </a:p>
          <a:p>
            <a:pPr eaLnBrk="1" hangingPunct="1"/>
            <a:r>
              <a:rPr lang="en-US" sz="2800" dirty="0">
                <a:latin typeface="Candara" panose="020E0502030303020204" pitchFamily="34" charset="0"/>
              </a:rPr>
              <a:t>It is a normative concept; it tells us what to do, given our values</a:t>
            </a:r>
            <a:endParaRPr lang="en-GB" sz="2800" dirty="0">
              <a:latin typeface="Candara" panose="020E0502030303020204" pitchFamily="34" charset="0"/>
            </a:endParaRPr>
          </a:p>
        </p:txBody>
      </p:sp>
      <p:sp>
        <p:nvSpPr>
          <p:cNvPr id="2055"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Tree>
    <p:extLst>
      <p:ext uri="{BB962C8B-B14F-4D97-AF65-F5344CB8AC3E}">
        <p14:creationId xmlns:p14="http://schemas.microsoft.com/office/powerpoint/2010/main" val="607716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3111500" y="285750"/>
            <a:ext cx="184150" cy="457200"/>
          </a:xfrm>
          <a:prstGeom prst="rect">
            <a:avLst/>
          </a:prstGeom>
          <a:noFill/>
          <a:ln w="9525">
            <a:noFill/>
            <a:miter lim="800000"/>
            <a:headEnd/>
            <a:tailEnd/>
          </a:ln>
          <a:effectLst/>
        </p:spPr>
        <p:txBody>
          <a:bodyPr wrap="none">
            <a:spAutoFit/>
          </a:bodyPr>
          <a:lstStyle/>
          <a:p>
            <a:endParaRPr lang="en-US">
              <a:latin typeface="Comic Sans MS" pitchFamily="66" charset="0"/>
            </a:endParaRPr>
          </a:p>
        </p:txBody>
      </p:sp>
      <p:pic>
        <p:nvPicPr>
          <p:cNvPr id="3" name="Picture 2">
            <a:extLst>
              <a:ext uri="{FF2B5EF4-FFF2-40B4-BE49-F238E27FC236}">
                <a16:creationId xmlns:a16="http://schemas.microsoft.com/office/drawing/2014/main" id="{7A80E3EB-58D2-454B-9D6C-F6D954C3A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41920"/>
            <a:ext cx="9144000" cy="59741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2" name="Rectangle 3"/>
          <p:cNvSpPr>
            <a:spLocks noGrp="1" noChangeArrowheads="1"/>
          </p:cNvSpPr>
          <p:nvPr>
            <p:ph type="title"/>
          </p:nvPr>
        </p:nvSpPr>
        <p:spPr>
          <a:xfrm>
            <a:off x="685800" y="76200"/>
            <a:ext cx="7772400" cy="1143000"/>
          </a:xfrm>
        </p:spPr>
        <p:txBody>
          <a:bodyPr/>
          <a:lstStyle/>
          <a:p>
            <a:pPr eaLnBrk="1" hangingPunct="1"/>
            <a:r>
              <a:rPr lang="en-US" sz="3600" dirty="0">
                <a:latin typeface="Candara" panose="020E0502030303020204" pitchFamily="34" charset="0"/>
              </a:rPr>
              <a:t>Why so many estimates?</a:t>
            </a:r>
            <a:endParaRPr lang="en-GB" sz="3600" dirty="0">
              <a:latin typeface="Candara" panose="020E0502030303020204" pitchFamily="34" charset="0"/>
            </a:endParaRPr>
          </a:p>
        </p:txBody>
      </p:sp>
      <p:sp>
        <p:nvSpPr>
          <p:cNvPr id="313348" name="Rectangle 4"/>
          <p:cNvSpPr>
            <a:spLocks noGrp="1" noChangeArrowheads="1"/>
          </p:cNvSpPr>
          <p:nvPr>
            <p:ph type="body" idx="1"/>
          </p:nvPr>
        </p:nvSpPr>
        <p:spPr>
          <a:xfrm>
            <a:off x="685800" y="1066800"/>
            <a:ext cx="7772400" cy="5105400"/>
          </a:xfrm>
        </p:spPr>
        <p:txBody>
          <a:bodyPr/>
          <a:lstStyle/>
          <a:p>
            <a:pPr eaLnBrk="1" hangingPunct="1"/>
            <a:r>
              <a:rPr lang="en-GB" sz="2800" dirty="0">
                <a:latin typeface="Candara" panose="020E0502030303020204" pitchFamily="34" charset="0"/>
              </a:rPr>
              <a:t>There are 27 estimates of the total costs of climate change, and over 1300 of its first partial derivative, the social cost of carbon</a:t>
            </a:r>
          </a:p>
          <a:p>
            <a:pPr eaLnBrk="1" hangingPunct="1"/>
            <a:r>
              <a:rPr lang="en-GB" sz="2800" dirty="0">
                <a:latin typeface="Candara" panose="020E0502030303020204" pitchFamily="34" charset="0"/>
              </a:rPr>
              <a:t>An estimate of the social cost of carbon requires</a:t>
            </a:r>
          </a:p>
          <a:p>
            <a:pPr lvl="1" eaLnBrk="1" hangingPunct="1"/>
            <a:r>
              <a:rPr lang="en-GB" sz="2400" dirty="0">
                <a:latin typeface="Candara" panose="020E0502030303020204" pitchFamily="34" charset="0"/>
              </a:rPr>
              <a:t>Not just a point estimate, but an impact function</a:t>
            </a:r>
          </a:p>
          <a:p>
            <a:pPr lvl="1" eaLnBrk="1" hangingPunct="1"/>
            <a:r>
              <a:rPr lang="en-GB" sz="2400" dirty="0">
                <a:latin typeface="Candara" panose="020E0502030303020204" pitchFamily="34" charset="0"/>
              </a:rPr>
              <a:t>A model of the impact of emissions on concentrations, and concentrations on climate</a:t>
            </a:r>
          </a:p>
          <a:p>
            <a:pPr lvl="1" eaLnBrk="1" hangingPunct="1"/>
            <a:r>
              <a:rPr lang="en-GB" sz="2400" dirty="0">
                <a:latin typeface="Candara" panose="020E0502030303020204" pitchFamily="34" charset="0"/>
              </a:rPr>
              <a:t>Scenarios of emissions, population, income</a:t>
            </a:r>
          </a:p>
          <a:p>
            <a:pPr lvl="1" eaLnBrk="1" hangingPunct="1"/>
            <a:r>
              <a:rPr lang="en-GB" sz="2400" dirty="0">
                <a:latin typeface="Candara" panose="020E0502030303020204" pitchFamily="34" charset="0"/>
              </a:rPr>
              <a:t>Aggregation over time, over people, over futures</a:t>
            </a:r>
          </a:p>
          <a:p>
            <a:pPr eaLnBrk="1" hangingPunct="1"/>
            <a:endParaRPr lang="en-GB" sz="2800" dirty="0">
              <a:latin typeface="Candara" panose="020E0502030303020204" pitchFamily="34" charset="0"/>
            </a:endParaRPr>
          </a:p>
        </p:txBody>
      </p:sp>
      <p:sp>
        <p:nvSpPr>
          <p:cNvPr id="2055"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Tree>
    <p:extLst>
      <p:ext uri="{BB962C8B-B14F-4D97-AF65-F5344CB8AC3E}">
        <p14:creationId xmlns:p14="http://schemas.microsoft.com/office/powerpoint/2010/main" val="971148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3111500" y="285750"/>
            <a:ext cx="184150" cy="457200"/>
          </a:xfrm>
          <a:prstGeom prst="rect">
            <a:avLst/>
          </a:prstGeom>
          <a:noFill/>
          <a:ln w="9525">
            <a:noFill/>
            <a:miter lim="800000"/>
            <a:headEnd/>
            <a:tailEnd/>
          </a:ln>
          <a:effectLst/>
        </p:spPr>
        <p:txBody>
          <a:bodyPr wrap="none">
            <a:spAutoFit/>
          </a:bodyPr>
          <a:lstStyle/>
          <a:p>
            <a:endParaRPr lang="en-US">
              <a:latin typeface="Comic Sans MS" pitchFamily="66" charset="0"/>
            </a:endParaRPr>
          </a:p>
        </p:txBody>
      </p:sp>
      <p:pic>
        <p:nvPicPr>
          <p:cNvPr id="3" name="Picture 2">
            <a:extLst>
              <a:ext uri="{FF2B5EF4-FFF2-40B4-BE49-F238E27FC236}">
                <a16:creationId xmlns:a16="http://schemas.microsoft.com/office/drawing/2014/main" id="{7A80E3EB-58D2-454B-9D6C-F6D954C3A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41920"/>
            <a:ext cx="9144000" cy="5974160"/>
          </a:xfrm>
          <a:prstGeom prst="rect">
            <a:avLst/>
          </a:prstGeom>
        </p:spPr>
      </p:pic>
    </p:spTree>
    <p:extLst>
      <p:ext uri="{BB962C8B-B14F-4D97-AF65-F5344CB8AC3E}">
        <p14:creationId xmlns:p14="http://schemas.microsoft.com/office/powerpoint/2010/main" val="2638593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7F01D75-76ED-42BE-89F4-2454AC2AD2AE}"/>
              </a:ext>
            </a:extLst>
          </p:cNvPr>
          <p:cNvGraphicFramePr>
            <a:graphicFrameLocks noGrp="1"/>
          </p:cNvGraphicFramePr>
          <p:nvPr>
            <p:extLst>
              <p:ext uri="{D42A27DB-BD31-4B8C-83A1-F6EECF244321}">
                <p14:modId xmlns:p14="http://schemas.microsoft.com/office/powerpoint/2010/main" val="3120576244"/>
              </p:ext>
            </p:extLst>
          </p:nvPr>
        </p:nvGraphicFramePr>
        <p:xfrm>
          <a:off x="1790700" y="1397000"/>
          <a:ext cx="5562600" cy="4145280"/>
        </p:xfrm>
        <a:graphic>
          <a:graphicData uri="http://schemas.openxmlformats.org/drawingml/2006/table">
            <a:tbl>
              <a:tblPr firstRow="1" bandRow="1">
                <a:tableStyleId>{5C22544A-7EE6-4342-B048-85BDC9FD1C3A}</a:tableStyleId>
              </a:tblPr>
              <a:tblGrid>
                <a:gridCol w="1696598">
                  <a:extLst>
                    <a:ext uri="{9D8B030D-6E8A-4147-A177-3AD203B41FA5}">
                      <a16:colId xmlns:a16="http://schemas.microsoft.com/office/drawing/2014/main" val="2386694130"/>
                    </a:ext>
                  </a:extLst>
                </a:gridCol>
                <a:gridCol w="1237102">
                  <a:extLst>
                    <a:ext uri="{9D8B030D-6E8A-4147-A177-3AD203B41FA5}">
                      <a16:colId xmlns:a16="http://schemas.microsoft.com/office/drawing/2014/main" val="2116630665"/>
                    </a:ext>
                  </a:extLst>
                </a:gridCol>
                <a:gridCol w="1466850">
                  <a:extLst>
                    <a:ext uri="{9D8B030D-6E8A-4147-A177-3AD203B41FA5}">
                      <a16:colId xmlns:a16="http://schemas.microsoft.com/office/drawing/2014/main" val="3462393129"/>
                    </a:ext>
                  </a:extLst>
                </a:gridCol>
                <a:gridCol w="1162050">
                  <a:extLst>
                    <a:ext uri="{9D8B030D-6E8A-4147-A177-3AD203B41FA5}">
                      <a16:colId xmlns:a16="http://schemas.microsoft.com/office/drawing/2014/main" val="1129987371"/>
                    </a:ext>
                  </a:extLst>
                </a:gridCol>
              </a:tblGrid>
              <a:tr h="370840">
                <a:tc>
                  <a:txBody>
                    <a:bodyPr/>
                    <a:lstStyle/>
                    <a:p>
                      <a:r>
                        <a:rPr lang="en-GB" sz="2800" dirty="0">
                          <a:latin typeface="Candara" panose="020E0502030303020204" pitchFamily="34" charset="0"/>
                        </a:rPr>
                        <a:t>PRTP</a:t>
                      </a:r>
                    </a:p>
                  </a:txBody>
                  <a:tcPr/>
                </a:tc>
                <a:tc>
                  <a:txBody>
                    <a:bodyPr/>
                    <a:lstStyle/>
                    <a:p>
                      <a:pPr algn="ctr"/>
                      <a:r>
                        <a:rPr lang="en-GB" sz="2800" dirty="0">
                          <a:latin typeface="Candara" panose="020E0502030303020204" pitchFamily="34" charset="0"/>
                        </a:rPr>
                        <a:t>Mode</a:t>
                      </a:r>
                    </a:p>
                  </a:txBody>
                  <a:tcPr/>
                </a:tc>
                <a:tc>
                  <a:txBody>
                    <a:bodyPr/>
                    <a:lstStyle/>
                    <a:p>
                      <a:pPr algn="ctr"/>
                      <a:r>
                        <a:rPr lang="en-GB" sz="2800" dirty="0">
                          <a:latin typeface="Candara" panose="020E0502030303020204" pitchFamily="34" charset="0"/>
                        </a:rPr>
                        <a:t>Mean</a:t>
                      </a:r>
                    </a:p>
                  </a:txBody>
                  <a:tcPr/>
                </a:tc>
                <a:tc>
                  <a:txBody>
                    <a:bodyPr/>
                    <a:lstStyle/>
                    <a:p>
                      <a:pPr algn="ctr"/>
                      <a:r>
                        <a:rPr lang="en-GB" sz="2800" dirty="0">
                          <a:latin typeface="Candara" panose="020E0502030303020204" pitchFamily="34" charset="0"/>
                        </a:rPr>
                        <a:t>SD</a:t>
                      </a:r>
                    </a:p>
                  </a:txBody>
                  <a:tcPr/>
                </a:tc>
                <a:extLst>
                  <a:ext uri="{0D108BD9-81ED-4DB2-BD59-A6C34878D82A}">
                    <a16:rowId xmlns:a16="http://schemas.microsoft.com/office/drawing/2014/main" val="3943755159"/>
                  </a:ext>
                </a:extLst>
              </a:tr>
              <a:tr h="370840">
                <a:tc>
                  <a:txBody>
                    <a:bodyPr/>
                    <a:lstStyle/>
                    <a:p>
                      <a:r>
                        <a:rPr lang="en-GB" sz="2800" dirty="0">
                          <a:latin typeface="Candara" panose="020E0502030303020204" pitchFamily="34" charset="0"/>
                        </a:rPr>
                        <a:t>0%</a:t>
                      </a:r>
                    </a:p>
                  </a:txBody>
                  <a:tcPr/>
                </a:tc>
                <a:tc>
                  <a:txBody>
                    <a:bodyPr/>
                    <a:lstStyle/>
                    <a:p>
                      <a:pPr algn="r"/>
                      <a:r>
                        <a:rPr lang="en-GB" sz="2800" dirty="0">
                          <a:latin typeface="Candara" panose="020E0502030303020204" pitchFamily="34" charset="0"/>
                        </a:rPr>
                        <a:t>202</a:t>
                      </a:r>
                    </a:p>
                  </a:txBody>
                  <a:tcPr/>
                </a:tc>
                <a:tc>
                  <a:txBody>
                    <a:bodyPr/>
                    <a:lstStyle/>
                    <a:p>
                      <a:pPr algn="r"/>
                      <a:r>
                        <a:rPr lang="en-GB" sz="2800" dirty="0">
                          <a:latin typeface="Candara" panose="020E0502030303020204" pitchFamily="34" charset="0"/>
                        </a:rPr>
                        <a:t>686</a:t>
                      </a:r>
                    </a:p>
                  </a:txBody>
                  <a:tcPr/>
                </a:tc>
                <a:tc>
                  <a:txBody>
                    <a:bodyPr/>
                    <a:lstStyle/>
                    <a:p>
                      <a:pPr algn="r"/>
                      <a:r>
                        <a:rPr lang="en-GB" sz="2800" dirty="0">
                          <a:latin typeface="Candara" panose="020E0502030303020204" pitchFamily="34" charset="0"/>
                        </a:rPr>
                        <a:t>644</a:t>
                      </a:r>
                    </a:p>
                  </a:txBody>
                  <a:tcPr/>
                </a:tc>
                <a:extLst>
                  <a:ext uri="{0D108BD9-81ED-4DB2-BD59-A6C34878D82A}">
                    <a16:rowId xmlns:a16="http://schemas.microsoft.com/office/drawing/2014/main" val="2596427391"/>
                  </a:ext>
                </a:extLst>
              </a:tr>
              <a:tr h="370840">
                <a:tc>
                  <a:txBody>
                    <a:bodyPr/>
                    <a:lstStyle/>
                    <a:p>
                      <a:r>
                        <a:rPr lang="en-GB" sz="2800" dirty="0">
                          <a:latin typeface="Candara" panose="020E0502030303020204" pitchFamily="34" charset="0"/>
                        </a:rPr>
                        <a:t>1%</a:t>
                      </a:r>
                    </a:p>
                  </a:txBody>
                  <a:tcPr/>
                </a:tc>
                <a:tc>
                  <a:txBody>
                    <a:bodyPr/>
                    <a:lstStyle/>
                    <a:p>
                      <a:pPr algn="r"/>
                      <a:r>
                        <a:rPr lang="en-GB" sz="2800" dirty="0">
                          <a:latin typeface="Candara" panose="020E0502030303020204" pitchFamily="34" charset="0"/>
                        </a:rPr>
                        <a:t>100</a:t>
                      </a:r>
                    </a:p>
                  </a:txBody>
                  <a:tcPr/>
                </a:tc>
                <a:tc>
                  <a:txBody>
                    <a:bodyPr/>
                    <a:lstStyle/>
                    <a:p>
                      <a:pPr algn="r"/>
                      <a:r>
                        <a:rPr lang="en-GB" sz="2800" dirty="0">
                          <a:latin typeface="Candara" panose="020E0502030303020204" pitchFamily="34" charset="0"/>
                        </a:rPr>
                        <a:t>378</a:t>
                      </a:r>
                    </a:p>
                  </a:txBody>
                  <a:tcPr/>
                </a:tc>
                <a:tc>
                  <a:txBody>
                    <a:bodyPr/>
                    <a:lstStyle/>
                    <a:p>
                      <a:pPr algn="r"/>
                      <a:r>
                        <a:rPr lang="en-GB" sz="2800" dirty="0">
                          <a:latin typeface="Candara" panose="020E0502030303020204" pitchFamily="34" charset="0"/>
                        </a:rPr>
                        <a:t>471</a:t>
                      </a:r>
                    </a:p>
                  </a:txBody>
                  <a:tcPr/>
                </a:tc>
                <a:extLst>
                  <a:ext uri="{0D108BD9-81ED-4DB2-BD59-A6C34878D82A}">
                    <a16:rowId xmlns:a16="http://schemas.microsoft.com/office/drawing/2014/main" val="3615801884"/>
                  </a:ext>
                </a:extLst>
              </a:tr>
              <a:tr h="370840">
                <a:tc>
                  <a:txBody>
                    <a:bodyPr/>
                    <a:lstStyle/>
                    <a:p>
                      <a:r>
                        <a:rPr lang="en-GB" sz="2800" dirty="0">
                          <a:latin typeface="Candara" panose="020E0502030303020204" pitchFamily="34" charset="0"/>
                        </a:rPr>
                        <a:t>3%</a:t>
                      </a:r>
                    </a:p>
                  </a:txBody>
                  <a:tcPr/>
                </a:tc>
                <a:tc>
                  <a:txBody>
                    <a:bodyPr/>
                    <a:lstStyle/>
                    <a:p>
                      <a:pPr algn="r"/>
                      <a:r>
                        <a:rPr lang="en-GB" sz="2800" dirty="0">
                          <a:latin typeface="Candara" panose="020E0502030303020204" pitchFamily="34" charset="0"/>
                        </a:rPr>
                        <a:t>28</a:t>
                      </a:r>
                    </a:p>
                  </a:txBody>
                  <a:tcPr/>
                </a:tc>
                <a:tc>
                  <a:txBody>
                    <a:bodyPr/>
                    <a:lstStyle/>
                    <a:p>
                      <a:pPr algn="r"/>
                      <a:r>
                        <a:rPr lang="en-GB" sz="2800" dirty="0">
                          <a:latin typeface="Candara" panose="020E0502030303020204" pitchFamily="34" charset="0"/>
                        </a:rPr>
                        <a:t>43</a:t>
                      </a:r>
                    </a:p>
                  </a:txBody>
                  <a:tcPr/>
                </a:tc>
                <a:tc>
                  <a:txBody>
                    <a:bodyPr/>
                    <a:lstStyle/>
                    <a:p>
                      <a:pPr algn="r"/>
                      <a:r>
                        <a:rPr lang="en-GB" sz="2800" dirty="0">
                          <a:latin typeface="Candara" panose="020E0502030303020204" pitchFamily="34" charset="0"/>
                        </a:rPr>
                        <a:t>35</a:t>
                      </a:r>
                    </a:p>
                  </a:txBody>
                  <a:tcPr/>
                </a:tc>
                <a:extLst>
                  <a:ext uri="{0D108BD9-81ED-4DB2-BD59-A6C34878D82A}">
                    <a16:rowId xmlns:a16="http://schemas.microsoft.com/office/drawing/2014/main" val="3555996766"/>
                  </a:ext>
                </a:extLst>
              </a:tr>
              <a:tr h="370840">
                <a:tc>
                  <a:txBody>
                    <a:bodyPr/>
                    <a:lstStyle/>
                    <a:p>
                      <a:endParaRPr lang="en-GB" sz="2800" dirty="0">
                        <a:latin typeface="Candara" panose="020E0502030303020204" pitchFamily="34" charset="0"/>
                      </a:endParaRPr>
                    </a:p>
                  </a:txBody>
                  <a:tcPr/>
                </a:tc>
                <a:tc>
                  <a:txBody>
                    <a:bodyPr/>
                    <a:lstStyle/>
                    <a:p>
                      <a:pPr algn="r"/>
                      <a:endParaRPr lang="en-GB" sz="2800" dirty="0">
                        <a:latin typeface="Candara" panose="020E0502030303020204" pitchFamily="34" charset="0"/>
                      </a:endParaRPr>
                    </a:p>
                  </a:txBody>
                  <a:tcPr/>
                </a:tc>
                <a:tc>
                  <a:txBody>
                    <a:bodyPr/>
                    <a:lstStyle/>
                    <a:p>
                      <a:pPr algn="r"/>
                      <a:endParaRPr lang="en-GB" sz="2800">
                        <a:latin typeface="Candara" panose="020E0502030303020204" pitchFamily="34" charset="0"/>
                      </a:endParaRPr>
                    </a:p>
                  </a:txBody>
                  <a:tcPr/>
                </a:tc>
                <a:tc>
                  <a:txBody>
                    <a:bodyPr/>
                    <a:lstStyle/>
                    <a:p>
                      <a:pPr algn="r"/>
                      <a:endParaRPr lang="en-GB" sz="2800">
                        <a:latin typeface="Candara" panose="020E0502030303020204" pitchFamily="34" charset="0"/>
                      </a:endParaRPr>
                    </a:p>
                  </a:txBody>
                  <a:tcPr/>
                </a:tc>
                <a:extLst>
                  <a:ext uri="{0D108BD9-81ED-4DB2-BD59-A6C34878D82A}">
                    <a16:rowId xmlns:a16="http://schemas.microsoft.com/office/drawing/2014/main" val="1427908326"/>
                  </a:ext>
                </a:extLst>
              </a:tr>
              <a:tr h="370840">
                <a:tc>
                  <a:txBody>
                    <a:bodyPr/>
                    <a:lstStyle/>
                    <a:p>
                      <a:r>
                        <a:rPr lang="en-GB" sz="2800" dirty="0">
                          <a:latin typeface="Candara" panose="020E0502030303020204" pitchFamily="34" charset="0"/>
                        </a:rPr>
                        <a:t>EU</a:t>
                      </a:r>
                    </a:p>
                  </a:txBody>
                  <a:tcPr/>
                </a:tc>
                <a:tc>
                  <a:txBody>
                    <a:bodyPr/>
                    <a:lstStyle/>
                    <a:p>
                      <a:pPr algn="r"/>
                      <a:r>
                        <a:rPr lang="en-GB" sz="2800" dirty="0">
                          <a:latin typeface="Candara" panose="020E0502030303020204" pitchFamily="34" charset="0"/>
                        </a:rPr>
                        <a:t>102</a:t>
                      </a:r>
                    </a:p>
                  </a:txBody>
                  <a:tcPr/>
                </a:tc>
                <a:tc>
                  <a:txBody>
                    <a:bodyPr/>
                    <a:lstStyle/>
                    <a:p>
                      <a:pPr algn="r"/>
                      <a:r>
                        <a:rPr lang="en-GB" sz="2800" dirty="0">
                          <a:latin typeface="Candara" panose="020E0502030303020204" pitchFamily="34" charset="0"/>
                        </a:rPr>
                        <a:t>Oct</a:t>
                      </a:r>
                    </a:p>
                  </a:txBody>
                  <a:tcPr/>
                </a:tc>
                <a:tc>
                  <a:txBody>
                    <a:bodyPr/>
                    <a:lstStyle/>
                    <a:p>
                      <a:pPr algn="l"/>
                      <a:r>
                        <a:rPr lang="en-GB" sz="2800" dirty="0">
                          <a:latin typeface="Candara" panose="020E0502030303020204" pitchFamily="34" charset="0"/>
                        </a:rPr>
                        <a:t>2020</a:t>
                      </a:r>
                    </a:p>
                  </a:txBody>
                  <a:tcPr/>
                </a:tc>
                <a:extLst>
                  <a:ext uri="{0D108BD9-81ED-4DB2-BD59-A6C34878D82A}">
                    <a16:rowId xmlns:a16="http://schemas.microsoft.com/office/drawing/2014/main" val="2677866721"/>
                  </a:ext>
                </a:extLst>
              </a:tr>
              <a:tr h="370840">
                <a:tc>
                  <a:txBody>
                    <a:bodyPr/>
                    <a:lstStyle/>
                    <a:p>
                      <a:r>
                        <a:rPr lang="en-GB" sz="2800" dirty="0">
                          <a:latin typeface="Candara" panose="020E0502030303020204" pitchFamily="34" charset="0"/>
                        </a:rPr>
                        <a:t>California</a:t>
                      </a:r>
                    </a:p>
                  </a:txBody>
                  <a:tcPr/>
                </a:tc>
                <a:tc>
                  <a:txBody>
                    <a:bodyPr/>
                    <a:lstStyle/>
                    <a:p>
                      <a:pPr algn="r"/>
                      <a:r>
                        <a:rPr lang="en-GB" sz="2800" dirty="0">
                          <a:latin typeface="Candara" panose="020E0502030303020204" pitchFamily="34" charset="0"/>
                        </a:rPr>
                        <a:t>62</a:t>
                      </a:r>
                    </a:p>
                  </a:txBody>
                  <a:tcPr/>
                </a:tc>
                <a:tc>
                  <a:txBody>
                    <a:bodyPr/>
                    <a:lstStyle/>
                    <a:p>
                      <a:pPr algn="r"/>
                      <a:r>
                        <a:rPr lang="en-GB" sz="2800" dirty="0">
                          <a:latin typeface="Candara" panose="020E0502030303020204" pitchFamily="34" charset="0"/>
                        </a:rPr>
                        <a:t>Oct</a:t>
                      </a:r>
                    </a:p>
                  </a:txBody>
                  <a:tcPr/>
                </a:tc>
                <a:tc>
                  <a:txBody>
                    <a:bodyPr/>
                    <a:lstStyle/>
                    <a:p>
                      <a:pPr algn="l"/>
                      <a:r>
                        <a:rPr lang="en-GB" sz="2800" dirty="0">
                          <a:latin typeface="Candara" panose="020E0502030303020204" pitchFamily="34" charset="0"/>
                        </a:rPr>
                        <a:t>2020</a:t>
                      </a:r>
                    </a:p>
                  </a:txBody>
                  <a:tcPr/>
                </a:tc>
                <a:extLst>
                  <a:ext uri="{0D108BD9-81ED-4DB2-BD59-A6C34878D82A}">
                    <a16:rowId xmlns:a16="http://schemas.microsoft.com/office/drawing/2014/main" val="3754871806"/>
                  </a:ext>
                </a:extLst>
              </a:tr>
              <a:tr h="370840">
                <a:tc>
                  <a:txBody>
                    <a:bodyPr/>
                    <a:lstStyle/>
                    <a:p>
                      <a:r>
                        <a:rPr lang="en-GB" sz="2800" dirty="0" err="1">
                          <a:latin typeface="Candara" panose="020E0502030303020204" pitchFamily="34" charset="0"/>
                        </a:rPr>
                        <a:t>Shenzen</a:t>
                      </a:r>
                      <a:endParaRPr lang="en-GB" sz="2800" dirty="0">
                        <a:latin typeface="Candara" panose="020E0502030303020204" pitchFamily="34" charset="0"/>
                      </a:endParaRPr>
                    </a:p>
                  </a:txBody>
                  <a:tcPr/>
                </a:tc>
                <a:tc>
                  <a:txBody>
                    <a:bodyPr/>
                    <a:lstStyle/>
                    <a:p>
                      <a:pPr algn="r"/>
                      <a:r>
                        <a:rPr lang="en-GB" sz="2800" dirty="0">
                          <a:latin typeface="Candara" panose="020E0502030303020204" pitchFamily="34" charset="0"/>
                        </a:rPr>
                        <a:t>18</a:t>
                      </a:r>
                    </a:p>
                  </a:txBody>
                  <a:tcPr/>
                </a:tc>
                <a:tc>
                  <a:txBody>
                    <a:bodyPr/>
                    <a:lstStyle/>
                    <a:p>
                      <a:pPr algn="r"/>
                      <a:r>
                        <a:rPr lang="en-GB" sz="2800" dirty="0">
                          <a:latin typeface="Candara" panose="020E0502030303020204" pitchFamily="34" charset="0"/>
                        </a:rPr>
                        <a:t>Oct</a:t>
                      </a:r>
                    </a:p>
                  </a:txBody>
                  <a:tcPr/>
                </a:tc>
                <a:tc>
                  <a:txBody>
                    <a:bodyPr/>
                    <a:lstStyle/>
                    <a:p>
                      <a:pPr algn="l"/>
                      <a:r>
                        <a:rPr lang="en-GB" sz="2800" dirty="0">
                          <a:latin typeface="Candara" panose="020E0502030303020204" pitchFamily="34" charset="0"/>
                        </a:rPr>
                        <a:t>2020</a:t>
                      </a:r>
                    </a:p>
                  </a:txBody>
                  <a:tcPr/>
                </a:tc>
                <a:extLst>
                  <a:ext uri="{0D108BD9-81ED-4DB2-BD59-A6C34878D82A}">
                    <a16:rowId xmlns:a16="http://schemas.microsoft.com/office/drawing/2014/main" val="1673250942"/>
                  </a:ext>
                </a:extLst>
              </a:tr>
            </a:tbl>
          </a:graphicData>
        </a:graphic>
      </p:graphicFrame>
      <p:sp>
        <p:nvSpPr>
          <p:cNvPr id="3" name="TextBox 2">
            <a:extLst>
              <a:ext uri="{FF2B5EF4-FFF2-40B4-BE49-F238E27FC236}">
                <a16:creationId xmlns:a16="http://schemas.microsoft.com/office/drawing/2014/main" id="{03D0F03A-C2B9-4ECC-827F-EB16F3C7F6B5}"/>
              </a:ext>
            </a:extLst>
          </p:cNvPr>
          <p:cNvSpPr txBox="1"/>
          <p:nvPr/>
        </p:nvSpPr>
        <p:spPr>
          <a:xfrm>
            <a:off x="2057400" y="703802"/>
            <a:ext cx="5184433" cy="646331"/>
          </a:xfrm>
          <a:prstGeom prst="rect">
            <a:avLst/>
          </a:prstGeom>
          <a:noFill/>
        </p:spPr>
        <p:txBody>
          <a:bodyPr wrap="none" rtlCol="0">
            <a:spAutoFit/>
          </a:bodyPr>
          <a:lstStyle/>
          <a:p>
            <a:r>
              <a:rPr lang="en-GB" sz="3600" dirty="0">
                <a:latin typeface="Candara" panose="020E0502030303020204" pitchFamily="34" charset="0"/>
              </a:rPr>
              <a:t>Social cost of carbon, $/</a:t>
            </a:r>
            <a:r>
              <a:rPr lang="en-GB" sz="3600" dirty="0" err="1">
                <a:latin typeface="Candara" panose="020E0502030303020204" pitchFamily="34" charset="0"/>
              </a:rPr>
              <a:t>tC</a:t>
            </a:r>
            <a:endParaRPr lang="en-GB" sz="3600" dirty="0">
              <a:latin typeface="Candara" panose="020E0502030303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E384FA-57DD-4762-92E6-CCC163573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0000"/>
            <a:ext cx="9144000" cy="601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152400"/>
            <a:ext cx="7772400" cy="1143000"/>
          </a:xfrm>
        </p:spPr>
        <p:txBody>
          <a:bodyPr/>
          <a:lstStyle/>
          <a:p>
            <a:pPr eaLnBrk="1" hangingPunct="1"/>
            <a:r>
              <a:rPr lang="de-DE" sz="3200" dirty="0">
                <a:latin typeface="Candara" panose="020E0502030303020204" pitchFamily="34" charset="0"/>
              </a:rPr>
              <a:t>Impacts of Climate</a:t>
            </a:r>
            <a:endParaRPr lang="en-GB" sz="3200" dirty="0">
              <a:latin typeface="Candara" panose="020E0502030303020204" pitchFamily="34" charset="0"/>
            </a:endParaRPr>
          </a:p>
        </p:txBody>
      </p:sp>
      <p:sp>
        <p:nvSpPr>
          <p:cNvPr id="9219" name="Rectangle 3"/>
          <p:cNvSpPr>
            <a:spLocks noGrp="1" noChangeArrowheads="1"/>
          </p:cNvSpPr>
          <p:nvPr>
            <p:ph type="body" idx="1"/>
          </p:nvPr>
        </p:nvSpPr>
        <p:spPr>
          <a:xfrm>
            <a:off x="609600" y="1143000"/>
            <a:ext cx="7772400" cy="5029200"/>
          </a:xfrm>
        </p:spPr>
        <p:txBody>
          <a:bodyPr/>
          <a:lstStyle/>
          <a:p>
            <a:pPr eaLnBrk="1" hangingPunct="1">
              <a:lnSpc>
                <a:spcPct val="90000"/>
              </a:lnSpc>
            </a:pPr>
            <a:r>
              <a:rPr lang="de-DE" sz="2800" dirty="0">
                <a:latin typeface="Candara" panose="020E0502030303020204" pitchFamily="34" charset="0"/>
              </a:rPr>
              <a:t>Climate change has many different impacts, with different effects for different countries, sectors, times</a:t>
            </a:r>
          </a:p>
          <a:p>
            <a:pPr eaLnBrk="1" hangingPunct="1">
              <a:lnSpc>
                <a:spcPct val="90000"/>
              </a:lnSpc>
            </a:pPr>
            <a:r>
              <a:rPr lang="de-DE" sz="2800" dirty="0">
                <a:latin typeface="Candara" panose="020E0502030303020204" pitchFamily="34" charset="0"/>
              </a:rPr>
              <a:t>If one wants to get insights, high level indicators need to be used</a:t>
            </a:r>
          </a:p>
        </p:txBody>
      </p:sp>
    </p:spTree>
    <p:extLst>
      <p:ext uri="{BB962C8B-B14F-4D97-AF65-F5344CB8AC3E}">
        <p14:creationId xmlns:p14="http://schemas.microsoft.com/office/powerpoint/2010/main" val="1671733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5154" name="Picture 2"/>
          <p:cNvPicPr>
            <a:picLocks noChangeAspect="1" noChangeArrowheads="1"/>
          </p:cNvPicPr>
          <p:nvPr/>
        </p:nvPicPr>
        <p:blipFill>
          <a:blip r:embed="rId3" cstate="print"/>
          <a:srcRect/>
          <a:stretch>
            <a:fillRect/>
          </a:stretch>
        </p:blipFill>
        <p:spPr bwMode="auto">
          <a:xfrm>
            <a:off x="457200" y="450850"/>
            <a:ext cx="8686800" cy="4200525"/>
          </a:xfrm>
          <a:prstGeom prst="rect">
            <a:avLst/>
          </a:prstGeom>
          <a:noFill/>
          <a:ln w="9525">
            <a:noFill/>
            <a:miter lim="800000"/>
            <a:headEnd/>
            <a:tailEnd/>
          </a:ln>
          <a:effectLst/>
        </p:spPr>
      </p:pic>
      <p:sp>
        <p:nvSpPr>
          <p:cNvPr id="305155" name="Text Box 3"/>
          <p:cNvSpPr txBox="1">
            <a:spLocks noChangeArrowheads="1"/>
          </p:cNvSpPr>
          <p:nvPr/>
        </p:nvSpPr>
        <p:spPr bwMode="auto">
          <a:xfrm>
            <a:off x="2667000" y="4114800"/>
            <a:ext cx="838200" cy="396875"/>
          </a:xfrm>
          <a:prstGeom prst="rect">
            <a:avLst/>
          </a:prstGeom>
          <a:noFill/>
          <a:ln w="9525">
            <a:noFill/>
            <a:miter lim="800000"/>
            <a:headEnd/>
            <a:tailEnd/>
          </a:ln>
          <a:effectLst/>
        </p:spPr>
        <p:txBody>
          <a:bodyPr>
            <a:spAutoFit/>
          </a:bodyPr>
          <a:lstStyle/>
          <a:p>
            <a:pPr>
              <a:spcBef>
                <a:spcPct val="50000"/>
              </a:spcBef>
            </a:pPr>
            <a:r>
              <a:rPr lang="en-US" altLang="en-US" sz="2000" b="1">
                <a:latin typeface="Arial Narrow" pitchFamily="34" charset="0"/>
              </a:rPr>
              <a:t>Year</a:t>
            </a:r>
            <a:endParaRPr lang="en-AU" altLang="en-US" sz="2000" b="1">
              <a:latin typeface="Arial Narrow" pitchFamily="34" charset="0"/>
            </a:endParaRPr>
          </a:p>
        </p:txBody>
      </p:sp>
      <p:sp>
        <p:nvSpPr>
          <p:cNvPr id="305156" name="Text Box 4"/>
          <p:cNvSpPr txBox="1">
            <a:spLocks noChangeArrowheads="1"/>
          </p:cNvSpPr>
          <p:nvPr/>
        </p:nvSpPr>
        <p:spPr bwMode="auto">
          <a:xfrm rot="16200000">
            <a:off x="-1249362" y="2316162"/>
            <a:ext cx="2895600" cy="396875"/>
          </a:xfrm>
          <a:prstGeom prst="rect">
            <a:avLst/>
          </a:prstGeom>
          <a:noFill/>
          <a:ln w="9525">
            <a:noFill/>
            <a:miter lim="800000"/>
            <a:headEnd/>
            <a:tailEnd/>
          </a:ln>
          <a:effectLst/>
        </p:spPr>
        <p:txBody>
          <a:bodyPr>
            <a:spAutoFit/>
          </a:bodyPr>
          <a:lstStyle/>
          <a:p>
            <a:pPr>
              <a:spcBef>
                <a:spcPct val="50000"/>
              </a:spcBef>
            </a:pPr>
            <a:r>
              <a:rPr lang="en-US" altLang="en-US" sz="2000" b="1">
                <a:latin typeface="Arial Narrow" pitchFamily="34" charset="0"/>
              </a:rPr>
              <a:t>Global mean warming </a:t>
            </a:r>
            <a:r>
              <a:rPr lang="en-US" altLang="en-US" sz="2000" b="1" baseline="30000">
                <a:latin typeface="Arial Narrow" pitchFamily="34" charset="0"/>
              </a:rPr>
              <a:t>o</a:t>
            </a:r>
            <a:r>
              <a:rPr lang="en-US" altLang="en-US" sz="2000" b="1">
                <a:latin typeface="Arial Narrow" pitchFamily="34" charset="0"/>
              </a:rPr>
              <a:t>C</a:t>
            </a:r>
            <a:endParaRPr lang="en-AU" altLang="en-US" sz="2000" b="1">
              <a:latin typeface="Arial Narrow" pitchFamily="34" charset="0"/>
            </a:endParaRPr>
          </a:p>
        </p:txBody>
      </p:sp>
      <p:sp>
        <p:nvSpPr>
          <p:cNvPr id="305157" name="Text Box 5"/>
          <p:cNvSpPr txBox="1">
            <a:spLocks noChangeArrowheads="1"/>
          </p:cNvSpPr>
          <p:nvPr/>
        </p:nvSpPr>
        <p:spPr bwMode="auto">
          <a:xfrm>
            <a:off x="4419600" y="5105400"/>
            <a:ext cx="4572000" cy="1465263"/>
          </a:xfrm>
          <a:prstGeom prst="rect">
            <a:avLst/>
          </a:prstGeom>
          <a:noFill/>
          <a:ln w="9525">
            <a:noFill/>
            <a:miter lim="800000"/>
            <a:headEnd/>
            <a:tailEnd/>
          </a:ln>
          <a:effectLst/>
        </p:spPr>
        <p:txBody>
          <a:bodyPr>
            <a:spAutoFit/>
          </a:bodyPr>
          <a:lstStyle/>
          <a:p>
            <a:r>
              <a:rPr lang="en-US" altLang="en-US" sz="1800">
                <a:latin typeface="Arial Narrow" pitchFamily="34" charset="0"/>
              </a:rPr>
              <a:t>I   </a:t>
            </a:r>
            <a:r>
              <a:rPr lang="en-AU" altLang="en-US" sz="1800">
                <a:latin typeface="Arial Narrow" pitchFamily="34" charset="0"/>
              </a:rPr>
              <a:t>Risks to Unique and Threatened Systems</a:t>
            </a:r>
          </a:p>
          <a:p>
            <a:r>
              <a:rPr lang="en-US" altLang="en-US" sz="1800">
                <a:latin typeface="Arial Narrow" pitchFamily="34" charset="0"/>
              </a:rPr>
              <a:t>II  </a:t>
            </a:r>
            <a:r>
              <a:rPr lang="en-AU" altLang="en-US" sz="1800">
                <a:latin typeface="Arial Narrow" pitchFamily="34" charset="0"/>
              </a:rPr>
              <a:t>Risks from Extreme Climate Events</a:t>
            </a:r>
          </a:p>
          <a:p>
            <a:r>
              <a:rPr lang="en-US" altLang="en-US" sz="1800">
                <a:latin typeface="Arial Narrow" pitchFamily="34" charset="0"/>
              </a:rPr>
              <a:t>III </a:t>
            </a:r>
            <a:r>
              <a:rPr lang="en-AU" altLang="en-US" sz="1800">
                <a:latin typeface="Arial Narrow" pitchFamily="34" charset="0"/>
              </a:rPr>
              <a:t>Distribution of Impacts</a:t>
            </a:r>
          </a:p>
          <a:p>
            <a:r>
              <a:rPr lang="en-US" altLang="en-US" sz="1800">
                <a:latin typeface="Arial Narrow" pitchFamily="34" charset="0"/>
              </a:rPr>
              <a:t>IV </a:t>
            </a:r>
            <a:r>
              <a:rPr lang="en-AU" altLang="en-US" sz="1800">
                <a:latin typeface="Arial Narrow" pitchFamily="34" charset="0"/>
              </a:rPr>
              <a:t>Aggregate Impacts</a:t>
            </a:r>
          </a:p>
          <a:p>
            <a:r>
              <a:rPr lang="en-US" altLang="en-US" sz="1800">
                <a:latin typeface="Arial Narrow" pitchFamily="34" charset="0"/>
              </a:rPr>
              <a:t>V  </a:t>
            </a:r>
            <a:r>
              <a:rPr lang="en-AU" altLang="en-US" sz="1800">
                <a:latin typeface="Arial Narrow" pitchFamily="34" charset="0"/>
              </a:rPr>
              <a:t>Risks from Future Large-Scale Discontinuities</a:t>
            </a:r>
          </a:p>
        </p:txBody>
      </p:sp>
      <p:sp>
        <p:nvSpPr>
          <p:cNvPr id="305159" name="Text Box 7"/>
          <p:cNvSpPr txBox="1">
            <a:spLocks noChangeArrowheads="1"/>
          </p:cNvSpPr>
          <p:nvPr/>
        </p:nvSpPr>
        <p:spPr bwMode="auto">
          <a:xfrm>
            <a:off x="136525" y="6189663"/>
            <a:ext cx="2401888" cy="396875"/>
          </a:xfrm>
          <a:prstGeom prst="rect">
            <a:avLst/>
          </a:prstGeom>
          <a:noFill/>
          <a:ln w="9525">
            <a:noFill/>
            <a:miter lim="800000"/>
            <a:headEnd/>
            <a:tailEnd/>
          </a:ln>
          <a:effectLst/>
        </p:spPr>
        <p:txBody>
          <a:bodyPr wrap="none">
            <a:spAutoFit/>
          </a:bodyPr>
          <a:lstStyle/>
          <a:p>
            <a:r>
              <a:rPr lang="de-DE" sz="2000">
                <a:latin typeface="Comic Sans MS" pitchFamily="66" charset="0"/>
              </a:rPr>
              <a:t>Source: IPCC 2001</a:t>
            </a:r>
            <a:endParaRPr lang="en-US" sz="2000">
              <a:latin typeface="Comic Sans MS" pitchFamily="66"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152400"/>
            <a:ext cx="7772400" cy="1143000"/>
          </a:xfrm>
        </p:spPr>
        <p:txBody>
          <a:bodyPr/>
          <a:lstStyle/>
          <a:p>
            <a:pPr eaLnBrk="1" hangingPunct="1"/>
            <a:r>
              <a:rPr lang="de-DE" sz="3200" dirty="0">
                <a:latin typeface="Candara" panose="020E0502030303020204" pitchFamily="34" charset="0"/>
              </a:rPr>
              <a:t>Impacts of Climate</a:t>
            </a:r>
            <a:endParaRPr lang="en-GB" sz="3200" dirty="0">
              <a:latin typeface="Candara" panose="020E0502030303020204" pitchFamily="34" charset="0"/>
            </a:endParaRPr>
          </a:p>
        </p:txBody>
      </p:sp>
      <p:sp>
        <p:nvSpPr>
          <p:cNvPr id="9219" name="Rectangle 3"/>
          <p:cNvSpPr>
            <a:spLocks noGrp="1" noChangeArrowheads="1"/>
          </p:cNvSpPr>
          <p:nvPr>
            <p:ph type="body" idx="1"/>
          </p:nvPr>
        </p:nvSpPr>
        <p:spPr>
          <a:xfrm>
            <a:off x="609600" y="1143000"/>
            <a:ext cx="7772400" cy="5029200"/>
          </a:xfrm>
        </p:spPr>
        <p:txBody>
          <a:bodyPr/>
          <a:lstStyle/>
          <a:p>
            <a:pPr eaLnBrk="1" hangingPunct="1">
              <a:lnSpc>
                <a:spcPct val="90000"/>
              </a:lnSpc>
            </a:pPr>
            <a:r>
              <a:rPr lang="de-DE" sz="2800" dirty="0">
                <a:solidFill>
                  <a:schemeClr val="bg1">
                    <a:lumMod val="50000"/>
                  </a:schemeClr>
                </a:solidFill>
                <a:latin typeface="Candara" panose="020E0502030303020204" pitchFamily="34" charset="0"/>
              </a:rPr>
              <a:t>Climate change has many different impacts, with different effects for different countries, sectors, times</a:t>
            </a:r>
          </a:p>
          <a:p>
            <a:pPr eaLnBrk="1" hangingPunct="1">
              <a:lnSpc>
                <a:spcPct val="90000"/>
              </a:lnSpc>
            </a:pPr>
            <a:r>
              <a:rPr lang="de-DE" sz="2800" dirty="0">
                <a:solidFill>
                  <a:schemeClr val="bg1">
                    <a:lumMod val="50000"/>
                  </a:schemeClr>
                </a:solidFill>
                <a:latin typeface="Candara" panose="020E0502030303020204" pitchFamily="34" charset="0"/>
              </a:rPr>
              <a:t>If one wants to get insights, high level indicators need to be used</a:t>
            </a:r>
          </a:p>
          <a:p>
            <a:pPr eaLnBrk="1" hangingPunct="1">
              <a:lnSpc>
                <a:spcPct val="90000"/>
              </a:lnSpc>
            </a:pPr>
            <a:r>
              <a:rPr lang="de-DE" sz="2800" dirty="0">
                <a:latin typeface="Candara" panose="020E0502030303020204" pitchFamily="34" charset="0"/>
              </a:rPr>
              <a:t>If one wants to compare the impacts of climate change to the impacts of emission reduction, impose the Pigou tax, include the impacts in the national accounts, or determine how much compensation should be paid, money is the appropriate indicator</a:t>
            </a:r>
            <a:endParaRPr lang="en-GB" sz="2800" dirty="0">
              <a:latin typeface="Candara" panose="020E0502030303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0156" y="11289"/>
            <a:ext cx="7772400" cy="1143000"/>
          </a:xfrm>
        </p:spPr>
        <p:txBody>
          <a:bodyPr/>
          <a:lstStyle/>
          <a:p>
            <a:pPr eaLnBrk="1" hangingPunct="1"/>
            <a:r>
              <a:rPr lang="de-DE" sz="4000" dirty="0">
                <a:latin typeface="Candara" panose="020E0502030303020204" pitchFamily="34" charset="0"/>
              </a:rPr>
              <a:t>Economic impacts</a:t>
            </a:r>
            <a:endParaRPr lang="en-GB" sz="4000" dirty="0">
              <a:latin typeface="Candara" panose="020E0502030303020204" pitchFamily="34" charset="0"/>
            </a:endParaRPr>
          </a:p>
        </p:txBody>
      </p:sp>
      <p:sp>
        <p:nvSpPr>
          <p:cNvPr id="7171" name="Rectangle 3"/>
          <p:cNvSpPr>
            <a:spLocks noGrp="1" noChangeArrowheads="1"/>
          </p:cNvSpPr>
          <p:nvPr>
            <p:ph type="body" idx="1"/>
          </p:nvPr>
        </p:nvSpPr>
        <p:spPr>
          <a:xfrm>
            <a:off x="685800" y="1190978"/>
            <a:ext cx="7772400" cy="4114800"/>
          </a:xfrm>
        </p:spPr>
        <p:txBody>
          <a:bodyPr/>
          <a:lstStyle/>
          <a:p>
            <a:r>
              <a:rPr lang="de-DE" sz="2800" dirty="0">
                <a:latin typeface="Candara" panose="020E0502030303020204" pitchFamily="34" charset="0"/>
              </a:rPr>
              <a:t>Why estimate the total economic impact of climate change?</a:t>
            </a:r>
          </a:p>
          <a:p>
            <a:r>
              <a:rPr lang="de-DE" sz="2800" b="1" dirty="0">
                <a:latin typeface="Candara" panose="020E0502030303020204" pitchFamily="34" charset="0"/>
              </a:rPr>
              <a:t>Methods</a:t>
            </a:r>
          </a:p>
          <a:p>
            <a:r>
              <a:rPr lang="de-DE" sz="2800" dirty="0">
                <a:latin typeface="Candara" panose="020E0502030303020204" pitchFamily="34" charset="0"/>
              </a:rPr>
              <a:t>Results and caveats</a:t>
            </a:r>
          </a:p>
          <a:p>
            <a:r>
              <a:rPr lang="de-DE" sz="2800" dirty="0">
                <a:latin typeface="Candara" panose="020E0502030303020204" pitchFamily="34" charset="0"/>
              </a:rPr>
              <a:t>Weather v climate</a:t>
            </a:r>
          </a:p>
          <a:p>
            <a:r>
              <a:rPr lang="de-DE" sz="2800" dirty="0">
                <a:latin typeface="Candara" panose="020E0502030303020204" pitchFamily="34" charset="0"/>
              </a:rPr>
              <a:t>Social cost of carbon</a:t>
            </a:r>
          </a:p>
          <a:p>
            <a:r>
              <a:rPr lang="de-DE" sz="2800" dirty="0">
                <a:latin typeface="Candara" panose="020E0502030303020204" pitchFamily="34" charset="0"/>
              </a:rPr>
              <a:t>Distribution of impacts</a:t>
            </a:r>
          </a:p>
          <a:p>
            <a:r>
              <a:rPr lang="de-DE" sz="2800" dirty="0">
                <a:latin typeface="Candara" panose="020E0502030303020204" pitchFamily="34" charset="0"/>
              </a:rPr>
              <a:t>Schelling conjecture</a:t>
            </a:r>
          </a:p>
          <a:p>
            <a:r>
              <a:rPr lang="de-DE" sz="2800" dirty="0">
                <a:latin typeface="Candara" panose="020E0502030303020204" pitchFamily="34" charset="0"/>
              </a:rPr>
              <a:t>Impact on economic growth</a:t>
            </a:r>
          </a:p>
          <a:p>
            <a:r>
              <a:rPr lang="de-DE" sz="2800" dirty="0">
                <a:latin typeface="Candara" panose="020E0502030303020204" pitchFamily="34" charset="0"/>
              </a:rPr>
              <a:t>Climate and development</a:t>
            </a:r>
          </a:p>
          <a:p>
            <a:endParaRPr lang="de-DE" sz="2800" dirty="0">
              <a:latin typeface="Candara" panose="020E0502030303020204" pitchFamily="34" charset="0"/>
            </a:endParaRPr>
          </a:p>
        </p:txBody>
      </p:sp>
    </p:spTree>
    <p:extLst>
      <p:ext uri="{BB962C8B-B14F-4D97-AF65-F5344CB8AC3E}">
        <p14:creationId xmlns:p14="http://schemas.microsoft.com/office/powerpoint/2010/main" val="3356750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760C11-8A70-45C2-8780-D192D5A3A4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3000"/>
            <a:ext cx="9144000" cy="6012000"/>
          </a:xfrm>
          <a:prstGeom prst="rect">
            <a:avLst/>
          </a:prstGeom>
        </p:spPr>
      </p:pic>
    </p:spTree>
    <p:extLst>
      <p:ext uri="{BB962C8B-B14F-4D97-AF65-F5344CB8AC3E}">
        <p14:creationId xmlns:p14="http://schemas.microsoft.com/office/powerpoint/2010/main" val="147655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685800" y="76200"/>
            <a:ext cx="7772400" cy="1143000"/>
          </a:xfrm>
        </p:spPr>
        <p:txBody>
          <a:bodyPr/>
          <a:lstStyle/>
          <a:p>
            <a:pPr eaLnBrk="1" hangingPunct="1"/>
            <a:r>
              <a:rPr lang="en-GB" sz="3600" dirty="0">
                <a:latin typeface="Candara" panose="020E0502030303020204" pitchFamily="34" charset="0"/>
              </a:rPr>
              <a:t>Methods</a:t>
            </a:r>
          </a:p>
        </p:txBody>
      </p:sp>
      <p:sp>
        <p:nvSpPr>
          <p:cNvPr id="305157" name="Rectangle 5"/>
          <p:cNvSpPr>
            <a:spLocks noGrp="1" noChangeArrowheads="1"/>
          </p:cNvSpPr>
          <p:nvPr>
            <p:ph type="body" idx="1"/>
          </p:nvPr>
        </p:nvSpPr>
        <p:spPr>
          <a:xfrm>
            <a:off x="685800" y="1066800"/>
            <a:ext cx="6819900" cy="5410200"/>
          </a:xfrm>
        </p:spPr>
        <p:txBody>
          <a:bodyPr/>
          <a:lstStyle/>
          <a:p>
            <a:pPr eaLnBrk="1" hangingPunct="1">
              <a:lnSpc>
                <a:spcPct val="90000"/>
              </a:lnSpc>
            </a:pPr>
            <a:r>
              <a:rPr lang="en-GB" sz="2800" dirty="0">
                <a:latin typeface="Candara" panose="020E0502030303020204" pitchFamily="34" charset="0"/>
              </a:rPr>
              <a:t>Enumerative method</a:t>
            </a:r>
          </a:p>
          <a:p>
            <a:pPr lvl="1" eaLnBrk="1" hangingPunct="1">
              <a:lnSpc>
                <a:spcPct val="90000"/>
              </a:lnSpc>
            </a:pPr>
            <a:r>
              <a:rPr lang="en-GB" sz="2400" dirty="0">
                <a:latin typeface="Candara" panose="020E0502030303020204" pitchFamily="34" charset="0"/>
              </a:rPr>
              <a:t>Quantify impact, estimate price, add up</a:t>
            </a:r>
          </a:p>
          <a:p>
            <a:pPr eaLnBrk="1" hangingPunct="1">
              <a:lnSpc>
                <a:spcPct val="90000"/>
              </a:lnSpc>
            </a:pPr>
            <a:r>
              <a:rPr lang="en-GB" sz="2800" dirty="0">
                <a:latin typeface="Candara" panose="020E0502030303020204" pitchFamily="34" charset="0"/>
              </a:rPr>
              <a:t>Computable general equilibrium</a:t>
            </a:r>
          </a:p>
          <a:p>
            <a:pPr lvl="1" eaLnBrk="1" hangingPunct="1">
              <a:lnSpc>
                <a:spcPct val="90000"/>
              </a:lnSpc>
            </a:pPr>
            <a:r>
              <a:rPr lang="en-GB" sz="2400" dirty="0">
                <a:latin typeface="Candara" panose="020E0502030303020204" pitchFamily="34" charset="0"/>
              </a:rPr>
              <a:t>Quantify impact, shock model, estimate welfare change</a:t>
            </a:r>
          </a:p>
          <a:p>
            <a:pPr eaLnBrk="1" hangingPunct="1">
              <a:lnSpc>
                <a:spcPct val="90000"/>
              </a:lnSpc>
            </a:pPr>
            <a:r>
              <a:rPr lang="en-GB" sz="2800" dirty="0">
                <a:latin typeface="Candara" panose="020E0502030303020204" pitchFamily="34" charset="0"/>
              </a:rPr>
              <a:t>Elicitation method</a:t>
            </a:r>
          </a:p>
          <a:p>
            <a:pPr lvl="1" eaLnBrk="1" hangingPunct="1">
              <a:lnSpc>
                <a:spcPct val="90000"/>
              </a:lnSpc>
            </a:pPr>
            <a:r>
              <a:rPr lang="en-GB" sz="2400" dirty="0">
                <a:latin typeface="Candara" panose="020E0502030303020204" pitchFamily="34" charset="0"/>
              </a:rPr>
              <a:t>Ask experts</a:t>
            </a:r>
          </a:p>
          <a:p>
            <a:pPr eaLnBrk="1" hangingPunct="1">
              <a:lnSpc>
                <a:spcPct val="90000"/>
              </a:lnSpc>
            </a:pPr>
            <a:r>
              <a:rPr lang="en-GB" sz="2800" dirty="0">
                <a:latin typeface="Candara" panose="020E0502030303020204" pitchFamily="34" charset="0"/>
              </a:rPr>
              <a:t>Statistical method</a:t>
            </a:r>
          </a:p>
          <a:p>
            <a:pPr lvl="1" eaLnBrk="1" hangingPunct="1">
              <a:lnSpc>
                <a:spcPct val="90000"/>
              </a:lnSpc>
            </a:pPr>
            <a:r>
              <a:rPr lang="en-GB" sz="2400" dirty="0">
                <a:latin typeface="Candara" panose="020E0502030303020204" pitchFamily="34" charset="0"/>
              </a:rPr>
              <a:t>Estimate relationship between activity and climate over space, assume it holds over time</a:t>
            </a:r>
          </a:p>
          <a:p>
            <a:pPr lvl="1" eaLnBrk="1" hangingPunct="1">
              <a:lnSpc>
                <a:spcPct val="90000"/>
              </a:lnSpc>
            </a:pPr>
            <a:r>
              <a:rPr lang="en-GB" sz="2400" dirty="0">
                <a:latin typeface="Candara" panose="020E0502030303020204" pitchFamily="34" charset="0"/>
              </a:rPr>
              <a:t>Estimate relationship between well-being and climate</a:t>
            </a:r>
          </a:p>
        </p:txBody>
      </p:sp>
      <p:pic>
        <p:nvPicPr>
          <p:cNvPr id="3" name="Picture 2">
            <a:extLst>
              <a:ext uri="{FF2B5EF4-FFF2-40B4-BE49-F238E27FC236}">
                <a16:creationId xmlns:a16="http://schemas.microsoft.com/office/drawing/2014/main" id="{A8E12ED2-7C36-49D0-8324-E23190006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5700" y="171450"/>
            <a:ext cx="1495425" cy="2052116"/>
          </a:xfrm>
          <a:prstGeom prst="rect">
            <a:avLst/>
          </a:prstGeom>
        </p:spPr>
      </p:pic>
      <p:pic>
        <p:nvPicPr>
          <p:cNvPr id="5" name="Picture 4">
            <a:extLst>
              <a:ext uri="{FF2B5EF4-FFF2-40B4-BE49-F238E27FC236}">
                <a16:creationId xmlns:a16="http://schemas.microsoft.com/office/drawing/2014/main" id="{5033CE9A-A2FD-4515-94C9-B12879D635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5700" y="3962400"/>
            <a:ext cx="1538654" cy="2133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515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0515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0515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0515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515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0515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0515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0515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305157">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760C11-8A70-45C2-8780-D192D5A3A4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3000"/>
            <a:ext cx="9144000" cy="6012000"/>
          </a:xfrm>
          <a:prstGeom prst="rect">
            <a:avLst/>
          </a:prstGeom>
        </p:spPr>
      </p:pic>
    </p:spTree>
    <p:extLst>
      <p:ext uri="{BB962C8B-B14F-4D97-AF65-F5344CB8AC3E}">
        <p14:creationId xmlns:p14="http://schemas.microsoft.com/office/powerpoint/2010/main" val="4208772852"/>
      </p:ext>
    </p:extLst>
  </p:cSld>
  <p:clrMapOvr>
    <a:masterClrMapping/>
  </p:clrMapOvr>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565</TotalTime>
  <Words>824</Words>
  <Application>Microsoft Office PowerPoint</Application>
  <PresentationFormat>On-screen Show (4:3)</PresentationFormat>
  <Paragraphs>170</Paragraphs>
  <Slides>26</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 Narrow</vt:lpstr>
      <vt:lpstr>Candara</vt:lpstr>
      <vt:lpstr>Comic Sans MS</vt:lpstr>
      <vt:lpstr>Times New Roman</vt:lpstr>
      <vt:lpstr>Standarddesign</vt:lpstr>
      <vt:lpstr>Economic impacts</vt:lpstr>
      <vt:lpstr>Economic impacts</vt:lpstr>
      <vt:lpstr>Impacts of Climate</vt:lpstr>
      <vt:lpstr>PowerPoint Presentation</vt:lpstr>
      <vt:lpstr>Impacts of Climate</vt:lpstr>
      <vt:lpstr>Economic impacts</vt:lpstr>
      <vt:lpstr>PowerPoint Presentation</vt:lpstr>
      <vt:lpstr>Methods</vt:lpstr>
      <vt:lpstr>PowerPoint Presentation</vt:lpstr>
      <vt:lpstr>Economic impacts</vt:lpstr>
      <vt:lpstr>PowerPoint Presentation</vt:lpstr>
      <vt:lpstr>Caveats</vt:lpstr>
      <vt:lpstr>PowerPoint Presentation</vt:lpstr>
      <vt:lpstr>Economic impacts</vt:lpstr>
      <vt:lpstr>PowerPoint Presentation</vt:lpstr>
      <vt:lpstr>PowerPoint Presentation</vt:lpstr>
      <vt:lpstr>Weather v climate</vt:lpstr>
      <vt:lpstr>Weather v climate</vt:lpstr>
      <vt:lpstr>Economic impacts</vt:lpstr>
      <vt:lpstr>PowerPoint Presentation</vt:lpstr>
      <vt:lpstr>Marginal Damage Costs</vt:lpstr>
      <vt:lpstr>PowerPoint Presentation</vt:lpstr>
      <vt:lpstr>Why so many estimates?</vt:lpstr>
      <vt:lpstr>PowerPoint Presentation</vt:lpstr>
      <vt:lpstr>PowerPoint Presentation</vt:lpstr>
      <vt:lpstr>PowerPoint Presentation</vt:lpstr>
    </vt:vector>
  </TitlesOfParts>
  <Company>ZMAW Universität Hamburg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and Resource Economics, lecture 1</dc:title>
  <dc:creator>Richard Tol</dc:creator>
  <cp:lastModifiedBy>Richard Tol</cp:lastModifiedBy>
  <cp:revision>218</cp:revision>
  <dcterms:created xsi:type="dcterms:W3CDTF">2000-09-24T19:27:04Z</dcterms:created>
  <dcterms:modified xsi:type="dcterms:W3CDTF">2020-10-23T14:23:05Z</dcterms:modified>
</cp:coreProperties>
</file>