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350" r:id="rId3"/>
    <p:sldId id="355" r:id="rId4"/>
    <p:sldId id="305" r:id="rId5"/>
    <p:sldId id="335" r:id="rId6"/>
    <p:sldId id="309" r:id="rId7"/>
    <p:sldId id="329" r:id="rId8"/>
    <p:sldId id="330" r:id="rId9"/>
    <p:sldId id="338" r:id="rId10"/>
    <p:sldId id="323" r:id="rId11"/>
    <p:sldId id="339" r:id="rId12"/>
    <p:sldId id="331" r:id="rId13"/>
    <p:sldId id="356" r:id="rId14"/>
    <p:sldId id="340" r:id="rId15"/>
    <p:sldId id="358" r:id="rId16"/>
    <p:sldId id="341" r:id="rId17"/>
    <p:sldId id="342" r:id="rId18"/>
    <p:sldId id="343" r:id="rId19"/>
    <p:sldId id="346" r:id="rId20"/>
    <p:sldId id="344" r:id="rId21"/>
    <p:sldId id="354" r:id="rId22"/>
    <p:sldId id="336" r:id="rId23"/>
    <p:sldId id="307" r:id="rId24"/>
    <p:sldId id="327" r:id="rId25"/>
    <p:sldId id="316" r:id="rId26"/>
    <p:sldId id="308" r:id="rId27"/>
    <p:sldId id="347" r:id="rId28"/>
    <p:sldId id="326" r:id="rId29"/>
    <p:sldId id="348" r:id="rId30"/>
    <p:sldId id="352" r:id="rId31"/>
    <p:sldId id="337" r:id="rId32"/>
    <p:sldId id="334" r:id="rId33"/>
    <p:sldId id="333" r:id="rId34"/>
    <p:sldId id="332" r:id="rId35"/>
    <p:sldId id="357" r:id="rId36"/>
    <p:sldId id="314" r:id="rId37"/>
    <p:sldId id="328" r:id="rId38"/>
    <p:sldId id="324" r:id="rId39"/>
    <p:sldId id="349" r:id="rId40"/>
    <p:sldId id="353" r:id="rId41"/>
    <p:sldId id="325" r:id="rId42"/>
    <p:sldId id="351" r:id="rId43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8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71A04C-1FEC-4A3E-94A3-A29B08C55D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27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9FE364-5172-4998-A8B7-79ABF774C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6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A747F-AA0A-45C8-8590-4B45FEBABE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57FD-4260-4C27-B395-3F1B38494D5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74F3A-B063-4143-BA4A-69F4B11EDAD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4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4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24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5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3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6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3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1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01610-ECDC-4E64-83BD-71EC7C659FD7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0DCC7-2FED-47A8-A377-8D80DD5995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1F61-79A2-4E3D-8DA8-530D32889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DEA2C-3098-4792-972E-E31569EE0A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6055F-CD81-486B-A2F1-06FB1906D2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56521-F0BD-4E48-97D9-36420B9175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FCC5D-0090-48F6-8541-7E8626F7D0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4B406-26CB-4FCB-B0C8-5F9AAEB5EF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D9DE-2767-4F63-8A8F-6AC99ABCB3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F8330-6B37-473B-992C-268AD9F9FA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12DB-F633-4C6E-901B-B3CDB91CFA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F19F3-7D8E-4453-8A77-E5D6F460EA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C2080-F7ED-4318-B76A-87E7BB2683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81B12C-AA9F-4447-AF2A-83CC31F43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4001" cy="66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970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Impatience is controversial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On the one hand, we all are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Much evidence that people discount the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On the other hand, we all know we should not be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Every religion, ethics argues for patience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5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87607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should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Reflect the will of the people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Not ignore the far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Be consistently applied accross public policy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Can this be done?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should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Reflect the will of the people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Not ignore the far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Be consistently applied accross public policy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Can this be done? 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Conventional, exponential discount rates have that the relative distance between two years does not depend on the time horizon</a:t>
            </a:r>
          </a:p>
          <a:p>
            <a:pPr marL="0" indent="0" algn="ctr" eaLnBrk="1" hangingPunct="1">
              <a:buNone/>
            </a:pP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)) /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 =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ρδ</a:t>
            </a:r>
            <a:r>
              <a:rPr lang="en-US" sz="2800" dirty="0">
                <a:latin typeface="Candara" panose="020E0502030303020204" pitchFamily="34" charset="0"/>
              </a:rPr>
              <a:t>)</a:t>
            </a:r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9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239000" cy="5486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relative distance between two years does not depend on the time horizon:</a:t>
            </a:r>
          </a:p>
          <a:p>
            <a:pPr marL="0" indent="0" algn="ctr" eaLnBrk="1" hangingPunct="1">
              <a:buNone/>
            </a:pP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)) /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 =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ρδ</a:t>
            </a:r>
            <a:r>
              <a:rPr lang="en-US" sz="2800" dirty="0">
                <a:latin typeface="Candara" panose="020E0502030303020204" pitchFamily="34" charset="0"/>
              </a:rPr>
              <a:t>)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This is strange: The difference between year 10 and year 11 is the same as the difference between year 100 and year 101, and between 1000 and 1001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There is experimental and observational evidence that suggests that people use a lower discount rate when they look further into the future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71573-EC53-49DA-B452-4207BA6D4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4247519"/>
            <a:ext cx="1717964" cy="25689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There is experimental and observational evidence that suggests that people use a lower discount rate when they look further into the future, perhaps</a:t>
            </a:r>
            <a:endParaRPr lang="de-DE" sz="2800" dirty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de-DE" sz="2800" dirty="0">
                <a:latin typeface="Candara" panose="020E0502030303020204" pitchFamily="34" charset="0"/>
              </a:rPr>
              <a:t>	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ln(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)) /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 err="1">
                <a:latin typeface="Candara" panose="020E0502030303020204" pitchFamily="34" charset="0"/>
              </a:rPr>
              <a:t>ln</a:t>
            </a:r>
            <a:r>
              <a:rPr lang="en-US" sz="2800" i="1" dirty="0" err="1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 =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ln(1+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/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))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Then, the difference between year 10 and year 11 is the same as the difference between year 100 and year 110, and between 1000 and 1100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4A430-EA96-493A-994C-26F49A21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33037"/>
            <a:ext cx="2085976" cy="2956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66294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effect (but not identical) can be achieved through disagreement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48C1A-2E44-40E1-B058-484C93C20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1541"/>
            <a:ext cx="1219200" cy="18309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66294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effect (but not identical) can be achieved through uncertainty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0627D-5FDC-4330-B10A-3C0BBC05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22860"/>
            <a:ext cx="1227137" cy="1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strike="sngStrike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Discounting, equity, risk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If we assume that the discount rate is uncertain and follows a Gamma distribution, then the certainty-equivalent discount rate equals</a:t>
            </a:r>
          </a:p>
          <a:p>
            <a:pPr marL="0" indent="0" eaLnBrk="1" hangingPunct="1">
              <a:buNone/>
            </a:pPr>
            <a:r>
              <a:rPr lang="en-US" sz="2800" i="1" dirty="0">
                <a:latin typeface="Candara" panose="020E0502030303020204" pitchFamily="34" charset="0"/>
              </a:rPr>
              <a:t>			r</a:t>
            </a:r>
            <a:r>
              <a:rPr lang="en-US" sz="2800" dirty="0">
                <a:latin typeface="Candara" panose="020E0502030303020204" pitchFamily="34" charset="0"/>
              </a:rPr>
              <a:t>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= </a:t>
            </a:r>
            <a:r>
              <a:rPr lang="el-GR" sz="2800" i="1" dirty="0">
                <a:latin typeface="Candara" panose="020E0502030303020204" pitchFamily="34" charset="0"/>
              </a:rPr>
              <a:t>α</a:t>
            </a:r>
            <a:r>
              <a:rPr lang="en-US" sz="2800" dirty="0">
                <a:latin typeface="Candara" panose="020E0502030303020204" pitchFamily="34" charset="0"/>
              </a:rPr>
              <a:t> / (1+</a:t>
            </a:r>
            <a:r>
              <a:rPr lang="el-GR" sz="2800" i="1" dirty="0">
                <a:latin typeface="Candara" panose="020E0502030303020204" pitchFamily="34" charset="0"/>
              </a:rPr>
              <a:t>β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where </a:t>
            </a:r>
            <a:r>
              <a:rPr lang="el-GR" sz="2800" i="1" dirty="0">
                <a:latin typeface="Candara" panose="020E0502030303020204" pitchFamily="34" charset="0"/>
              </a:rPr>
              <a:t>α</a:t>
            </a:r>
            <a:r>
              <a:rPr lang="en-US" sz="2800" dirty="0">
                <a:latin typeface="Candara" panose="020E0502030303020204" pitchFamily="34" charset="0"/>
              </a:rPr>
              <a:t> is a location parameter and </a:t>
            </a:r>
            <a:r>
              <a:rPr lang="el-GR" sz="2800" i="1" dirty="0">
                <a:latin typeface="Candara" panose="020E0502030303020204" pitchFamily="34" charset="0"/>
              </a:rPr>
              <a:t>β</a:t>
            </a:r>
            <a:r>
              <a:rPr lang="en-US" sz="2800" i="1" dirty="0">
                <a:latin typeface="Candara" panose="020E0502030303020204" pitchFamily="34" charset="0"/>
              </a:rPr>
              <a:t> </a:t>
            </a:r>
            <a:r>
              <a:rPr lang="en-US" sz="2800" dirty="0">
                <a:latin typeface="Candara" panose="020E0502030303020204" pitchFamily="34" charset="0"/>
              </a:rPr>
              <a:t>a spread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E78CE-8FE3-4FAD-9D84-F52492A6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71" y="4572000"/>
            <a:ext cx="1493520" cy="2240280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33A3101-8CB5-4AD4-9AF4-9A9F849C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42254"/>
              </p:ext>
            </p:extLst>
          </p:nvPr>
        </p:nvGraphicFramePr>
        <p:xfrm>
          <a:off x="838200" y="3886200"/>
          <a:ext cx="464127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266">
                  <a:extLst>
                    <a:ext uri="{9D8B030D-6E8A-4147-A177-3AD203B41FA5}">
                      <a16:colId xmlns:a16="http://schemas.microsoft.com/office/drawing/2014/main" val="1396746088"/>
                    </a:ext>
                  </a:extLst>
                </a:gridCol>
                <a:gridCol w="1377511">
                  <a:extLst>
                    <a:ext uri="{9D8B030D-6E8A-4147-A177-3AD203B41FA5}">
                      <a16:colId xmlns:a16="http://schemas.microsoft.com/office/drawing/2014/main" val="27182227"/>
                    </a:ext>
                  </a:extLst>
                </a:gridCol>
                <a:gridCol w="1197495">
                  <a:extLst>
                    <a:ext uri="{9D8B030D-6E8A-4147-A177-3AD203B41FA5}">
                      <a16:colId xmlns:a16="http://schemas.microsoft.com/office/drawing/2014/main" val="1334803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SCC ($/</a:t>
                      </a:r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tC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CDR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2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679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B2FA4D-2550-4FC4-A8D5-FBC98CF7A6D7}"/>
              </a:ext>
            </a:extLst>
          </p:cNvPr>
          <p:cNvSpPr txBox="1"/>
          <p:nvPr/>
        </p:nvSpPr>
        <p:spPr>
          <a:xfrm>
            <a:off x="0" y="6211073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ndara" panose="020E0502030303020204" pitchFamily="34" charset="0"/>
              </a:rPr>
              <a:t>DDR: Declining discount rate</a:t>
            </a:r>
          </a:p>
          <a:p>
            <a:r>
              <a:rPr lang="en-GB" sz="2000" dirty="0">
                <a:latin typeface="Candara" panose="020E0502030303020204" pitchFamily="34" charset="0"/>
              </a:rPr>
              <a:t>CDR: Constant discount rate, starting at the same rate as the DDR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85010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</a:t>
            </a:r>
            <a:r>
              <a:rPr lang="de-DE" sz="2800" b="1" dirty="0">
                <a:latin typeface="Candara" panose="020E0502030303020204" pitchFamily="34" charset="0"/>
              </a:rPr>
              <a:t>far-away lands</a:t>
            </a:r>
            <a:r>
              <a:rPr lang="de-DE" sz="2800" dirty="0">
                <a:latin typeface="Candara" panose="020E0502030303020204" pitchFamily="34" charset="0"/>
              </a:rPr>
              <a:t>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0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Differences in Values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Impacts of climate change differ greatly between countries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Differences in Values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Impacts of climate change differ greatly between countries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Initially, people just added the monetised climate change impacts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caused a furore: Health risks reflect ability to pay, differ with income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Value of a statistical life is an empirical quantity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Internal consistency is important too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  <a:cs typeface="Times New Roman" pitchFamily="18" charset="0"/>
              </a:rPr>
              <a:t>Instead, one can use different weights for different countries 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Equity Weights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Fankhauser, Pearce &amp; Tol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Damage in money in country </a:t>
            </a:r>
            <a:r>
              <a:rPr lang="de-DE" sz="2800" i="1" dirty="0">
                <a:latin typeface="Candara" panose="020E0502030303020204" pitchFamily="34" charset="0"/>
              </a:rPr>
              <a:t>c</a:t>
            </a:r>
            <a:r>
              <a:rPr lang="de-DE" sz="2800" dirty="0">
                <a:latin typeface="Candara" panose="020E0502030303020204" pitchFamily="34" charset="0"/>
              </a:rPr>
              <a:t> is first transformed to damage in utility in country </a:t>
            </a:r>
            <a:r>
              <a:rPr lang="de-DE" sz="2800" i="1" dirty="0">
                <a:latin typeface="Candara" panose="020E0502030303020204" pitchFamily="34" charset="0"/>
              </a:rPr>
              <a:t>c</a:t>
            </a:r>
          </a:p>
          <a:p>
            <a:r>
              <a:rPr lang="de-DE" sz="2800" dirty="0">
                <a:latin typeface="Candara" panose="020E0502030303020204" pitchFamily="34" charset="0"/>
              </a:rPr>
              <a:t>Then transformed to damage in global welfare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And finally transformed back to money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10"/>
              <p:cNvSpPr txBox="1"/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D02AC-808E-481E-ACE9-79971DF88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113"/>
            <a:ext cx="1414362" cy="1414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54421-FAC6-460B-AC94-03E6B84BA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199"/>
            <a:ext cx="1445997" cy="2166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Equity Weights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Fankhauser et al: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National impacts valued at world average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10"/>
              <p:cNvSpPr txBox="1"/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12"/>
              <p:cNvSpPr txBox="1"/>
              <p:nvPr/>
            </p:nvSpPr>
            <p:spPr bwMode="auto">
              <a:xfrm>
                <a:off x="1143000" y="3657600"/>
                <a:ext cx="5353050" cy="2336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limUpp>
                        <m:limUp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lim>
                      </m:limUpp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657600"/>
                <a:ext cx="5353050" cy="233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18065" cy="661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22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367066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6795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far-away lands, </a:t>
            </a:r>
            <a:r>
              <a:rPr lang="de-DE" sz="2800" b="1" dirty="0">
                <a:latin typeface="Candara" panose="020E0502030303020204" pitchFamily="34" charset="0"/>
              </a:rPr>
              <a:t>remote probabilities</a:t>
            </a:r>
            <a:r>
              <a:rPr lang="de-DE" sz="2800" dirty="0">
                <a:latin typeface="Candara" panose="020E0502030303020204" pitchFamily="34" charset="0"/>
              </a:rPr>
              <a:t>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99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Risk v Uncertainty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Risk = uncertain but with known probabilities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Uncertainty = uncertain with unknown probabilities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1F1A9A9-3CC1-42CC-B631-A3627B30D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62200"/>
            <a:ext cx="266700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8811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28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02774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Risk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Expected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Certainty equivalent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Risk premium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10"/>
              <p:cNvSpPr txBox="1"/>
              <p:nvPr/>
            </p:nvSpPr>
            <p:spPr bwMode="auto">
              <a:xfrm>
                <a:off x="1066800" y="1292803"/>
                <a:ext cx="3276600" cy="121285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292803"/>
                <a:ext cx="3276600" cy="1212851"/>
              </a:xfrm>
              <a:prstGeom prst="rect">
                <a:avLst/>
              </a:prstGeom>
              <a:blipFill>
                <a:blip r:embed="rId3"/>
                <a:stretch>
                  <a:fillRect b="-5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4"/>
              <p:cNvSpPr txBox="1"/>
              <p:nvPr/>
            </p:nvSpPr>
            <p:spPr bwMode="auto">
              <a:xfrm>
                <a:off x="1066800" y="3009901"/>
                <a:ext cx="6705600" cy="13715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09901"/>
                <a:ext cx="6705600" cy="1371599"/>
              </a:xfrm>
              <a:prstGeom prst="rect">
                <a:avLst/>
              </a:prstGeom>
              <a:blipFill>
                <a:blip r:embed="rId4"/>
                <a:stretch>
                  <a:fillRect b="-3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5"/>
              <p:cNvSpPr txBox="1"/>
              <p:nvPr/>
            </p:nvSpPr>
            <p:spPr bwMode="auto">
              <a:xfrm>
                <a:off x="1066800" y="5236297"/>
                <a:ext cx="2895600" cy="10095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𝑅𝑃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236297"/>
                <a:ext cx="2895600" cy="100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8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3"/>
            <a:ext cx="8991600" cy="32080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3167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9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far-away lands,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Uncertainty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44482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2672" y="335280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27" y="3693917"/>
            <a:ext cx="3368973" cy="1944883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What values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rates of pure time preference, inequity aversion, and risk aversion describe how much we care about the future, others, uncertainties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Two approaches to such ethical parameters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Philosophy, religion</a:t>
            </a:r>
          </a:p>
          <a:p>
            <a:pPr lvl="2" eaLnBrk="1" hangingPunct="1"/>
            <a:r>
              <a:rPr lang="de-DE" dirty="0">
                <a:latin typeface="Candara" panose="020E0502030303020204" pitchFamily="34" charset="0"/>
              </a:rPr>
              <a:t>Would what Socrates, Jesus, Lao Tzu, Mohammed, Johnny Rotten, Lord Stern, Lady Gaga do?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Revealed preferences</a:t>
            </a:r>
          </a:p>
          <a:p>
            <a:pPr lvl="2" eaLnBrk="1" hangingPunct="1"/>
            <a:r>
              <a:rPr lang="de-DE" dirty="0">
                <a:latin typeface="Candara" panose="020E0502030303020204" pitchFamily="34" charset="0"/>
              </a:rPr>
              <a:t>What does the average person do?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Consistency is crucial </a:t>
            </a:r>
            <a:r>
              <a:rPr lang="en-GB" sz="2400" dirty="0">
                <a:latin typeface="Candara" panose="020E0502030303020204" pitchFamily="34" charset="0"/>
              </a:rPr>
              <a:t>(cf. Schelling)</a:t>
            </a:r>
            <a:endParaRPr lang="en-GB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If you don’t care about Africa in your trade policy, why do you care about Africa in your environmental policy?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</a:t>
            </a:r>
            <a:r>
              <a:rPr lang="de-DE" sz="2800" b="1" dirty="0">
                <a:latin typeface="Candara" panose="020E0502030303020204" pitchFamily="34" charset="0"/>
              </a:rPr>
              <a:t>distant future</a:t>
            </a:r>
            <a:r>
              <a:rPr lang="de-DE" sz="2800" dirty="0">
                <a:latin typeface="Candara" panose="020E0502030303020204" pitchFamily="34" charset="0"/>
              </a:rPr>
              <a:t>, far-away lands,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6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20574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20574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AA273F-0801-4FEC-BDFE-06EDBDCF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4127946"/>
            <a:ext cx="2324100" cy="2684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81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19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Note that the Ramsey rule describes the consumption side of intertemporal trade-offs – on the production side, there is the opportunity cost of capital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In a dynamic equilibrium, the two are equal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matters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124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1218</Words>
  <Application>Microsoft Office PowerPoint</Application>
  <PresentationFormat>On-screen Show (4:3)</PresentationFormat>
  <Paragraphs>257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Cambria Math</vt:lpstr>
      <vt:lpstr>Candara</vt:lpstr>
      <vt:lpstr>Comic Sans MS</vt:lpstr>
      <vt:lpstr>Times New Roman</vt:lpstr>
      <vt:lpstr>Standarddesign</vt:lpstr>
      <vt:lpstr>Discounting, Equity, Risk</vt:lpstr>
      <vt:lpstr>Lectures</vt:lpstr>
      <vt:lpstr>Discounting, Equity, Risk</vt:lpstr>
      <vt:lpstr>Optimal emission reduction</vt:lpstr>
      <vt:lpstr>Optimal emission reduction</vt:lpstr>
      <vt:lpstr>Time discounting</vt:lpstr>
      <vt:lpstr>PowerPoint Presentation</vt:lpstr>
      <vt:lpstr>PowerPoint Presentation</vt:lpstr>
      <vt:lpstr>Time discounting</vt:lpstr>
      <vt:lpstr>PowerPoint Presentation</vt:lpstr>
      <vt:lpstr>PowerPoint Presentation</vt:lpstr>
      <vt:lpstr>Time discounting</vt:lpstr>
      <vt:lpstr>Discounting, Equity, Risk</vt:lpstr>
      <vt:lpstr>Declining discount rates</vt:lpstr>
      <vt:lpstr>Declining discount rates</vt:lpstr>
      <vt:lpstr>Hyperbolic Discount Rates</vt:lpstr>
      <vt:lpstr>Hyperbolic Discount Rates -2</vt:lpstr>
      <vt:lpstr>Declining Discount Rates</vt:lpstr>
      <vt:lpstr>Declining Discount Rates</vt:lpstr>
      <vt:lpstr>Declining Discount Rates -2</vt:lpstr>
      <vt:lpstr>Discounting, Equity, Risk</vt:lpstr>
      <vt:lpstr>Optimal emission reduction</vt:lpstr>
      <vt:lpstr>Differences in Values</vt:lpstr>
      <vt:lpstr>PowerPoint Presentation</vt:lpstr>
      <vt:lpstr>Differences in Values</vt:lpstr>
      <vt:lpstr>Equity Weights</vt:lpstr>
      <vt:lpstr>Equity Weights</vt:lpstr>
      <vt:lpstr>PowerPoint Presentation</vt:lpstr>
      <vt:lpstr>PowerPoint Presentation</vt:lpstr>
      <vt:lpstr>Discounting, Equity, Risk</vt:lpstr>
      <vt:lpstr>Optimal emission reduction</vt:lpstr>
      <vt:lpstr>Risk v Uncertainty</vt:lpstr>
      <vt:lpstr>PowerPoint Presentation</vt:lpstr>
      <vt:lpstr>PowerPoint Presentation</vt:lpstr>
      <vt:lpstr>Risk</vt:lpstr>
      <vt:lpstr>PowerPoint Presentation</vt:lpstr>
      <vt:lpstr>PowerPoint Presentation</vt:lpstr>
      <vt:lpstr>PowerPoint Presentation</vt:lpstr>
      <vt:lpstr>PowerPoint Presentation</vt:lpstr>
      <vt:lpstr>Discounting, Equity, Uncertainty</vt:lpstr>
      <vt:lpstr>PowerPoint Presentation</vt:lpstr>
      <vt:lpstr>What values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260</cp:revision>
  <dcterms:created xsi:type="dcterms:W3CDTF">2000-09-24T19:27:04Z</dcterms:created>
  <dcterms:modified xsi:type="dcterms:W3CDTF">2020-04-20T07:50:17Z</dcterms:modified>
</cp:coreProperties>
</file>