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9" r:id="rId3"/>
    <p:sldId id="281" r:id="rId4"/>
    <p:sldId id="318" r:id="rId5"/>
    <p:sldId id="319" r:id="rId6"/>
    <p:sldId id="314" r:id="rId7"/>
    <p:sldId id="317" r:id="rId8"/>
    <p:sldId id="323" r:id="rId9"/>
    <p:sldId id="315" r:id="rId10"/>
    <p:sldId id="322" r:id="rId11"/>
    <p:sldId id="324" r:id="rId12"/>
    <p:sldId id="321" r:id="rId13"/>
    <p:sldId id="309" r:id="rId14"/>
    <p:sldId id="283" r:id="rId15"/>
    <p:sldId id="320" r:id="rId16"/>
    <p:sldId id="310" r:id="rId17"/>
    <p:sldId id="325" r:id="rId18"/>
    <p:sldId id="311" r:id="rId19"/>
    <p:sldId id="301" r:id="rId20"/>
    <p:sldId id="312" r:id="rId21"/>
    <p:sldId id="290" r:id="rId22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8" autoAdjust="0"/>
    <p:restoredTop sz="90929"/>
  </p:normalViewPr>
  <p:slideViewPr>
    <p:cSldViewPr>
      <p:cViewPr varScale="1">
        <p:scale>
          <a:sx n="86" d="100"/>
          <a:sy n="86" d="100"/>
        </p:scale>
        <p:origin x="7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BA454FA-DACD-4F4A-823E-D6DFDBA3B4A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11C9DB-6922-48DD-8104-32FD63F6D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15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34325-C08E-4044-8F83-D670CE4449B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0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522B-A4B7-427F-AC15-2ED1F139E24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522B-A4B7-427F-AC15-2ED1F139E2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2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60451-A2C7-4E19-BBFC-D2FC1007B1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60451-A2C7-4E19-BBFC-D2FC1007B1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7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BCAD2-C113-4CA7-8BBB-98CFB0B593F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F51FE0-55BE-4CDF-83EA-6C2B13F076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0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9E452-0B7D-4586-8851-C752047CDF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11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E0E19-FE68-4D35-9797-A0D2867D542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728AE-C90F-44F8-A0DE-C808E08B13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B3A5F0-C02B-47F8-A8A9-EE4CA3FD156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0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728AE-C90F-44F8-A0DE-C808E08B13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6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B3A5F0-C02B-47F8-A8A9-EE4CA3FD156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6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E4059-FDF7-4A87-B188-AF182853AF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8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728AE-C90F-44F8-A0DE-C808E08B13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9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5A754-D7B7-475E-A067-9E1E6C46FC5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51413" cy="37131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3156D-7BED-4653-B8E2-FE9E23D33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FC5A7-7DCD-43DD-931A-84B61D27D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B0F5-55C2-4B3E-AD7B-76E7C3547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1E057-C71B-4F08-A537-9D41649BD1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283FC-32D1-4E22-9E4F-661D6D596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1109-F654-45E6-95C7-095994F974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07186-52E3-49EC-A9A9-FDCD7954BB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3B01D-069F-4458-96AA-4C11F57B8D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94FDE-2F03-4DE3-BCD7-E7B457E636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2EA23-68F5-4555-99F8-C4AAAB524F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789E-4DC3-4A51-BBDA-8DDA8326FF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A639E-96BA-498C-BCED-8B3B144DB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3DFC1B-5238-4732-A8B3-5331620803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Costs of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 smtClean="0">
                <a:latin typeface="Candara" panose="020E0502030303020204" pitchFamily="34" charset="0"/>
              </a:rPr>
              <a:t>Estimates of total and marginal costs</a:t>
            </a:r>
          </a:p>
          <a:p>
            <a:pPr eaLnBrk="1" hangingPunct="1"/>
            <a:r>
              <a:rPr lang="de-DE" dirty="0" smtClean="0">
                <a:latin typeface="Candara" panose="020E0502030303020204" pitchFamily="34" charset="0"/>
              </a:rPr>
              <a:t>Sensitivity of these costs</a:t>
            </a:r>
          </a:p>
          <a:p>
            <a:pPr eaLnBrk="1" hangingPunct="1"/>
            <a:r>
              <a:rPr lang="de-DE" dirty="0" smtClean="0">
                <a:latin typeface="Candara" panose="020E0502030303020204" pitchFamily="34" charset="0"/>
              </a:rPr>
              <a:t>Feasibility of deep cuts</a:t>
            </a:r>
          </a:p>
          <a:p>
            <a:pPr eaLnBrk="1" hangingPunct="1"/>
            <a:r>
              <a:rPr lang="de-DE" dirty="0" smtClean="0">
                <a:latin typeface="Candara" panose="020E0502030303020204" pitchFamily="34" charset="0"/>
              </a:rPr>
              <a:t>Negative costs</a:t>
            </a:r>
            <a:endParaRPr lang="de-DE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EF81F3D8-1EFA-4AD2-BB0A-611E69A3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828D40-6CD3-4F29-A49F-B3911EBC69DF}"/>
              </a:ext>
            </a:extLst>
          </p:cNvPr>
          <p:cNvSpPr txBox="1"/>
          <p:nvPr/>
        </p:nvSpPr>
        <p:spPr>
          <a:xfrm>
            <a:off x="7298623" y="6517269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ndara" panose="020E0502030303020204" pitchFamily="34" charset="0"/>
              </a:rPr>
              <a:t>Peters </a:t>
            </a:r>
            <a:r>
              <a:rPr lang="en-GB" sz="1600" i="1" dirty="0">
                <a:latin typeface="Candara" panose="020E0502030303020204" pitchFamily="34" charset="0"/>
              </a:rPr>
              <a:t>Twitter</a:t>
            </a:r>
            <a:r>
              <a:rPr lang="en-GB" sz="1600" dirty="0">
                <a:latin typeface="Candara" panose="020E050203030302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7004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dirty="0" smtClean="0">
                <a:latin typeface="Candara" panose="020E0502030303020204" pitchFamily="34" charset="0"/>
              </a:rPr>
              <a:t>Negative carbon energy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 smtClean="0">
                <a:latin typeface="Candara" panose="020E0502030303020204" pitchFamily="34" charset="0"/>
              </a:rPr>
              <a:t>Burning fossil fuels (ancient biomass) emits carbon dioxide</a:t>
            </a:r>
          </a:p>
          <a:p>
            <a:pPr eaLnBrk="1" hangingPunct="1"/>
            <a:r>
              <a:rPr lang="de-DE" sz="2800" dirty="0" smtClean="0">
                <a:latin typeface="Candara" panose="020E0502030303020204" pitchFamily="34" charset="0"/>
              </a:rPr>
              <a:t>... unless carbon is captured and stored</a:t>
            </a:r>
          </a:p>
          <a:p>
            <a:pPr eaLnBrk="1" hangingPunct="1"/>
            <a:r>
              <a:rPr lang="de-DE" sz="2800" dirty="0" smtClean="0">
                <a:latin typeface="Candara" panose="020E0502030303020204" pitchFamily="34" charset="0"/>
              </a:rPr>
              <a:t>Growing biomass absorbs carbon dioxide, burning biomass emits carbon dioxide</a:t>
            </a:r>
            <a:endParaRPr lang="de-DE" sz="20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 smtClean="0">
                <a:latin typeface="Candara" panose="020E0502030303020204" pitchFamily="34" charset="0"/>
              </a:rPr>
              <a:t>... unless carbon is captured and stored</a:t>
            </a:r>
          </a:p>
        </p:txBody>
      </p:sp>
    </p:spTree>
    <p:extLst>
      <p:ext uri="{BB962C8B-B14F-4D97-AF65-F5344CB8AC3E}">
        <p14:creationId xmlns:p14="http://schemas.microsoft.com/office/powerpoint/2010/main" val="41827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28" y="-1"/>
            <a:ext cx="4654700" cy="303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4654700" cy="3039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78" y="8880"/>
            <a:ext cx="4651651" cy="3039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49" y="3200400"/>
            <a:ext cx="4651651" cy="30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7560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838" y="260350"/>
            <a:ext cx="5364162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03663" y="3741738"/>
            <a:ext cx="44454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GB" dirty="0">
                <a:latin typeface="Candara" panose="020E0502030303020204" pitchFamily="34" charset="0"/>
              </a:rPr>
              <a:t>It is better to start slow because: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Capital stock turnover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Technological progress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Discount rate</a:t>
            </a:r>
          </a:p>
          <a:p>
            <a:pPr marL="342900" indent="-342900">
              <a:buFontTx/>
              <a:buAutoNum type="arabicPeriod"/>
            </a:pPr>
            <a:r>
              <a:rPr lang="en-GB" dirty="0">
                <a:latin typeface="Candara" panose="020E0502030303020204" pitchFamily="34" charset="0"/>
              </a:rPr>
              <a:t>Carbon cycle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5BC7AA1-47F3-45F4-89E4-EC8F52F24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5200"/>
            <a:ext cx="5191748" cy="3372091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Negative 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There are claims that we could reduce emissions and save money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Most of this is bogus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Confusion of market forces and policy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Omission of hidden costs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Inappropriate discount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Negative 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Most economic models are optimisation models or assume perfect markets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If </a:t>
            </a:r>
            <a:r>
              <a:rPr lang="en-GB" sz="2800" dirty="0" smtClean="0">
                <a:latin typeface="Candara" panose="020E0502030303020204" pitchFamily="34" charset="0"/>
              </a:rPr>
              <a:t>you’re</a:t>
            </a:r>
            <a:r>
              <a:rPr lang="de-DE" sz="2800" dirty="0" smtClean="0">
                <a:latin typeface="Candara" panose="020E0502030303020204" pitchFamily="34" charset="0"/>
              </a:rPr>
              <a:t> </a:t>
            </a:r>
            <a:r>
              <a:rPr lang="de-DE" sz="2800" dirty="0">
                <a:latin typeface="Candara" panose="020E0502030303020204" pitchFamily="34" charset="0"/>
              </a:rPr>
              <a:t>in the optimum, any policy would increase costs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If the starting point is an imperfect market, costs may be positive or negative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Negative costs arise if climate policy reduces the overall market failure, or if the carbon tax reduces the overall distortion by the fiscal system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Distortions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tax is more distortionary if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Tax base is narrower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>
                <a:latin typeface="Candara" panose="020E0502030303020204" pitchFamily="34" charset="0"/>
              </a:rPr>
              <a:t>Price elasticity is higher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Deadweight loss of a tax is roughly quadratic in the level of the tax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Raising the carbon tax distorts the economy, but probably not by that much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</a:rPr>
              <a:t>The carbon tax revenue can be used to reduce another tax – this would at least partly but maybe more than offset the costs of the carbon </a:t>
            </a:r>
            <a:r>
              <a:rPr lang="en-GB" sz="2800" dirty="0" smtClean="0">
                <a:latin typeface="Candara" panose="020E0502030303020204" pitchFamily="34" charset="0"/>
              </a:rPr>
              <a:t>tax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andara" panose="020E0502030303020204" pitchFamily="34" charset="0"/>
              </a:rPr>
              <a:t>In Europe, prime candidate would be labour taxes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 smtClean="0">
                <a:latin typeface="Candara" panose="020E0502030303020204" pitchFamily="34" charset="0"/>
              </a:rPr>
              <a:t>Tax-interaction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andara" panose="020E0502030303020204" pitchFamily="34" charset="0"/>
              </a:rPr>
              <a:t>A carbon tax reduces greenhouse gas emissions (first dividend)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andara" panose="020E0502030303020204" pitchFamily="34" charset="0"/>
              </a:rPr>
              <a:t>The revenue of a carbon tax can be used to reduce other, more distortionary taxes (second dividend)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andara" panose="020E0502030303020204" pitchFamily="34" charset="0"/>
              </a:rPr>
              <a:t>However, a carbon tax raises prices, reduces real wages and real returns on capital, and so the incentives to work and invest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>
                <a:latin typeface="Candara" panose="020E0502030303020204" pitchFamily="34" charset="0"/>
              </a:rPr>
              <a:t>These tax-interaction effects at least partly undo the double dividend</a:t>
            </a:r>
          </a:p>
          <a:p>
            <a:pPr eaLnBrk="1" hangingPunct="1">
              <a:lnSpc>
                <a:spcPct val="90000"/>
              </a:lnSpc>
            </a:pPr>
            <a:endParaRPr lang="en-GB" sz="2800" dirty="0" smtClean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valuation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Adaptation policy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Recycling Taxes: Change in 2010 GDP due to a $40/tC tax</a:t>
            </a:r>
            <a:endParaRPr lang="en-GB" sz="3600" dirty="0">
              <a:latin typeface="Candara" panose="020E0502030303020204" pitchFamily="34" charset="0"/>
            </a:endParaRPr>
          </a:p>
        </p:txBody>
      </p:sp>
      <p:graphicFrame>
        <p:nvGraphicFramePr>
          <p:cNvPr id="227434" name="Group 10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28139390"/>
              </p:ext>
            </p:extLst>
          </p:nvPr>
        </p:nvGraphicFramePr>
        <p:xfrm>
          <a:off x="685800" y="1295400"/>
          <a:ext cx="7772400" cy="466344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DRI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LINK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DGEM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Goul.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Lump sum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-0.46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-0.62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Spend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-0.40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-1.02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Pers. Inc.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Corp. Inc.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0.40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0.60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Payroll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-0.18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 – employee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-0.53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Pay – employer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0.19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-0.25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Inv. Cred.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1.55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1.67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0.00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Abatement Costs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Abatement costs are real and positive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Without climate policy, emissions are free – with climate policy, emissions are costly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Alternatively, climate policy puts an additional constraint on the energy system – if the constraint bites, costs necessarily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51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46622"/>
            <a:ext cx="9144000" cy="351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"/>
            <a:ext cx="4572001" cy="332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0234" y="0"/>
            <a:ext cx="460376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2791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6822" y="4343400"/>
            <a:ext cx="9014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ndara" panose="020E0502030303020204" pitchFamily="34" charset="0"/>
              </a:rPr>
              <a:t>Gross world product: $80 trillion</a:t>
            </a:r>
          </a:p>
          <a:p>
            <a:r>
              <a:rPr lang="en-GB" dirty="0" smtClean="0">
                <a:latin typeface="Candara" panose="020E0502030303020204" pitchFamily="34" charset="0"/>
              </a:rPr>
              <a:t>If growth 3% per year, discount rate 5% per year, NPV = $3500 trillion</a:t>
            </a:r>
            <a:endParaRPr lang="en-GB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Abatement Costs -2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Abatement costs are higher if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There are fewer options to reduce emissions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costs of emission reduction options are higher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costs of emission reduction options fall more slowly over time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rate of cost decline does not respond to climate policy</a:t>
            </a:r>
          </a:p>
          <a:p>
            <a:pPr lvl="1" eaLnBrk="1" hangingPunct="1"/>
            <a:r>
              <a:rPr lang="de-DE" sz="2400" dirty="0">
                <a:latin typeface="Candara" panose="020E0502030303020204" pitchFamily="34" charset="0"/>
              </a:rPr>
              <a:t>The economy is less responsive because elasticities are lower or because capital lasts longer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2791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71499" y="3962400"/>
            <a:ext cx="458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Candara" panose="020E0502030303020204" pitchFamily="34" charset="0"/>
              </a:rPr>
              <a:t>Why so many missing values?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0"/>
            <a:ext cx="86106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On-screen Show (4:3)</PresentationFormat>
  <Paragraphs>119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Candara</vt:lpstr>
      <vt:lpstr>Comic Sans MS</vt:lpstr>
      <vt:lpstr>Times New Roman</vt:lpstr>
      <vt:lpstr>Standarddesign</vt:lpstr>
      <vt:lpstr>Costs of Emission Reduction</vt:lpstr>
      <vt:lpstr>Lectures</vt:lpstr>
      <vt:lpstr>Abatement Costs</vt:lpstr>
      <vt:lpstr>PowerPoint Presentation</vt:lpstr>
      <vt:lpstr>PowerPoint Presentation</vt:lpstr>
      <vt:lpstr>PowerPoint Presentation</vt:lpstr>
      <vt:lpstr>Abatement Costs -2</vt:lpstr>
      <vt:lpstr>PowerPoint Presentation</vt:lpstr>
      <vt:lpstr>PowerPoint Presentation</vt:lpstr>
      <vt:lpstr>PowerPoint Presentation</vt:lpstr>
      <vt:lpstr>Negative carbon energy</vt:lpstr>
      <vt:lpstr>PowerPoint Presentation</vt:lpstr>
      <vt:lpstr>PowerPoint Presentation</vt:lpstr>
      <vt:lpstr>Negative Abatement Costs</vt:lpstr>
      <vt:lpstr>Negative Abatement Costs</vt:lpstr>
      <vt:lpstr>Distortions</vt:lpstr>
      <vt:lpstr>Tax-interaction</vt:lpstr>
      <vt:lpstr>PowerPoint Presentation</vt:lpstr>
      <vt:lpstr>PowerPoint Presentation</vt:lpstr>
      <vt:lpstr>PowerPoint Presentation</vt:lpstr>
      <vt:lpstr>Recycling Taxes: Change in 2010 GDP due to a $40/tC tax</vt:lpstr>
    </vt:vector>
  </TitlesOfParts>
  <Company>ZMAW Universität Hamburg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217</cp:revision>
  <dcterms:created xsi:type="dcterms:W3CDTF">2000-09-24T19:27:04Z</dcterms:created>
  <dcterms:modified xsi:type="dcterms:W3CDTF">2020-02-10T10:05:41Z</dcterms:modified>
</cp:coreProperties>
</file>