
<file path=[Content_Types].xml><?xml version="1.0" encoding="utf-8"?>
<Types xmlns="http://schemas.openxmlformats.org/package/2006/content-types">
  <Default Extension="png" ContentType="image/png"/>
  <Default Extension="jfif" ContentType="image/jpe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2"/>
    <p:sldId id="279" r:id="rId3"/>
    <p:sldId id="316" r:id="rId4"/>
    <p:sldId id="348" r:id="rId5"/>
    <p:sldId id="320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55" r:id="rId15"/>
    <p:sldId id="351" r:id="rId16"/>
    <p:sldId id="356" r:id="rId17"/>
    <p:sldId id="365" r:id="rId18"/>
    <p:sldId id="366" r:id="rId19"/>
    <p:sldId id="367" r:id="rId20"/>
    <p:sldId id="324" r:id="rId21"/>
    <p:sldId id="371" r:id="rId22"/>
    <p:sldId id="368" r:id="rId23"/>
    <p:sldId id="370" r:id="rId24"/>
    <p:sldId id="331" r:id="rId25"/>
  </p:sldIdLst>
  <p:sldSz cx="9144000" cy="6858000" type="screen4x3"/>
  <p:notesSz cx="6797675" cy="987425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43" autoAdjust="0"/>
    <p:restoredTop sz="90929"/>
  </p:normalViewPr>
  <p:slideViewPr>
    <p:cSldViewPr>
      <p:cViewPr varScale="1">
        <p:scale>
          <a:sx n="86" d="100"/>
          <a:sy n="86" d="100"/>
        </p:scale>
        <p:origin x="93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7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7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4A3F934-45D2-4103-BF9B-00FBD74F6D9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4251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4288" y="0"/>
            <a:ext cx="2982912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3138" y="760413"/>
            <a:ext cx="4862512" cy="3646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16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710113"/>
            <a:ext cx="4972050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Klicken Sie, um die Formate des Vorlagentextes zu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2416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5613"/>
            <a:ext cx="2982913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16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4288" y="9345613"/>
            <a:ext cx="2982912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B4ABEFE-E9C9-4327-B9CD-DA178A9DD71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7596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E8AFE3-17D1-45EA-BE56-0864919F65F7}" type="slidenum">
              <a:rPr lang="en-GB"/>
              <a:pPr/>
              <a:t>1</a:t>
            </a:fld>
            <a:endParaRPr lang="en-GB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05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E1EB9-60CD-4839-8E8B-F6635CD1F92A}" type="slidenum">
              <a:rPr lang="en-GB"/>
              <a:pPr/>
              <a:t>18</a:t>
            </a:fld>
            <a:endParaRPr lang="en-GB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97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E1EB9-60CD-4839-8E8B-F6635CD1F92A}" type="slidenum">
              <a:rPr lang="en-GB"/>
              <a:pPr/>
              <a:t>19</a:t>
            </a:fld>
            <a:endParaRPr lang="en-GB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91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E1EB9-60CD-4839-8E8B-F6635CD1F92A}" type="slidenum">
              <a:rPr lang="en-GB"/>
              <a:pPr/>
              <a:t>20</a:t>
            </a:fld>
            <a:endParaRPr lang="en-GB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85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E1EB9-60CD-4839-8E8B-F6635CD1F92A}" type="slidenum">
              <a:rPr lang="en-GB"/>
              <a:pPr/>
              <a:t>21</a:t>
            </a:fld>
            <a:endParaRPr lang="en-GB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70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40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320D47-5187-45BC-BE0B-F6E7A7513EC6}" type="slidenum">
              <a:rPr lang="en-GB"/>
              <a:pPr/>
              <a:t>24</a:t>
            </a:fld>
            <a:endParaRPr lang="en-GB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71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39910-F767-4728-992D-36980DC7C0D4}" type="slidenum">
              <a:rPr lang="en-GB"/>
              <a:pPr/>
              <a:t>2</a:t>
            </a:fld>
            <a:endParaRPr lang="en-GB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14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561DB0-5C88-42E3-998A-FA5243CF49EB}" type="slidenum">
              <a:rPr lang="en-GB"/>
              <a:pPr/>
              <a:t>3</a:t>
            </a:fld>
            <a:endParaRPr lang="en-GB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10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5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95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F0E50-C048-4EFA-B7B2-B8E0E068DC02}" type="slidenum">
              <a:rPr lang="en-GB"/>
              <a:pPr/>
              <a:t>6</a:t>
            </a:fld>
            <a:endParaRPr lang="en-GB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79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567CE3-38ED-43C8-9593-144A0916D262}" type="slidenum">
              <a:rPr lang="en-GB"/>
              <a:pPr/>
              <a:t>7</a:t>
            </a:fld>
            <a:endParaRPr lang="en-GB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13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567CE3-38ED-43C8-9593-144A0916D262}" type="slidenum">
              <a:rPr lang="en-GB"/>
              <a:pPr/>
              <a:t>10</a:t>
            </a:fld>
            <a:endParaRPr lang="en-GB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31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13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12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15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25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7E722-9A7F-471D-8922-64778507F94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59178-02EC-40FC-A479-328CFD09414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18D9E-0EC4-499D-B608-2161FADBF4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1A950-E365-47C4-AC65-FA16BE3C72B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93152-38FC-452C-84AF-848DCF8869E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9DA60-4390-43D3-9455-A3DBEB65E74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F86C7-33A3-40D9-8BAB-F3D12CB5135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4B48B-4738-4922-8597-773BF0ABBE9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6D9D6-09ED-4812-9C3B-67430DAEB7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40963-80DC-4155-9189-D4197315854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F9FFD-E0D3-41DC-92F4-1A7F900FCE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Titelformat zu bearbeiten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Vorlagentextes zu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2701A53-80DB-4637-8399-9A7B942B7F5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f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Economic impacts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de-DE" sz="2800" dirty="0" smtClean="0">
                <a:latin typeface="Candara" panose="020E0502030303020204" pitchFamily="34" charset="0"/>
              </a:rPr>
              <a:t>Superindicators</a:t>
            </a:r>
          </a:p>
          <a:p>
            <a:r>
              <a:rPr lang="de-DE" sz="2800" dirty="0" smtClean="0">
                <a:latin typeface="Candara" panose="020E0502030303020204" pitchFamily="34" charset="0"/>
              </a:rPr>
              <a:t>Methods for estimating total welfare impact</a:t>
            </a:r>
          </a:p>
          <a:p>
            <a:r>
              <a:rPr lang="de-DE" sz="2800" dirty="0" smtClean="0">
                <a:latin typeface="Candara" panose="020E0502030303020204" pitchFamily="34" charset="0"/>
              </a:rPr>
              <a:t>WTP v WTAC</a:t>
            </a:r>
          </a:p>
          <a:p>
            <a:r>
              <a:rPr lang="de-DE" sz="2800" dirty="0" smtClean="0">
                <a:latin typeface="Candara" panose="020E0502030303020204" pitchFamily="34" charset="0"/>
              </a:rPr>
              <a:t>Benefit transfer</a:t>
            </a:r>
          </a:p>
          <a:p>
            <a:r>
              <a:rPr lang="de-DE" sz="2800" dirty="0" smtClean="0">
                <a:latin typeface="Candara" panose="020E0502030303020204" pitchFamily="34" charset="0"/>
              </a:rPr>
              <a:t>Results and caveats</a:t>
            </a:r>
          </a:p>
          <a:p>
            <a:r>
              <a:rPr lang="de-DE" sz="2800" dirty="0" smtClean="0">
                <a:latin typeface="Candara" panose="020E0502030303020204" pitchFamily="34" charset="0"/>
              </a:rPr>
              <a:t>Climate v weather</a:t>
            </a:r>
          </a:p>
          <a:p>
            <a:r>
              <a:rPr lang="de-DE" sz="2800" dirty="0" smtClean="0">
                <a:latin typeface="Candara" panose="020E0502030303020204" pitchFamily="34" charset="0"/>
              </a:rPr>
              <a:t>Social cost of carbon</a:t>
            </a:r>
            <a:endParaRPr lang="de-DE" sz="2800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eaLnBrk="1" hangingPunct="1"/>
            <a:r>
              <a:rPr lang="en-GB" sz="3200" dirty="0">
                <a:latin typeface="Candara" panose="020E0502030303020204" pitchFamily="34" charset="0"/>
              </a:rPr>
              <a:t>Benefit transfer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Valuation is difficult and expensive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Therefore, estimated values are extrapolated (benefit transfer) from one place to the next and from one case to the </a:t>
            </a:r>
            <a:r>
              <a:rPr lang="de-DE" sz="2800" dirty="0" smtClean="0">
                <a:latin typeface="Candara" panose="020E0502030303020204" pitchFamily="34" charset="0"/>
              </a:rPr>
              <a:t>next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 smtClean="0">
                <a:latin typeface="Candara" panose="020E0502030303020204" pitchFamily="34" charset="0"/>
              </a:rPr>
              <a:t>Important for climate as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W</a:t>
            </a:r>
            <a:r>
              <a:rPr lang="de-DE" sz="2400" dirty="0" smtClean="0">
                <a:latin typeface="Candara" panose="020E0502030303020204" pitchFamily="34" charset="0"/>
              </a:rPr>
              <a:t>e need total impact, not just some case studies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 smtClean="0">
                <a:latin typeface="Candara" panose="020E0502030303020204" pitchFamily="34" charset="0"/>
              </a:rPr>
              <a:t>We need future, yet-to-observed impact</a:t>
            </a:r>
            <a:endParaRPr lang="de-DE" sz="2400" dirty="0">
              <a:latin typeface="Candara" panose="020E0502030303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As values are highly context-specific, this introduces all sorts of uncertainties, which are not well-understood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66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57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6611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8138109"/>
              </p:ext>
            </p:extLst>
          </p:nvPr>
        </p:nvGraphicFramePr>
        <p:xfrm>
          <a:off x="609600" y="0"/>
          <a:ext cx="75438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ndara" panose="020E0502030303020204" pitchFamily="34" charset="0"/>
                        </a:rPr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ndara" panose="020E0502030303020204" pitchFamily="34" charset="0"/>
                        </a:rPr>
                        <a:t>Error</a:t>
                      </a:r>
                      <a:r>
                        <a:rPr lang="en-US" sz="2400" baseline="0" dirty="0">
                          <a:latin typeface="Candara" panose="020E0502030303020204" pitchFamily="34" charset="0"/>
                        </a:rPr>
                        <a:t> (%)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ndara" panose="020E0502030303020204" pitchFamily="34" charset="0"/>
                        </a:rPr>
                        <a:t>Sport fishing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andara" panose="020E0502030303020204" pitchFamily="34" charset="0"/>
                        </a:rPr>
                        <a:t>5-40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andara" panose="020E0502030303020204" pitchFamily="34" charset="0"/>
                        </a:rPr>
                        <a:t>5-15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ndara" panose="020E0502030303020204" pitchFamily="34" charset="0"/>
                        </a:rPr>
                        <a:t>Water quality improvements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andara" panose="020E0502030303020204" pitchFamily="34" charset="0"/>
                        </a:rPr>
                        <a:t>4-34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andara" panose="020E0502030303020204" pitchFamily="34" charset="0"/>
                        </a:rPr>
                        <a:t>1-75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ndara" panose="020E0502030303020204" pitchFamily="34" charset="0"/>
                        </a:rPr>
                        <a:t>Water-based</a:t>
                      </a:r>
                      <a:r>
                        <a:rPr lang="en-US" sz="2400" baseline="0" dirty="0">
                          <a:latin typeface="Candara" panose="020E0502030303020204" pitchFamily="34" charset="0"/>
                        </a:rPr>
                        <a:t> recreation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andara" panose="020E0502030303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andara" panose="020E0502030303020204" pitchFamily="34" charset="0"/>
                        </a:rPr>
                        <a:t>1-475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ndara" panose="020E0502030303020204" pitchFamily="34" charset="0"/>
                        </a:rPr>
                        <a:t>Water quality improvements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andara" panose="020E0502030303020204" pitchFamily="34" charset="0"/>
                        </a:rPr>
                        <a:t>25-45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andara" panose="020E0502030303020204" pitchFamily="34" charset="0"/>
                        </a:rPr>
                        <a:t>18-41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ndara" panose="020E0502030303020204" pitchFamily="34" charset="0"/>
                        </a:rPr>
                        <a:t>Saltwater</a:t>
                      </a:r>
                      <a:r>
                        <a:rPr lang="en-US" sz="2400" baseline="0" dirty="0">
                          <a:latin typeface="Candara" panose="020E0502030303020204" pitchFamily="34" charset="0"/>
                        </a:rPr>
                        <a:t> fishing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andara" panose="020E0502030303020204" pitchFamily="34" charset="0"/>
                        </a:rPr>
                        <a:t>1-34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andara" panose="020E0502030303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ndara" panose="020E0502030303020204" pitchFamily="34" charset="0"/>
                        </a:rPr>
                        <a:t>White water rafting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andara" panose="020E0502030303020204" pitchFamily="34" charset="0"/>
                        </a:rPr>
                        <a:t>24-56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andara" panose="020E0502030303020204" pitchFamily="34" charset="0"/>
                        </a:rPr>
                        <a:t>6-228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ndara" panose="020E0502030303020204" pitchFamily="34" charset="0"/>
                        </a:rPr>
                        <a:t>Biodiversity</a:t>
                      </a:r>
                      <a:r>
                        <a:rPr lang="en-US" sz="2400" baseline="0" dirty="0">
                          <a:latin typeface="Candara" panose="020E0502030303020204" pitchFamily="34" charset="0"/>
                        </a:rPr>
                        <a:t> on agricultural land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andara" panose="020E0502030303020204" pitchFamily="34" charset="0"/>
                        </a:rPr>
                        <a:t>27-36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andara" panose="020E0502030303020204" pitchFamily="34" charset="0"/>
                        </a:rPr>
                        <a:t>22-44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52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Methods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Enumerative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Quantify impact, estimate price, add up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Computable general equilibrium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Quantify impact, shock model, estimate welfare change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Statistical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Estimate relationship between activity and climate over space, assume it holds over time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Estimate relationship between well-being and climate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Elicitation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Ask experts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033CE9A-A2FD-4515-94C9-B12879D63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700" y="3962400"/>
            <a:ext cx="1538654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9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41" y="0"/>
            <a:ext cx="9148441" cy="595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4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Caveats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Incomplete assessment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Interactions between impacts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Stylised adaptation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Low probability, high impact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Indirect impacts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Large-scale changes</a:t>
            </a:r>
          </a:p>
          <a:p>
            <a:pPr eaLnBrk="1" hangingPunct="1">
              <a:lnSpc>
                <a:spcPct val="90000"/>
              </a:lnSpc>
            </a:pPr>
            <a:endParaRPr lang="en-GB" sz="2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41" y="0"/>
            <a:ext cx="9148441" cy="595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6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F4730598-385E-4F3D-A94E-71B92AA77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7800" y="0"/>
            <a:ext cx="12344400" cy="8595685"/>
          </a:xfrm>
          <a:prstGeom prst="rect">
            <a:avLst/>
          </a:prstGeom>
        </p:spPr>
      </p:pic>
      <p:pic>
        <p:nvPicPr>
          <p:cNvPr id="7" name="Picture 6" descr="A person in a library&#10;&#10;Description automatically generated">
            <a:extLst>
              <a:ext uri="{FF2B5EF4-FFF2-40B4-BE49-F238E27FC236}">
                <a16:creationId xmlns:a16="http://schemas.microsoft.com/office/drawing/2014/main" xmlns="" id="{AC303AD5-CDAA-49A7-B4CB-51EC94E11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4267200"/>
            <a:ext cx="1033168" cy="1552575"/>
          </a:xfrm>
          <a:prstGeom prst="rect">
            <a:avLst/>
          </a:prstGeom>
        </p:spPr>
      </p:pic>
      <p:pic>
        <p:nvPicPr>
          <p:cNvPr id="11" name="Picture 10" descr="A person smiling for the camera&#10;&#10;Description automatically generated">
            <a:extLst>
              <a:ext uri="{FF2B5EF4-FFF2-40B4-BE49-F238E27FC236}">
                <a16:creationId xmlns:a16="http://schemas.microsoft.com/office/drawing/2014/main" xmlns="" id="{06EF8DF9-29AB-434A-AF26-D09D64EB42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636" y="4267199"/>
            <a:ext cx="1158461" cy="155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1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Candara" panose="020E0502030303020204" pitchFamily="34" charset="0"/>
              </a:rPr>
              <a:t>Weather v climate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3133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Estimating the impact of climate change is difficult because it changes slowly over time, while differences over space are confounded with all sorts of everything</a:t>
            </a:r>
          </a:p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Estimating the impact of weather is easy because data is plentiful and shocks are random (or rather orthogonal to the economy)</a:t>
            </a:r>
          </a:p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Extrapolating from weather shocks to climate change is problematic</a:t>
            </a:r>
          </a:p>
          <a:p>
            <a:pPr eaLnBrk="1" hangingPunct="1"/>
            <a:endParaRPr lang="en-GB" sz="2800" dirty="0">
              <a:latin typeface="Candara" panose="020E0502030303020204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8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8468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Candara" panose="020E0502030303020204" pitchFamily="34" charset="0"/>
              </a:rPr>
              <a:t>Weather v climate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3133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Extrapolate from weather shocks to climate change?</a:t>
            </a:r>
          </a:p>
          <a:p>
            <a:pPr lvl="1" eaLnBrk="1" hangingPunct="1"/>
            <a:r>
              <a:rPr lang="en-GB" sz="2400" dirty="0">
                <a:latin typeface="Candara" panose="020E0502030303020204" pitchFamily="34" charset="0"/>
              </a:rPr>
              <a:t>Climate is what you expect, weather is what you get</a:t>
            </a:r>
          </a:p>
          <a:p>
            <a:pPr lvl="1" eaLnBrk="1" hangingPunct="1"/>
            <a:r>
              <a:rPr lang="en-US" sz="2400" dirty="0">
                <a:latin typeface="Candara" panose="020E0502030303020204" pitchFamily="34" charset="0"/>
              </a:rPr>
              <a:t>Weather throws the punches, climate trains the boxer</a:t>
            </a:r>
          </a:p>
          <a:p>
            <a:pPr lvl="1" eaLnBrk="1" hangingPunct="1"/>
            <a:r>
              <a:rPr lang="en-US" sz="2400" dirty="0">
                <a:latin typeface="Candara" panose="020E0502030303020204" pitchFamily="34" charset="0"/>
              </a:rPr>
              <a:t>Weather is your mood, climate is your personality</a:t>
            </a:r>
          </a:p>
          <a:p>
            <a:pPr lvl="1" eaLnBrk="1" hangingPunct="1"/>
            <a:r>
              <a:rPr lang="en-US" sz="2400" dirty="0">
                <a:latin typeface="Candara" panose="020E0502030303020204" pitchFamily="34" charset="0"/>
              </a:rPr>
              <a:t>If you don't like the weather, wait. If you don't like the climate, move.</a:t>
            </a:r>
          </a:p>
          <a:p>
            <a:pPr eaLnBrk="1" hangingPunct="1"/>
            <a:r>
              <a:rPr lang="en-US" sz="2800" dirty="0">
                <a:latin typeface="Candara" panose="020E0502030303020204" pitchFamily="34" charset="0"/>
              </a:rPr>
              <a:t>Adaptation is different</a:t>
            </a:r>
            <a:endParaRPr lang="en-GB" sz="2800" dirty="0">
              <a:latin typeface="Candara" panose="020E0502030303020204" pitchFamily="34" charset="0"/>
            </a:endParaRPr>
          </a:p>
          <a:p>
            <a:pPr lvl="1" eaLnBrk="1" hangingPunct="1"/>
            <a:r>
              <a:rPr lang="en-GB" sz="2400" dirty="0">
                <a:latin typeface="Candara" panose="020E0502030303020204" pitchFamily="34" charset="0"/>
              </a:rPr>
              <a:t>Put up your umbrella, buy an umbrella </a:t>
            </a:r>
          </a:p>
          <a:p>
            <a:pPr lvl="1" eaLnBrk="1" hangingPunct="1"/>
            <a:r>
              <a:rPr lang="en-GB" sz="2400" dirty="0">
                <a:latin typeface="Candara" panose="020E0502030303020204" pitchFamily="34" charset="0"/>
              </a:rPr>
              <a:t>Close the flood gates, build flood gates</a:t>
            </a:r>
          </a:p>
          <a:p>
            <a:pPr lvl="1" eaLnBrk="1" hangingPunct="1"/>
            <a:r>
              <a:rPr lang="en-GB" sz="2400" dirty="0">
                <a:latin typeface="Candara" panose="020E0502030303020204" pitchFamily="34" charset="0"/>
              </a:rPr>
              <a:t>Short-term vs long-term elasticity</a:t>
            </a:r>
          </a:p>
          <a:p>
            <a:pPr lvl="1" eaLnBrk="1" hangingPunct="1"/>
            <a:r>
              <a:rPr lang="en-GB" sz="2400" dirty="0">
                <a:latin typeface="Candara" panose="020E0502030303020204" pitchFamily="34" charset="0"/>
              </a:rPr>
              <a:t>Fixed vs malleable capital stock, technology</a:t>
            </a:r>
          </a:p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Expectations matter too</a:t>
            </a:r>
          </a:p>
          <a:p>
            <a:pPr eaLnBrk="1" hangingPunct="1"/>
            <a:endParaRPr lang="en-GB" sz="2800" dirty="0">
              <a:latin typeface="Candara" panose="020E0502030303020204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1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de-DE" sz="3200" dirty="0">
                <a:latin typeface="Candara" panose="020E0502030303020204" pitchFamily="34" charset="0"/>
              </a:rPr>
              <a:t>Lectures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Science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Scenarios &amp; emission reduction options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Costs of emission reduction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Instruments for emission reduction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Impacts of climate change &amp; valuation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Candara" panose="020E0502030303020204" pitchFamily="34" charset="0"/>
              </a:rPr>
              <a:t>Economic impacts of climate change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Climate and development</a:t>
            </a:r>
          </a:p>
          <a:p>
            <a:pPr>
              <a:lnSpc>
                <a:spcPct val="90000"/>
              </a:lnSpc>
            </a:pPr>
            <a:r>
              <a:rPr lang="en-US" sz="2800" strike="sngStrike" dirty="0">
                <a:latin typeface="Candara" panose="020E0502030303020204" pitchFamily="34" charset="0"/>
              </a:rPr>
              <a:t>Adaptation policy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Optimal emission reduction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Discounting, uncertainty, equity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International environmental agreements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30"/>
    </mc:Choice>
    <mc:Fallback xmlns="">
      <p:transition spd="slow" advTm="653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Candara" panose="020E0502030303020204" pitchFamily="34" charset="0"/>
              </a:rPr>
              <a:t>Marginal Damage Costs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3133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The marginal damage cost is the damage done by an additional tonne of CO2 emitted</a:t>
            </a:r>
          </a:p>
          <a:p>
            <a:pPr eaLnBrk="1" hangingPunct="1"/>
            <a:r>
              <a:rPr lang="en-US" sz="2800" dirty="0">
                <a:latin typeface="Candara" panose="020E0502030303020204" pitchFamily="34" charset="0"/>
              </a:rPr>
              <a:t>It is the change in the net present value of the </a:t>
            </a:r>
            <a:r>
              <a:rPr lang="en-US" sz="2800" dirty="0" err="1">
                <a:latin typeface="Candara" panose="020E0502030303020204" pitchFamily="34" charset="0"/>
              </a:rPr>
              <a:t>monetised</a:t>
            </a:r>
            <a:r>
              <a:rPr lang="en-US" sz="2800" dirty="0">
                <a:latin typeface="Candara" panose="020E0502030303020204" pitchFamily="34" charset="0"/>
              </a:rPr>
              <a:t> impacts, </a:t>
            </a:r>
            <a:r>
              <a:rPr lang="en-US" sz="2800" dirty="0" err="1">
                <a:latin typeface="Candara" panose="020E0502030303020204" pitchFamily="34" charset="0"/>
              </a:rPr>
              <a:t>normalised</a:t>
            </a:r>
            <a:r>
              <a:rPr lang="en-US" sz="2800" dirty="0">
                <a:latin typeface="Candara" panose="020E0502030303020204" pitchFamily="34" charset="0"/>
              </a:rPr>
              <a:t> by the change in emissions</a:t>
            </a:r>
          </a:p>
          <a:p>
            <a:pPr eaLnBrk="1" hangingPunct="1"/>
            <a:r>
              <a:rPr lang="en-US" sz="2800" dirty="0">
                <a:latin typeface="Candara" panose="020E0502030303020204" pitchFamily="34" charset="0"/>
              </a:rPr>
              <a:t>The marginal damage cost is the Pigou tax – it says how much we should spend on climate policy, by how much we should raise energy prices</a:t>
            </a:r>
          </a:p>
          <a:p>
            <a:pPr eaLnBrk="1" hangingPunct="1"/>
            <a:r>
              <a:rPr lang="en-US" sz="2800" dirty="0">
                <a:latin typeface="Candara" panose="020E0502030303020204" pitchFamily="34" charset="0"/>
              </a:rPr>
              <a:t>It is a normative concept; it tells us what to do, given our values</a:t>
            </a:r>
            <a:endParaRPr lang="en-GB" sz="2800" dirty="0">
              <a:latin typeface="Candara" panose="020E0502030303020204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Candara" panose="020E0502030303020204" pitchFamily="34" charset="0"/>
              </a:rPr>
              <a:t>Social cost of carbon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3133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924800" cy="5105400"/>
          </a:xfrm>
        </p:spPr>
        <p:txBody>
          <a:bodyPr/>
          <a:lstStyle/>
          <a:p>
            <a:pPr eaLnBrk="1" hangingPunct="1"/>
            <a:r>
              <a:rPr lang="en-GB" sz="2800" dirty="0" smtClean="0">
                <a:latin typeface="Candara" panose="020E0502030303020204" pitchFamily="34" charset="0"/>
              </a:rPr>
              <a:t>27 estimates of the total impact of climate change, 2789 estimates of its first partial derivative</a:t>
            </a:r>
          </a:p>
          <a:p>
            <a:pPr eaLnBrk="1" hangingPunct="1"/>
            <a:r>
              <a:rPr lang="en-GB" sz="2800" dirty="0" smtClean="0">
                <a:latin typeface="Candara" panose="020E0502030303020204" pitchFamily="34" charset="0"/>
              </a:rPr>
              <a:t>Proliferation of estimates because</a:t>
            </a:r>
          </a:p>
          <a:p>
            <a:pPr lvl="1" eaLnBrk="1" hangingPunct="1"/>
            <a:r>
              <a:rPr lang="en-GB" sz="2400" dirty="0" smtClean="0">
                <a:latin typeface="Candara" panose="020E0502030303020204" pitchFamily="34" charset="0"/>
              </a:rPr>
              <a:t>Total impact used to calibrate different impact curves</a:t>
            </a:r>
          </a:p>
          <a:p>
            <a:pPr lvl="1" eaLnBrk="1" hangingPunct="1"/>
            <a:r>
              <a:rPr lang="en-GB" sz="2400" dirty="0" smtClean="0">
                <a:latin typeface="Candara" panose="020E0502030303020204" pitchFamily="34" charset="0"/>
              </a:rPr>
              <a:t>Different climate models</a:t>
            </a:r>
          </a:p>
          <a:p>
            <a:pPr lvl="1" eaLnBrk="1" hangingPunct="1"/>
            <a:r>
              <a:rPr lang="en-GB" sz="2400" dirty="0" smtClean="0">
                <a:latin typeface="Candara" panose="020E0502030303020204" pitchFamily="34" charset="0"/>
              </a:rPr>
              <a:t>Different carbon cycle models</a:t>
            </a:r>
          </a:p>
          <a:p>
            <a:pPr lvl="1" eaLnBrk="1" hangingPunct="1"/>
            <a:r>
              <a:rPr lang="en-GB" sz="2400" dirty="0" smtClean="0">
                <a:latin typeface="Candara" panose="020E0502030303020204" pitchFamily="34" charset="0"/>
              </a:rPr>
              <a:t>Total impact hides regional, sectoral detail</a:t>
            </a:r>
          </a:p>
          <a:p>
            <a:pPr lvl="1" eaLnBrk="1" hangingPunct="1"/>
            <a:r>
              <a:rPr lang="en-GB" sz="2400" dirty="0" smtClean="0">
                <a:latin typeface="Candara" panose="020E0502030303020204" pitchFamily="34" charset="0"/>
              </a:rPr>
              <a:t>Different views on how to aggregate over time, space and risk</a:t>
            </a:r>
            <a:endParaRPr lang="en-GB" sz="2400" dirty="0">
              <a:latin typeface="Candara" panose="020E0502030303020204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3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3111500" y="2857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1" y="30695"/>
            <a:ext cx="9144000" cy="59891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3000" y="6044022"/>
            <a:ext cx="6569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andara" panose="020E0502030303020204" pitchFamily="34" charset="0"/>
              </a:rPr>
              <a:t>Current price of emissions permits in EU: ~96 $/</a:t>
            </a:r>
            <a:r>
              <a:rPr lang="en-GB" dirty="0" err="1" smtClean="0">
                <a:latin typeface="Candara" panose="020E0502030303020204" pitchFamily="34" charset="0"/>
              </a:rPr>
              <a:t>tC</a:t>
            </a:r>
            <a:endParaRPr lang="en-GB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84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1452"/>
            <a:ext cx="9144000" cy="599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1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Candara" panose="020E0502030303020204" pitchFamily="34" charset="0"/>
              </a:rPr>
              <a:t>Economic Impact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3276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pPr eaLnBrk="1" hangingPunct="1"/>
            <a:r>
              <a:rPr lang="de-DE" dirty="0">
                <a:latin typeface="Candara" panose="020E0502030303020204" pitchFamily="34" charset="0"/>
              </a:rPr>
              <a:t>Discussed impacts of climate change on welfare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Benefit of climate policy is the avoided impact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Uncertain, many assumptions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Mix of normative and positive elements</a:t>
            </a:r>
          </a:p>
          <a:p>
            <a:pPr eaLnBrk="1" hangingPunct="1"/>
            <a:endParaRPr lang="en-GB" dirty="0">
              <a:latin typeface="Comic Sans MS" pitchFamily="66" charset="0"/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50850"/>
            <a:ext cx="868680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2667000" y="41148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>
                <a:latin typeface="Arial Narrow" pitchFamily="34" charset="0"/>
              </a:rPr>
              <a:t>Year</a:t>
            </a:r>
            <a:endParaRPr lang="en-AU" altLang="en-US" sz="2000" b="1">
              <a:latin typeface="Arial Narrow" pitchFamily="34" charset="0"/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 rot="-5400000">
            <a:off x="-1249362" y="2316162"/>
            <a:ext cx="289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>
                <a:latin typeface="Arial Narrow" pitchFamily="34" charset="0"/>
              </a:rPr>
              <a:t>Global mean warming </a:t>
            </a:r>
            <a:r>
              <a:rPr lang="en-US" altLang="en-US" sz="2000" b="1" baseline="30000">
                <a:latin typeface="Arial Narrow" pitchFamily="34" charset="0"/>
              </a:rPr>
              <a:t>o</a:t>
            </a:r>
            <a:r>
              <a:rPr lang="en-US" altLang="en-US" sz="2000" b="1">
                <a:latin typeface="Arial Narrow" pitchFamily="34" charset="0"/>
              </a:rPr>
              <a:t>C</a:t>
            </a:r>
            <a:endParaRPr lang="en-AU" altLang="en-US" sz="2000" b="1">
              <a:latin typeface="Arial Narrow" pitchFamily="34" charset="0"/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4419600" y="5105400"/>
            <a:ext cx="45720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800">
                <a:latin typeface="Arial Narrow" pitchFamily="34" charset="0"/>
              </a:rPr>
              <a:t>I   </a:t>
            </a:r>
            <a:r>
              <a:rPr lang="en-AU" altLang="en-US" sz="1800">
                <a:latin typeface="Arial Narrow" pitchFamily="34" charset="0"/>
              </a:rPr>
              <a:t>Risks to Unique and Threatened Systems</a:t>
            </a:r>
          </a:p>
          <a:p>
            <a:r>
              <a:rPr lang="en-US" altLang="en-US" sz="1800">
                <a:latin typeface="Arial Narrow" pitchFamily="34" charset="0"/>
              </a:rPr>
              <a:t>II  </a:t>
            </a:r>
            <a:r>
              <a:rPr lang="en-AU" altLang="en-US" sz="1800">
                <a:latin typeface="Arial Narrow" pitchFamily="34" charset="0"/>
              </a:rPr>
              <a:t>Risks from Extreme Climate Events</a:t>
            </a:r>
          </a:p>
          <a:p>
            <a:r>
              <a:rPr lang="en-US" altLang="en-US" sz="1800">
                <a:latin typeface="Arial Narrow" pitchFamily="34" charset="0"/>
              </a:rPr>
              <a:t>III </a:t>
            </a:r>
            <a:r>
              <a:rPr lang="en-AU" altLang="en-US" sz="1800">
                <a:latin typeface="Arial Narrow" pitchFamily="34" charset="0"/>
              </a:rPr>
              <a:t>Distribution of Impacts</a:t>
            </a:r>
          </a:p>
          <a:p>
            <a:r>
              <a:rPr lang="en-US" altLang="en-US" sz="1800">
                <a:latin typeface="Arial Narrow" pitchFamily="34" charset="0"/>
              </a:rPr>
              <a:t>IV </a:t>
            </a:r>
            <a:r>
              <a:rPr lang="en-AU" altLang="en-US" sz="1800">
                <a:latin typeface="Arial Narrow" pitchFamily="34" charset="0"/>
              </a:rPr>
              <a:t>Aggregate Impacts</a:t>
            </a:r>
          </a:p>
          <a:p>
            <a:r>
              <a:rPr lang="en-US" altLang="en-US" sz="1800">
                <a:latin typeface="Arial Narrow" pitchFamily="34" charset="0"/>
              </a:rPr>
              <a:t>V  </a:t>
            </a:r>
            <a:r>
              <a:rPr lang="en-AU" altLang="en-US" sz="1800">
                <a:latin typeface="Arial Narrow" pitchFamily="34" charset="0"/>
              </a:rPr>
              <a:t>Risks from Future Large-Scale Discontinuities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136525" y="6189663"/>
            <a:ext cx="240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000">
                <a:latin typeface="Comic Sans MS" pitchFamily="66" charset="0"/>
              </a:rPr>
              <a:t>Source: IPCC 2001</a:t>
            </a:r>
            <a:endParaRPr lang="en-US" sz="200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41" y="0"/>
            <a:ext cx="9148441" cy="59517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Methods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Enumerative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Quantify impact, estimate price, add up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Computable general equilibrium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Quantify impact, shock model, estimate welfare change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Statistical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Estimate relationship between activity and climate over space, assume it holds over time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Estimate relationship between well-being and climate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Elicitation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Ask experts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8E12ED2-7C36-49D0-8324-E23190006F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700" y="171450"/>
            <a:ext cx="1495425" cy="20521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Monetary Valuation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The aim is to express a welfare loss in an equivalent income loss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>
                <a:latin typeface="Candara" panose="020E0502030303020204" pitchFamily="34" charset="0"/>
              </a:rPr>
              <a:t>Revealed preferences</a:t>
            </a:r>
          </a:p>
          <a:p>
            <a:pPr lvl="2"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Travel cost</a:t>
            </a:r>
          </a:p>
          <a:p>
            <a:pPr lvl="2"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Hedonic pricing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>
                <a:latin typeface="Candara" panose="020E0502030303020204" pitchFamily="34" charset="0"/>
              </a:rPr>
              <a:t>Stated preferences</a:t>
            </a:r>
          </a:p>
          <a:p>
            <a:pPr lvl="2"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Contingent valuation</a:t>
            </a:r>
          </a:p>
          <a:p>
            <a:pPr lvl="2"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Contingent choice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Each method has its drawbacks, but stated preferences suffer from a range of biases, including unfamiliarity and manipulation</a:t>
            </a:r>
          </a:p>
        </p:txBody>
      </p:sp>
    </p:spTree>
    <p:extLst>
      <p:ext uri="{BB962C8B-B14F-4D97-AF65-F5344CB8AC3E}">
        <p14:creationId xmlns:p14="http://schemas.microsoft.com/office/powerpoint/2010/main" val="241857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WTP v WTAC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6786" y="1003738"/>
            <a:ext cx="7275786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Willingness to pay, or equivalent variation, is the maximum amount you would be willing to pay to secure a price fall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Willingness to accept compensation, or compensating variation, is the minimum amount you would be willing to accept to forego a price fall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Willig (1976) showed that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This is because of the income effect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He also showed that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This is because of substitution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Result carries over to quantities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2" name="Object 2"/>
              <p:cNvSpPr txBox="1"/>
              <p:nvPr/>
            </p:nvSpPr>
            <p:spPr bwMode="auto">
              <a:xfrm>
                <a:off x="4267200" y="3810000"/>
                <a:ext cx="3048000" cy="3810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𝐸𝑉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𝐶𝑆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𝐶𝑉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536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7200" y="3810000"/>
                <a:ext cx="3048000" cy="381000"/>
              </a:xfrm>
              <a:prstGeom prst="rect">
                <a:avLst/>
              </a:prstGeom>
              <a:blipFill rotWithShape="0">
                <a:blip r:embed="rId3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Object 3"/>
              <p:cNvSpPr txBox="1"/>
              <p:nvPr/>
            </p:nvSpPr>
            <p:spPr bwMode="auto">
              <a:xfrm>
                <a:off x="3429000" y="4730969"/>
                <a:ext cx="3048000" cy="3810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𝐸𝑉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𝐶𝑆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𝐶𝑉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536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9000" y="4730969"/>
                <a:ext cx="3048000" cy="381000"/>
              </a:xfrm>
              <a:prstGeom prst="rect">
                <a:avLst/>
              </a:prstGeom>
              <a:blipFill rotWithShape="0">
                <a:blip r:embed="rId4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4318000"/>
            <a:ext cx="1905000" cy="254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0" y="-15875"/>
            <a:ext cx="18097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8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659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7713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WTP and WTAC -2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Willingness to pay and willingness to accept </a:t>
            </a:r>
            <a:r>
              <a:rPr lang="en-GB" sz="2800" dirty="0" smtClean="0">
                <a:latin typeface="Candara" panose="020E0502030303020204" pitchFamily="34" charset="0"/>
              </a:rPr>
              <a:t>compensation are different, because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latin typeface="Candara" panose="020E0502030303020204" pitchFamily="34" charset="0"/>
              </a:rPr>
              <a:t>the budget constraint is different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latin typeface="Candara" panose="020E0502030303020204" pitchFamily="34" charset="0"/>
              </a:rPr>
              <a:t>voluntary and involuntary risks are different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latin typeface="Candara" panose="020E0502030303020204" pitchFamily="34" charset="0"/>
              </a:rPr>
              <a:t>people attach value to the status quo</a:t>
            </a:r>
          </a:p>
          <a:p>
            <a:pPr>
              <a:lnSpc>
                <a:spcPct val="90000"/>
              </a:lnSpc>
            </a:pPr>
            <a:r>
              <a:rPr lang="en-GB" sz="2800" dirty="0" smtClean="0">
                <a:latin typeface="Candara" panose="020E0502030303020204" pitchFamily="34" charset="0"/>
              </a:rPr>
              <a:t>Relevant for climate because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latin typeface="Candara" panose="020E0502030303020204" pitchFamily="34" charset="0"/>
              </a:rPr>
              <a:t>willingness to pay for a better climate for our children and grandchildren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latin typeface="Candara" panose="020E0502030303020204" pitchFamily="34" charset="0"/>
              </a:rPr>
              <a:t>Our children’s and grandchildren’s willingness to accept compensation for us imposing a worse climate on them</a:t>
            </a:r>
            <a:endParaRPr lang="en-GB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20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868</Words>
  <Application>Microsoft Office PowerPoint</Application>
  <PresentationFormat>On-screen Show (4:3)</PresentationFormat>
  <Paragraphs>161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 Narrow</vt:lpstr>
      <vt:lpstr>Cambria Math</vt:lpstr>
      <vt:lpstr>Candara</vt:lpstr>
      <vt:lpstr>Comic Sans MS</vt:lpstr>
      <vt:lpstr>Times New Roman</vt:lpstr>
      <vt:lpstr>Standarddesign</vt:lpstr>
      <vt:lpstr>Economic impacts</vt:lpstr>
      <vt:lpstr>Lectures</vt:lpstr>
      <vt:lpstr>PowerPoint Presentation</vt:lpstr>
      <vt:lpstr>PowerPoint Presentation</vt:lpstr>
      <vt:lpstr>Methods</vt:lpstr>
      <vt:lpstr>Monetary Valuation</vt:lpstr>
      <vt:lpstr>WTP v WTAC</vt:lpstr>
      <vt:lpstr>PowerPoint Presentation</vt:lpstr>
      <vt:lpstr>WTP and WTAC -2</vt:lpstr>
      <vt:lpstr>Benefit transfer</vt:lpstr>
      <vt:lpstr>PowerPoint Presentation</vt:lpstr>
      <vt:lpstr>PowerPoint Presentation</vt:lpstr>
      <vt:lpstr>Methods</vt:lpstr>
      <vt:lpstr>PowerPoint Presentation</vt:lpstr>
      <vt:lpstr>Caveats</vt:lpstr>
      <vt:lpstr>PowerPoint Presentation</vt:lpstr>
      <vt:lpstr>PowerPoint Presentation</vt:lpstr>
      <vt:lpstr>Weather v climate</vt:lpstr>
      <vt:lpstr>Weather v climate</vt:lpstr>
      <vt:lpstr>Marginal Damage Costs</vt:lpstr>
      <vt:lpstr>Social cost of carbon</vt:lpstr>
      <vt:lpstr>PowerPoint Presentation</vt:lpstr>
      <vt:lpstr>PowerPoint Presentation</vt:lpstr>
      <vt:lpstr>Economic Impact</vt:lpstr>
    </vt:vector>
  </TitlesOfParts>
  <Company>ZMAW Universität Hamburg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and Resource Economics, lecture 1</dc:title>
  <dc:creator>Richard Tol</dc:creator>
  <cp:lastModifiedBy>Richard Tol</cp:lastModifiedBy>
  <cp:revision>216</cp:revision>
  <dcterms:created xsi:type="dcterms:W3CDTF">2000-09-24T19:27:04Z</dcterms:created>
  <dcterms:modified xsi:type="dcterms:W3CDTF">2020-03-02T10:25:32Z</dcterms:modified>
</cp:coreProperties>
</file>