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79" r:id="rId3"/>
    <p:sldId id="348" r:id="rId4"/>
    <p:sldId id="350" r:id="rId5"/>
    <p:sldId id="376" r:id="rId6"/>
    <p:sldId id="377" r:id="rId7"/>
    <p:sldId id="351" r:id="rId8"/>
    <p:sldId id="352" r:id="rId9"/>
    <p:sldId id="353" r:id="rId10"/>
    <p:sldId id="354" r:id="rId11"/>
    <p:sldId id="355" r:id="rId12"/>
    <p:sldId id="378" r:id="rId13"/>
    <p:sldId id="356" r:id="rId14"/>
    <p:sldId id="380" r:id="rId15"/>
    <p:sldId id="381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86" d="100"/>
          <a:sy n="86" d="100"/>
        </p:scale>
        <p:origin x="9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A3F934-45D2-4103-BF9B-00FBD74F6D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4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4ABEFE-E9C9-4327-B9CD-DA178A9DD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5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8AFE3-17D1-45EA-BE56-0864919F65F7}" type="slidenum">
              <a:rPr lang="en-GB"/>
              <a:pPr/>
              <a:t>1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3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13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2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14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16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17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19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5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8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29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3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0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3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1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8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9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34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39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4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4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40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0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764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42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44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9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3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0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60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48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6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667DC-6F9A-49B3-A8A3-1AF3CCE0D4AA}" type="slidenum">
              <a:rPr lang="en-GB"/>
              <a:pPr/>
              <a:t>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F9E58-4C92-4C71-BF02-669DAFB73847}" type="slidenum">
              <a:rPr lang="en-GB"/>
              <a:pPr/>
              <a:t>8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D088-B433-4458-BFB3-90445CCC1FCB}" type="slidenum">
              <a:rPr lang="en-GB"/>
              <a:pPr/>
              <a:t>9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701DD-D37C-4418-93C2-BD931A0237D4}" type="slidenum">
              <a:rPr lang="en-GB"/>
              <a:pPr/>
              <a:t>10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2CFDF-E5BC-49E4-BED3-29502E4C2E5C}" type="slidenum">
              <a:rPr lang="en-GB"/>
              <a:pPr/>
              <a:t>11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E722-9A7F-471D-8922-64778507F9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9178-02EC-40FC-A479-328CFD094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8D9E-0EC4-499D-B608-2161FADBF4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A950-E365-47C4-AC65-FA16BE3C72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3152-38FC-452C-84AF-848DCF8869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DA60-4390-43D3-9455-A3DBEB65E7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F86C7-33A3-40D9-8BAB-F3D12CB513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B48B-4738-4922-8597-773BF0ABB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9D6-09ED-4812-9C3B-67430DAEB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40963-80DC-4155-9189-D419731585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9FFD-E0D3-41DC-92F4-1A7F900FC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2701A53-80DB-4637-8399-9A7B942B7F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Climate and Development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Distribution of impacts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Dynamic vulnerability</a:t>
            </a:r>
          </a:p>
          <a:p>
            <a:r>
              <a:rPr lang="de-DE" sz="2800" dirty="0">
                <a:latin typeface="Candara" panose="020E0502030303020204" pitchFamily="34" charset="0"/>
              </a:rPr>
              <a:t>Schelling Conjecture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growth</a:t>
            </a:r>
          </a:p>
          <a:p>
            <a:r>
              <a:rPr lang="de-DE" sz="2800" dirty="0">
                <a:latin typeface="Candara" panose="020E0502030303020204" pitchFamily="34" charset="0"/>
              </a:rPr>
              <a:t>Climate and development</a:t>
            </a:r>
          </a:p>
          <a:p>
            <a:endParaRPr lang="de-DE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artensfig5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martensfig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5888" y="3505200"/>
            <a:ext cx="3465512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8910638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Diagramm" r:id="rId4" imgW="9349920" imgH="5290560" progId="Excel.Sheet.8">
                  <p:embed/>
                </p:oleObj>
              </mc:Choice>
              <mc:Fallback>
                <p:oleObj name="Diagramm" r:id="rId4" imgW="9349920" imgH="529056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910638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77521"/>
            <a:ext cx="7848600" cy="5437679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solidFill>
                  <a:schemeClr val="tx1"/>
                </a:solidFill>
                <a:latin typeface="Candara" panose="020E0502030303020204" pitchFamily="34" charset="0"/>
              </a:rPr>
              <a:t>Schelling Conjecture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Nobel Laureate Tom Schelling asked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Why do we care about the grandchildren of people we do not seem to care about?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Nobel Laureate Tom Schelling asked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Why do we care about the grandchildren of people we do not seem to care about?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If we really do care about the impacts of climate change on the descendants of the current poor, are there better ways of helping them than through greenhouse gas emission reduction?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 adaptation assistance a better way to reduce the impact of climate change?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03B08FB-33BA-48F0-A0DE-88C9F946F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" y="0"/>
            <a:ext cx="10058400" cy="6031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 -2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Is adaptation assistance a better way to reduce the impact of climate change?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Yes, if you could be sure to invent say a malaria vaccine if you invested enough, and would be sure it would use appropriately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Adaptive capacity is complex, however, and closely related to development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Development assistance has proven difficult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Schelling Conjecture -3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Besides, poverty implies vulnerability in general, but not always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Richer people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put higher values on health and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tend to live longer and thus develop cardiovascular diseases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might buy air conditioning that heats their environment</a:t>
            </a:r>
            <a:endParaRPr lang="en-GB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can affect welfare through four 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Utility (e.g., species loss)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Labour (e.g., morbidity)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Output per worker (e.g., agricultural productivity)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Depreciation (e.g., floods)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Utility: no impact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output is lower in period t, less is consumed and less is saved, so that there is less capital and less output in period t+1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Ditto for higher depreciation</a:t>
            </a:r>
          </a:p>
          <a:p>
            <a:pPr eaLnBrk="1" hangingPunct="1">
              <a:lnSpc>
                <a:spcPct val="90000"/>
              </a:lnSpc>
            </a:pPr>
            <a:endParaRPr lang="en-GB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growth -2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In principle, people could compensate through increased savings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Not rational as would cut consumption even more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Besides, the returns to capital have fallen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 labour force shrinks, there is more capital per worker, higher labour productivity, higher wages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The rational response is to consume the windfall, save less, until the capital-labour ratio is back at its desired value</a:t>
            </a:r>
            <a:endParaRPr lang="en-GB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Effect is small as the health impacts of climate change primarily fall on the non-working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strike="sngStrike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009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54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87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964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3113" y="3747212"/>
            <a:ext cx="430887" cy="3110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Dell, Jones, </a:t>
            </a:r>
            <a:r>
              <a:rPr lang="en-GB" sz="1600" dirty="0" err="1">
                <a:latin typeface="Candara" panose="020E0502030303020204" pitchFamily="34" charset="0"/>
              </a:rPr>
              <a:t>Olken</a:t>
            </a:r>
            <a:r>
              <a:rPr lang="en-GB" sz="1600" dirty="0">
                <a:latin typeface="Candara" panose="020E0502030303020204" pitchFamily="34" charset="0"/>
              </a:rPr>
              <a:t>, 2012, AEJ Macro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D0C8F4-A507-445E-9821-858136A1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79295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4D8733-5363-48B4-9433-1124C5C4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32114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4682" y="6471124"/>
            <a:ext cx="345479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Barrios, </a:t>
            </a:r>
            <a:r>
              <a:rPr lang="en-GB" sz="1600" dirty="0" err="1">
                <a:latin typeface="Candara" panose="020E0502030303020204" pitchFamily="34" charset="0"/>
              </a:rPr>
              <a:t>Bertinelli</a:t>
            </a:r>
            <a:r>
              <a:rPr lang="en-GB" sz="1600" dirty="0">
                <a:latin typeface="Candara" panose="020E0502030303020204" pitchFamily="34" charset="0"/>
              </a:rPr>
              <a:t>, </a:t>
            </a:r>
            <a:r>
              <a:rPr lang="en-GB" sz="1600" dirty="0" err="1">
                <a:latin typeface="Candara" panose="020E0502030303020204" pitchFamily="34" charset="0"/>
              </a:rPr>
              <a:t>Strobl</a:t>
            </a:r>
            <a:r>
              <a:rPr lang="en-GB" sz="1600" dirty="0">
                <a:latin typeface="Candara" panose="020E0502030303020204" pitchFamily="34" charset="0"/>
              </a:rPr>
              <a:t>, 2010, </a:t>
            </a:r>
            <a:r>
              <a:rPr lang="en-GB" sz="1600" dirty="0" err="1">
                <a:latin typeface="Candara" panose="020E0502030303020204" pitchFamily="34" charset="0"/>
              </a:rPr>
              <a:t>REStat</a:t>
            </a:r>
            <a:endParaRPr lang="en-GB" sz="1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4CA5FB-138C-4901-AC8E-634E5877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5606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A63D1D-E9E1-45E9-847D-AA99E770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670" y="3657600"/>
            <a:ext cx="4401827" cy="3152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80A57A-5ABD-42D7-914D-13D7A0EF43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000" y="5312840"/>
            <a:ext cx="1034244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- 2000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BE0587-11D8-465B-BF9F-EADEDE676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- 1950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9BC42C-178D-482E-BC00-7B7357BC5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- 1913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612DAF-5611-444F-B4F5-5C446592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" y="0"/>
            <a:ext cx="9135979" cy="594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- 1900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6E4506-3C6A-4E67-A472-3F3DD094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- 1870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ABF806-A3D2-48DD-AD6D-E949794A5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- 1820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19B9A6-464B-401E-B53B-772844A7C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rich, hot countries poor - 1800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BAB2A1-4C40-4B52-A640-6F9616C3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607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- 1750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FBF553-9284-4281-B85B-D2C54259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- 1700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48682A-5B18-4F7E-A197-3A5C17B7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- 1650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5D01B8-F0C0-4A40-AC7B-4B73E41A4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- 1600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FA9A916-B581-428E-9982-F2E489C40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27407"/>
            <a:ext cx="9144000" cy="4572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Cool countries tend to be poor, hot countries rich - 0</a:t>
            </a:r>
            <a:r>
              <a:rPr lang="en-GB" sz="3600" dirty="0">
                <a:latin typeface="Candara" panose="020E0502030303020204" pitchFamily="34" charset="0"/>
              </a:rPr>
              <a:t/>
            </a:r>
            <a:br>
              <a:rPr lang="en-GB" sz="3600" dirty="0">
                <a:latin typeface="Candara" panose="020E0502030303020204" pitchFamily="34" charset="0"/>
              </a:rPr>
            </a:br>
            <a:endParaRPr lang="en-GB" sz="3600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280DAA-6A3E-40E9-87C0-B6763A8C3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691"/>
            <a:ext cx="9144000" cy="59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</p:txBody>
      </p:sp>
    </p:spTree>
    <p:extLst>
      <p:ext uri="{BB962C8B-B14F-4D97-AF65-F5344CB8AC3E}">
        <p14:creationId xmlns:p14="http://schemas.microsoft.com/office/powerpoint/2010/main" val="11611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7A8CF-CDF3-4B68-BB34-69D9C6FD3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33624"/>
            <a:ext cx="2314575" cy="27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4511" y="6519446"/>
            <a:ext cx="231345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Olsson, </a:t>
            </a:r>
            <a:r>
              <a:rPr lang="en-GB" sz="1600" dirty="0" err="1">
                <a:latin typeface="Candara" panose="020E0502030303020204" pitchFamily="34" charset="0"/>
              </a:rPr>
              <a:t>Hibbs</a:t>
            </a:r>
            <a:r>
              <a:rPr lang="en-GB" sz="1600" dirty="0">
                <a:latin typeface="Candara" panose="020E0502030303020204" pitchFamily="34" charset="0"/>
              </a:rPr>
              <a:t>, 2005, 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DDFC96-2FED-4255-8A8A-32071272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163286"/>
            <a:ext cx="9185563" cy="58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BC5111-7E33-4EBD-BF4B-6E8403ED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62425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20C4AA1-27DE-4CD1-BC18-26597C04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010400" cy="6881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3F93CF-436B-49C4-B5A5-1B000075CC2A}"/>
              </a:ext>
            </a:extLst>
          </p:cNvPr>
          <p:cNvSpPr txBox="1"/>
          <p:nvPr/>
        </p:nvSpPr>
        <p:spPr>
          <a:xfrm>
            <a:off x="8713113" y="3703931"/>
            <a:ext cx="430887" cy="3154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Gallup, Sachs, Mellinger, 1999, IRSR</a:t>
            </a:r>
          </a:p>
        </p:txBody>
      </p:sp>
    </p:spTree>
    <p:extLst>
      <p:ext uri="{BB962C8B-B14F-4D97-AF65-F5344CB8AC3E}">
        <p14:creationId xmlns:p14="http://schemas.microsoft.com/office/powerpoint/2010/main" val="10377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Acemoglu</a:t>
            </a:r>
            <a:r>
              <a:rPr lang="en-GB" sz="2800" dirty="0">
                <a:latin typeface="Candara" panose="020E0502030303020204" pitchFamily="34" charset="0"/>
              </a:rPr>
              <a:t>: Climate and geography were important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C91638-0968-40FC-AFD8-788813D7A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343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13113" y="3197383"/>
            <a:ext cx="430887" cy="36606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1600" dirty="0" err="1">
                <a:latin typeface="Candara" panose="020E0502030303020204" pitchFamily="34" charset="0"/>
              </a:rPr>
              <a:t>Acemoglu</a:t>
            </a:r>
            <a:r>
              <a:rPr lang="en-GB" sz="1600" dirty="0">
                <a:latin typeface="Candara" panose="020E0502030303020204" pitchFamily="34" charset="0"/>
              </a:rPr>
              <a:t>, Johnson, Robinson, 2001, AER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867AA1-0CF8-4A4E-AE9E-E044A883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7" y="0"/>
            <a:ext cx="8583503" cy="6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Cool countries tend to be rich, hot countries tend to be poor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Correlation sure, in recent centuries, but causation?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Diamond: Climate and geography are destiny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Sachs: Climate and geography are important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Acemoglu, Easterly, Rodrik: Climate and geography helped to shape institutions, but nowadays institutions rule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Dalgaard</a:t>
            </a:r>
            <a:r>
              <a:rPr lang="en-GB" sz="2800" dirty="0">
                <a:latin typeface="Candara" panose="020E0502030303020204" pitchFamily="34" charset="0"/>
              </a:rPr>
              <a:t>: Adding subnational observation, climate is import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Johansson: It’s UV, actually, via blindness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err="1">
                <a:latin typeface="Candara" panose="020E0502030303020204" pitchFamily="34" charset="0"/>
              </a:rPr>
              <a:t>Alsan</a:t>
            </a:r>
            <a:r>
              <a:rPr lang="en-GB" sz="2800" dirty="0">
                <a:latin typeface="Candara" panose="020E0502030303020204" pitchFamily="34" charset="0"/>
              </a:rPr>
              <a:t>: </a:t>
            </a:r>
            <a:r>
              <a:rPr lang="en-GB" sz="2800" dirty="0" err="1">
                <a:latin typeface="Candara" panose="020E0502030303020204" pitchFamily="34" charset="0"/>
              </a:rPr>
              <a:t>Tse-tse</a:t>
            </a:r>
            <a:r>
              <a:rPr lang="en-GB" sz="2800" dirty="0">
                <a:latin typeface="Candara" panose="020E0502030303020204" pitchFamily="34" charset="0"/>
              </a:rPr>
              <a:t> did </a:t>
            </a:r>
            <a:r>
              <a:rPr lang="en-GB" sz="2800" dirty="0" smtClean="0">
                <a:latin typeface="Candara" panose="020E0502030303020204" pitchFamily="34" charset="0"/>
              </a:rPr>
              <a:t>it (in th</a:t>
            </a:r>
            <a:r>
              <a:rPr lang="en-GB" sz="2800" dirty="0" smtClean="0">
                <a:latin typeface="Candara" panose="020E0502030303020204" pitchFamily="34" charset="0"/>
              </a:rPr>
              <a:t>e past)</a:t>
            </a:r>
            <a:endParaRPr lang="en-GB" sz="24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A4C04A-256D-42FF-AF19-3D4A8F90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59613"/>
            <a:ext cx="1752600" cy="24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Poverty traps?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infant mortality is high (and it is in hot and wet climes), parents would have many children to ensure that at least a few survive. Risk-average parents would have more children than they want. Parents could not afford health care and education. Children grow up to be poor too.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If there is a risk of losing it all (and there is in volatile climes), there is no point in saving for the future. A feast and famine culture gets engrained. Also steers investment in non-perishables, such as education.</a:t>
            </a:r>
            <a:endParaRPr lang="en-GB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Climate change and poverty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Climate change could intensify such mechanisms.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This would be an enormous welfare loss.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However, this is still speculative – and it clear that there is no ground for fatalism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Cultures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Infectious disease is treatable and preventable</a:t>
            </a:r>
          </a:p>
          <a:p>
            <a:pPr eaLnBrk="1" hangingPunct="1"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8813" cy="5963115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48362" y="3175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1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29674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Exposure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Limits / analogues</a:t>
            </a:r>
          </a:p>
          <a:p>
            <a:pPr marL="457200" indent="-4572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Adaptive capacity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>
                <a:latin typeface="Candara" panose="020E0502030303020204" pitchFamily="34" charset="0"/>
              </a:rPr>
              <a:t>Adaptive Capacity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is the ability to adapt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Adaptive capacity depends 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Available technological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Available resources &amp; their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Human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Social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Risk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Information management and attribution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Candara" panose="020E0502030303020204" pitchFamily="34" charset="0"/>
              </a:rPr>
              <a:t>Decision making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There is</a:t>
            </a:r>
            <a:r>
              <a:rPr lang="en-GB" dirty="0">
                <a:latin typeface="Candara" panose="020E0502030303020204" pitchFamily="34" charset="0"/>
              </a:rPr>
              <a:t> </a:t>
            </a:r>
            <a:r>
              <a:rPr lang="en-GB" sz="2800" dirty="0">
                <a:latin typeface="Candara" panose="020E0502030303020204" pitchFamily="34" charset="0"/>
              </a:rPr>
              <a:t>limited substitutability between these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Dynamics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Vulnerability to climate change is a function of exposure and adaptive capacity, both of which depend on development status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Future vulnerability will be very different from current vulnerability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Not only is future development uncertain, but also the link between development, exposure and adaptive capacity is unclear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 will illustrate this with the case of malaria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artensfig6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2225"/>
            <a:ext cx="9144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martensfig6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76400"/>
            <a:ext cx="1490663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Microsoft Office PowerPoint</Application>
  <PresentationFormat>On-screen Show (4:3)</PresentationFormat>
  <Paragraphs>170</Paragraphs>
  <Slides>48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Candara</vt:lpstr>
      <vt:lpstr>Comic Sans MS</vt:lpstr>
      <vt:lpstr>Times New Roman</vt:lpstr>
      <vt:lpstr>Standarddesign</vt:lpstr>
      <vt:lpstr>Diagramm</vt:lpstr>
      <vt:lpstr>Climate and Development</vt:lpstr>
      <vt:lpstr>Lectures</vt:lpstr>
      <vt:lpstr>PowerPoint Presentation</vt:lpstr>
      <vt:lpstr>PowerPoint Presentation</vt:lpstr>
      <vt:lpstr>PowerPoint Presentation</vt:lpstr>
      <vt:lpstr>PowerPoint Presentation</vt:lpstr>
      <vt:lpstr>Adaptive Capacity</vt:lpstr>
      <vt:lpstr>Dynamics</vt:lpstr>
      <vt:lpstr>PowerPoint Presentation</vt:lpstr>
      <vt:lpstr>PowerPoint Presentation</vt:lpstr>
      <vt:lpstr>PowerPoint Presentation</vt:lpstr>
      <vt:lpstr>PowerPoint Presentation</vt:lpstr>
      <vt:lpstr>Schelling Conjecture</vt:lpstr>
      <vt:lpstr>Schelling Conjecture</vt:lpstr>
      <vt:lpstr>PowerPoint Presentation</vt:lpstr>
      <vt:lpstr>Schelling Conjecture -2</vt:lpstr>
      <vt:lpstr>Schelling Conjecture -3</vt:lpstr>
      <vt:lpstr>Climate change and growth</vt:lpstr>
      <vt:lpstr>Climate change and growth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Climate and poverty</vt:lpstr>
      <vt:lpstr>Cool countries tend to be rich, hot countries poor - 2000 </vt:lpstr>
      <vt:lpstr>Cool countries tend to be rich, hot countries poor - 1950 </vt:lpstr>
      <vt:lpstr>Cool countries tend to be rich, hot countries poor - 1913 </vt:lpstr>
      <vt:lpstr>Cool countries tend to be rich, hot countries poor - 1900 </vt:lpstr>
      <vt:lpstr>Cool countries tend to be rich, hot countries poor - 1870 </vt:lpstr>
      <vt:lpstr>Cool countries tend to be rich, hot countries poor - 1820 </vt:lpstr>
      <vt:lpstr>Cool countries tend to be rich, hot countries poor - 1800 </vt:lpstr>
      <vt:lpstr>Cool countries tend to be poor, hot countries rich - 1750 </vt:lpstr>
      <vt:lpstr>Cool countries tend to be poor, hot countries rich - 1700 </vt:lpstr>
      <vt:lpstr>Cool countries tend to be poor, hot countries rich - 1650 </vt:lpstr>
      <vt:lpstr>Cool countries tend to be poor, hot countries rich - 1600 </vt:lpstr>
      <vt:lpstr>Cool countries tend to be poor, hot countries rich - 0 </vt:lpstr>
      <vt:lpstr>Climate and poverty</vt:lpstr>
      <vt:lpstr>Climate and poverty</vt:lpstr>
      <vt:lpstr>PowerPoint Presentation</vt:lpstr>
      <vt:lpstr>Climate and poverty</vt:lpstr>
      <vt:lpstr>PowerPoint Presentation</vt:lpstr>
      <vt:lpstr>Climate and poverty</vt:lpstr>
      <vt:lpstr>PowerPoint Presentation</vt:lpstr>
      <vt:lpstr>Climate and poverty</vt:lpstr>
      <vt:lpstr>Poverty traps?</vt:lpstr>
      <vt:lpstr>Climate change and poverty</vt:lpstr>
    </vt:vector>
  </TitlesOfParts>
  <Company>ZMAW Universität Hamburg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200</cp:revision>
  <dcterms:created xsi:type="dcterms:W3CDTF">2000-09-24T19:27:04Z</dcterms:created>
  <dcterms:modified xsi:type="dcterms:W3CDTF">2020-03-16T10:14:44Z</dcterms:modified>
</cp:coreProperties>
</file>