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79" r:id="rId3"/>
    <p:sldId id="335" r:id="rId4"/>
    <p:sldId id="322" r:id="rId5"/>
    <p:sldId id="329" r:id="rId6"/>
    <p:sldId id="330" r:id="rId7"/>
    <p:sldId id="336" r:id="rId8"/>
    <p:sldId id="337" r:id="rId9"/>
    <p:sldId id="338" r:id="rId10"/>
    <p:sldId id="331" r:id="rId11"/>
    <p:sldId id="305" r:id="rId12"/>
    <p:sldId id="302" r:id="rId13"/>
    <p:sldId id="304" r:id="rId14"/>
    <p:sldId id="333" r:id="rId15"/>
    <p:sldId id="332" r:id="rId16"/>
    <p:sldId id="328" r:id="rId17"/>
    <p:sldId id="341" r:id="rId18"/>
    <p:sldId id="306" r:id="rId19"/>
    <p:sldId id="319" r:id="rId20"/>
    <p:sldId id="323" r:id="rId21"/>
    <p:sldId id="320" r:id="rId22"/>
    <p:sldId id="324" r:id="rId23"/>
    <p:sldId id="325" r:id="rId24"/>
    <p:sldId id="334" r:id="rId25"/>
    <p:sldId id="346" r:id="rId26"/>
    <p:sldId id="326" r:id="rId27"/>
    <p:sldId id="327" r:id="rId28"/>
    <p:sldId id="311" r:id="rId29"/>
    <p:sldId id="339" r:id="rId30"/>
    <p:sldId id="340" r:id="rId31"/>
    <p:sldId id="344" r:id="rId32"/>
    <p:sldId id="256" r:id="rId33"/>
    <p:sldId id="342" r:id="rId34"/>
    <p:sldId id="278" r:id="rId35"/>
    <p:sldId id="347" r:id="rId36"/>
    <p:sldId id="349" r:id="rId37"/>
    <p:sldId id="348" r:id="rId38"/>
    <p:sldId id="258" r:id="rId39"/>
    <p:sldId id="280" r:id="rId40"/>
    <p:sldId id="274" r:id="rId41"/>
    <p:sldId id="275" r:id="rId42"/>
    <p:sldId id="350" r:id="rId43"/>
    <p:sldId id="351" r:id="rId44"/>
    <p:sldId id="352" r:id="rId45"/>
    <p:sldId id="281" r:id="rId46"/>
    <p:sldId id="277" r:id="rId47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74" d="100"/>
          <a:sy n="74" d="100"/>
        </p:scale>
        <p:origin x="1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B5DC9C-ABD2-4367-AC5D-64D97912291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40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B1ED07-00E3-46BD-B754-7AEAAE444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808D6-5E7C-4A87-A8EF-0C26FE49117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6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3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53796-338C-4A13-AD33-5F55903F17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7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0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97BF0-F212-42E9-9044-F8B00E62B7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705350"/>
            <a:ext cx="5419725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6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8773E-8E6A-44F2-BDE2-756F589D522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8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3C405-1053-42D5-92C0-BBF5A31BBA1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9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7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4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6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D5F11-2E60-4A9F-AB67-21EFDA2492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A9967-6305-43CF-999B-EDC0A148FA5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2000"/>
            <a:ext cx="4876800" cy="36576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8995-F7B3-4CCA-9FB5-7AF886AFF1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B9297-F715-475D-90A9-4325ACCB67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ECA03-95F6-4745-B0B3-911EFE5D03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91C6-08BF-4AE3-A578-C03B43808D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6A4B2-0146-4041-9E26-DCB2955AA2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2EE5-3F1A-40E6-88D2-B385780DEC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AC196-A991-4A49-BAB1-7E6F3E4125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8E1A7-9AA8-4930-ADD3-6B5BC4B97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928D4-2A3F-482C-BAE2-D3E6BC967B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9DC95-1C44-4EB1-8762-D57B3E1514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3CB28-01F7-48B5-B6AF-293F2A08A2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0EF35-E50E-4A51-9D96-E3E03F89E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A933266-B5EA-4F15-9257-FB7B138987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Co-benefits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Concentration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4"/>
              <p:cNvSpPr txBox="1"/>
              <p:nvPr/>
            </p:nvSpPr>
            <p:spPr bwMode="auto">
              <a:xfrm>
                <a:off x="665018" y="1524000"/>
                <a:ext cx="4419600" cy="1841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18" y="1524000"/>
                <a:ext cx="4419600" cy="184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icture 2"/>
          <p:cNvSpPr>
            <a:spLocks noChangeAspect="1" noChangeArrowheads="1"/>
          </p:cNvSpPr>
          <p:nvPr/>
        </p:nvSpPr>
        <p:spPr bwMode="auto">
          <a:xfrm>
            <a:off x="0" y="-76200"/>
            <a:ext cx="914400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195" name="Picture 2" descr="fig-7-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575"/>
            <a:ext cx="9144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Maier-Reimer &amp; Hasselmann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4"/>
              <p:cNvSpPr txBox="1"/>
              <p:nvPr/>
            </p:nvSpPr>
            <p:spPr bwMode="auto">
              <a:xfrm>
                <a:off x="1066800" y="1473200"/>
                <a:ext cx="6083300" cy="5232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=1−1/2;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=1−1/17;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=1−1/74;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=1−1/363;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GB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GB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73200"/>
                <a:ext cx="6083300" cy="5232400"/>
              </a:xfrm>
              <a:prstGeom prst="rect">
                <a:avLst/>
              </a:prstGeom>
              <a:blipFill>
                <a:blip r:embed="rId3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4756150" y="4508500"/>
                <a:ext cx="4279900" cy="1752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150" y="4508500"/>
                <a:ext cx="4279900" cy="1752600"/>
              </a:xfrm>
              <a:prstGeom prst="rect">
                <a:avLst/>
              </a:prstGeom>
              <a:blipFill>
                <a:blip r:embed="rId4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A774564-BD3C-4D39-9322-BA4B69131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76200"/>
            <a:ext cx="28575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970DD-C7E9-4421-88D6-0702D3D77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17" y="1759528"/>
            <a:ext cx="2403683" cy="18218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7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2015 Paris Agreement, Art 2(1)a 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This Agreement […] aims to strengthen the global response to the threat of climate change […] by […] [h]</a:t>
            </a:r>
            <a:r>
              <a:rPr lang="en-US" sz="2800" dirty="0" err="1">
                <a:latin typeface="Candara" panose="020E0502030303020204" pitchFamily="34" charset="0"/>
              </a:rPr>
              <a:t>olding</a:t>
            </a:r>
            <a:r>
              <a:rPr lang="en-US" sz="2800" dirty="0">
                <a:latin typeface="Candara" panose="020E0502030303020204" pitchFamily="34" charset="0"/>
              </a:rPr>
              <a:t> the increase in the global average temperature to well below 2°C above pre-industrial levels and pursuing efforts to limit the temperature increase to 1.5°C above pre-industrial levels, recognizing that this would significantly reduce the risks and impacts of climate change; </a:t>
            </a:r>
            <a:r>
              <a:rPr lang="de-DE" sz="2800" dirty="0">
                <a:latin typeface="Candara" panose="020E0502030303020204" pitchFamily="34" charset="0"/>
              </a:rPr>
              <a:t> </a:t>
            </a:r>
            <a:endParaRPr lang="en-GB" sz="2800" dirty="0">
              <a:latin typeface="Candara" panose="020E0502030303020204" pitchFamily="34" charset="0"/>
            </a:endParaRPr>
          </a:p>
          <a:p>
            <a:pPr indent="0" eaLnBrk="1" hangingPunct="1">
              <a:buFontTx/>
              <a:buNone/>
            </a:pP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A3940-54FD-4202-A77F-52E6900A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7"/>
            <a:ext cx="9144000" cy="416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4D60B-86B8-431D-9139-921BBFE3D0AF}"/>
              </a:ext>
            </a:extLst>
          </p:cNvPr>
          <p:cNvSpPr txBox="1"/>
          <p:nvPr/>
        </p:nvSpPr>
        <p:spPr>
          <a:xfrm>
            <a:off x="215679" y="4343400"/>
            <a:ext cx="87126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Committed emissions from existing and proposed energy infrastructure</a:t>
            </a:r>
          </a:p>
          <a:p>
            <a:r>
              <a:rPr lang="en-US" sz="2200" dirty="0">
                <a:latin typeface="Candara" panose="020E0502030303020204" pitchFamily="34" charset="0"/>
              </a:rPr>
              <a:t>(about 846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 thus represent more than the entire carbon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budget that remains if mean warming is to be limited to 1.5°C 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with a probability of 66 to 50 per cent (420–580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),</a:t>
            </a:r>
          </a:p>
          <a:p>
            <a:r>
              <a:rPr lang="en-US" sz="2200" dirty="0">
                <a:latin typeface="Candara" panose="020E0502030303020204" pitchFamily="34" charset="0"/>
              </a:rPr>
              <a:t>and perhaps two-thirds of the remaining carbon budget if mean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warming is to be limited to less than 2 °C (1,170–1,500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).</a:t>
            </a:r>
            <a:endParaRPr lang="en-GB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Cost-benefit analysis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Recap of CBA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Orders of magnitude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Nordhaus’ DICE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Backstop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Co-benefits</a:t>
            </a:r>
          </a:p>
        </p:txBody>
      </p:sp>
    </p:spTree>
    <p:extLst>
      <p:ext uri="{BB962C8B-B14F-4D97-AF65-F5344CB8AC3E}">
        <p14:creationId xmlns:p14="http://schemas.microsoft.com/office/powerpoint/2010/main" val="398645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6858000" cy="497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  <a:p>
            <a:pPr>
              <a:lnSpc>
                <a:spcPct val="90000"/>
              </a:lnSpc>
            </a:pPr>
            <a:endParaRPr lang="de-DE" sz="26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/>
              <p:cNvSpPr txBox="1"/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3"/>
              <p:cNvSpPr txBox="1"/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strike="sngStrike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situation like climate change, where the benefits are a stock and the costs are a flow, the marginal costs should equal the net present value of the marginal benefits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600" dirty="0">
                <a:latin typeface="Candara" panose="020E0502030303020204" pitchFamily="34" charset="0"/>
              </a:rPr>
              <a:t>In a situation like climate change, where the benefits are a stock and the costs are a flow, the marginal costs should equal the net present value of the marginal benefits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Object 2"/>
              <p:cNvSpPr txBox="1"/>
              <p:nvPr/>
            </p:nvSpPr>
            <p:spPr bwMode="auto">
              <a:xfrm>
                <a:off x="685800" y="2743200"/>
                <a:ext cx="5791200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,...)−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743200"/>
                <a:ext cx="5791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Object 3"/>
              <p:cNvSpPr txBox="1"/>
              <p:nvPr/>
            </p:nvSpPr>
            <p:spPr bwMode="auto">
              <a:xfrm>
                <a:off x="685800" y="3886200"/>
                <a:ext cx="8458200" cy="990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886200"/>
                <a:ext cx="845820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95A8A0-04DC-47CC-B093-634BF3F3C81C}"/>
                  </a:ext>
                </a:extLst>
              </p:cNvPr>
              <p:cNvSpPr txBox="1"/>
              <p:nvPr/>
            </p:nvSpPr>
            <p:spPr bwMode="auto">
              <a:xfrm>
                <a:off x="762000" y="5119255"/>
                <a:ext cx="5943600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95A8A0-04DC-47CC-B093-634BF3F3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19255"/>
                <a:ext cx="5943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84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428E33-262F-4459-8C18-916E23FEEC12}"/>
              </a:ext>
            </a:extLst>
          </p:cNvPr>
          <p:cNvCxnSpPr/>
          <p:nvPr/>
        </p:nvCxnSpPr>
        <p:spPr>
          <a:xfrm>
            <a:off x="1295400" y="388620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045756-6EC3-4D0A-953C-865C3CDCA511}"/>
              </a:ext>
            </a:extLst>
          </p:cNvPr>
          <p:cNvCxnSpPr>
            <a:cxnSpLocks/>
          </p:cNvCxnSpPr>
          <p:nvPr/>
        </p:nvCxnSpPr>
        <p:spPr>
          <a:xfrm>
            <a:off x="3352800" y="3893127"/>
            <a:ext cx="0" cy="17456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505BD5-68F7-4D2F-BC07-0762429F377C}"/>
              </a:ext>
            </a:extLst>
          </p:cNvPr>
          <p:cNvSpPr txBox="1"/>
          <p:nvPr/>
        </p:nvSpPr>
        <p:spPr>
          <a:xfrm>
            <a:off x="6096000" y="517713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Candara" panose="020E0502030303020204" pitchFamily="34" charset="0"/>
              </a:rPr>
              <a:t>Paris Agreement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B028F7-B452-4278-A3A5-EA717B69A0F9}"/>
              </a:ext>
            </a:extLst>
          </p:cNvPr>
          <p:cNvCxnSpPr>
            <a:cxnSpLocks/>
          </p:cNvCxnSpPr>
          <p:nvPr/>
        </p:nvCxnSpPr>
        <p:spPr>
          <a:xfrm>
            <a:off x="6172200" y="2057400"/>
            <a:ext cx="0" cy="3581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9CA10-0F7B-4BBF-AA09-53AD653633D7}"/>
              </a:ext>
            </a:extLst>
          </p:cNvPr>
          <p:cNvCxnSpPr>
            <a:cxnSpLocks/>
          </p:cNvCxnSpPr>
          <p:nvPr/>
        </p:nvCxnSpPr>
        <p:spPr>
          <a:xfrm>
            <a:off x="8001000" y="990600"/>
            <a:ext cx="0" cy="4686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Dynamic Integrated Climate Economy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That was a rough and ready cost-benefit analysis, equating marginal costs and benefits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Nobelist William D. Nordhaus of Yale U built the Dynamic Integrated Climate Economy (DICE) model, which couples a Solow-Swan model of economic growth to models of the carbon cycle and climate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DICE’ main application is to find optimal climate policy</a:t>
            </a:r>
          </a:p>
        </p:txBody>
      </p:sp>
    </p:spTree>
    <p:extLst>
      <p:ext uri="{BB962C8B-B14F-4D97-AF65-F5344CB8AC3E}">
        <p14:creationId xmlns:p14="http://schemas.microsoft.com/office/powerpoint/2010/main" val="343371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cheap alternative to fossil fuels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D00BE-B4B4-44B7-836D-0FC70BEF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297"/>
            <a:ext cx="1524000" cy="23194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Backstop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…unless there is a cheap alternative to fossil fuels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Carbon-free backstop = energy source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does not emit CO2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becomes competitive with fossil fuels at a finite carbon tax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has such an abundant supply that it does not just compete at the margin, but also at market saturation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continues to compete even if the carbon tax goes to zero</a:t>
            </a:r>
          </a:p>
          <a:p>
            <a:pPr lvl="1">
              <a:lnSpc>
                <a:spcPct val="90000"/>
              </a:lnSpc>
            </a:pPr>
            <a:endParaRPr lang="de-DE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Internationally agreed targets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Article 2, UNFCCC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The carbon cycle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Article 2, Paris Agreement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Co-benefits</a:t>
            </a:r>
          </a:p>
        </p:txBody>
      </p:sp>
    </p:spTree>
    <p:extLst>
      <p:ext uri="{BB962C8B-B14F-4D97-AF65-F5344CB8AC3E}">
        <p14:creationId xmlns:p14="http://schemas.microsoft.com/office/powerpoint/2010/main" val="184060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cheap alternative to fossil fuels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we consider many countries, optimal emission reduction goes down! (see final week)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D00BE-B4B4-44B7-836D-0FC70BEF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297"/>
            <a:ext cx="1524000" cy="23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49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Co-benefits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Motivation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Independent policy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Interdependent policy</a:t>
            </a:r>
          </a:p>
          <a:p>
            <a:pPr lvl="1" eaLnBrk="1" hangingPunct="1"/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5" y="-2417"/>
            <a:ext cx="7982934" cy="60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357455" y="1229699"/>
                <a:ext cx="1823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5" y="1229699"/>
                <a:ext cx="1823384" cy="369332"/>
              </a:xfrm>
              <a:prstGeom prst="rect">
                <a:avLst/>
              </a:prstGeom>
              <a:blipFill>
                <a:blip r:embed="rId2"/>
                <a:stretch>
                  <a:fillRect l="-3344" r="-401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540" y="433821"/>
            <a:ext cx="902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Two criterion emissions, </a:t>
            </a:r>
            <a:r>
              <a:rPr lang="en-GB" i="1" dirty="0">
                <a:latin typeface="Cambria" panose="02040503050406030204" pitchFamily="18" charset="0"/>
              </a:rPr>
              <a:t>G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A</a:t>
            </a:r>
            <a:r>
              <a:rPr lang="en-GB" dirty="0">
                <a:latin typeface="Cambria" panose="02040503050406030204" pitchFamily="18" charset="0"/>
              </a:rPr>
              <a:t>, measured as emission reductions</a:t>
            </a:r>
            <a:r>
              <a:rPr lang="en-GB" sz="21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40" y="1161735"/>
            <a:ext cx="462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540" y="1933244"/>
            <a:ext cx="522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Emission controls,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43600" y="1996849"/>
                <a:ext cx="178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1996849"/>
                <a:ext cx="1780680" cy="369332"/>
              </a:xfrm>
              <a:prstGeom prst="rect">
                <a:avLst/>
              </a:prstGeom>
              <a:blipFill>
                <a:blip r:embed="rId3"/>
                <a:stretch>
                  <a:fillRect l="-3425" r="-4795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43600" y="2515728"/>
                <a:ext cx="1736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2515728"/>
                <a:ext cx="1736501" cy="369332"/>
              </a:xfrm>
              <a:prstGeom prst="rect">
                <a:avLst/>
              </a:prstGeom>
              <a:blipFill>
                <a:blip r:embed="rId4"/>
                <a:stretch>
                  <a:fillRect l="-3521" r="-3169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540" y="3082650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43600" y="314625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3146255"/>
                <a:ext cx="2853795" cy="369332"/>
              </a:xfrm>
              <a:prstGeom prst="rect">
                <a:avLst/>
              </a:prstGeom>
              <a:blipFill>
                <a:blip r:embed="rId5"/>
                <a:stretch>
                  <a:fillRect l="-2137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4540" y="4001223"/>
            <a:ext cx="24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74501" y="4690015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" y="4690015"/>
                <a:ext cx="7909538" cy="369332"/>
              </a:xfrm>
              <a:prstGeom prst="rect">
                <a:avLst/>
              </a:prstGeom>
              <a:blipFill>
                <a:blip r:embed="rId6"/>
                <a:stretch>
                  <a:fillRect l="-46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47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3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6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3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8E13824-2227-43F2-8A34-90CCC5EEE9FB}"/>
              </a:ext>
            </a:extLst>
          </p:cNvPr>
          <p:cNvSpPr txBox="1"/>
          <p:nvPr/>
        </p:nvSpPr>
        <p:spPr>
          <a:xfrm>
            <a:off x="197923" y="4250421"/>
            <a:ext cx="89460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equals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concern about climate </a:t>
            </a:r>
            <a:r>
              <a:rPr lang="en-GB" sz="2000" i="1" dirty="0">
                <a:latin typeface="Cambria" panose="02040503050406030204" pitchFamily="18" charset="0"/>
              </a:rPr>
              <a:t>times</a:t>
            </a:r>
            <a:r>
              <a:rPr lang="en-GB" sz="2000" dirty="0">
                <a:latin typeface="Cambria" panose="02040503050406030204" pitchFamily="18" charset="0"/>
              </a:rPr>
              <a:t> effect of climate policy on climate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</a:t>
            </a:r>
            <a:r>
              <a:rPr lang="en-GB" sz="2000" i="1" dirty="0">
                <a:latin typeface="Cambria" panose="02040503050406030204" pitchFamily="18" charset="0"/>
              </a:rPr>
              <a:t>over</a:t>
            </a:r>
            <a:r>
              <a:rPr lang="en-GB" sz="2000" dirty="0">
                <a:latin typeface="Cambria" panose="02040503050406030204" pitchFamily="18" charset="0"/>
              </a:rPr>
              <a:t> costs of climate policy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	</a:t>
            </a:r>
            <a:r>
              <a:rPr lang="en-GB" sz="2000" i="1" dirty="0">
                <a:latin typeface="Cambria" panose="02040503050406030204" pitchFamily="18" charset="0"/>
              </a:rPr>
              <a:t>plus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concern about air pollution </a:t>
            </a:r>
            <a:r>
              <a:rPr lang="en-GB" sz="2000" i="1" dirty="0">
                <a:latin typeface="Cambria" panose="02040503050406030204" pitchFamily="18" charset="0"/>
              </a:rPr>
              <a:t>times</a:t>
            </a:r>
            <a:r>
              <a:rPr lang="en-GB" sz="2000" dirty="0">
                <a:latin typeface="Cambria" panose="02040503050406030204" pitchFamily="18" charset="0"/>
              </a:rPr>
              <a:t> effect of climate policy on air pollution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</a:t>
            </a:r>
            <a:r>
              <a:rPr lang="en-GB" sz="2000" i="1" dirty="0">
                <a:latin typeface="Cambria" panose="02040503050406030204" pitchFamily="18" charset="0"/>
              </a:rPr>
              <a:t>over</a:t>
            </a:r>
            <a:r>
              <a:rPr lang="en-GB" sz="2000" dirty="0">
                <a:latin typeface="Cambria" panose="02040503050406030204" pitchFamily="18" charset="0"/>
              </a:rPr>
              <a:t> costs of climate policy</a:t>
            </a:r>
          </a:p>
          <a:p>
            <a:endParaRPr lang="en-GB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DAAEC-DA13-4714-9249-849D7745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9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3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AC440-A45A-4B9E-B9C4-16BB56CB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1142999"/>
            <a:ext cx="3886200" cy="2530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3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4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The secondary benefit increases optimal abatement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(e.g., switch from coal to gas), reduces it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petrol to diesel).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blipFill>
                <a:blip r:embed="rId6"/>
                <a:stretch>
                  <a:fillRect l="-1074"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841A8-E203-4042-8FE1-F15F8D671E4E}"/>
                  </a:ext>
                </a:extLst>
              </p:cNvPr>
              <p:cNvSpPr txBox="1"/>
              <p:nvPr/>
            </p:nvSpPr>
            <p:spPr>
              <a:xfrm>
                <a:off x="222640" y="4785270"/>
                <a:ext cx="90522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If climate change is a hoax,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=0, you may want to reduce or increase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greenhouse emissions depending on the sign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841A8-E203-4042-8FE1-F15F8D67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0" y="4785270"/>
                <a:ext cx="9052222" cy="1200329"/>
              </a:xfrm>
              <a:prstGeom prst="rect">
                <a:avLst/>
              </a:prstGeom>
              <a:blipFill>
                <a:blip r:embed="rId7"/>
                <a:stretch>
                  <a:fillRect l="-1078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60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5342" y="1038005"/>
            <a:ext cx="299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15341" y="2405112"/>
                <a:ext cx="574683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Again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 (e.g., switch from coal to gas) or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scrubbers on smokestacks).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1" y="2405112"/>
                <a:ext cx="5746830" cy="830997"/>
              </a:xfrm>
              <a:prstGeom prst="rect">
                <a:avLst/>
              </a:prstGeom>
              <a:blipFill>
                <a:blip r:embed="rId2"/>
                <a:stretch>
                  <a:fillRect l="-1591" t="-5882" r="-848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14400" y="1611564"/>
                <a:ext cx="5686941" cy="70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11564"/>
                <a:ext cx="5686941" cy="702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26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7620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ndara" panose="020E0502030303020204" pitchFamily="34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3263504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If greenhouse gas emission reduction helps solving other problems (air pollution, energy security), then we should do more of it, but it can also make these problems worse</a:t>
            </a:r>
          </a:p>
        </p:txBody>
      </p:sp>
    </p:spTree>
    <p:extLst>
      <p:ext uri="{BB962C8B-B14F-4D97-AF65-F5344CB8AC3E}">
        <p14:creationId xmlns:p14="http://schemas.microsoft.com/office/powerpoint/2010/main" val="31098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693648" y="1543400"/>
                <a:ext cx="1823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8" y="1543400"/>
                <a:ext cx="1823384" cy="369332"/>
              </a:xfrm>
              <a:prstGeom prst="rect">
                <a:avLst/>
              </a:prstGeom>
              <a:blipFill>
                <a:blip r:embed="rId2"/>
                <a:stretch>
                  <a:fillRect l="-3344" r="-4013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3512" y="1466313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031" y="2182505"/>
            <a:ext cx="522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Emission controls,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15000" y="2258980"/>
                <a:ext cx="178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58980"/>
                <a:ext cx="1780680" cy="369332"/>
              </a:xfrm>
              <a:prstGeom prst="rect">
                <a:avLst/>
              </a:prstGeom>
              <a:blipFill>
                <a:blip r:embed="rId3"/>
                <a:stretch>
                  <a:fillRect l="-3425" r="-4452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93648" y="2735496"/>
                <a:ext cx="267445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8" y="2735496"/>
                <a:ext cx="2674450" cy="738664"/>
              </a:xfrm>
              <a:prstGeom prst="rect">
                <a:avLst/>
              </a:prstGeom>
              <a:blipFill>
                <a:blip r:embed="rId4"/>
                <a:stretch>
                  <a:fillRect l="-2278" r="-3189" b="-17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6024" y="3653353"/>
            <a:ext cx="432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62997" y="3745686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97" y="3745686"/>
                <a:ext cx="2853795" cy="369332"/>
              </a:xfrm>
              <a:prstGeom prst="rect">
                <a:avLst/>
              </a:prstGeom>
              <a:blipFill>
                <a:blip r:embed="rId5"/>
                <a:stretch>
                  <a:fillRect l="-2137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7422" y="4508054"/>
            <a:ext cx="24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71600" y="4991434"/>
                <a:ext cx="50353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91434"/>
                <a:ext cx="5035353" cy="738664"/>
              </a:xfrm>
              <a:prstGeom prst="rect">
                <a:avLst/>
              </a:prstGeom>
              <a:blipFill>
                <a:blip r:embed="rId6"/>
                <a:stretch>
                  <a:fillRect l="-969" b="-17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9267" y="666238"/>
            <a:ext cx="674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Now make the secondary benefits less than linear</a:t>
            </a:r>
            <a:r>
              <a:rPr lang="en-GB" sz="21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423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384" y="591248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431" y="1682096"/>
            <a:ext cx="423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blipFill>
                <a:blip r:embed="rId3"/>
                <a:stretch>
                  <a:fillRect l="-8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7384" y="2649305"/>
            <a:ext cx="3013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722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7631B-B0F5-43A7-9FCC-850F397E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9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0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384" y="591248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431" y="1682096"/>
            <a:ext cx="423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blipFill>
                <a:blip r:embed="rId3"/>
                <a:stretch>
                  <a:fillRect l="-8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7384" y="2649305"/>
            <a:ext cx="3013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7EC97-0421-4F72-A278-F9E8BE81CAC8}"/>
                  </a:ext>
                </a:extLst>
              </p:cNvPr>
              <p:cNvSpPr txBox="1"/>
              <p:nvPr/>
            </p:nvSpPr>
            <p:spPr>
              <a:xfrm>
                <a:off x="-457200" y="5513542"/>
                <a:ext cx="6561063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7EC97-0421-4F72-A278-F9E8BE81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5513542"/>
                <a:ext cx="6561063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76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6F9C7F-77F7-4234-9CFB-5D157DFD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29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ndara" panose="020E0502030303020204" pitchFamily="34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608"/>
            <a:ext cx="7886700" cy="3263504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If greenhouse gas emission reduction helps solving other problems (air pollution, energy security), then we should do more of it, but it can also make these problems worse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Secondary benefits shrink with policies aimed at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3319621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9191" y="1903966"/>
                <a:ext cx="6720989" cy="933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  <a:p>
                <a:endParaRPr lang="en-GB" sz="21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1" y="1903966"/>
                <a:ext cx="6720989" cy="933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9191" y="1033233"/>
                <a:ext cx="2438232" cy="609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1" y="1033233"/>
                <a:ext cx="2438232" cy="609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9190" y="2704066"/>
                <a:ext cx="5267392" cy="726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2704066"/>
                <a:ext cx="5267392" cy="726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9190" y="3637110"/>
                <a:ext cx="5267392" cy="1065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𝛼𝜏</m:t>
                                  </m:r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𝜒𝜌</m:t>
                                  </m:r>
                                </m:e>
                              </m:d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𝛼𝜎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𝜒𝜋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3637110"/>
                <a:ext cx="5267392" cy="1065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9190" y="4909382"/>
                <a:ext cx="4000154" cy="681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4909382"/>
                <a:ext cx="4000154" cy="6816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1047E-FDCA-49A2-B5F2-34EA0FC4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7315200" cy="67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C3BAD-34E8-4E11-A485-46448B92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-1"/>
            <a:ext cx="655607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wd of people&#10;&#10;Description automatically generated">
            <a:extLst>
              <a:ext uri="{FF2B5EF4-FFF2-40B4-BE49-F238E27FC236}">
                <a16:creationId xmlns:a16="http://schemas.microsoft.com/office/drawing/2014/main" id="{B1D1CA2D-ED6A-4226-8C1E-EE373FE5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85725"/>
            <a:ext cx="9010650" cy="62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2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7271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1977</Words>
  <Application>Microsoft Office PowerPoint</Application>
  <PresentationFormat>On-screen Show (4:3)</PresentationFormat>
  <Paragraphs>216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Cambria</vt:lpstr>
      <vt:lpstr>Cambria Math</vt:lpstr>
      <vt:lpstr>Candara</vt:lpstr>
      <vt:lpstr>Comic Sans MS</vt:lpstr>
      <vt:lpstr>Times New Roman</vt:lpstr>
      <vt:lpstr>Standarddesign</vt:lpstr>
      <vt:lpstr>Optimal Emission Reduction</vt:lpstr>
      <vt:lpstr>Lectures</vt:lpstr>
      <vt:lpstr>Optimal Emission Reduction</vt:lpstr>
      <vt:lpstr>How deep?</vt:lpstr>
      <vt:lpstr>PowerPoint Presentation</vt:lpstr>
      <vt:lpstr>How deep?</vt:lpstr>
      <vt:lpstr>PowerPoint Presentation</vt:lpstr>
      <vt:lpstr>PowerPoint Presentation</vt:lpstr>
      <vt:lpstr>How deep?</vt:lpstr>
      <vt:lpstr>How deep?</vt:lpstr>
      <vt:lpstr>How deep?</vt:lpstr>
      <vt:lpstr>PowerPoint Presentation</vt:lpstr>
      <vt:lpstr>How deep?</vt:lpstr>
      <vt:lpstr>How deep?</vt:lpstr>
      <vt:lpstr>2015 Paris Agreement, Art 2(1)a </vt:lpstr>
      <vt:lpstr>PowerPoint Presentation</vt:lpstr>
      <vt:lpstr>Optimal Emission Reduction</vt:lpstr>
      <vt:lpstr>Optimal Climate Policy</vt:lpstr>
      <vt:lpstr>Optimal Climate Policy</vt:lpstr>
      <vt:lpstr>Optimal Climate Policy</vt:lpstr>
      <vt:lpstr>Optimal Climate Policy</vt:lpstr>
      <vt:lpstr>PowerPoint Presentation</vt:lpstr>
      <vt:lpstr>PowerPoint Presentation</vt:lpstr>
      <vt:lpstr>PowerPoint Presentation</vt:lpstr>
      <vt:lpstr>Dynamic Integrated Climate Economy</vt:lpstr>
      <vt:lpstr>PowerPoint Presentation</vt:lpstr>
      <vt:lpstr>PowerPoint Presentation</vt:lpstr>
      <vt:lpstr>Optimal Emission Control</vt:lpstr>
      <vt:lpstr>Backstop</vt:lpstr>
      <vt:lpstr>Optimal Emission Control</vt:lpstr>
      <vt:lpstr>Optimal Emission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benefits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227</cp:revision>
  <dcterms:created xsi:type="dcterms:W3CDTF">2000-09-24T19:27:04Z</dcterms:created>
  <dcterms:modified xsi:type="dcterms:W3CDTF">2020-03-19T18:59:20Z</dcterms:modified>
</cp:coreProperties>
</file>