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7" r:id="rId2"/>
    <p:sldId id="279" r:id="rId3"/>
    <p:sldId id="348" r:id="rId4"/>
    <p:sldId id="350" r:id="rId5"/>
    <p:sldId id="376" r:id="rId6"/>
    <p:sldId id="377" r:id="rId7"/>
    <p:sldId id="351" r:id="rId8"/>
    <p:sldId id="352" r:id="rId9"/>
    <p:sldId id="353" r:id="rId10"/>
    <p:sldId id="354" r:id="rId11"/>
    <p:sldId id="355" r:id="rId12"/>
    <p:sldId id="378" r:id="rId13"/>
    <p:sldId id="356" r:id="rId14"/>
    <p:sldId id="380" r:id="rId15"/>
    <p:sldId id="381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01" r:id="rId44"/>
    <p:sldId id="402" r:id="rId45"/>
    <p:sldId id="403" r:id="rId46"/>
    <p:sldId id="404" r:id="rId47"/>
    <p:sldId id="405" r:id="rId48"/>
    <p:sldId id="406" r:id="rId49"/>
  </p:sldIdLst>
  <p:sldSz cx="9144000" cy="6858000" type="screen4x3"/>
  <p:notesSz cx="6797675" cy="987425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43" autoAdjust="0"/>
    <p:restoredTop sz="90929"/>
  </p:normalViewPr>
  <p:slideViewPr>
    <p:cSldViewPr>
      <p:cViewPr varScale="1">
        <p:scale>
          <a:sx n="77" d="100"/>
          <a:sy n="77" d="100"/>
        </p:scale>
        <p:origin x="1027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A3F934-45D2-4103-BF9B-00FBD74F6D9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642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4288" y="0"/>
            <a:ext cx="2982912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3138" y="760413"/>
            <a:ext cx="4862512" cy="3646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1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710113"/>
            <a:ext cx="4972050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Klicken Sie, um die Formate des Vorlagentextes zu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241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82913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1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4288" y="9345613"/>
            <a:ext cx="2982912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B4ABEFE-E9C9-4327-B9CD-DA178A9DD7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5289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E8AFE3-17D1-45EA-BE56-0864919F65F7}" type="slidenum">
              <a:rPr lang="en-GB"/>
              <a:pPr/>
              <a:t>1</a:t>
            </a:fld>
            <a:endParaRPr lang="en-GB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63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F9E58-4C92-4C71-BF02-669DAFB73847}" type="slidenum">
              <a:rPr lang="en-GB"/>
              <a:pPr/>
              <a:t>13</a:t>
            </a:fld>
            <a:endParaRPr lang="en-GB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22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F9E58-4C92-4C71-BF02-669DAFB73847}" type="slidenum">
              <a:rPr lang="en-GB"/>
              <a:pPr/>
              <a:t>14</a:t>
            </a:fld>
            <a:endParaRPr lang="en-GB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61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F9E58-4C92-4C71-BF02-669DAFB73847}" type="slidenum">
              <a:rPr lang="en-GB"/>
              <a:pPr/>
              <a:t>16</a:t>
            </a:fld>
            <a:endParaRPr lang="en-GB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00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F9E58-4C92-4C71-BF02-669DAFB73847}" type="slidenum">
              <a:rPr lang="en-GB"/>
              <a:pPr/>
              <a:t>17</a:t>
            </a:fld>
            <a:endParaRPr lang="en-GB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54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18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75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19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60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26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5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27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48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28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73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29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7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39910-F767-4728-992D-36980DC7C0D4}" type="slidenum">
              <a:rPr lang="en-GB"/>
              <a:pPr/>
              <a:t>2</a:t>
            </a:fld>
            <a:endParaRPr lang="en-GB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14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30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84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31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436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32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802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33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138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34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213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35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67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36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788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37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898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38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349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39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61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87CDCE-5188-4824-BF84-115D2A12DEFF}" type="slidenum">
              <a:rPr lang="en-GB"/>
              <a:pPr/>
              <a:t>4</a:t>
            </a:fld>
            <a:endParaRPr lang="en-GB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441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40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708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4ABEFE-E9C9-4327-B9CD-DA178A9DD711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7641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42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812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44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295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4ABEFE-E9C9-4327-B9CD-DA178A9DD711}" type="slidenum">
              <a:rPr lang="en-GB" smtClean="0"/>
              <a:pPr>
                <a:defRPr/>
              </a:pPr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733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46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506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47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606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48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54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87CDCE-5188-4824-BF84-115D2A12DEFF}" type="slidenum">
              <a:rPr lang="en-GB"/>
              <a:pPr/>
              <a:t>6</a:t>
            </a:fld>
            <a:endParaRPr lang="en-GB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5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7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66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F9E58-4C92-4C71-BF02-669DAFB73847}" type="slidenum">
              <a:rPr lang="en-GB"/>
              <a:pPr/>
              <a:t>8</a:t>
            </a:fld>
            <a:endParaRPr lang="en-GB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26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E3D088-B433-4458-BFB3-90445CCC1FCB}" type="slidenum">
              <a:rPr lang="en-GB"/>
              <a:pPr/>
              <a:t>9</a:t>
            </a:fld>
            <a:endParaRPr lang="en-GB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85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701DD-D37C-4418-93C2-BD931A0237D4}" type="slidenum">
              <a:rPr lang="en-GB"/>
              <a:pPr/>
              <a:t>10</a:t>
            </a:fld>
            <a:endParaRPr lang="en-GB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47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02CFDF-E5BC-49E4-BED3-29502E4C2E5C}" type="slidenum">
              <a:rPr lang="en-GB"/>
              <a:pPr/>
              <a:t>11</a:t>
            </a:fld>
            <a:endParaRPr lang="en-GB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0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7E722-9A7F-471D-8922-64778507F9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59178-02EC-40FC-A479-328CFD09414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18D9E-0EC4-499D-B608-2161FADBF4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1A950-E365-47C4-AC65-FA16BE3C72B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93152-38FC-452C-84AF-848DCF8869E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9DA60-4390-43D3-9455-A3DBEB65E7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F86C7-33A3-40D9-8BAB-F3D12CB5135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4B48B-4738-4922-8597-773BF0ABBE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6D9D6-09ED-4812-9C3B-67430DAEB7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40963-80DC-4155-9189-D419731585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F9FFD-E0D3-41DC-92F4-1A7F900FCE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Titelformat zu bearbeiten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2701A53-80DB-4637-8399-9A7B942B7F5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Climate and Development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Distribution of impacts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Dynamic vulnerability</a:t>
            </a:r>
          </a:p>
          <a:p>
            <a:r>
              <a:rPr lang="de-DE" sz="2800" dirty="0">
                <a:latin typeface="Candara" panose="020E0502030303020204" pitchFamily="34" charset="0"/>
              </a:rPr>
              <a:t>Schelling Conjecture</a:t>
            </a:r>
          </a:p>
          <a:p>
            <a:r>
              <a:rPr lang="de-DE" sz="2800" dirty="0">
                <a:latin typeface="Candara" panose="020E0502030303020204" pitchFamily="34" charset="0"/>
              </a:rPr>
              <a:t>Climate and growth</a:t>
            </a:r>
          </a:p>
          <a:p>
            <a:r>
              <a:rPr lang="de-DE" sz="2800" dirty="0">
                <a:latin typeface="Candara" panose="020E0502030303020204" pitchFamily="34" charset="0"/>
              </a:rPr>
              <a:t>Climate and development</a:t>
            </a:r>
          </a:p>
          <a:p>
            <a:endParaRPr lang="de-DE" sz="28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martensfig5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8600"/>
            <a:ext cx="91440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 descr="martensfig5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5888" y="3505200"/>
            <a:ext cx="3465512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0"/>
          <a:ext cx="8910638" cy="503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gramm" r:id="rId3" imgW="9349920" imgH="5290560" progId="Excel.Sheet.8">
                  <p:embed/>
                </p:oleObj>
              </mc:Choice>
              <mc:Fallback>
                <p:oleObj name="Diagramm" r:id="rId3" imgW="9349920" imgH="529056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910638" cy="503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60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77521"/>
            <a:ext cx="7848600" cy="5437679"/>
          </a:xfrm>
          <a:prstGeom prst="rect">
            <a:avLst/>
          </a:prstGeom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solidFill>
                  <a:schemeClr val="tx1"/>
                </a:solidFill>
                <a:latin typeface="Candara" panose="020E0502030303020204" pitchFamily="34" charset="0"/>
              </a:rPr>
              <a:t>Schelling Conjecture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Nobel Laureate Tom Schelling asked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Why do we care about the grandchildren of people we do not seem to care about?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Schelling Conjecture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Nobel Laureate Tom Schelling asked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Why do we care about the grandchildren of people we do not seem to care about?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If we really do care about the impacts of climate change on the descendants of the current poor, are there better ways of helping them than through greenhouse gas emission reduction?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Is adaptation assistance a better way to reduce the impact of climate change?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31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3B08FB-33BA-48F0-A0DE-88C9F946F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" y="0"/>
            <a:ext cx="10058400" cy="60318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Schelling Conjecture -2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Is adaptation assistance a better way to reduce the impact of climate change?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Yes, if you could be sure to invent say a malaria vaccine if you invested enough, and would be sure it would use appropriately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Adaptive capacity is complex, however, and closely related to development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Development assistance has proven difficult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Schelling Conjecture -3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Besides, poverty implies vulnerability in general, but not always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Richer people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put higher values on health and environment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tend to live longer and thus develop cardiovascular diseases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might buy air conditioning that heats their environment</a:t>
            </a:r>
            <a:endParaRPr lang="en-GB" sz="24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change and growth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Climate change can affect welfare through four channels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Utility (e.g., species loss)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Labour (e.g., morbidity)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Output per worker (e.g., agricultural productivity)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Depreciation (e.g., floods)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Utility: no impact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If output is lower in period t, less is consumed and less is saved, so that there is less capital and less output in period t+1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Ditto for higher depreciation</a:t>
            </a:r>
          </a:p>
          <a:p>
            <a:pPr eaLnBrk="1" hangingPunct="1">
              <a:lnSpc>
                <a:spcPct val="90000"/>
              </a:lnSpc>
            </a:pPr>
            <a:endParaRPr lang="en-GB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change and growth -2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In principle, people could compensate through increased savings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Not rational as would cut consumption even more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Besides, the returns to capital have fallen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If the labour force shrinks, there is more capital per worker, higher labour productivity, higher wages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The rational response is to consume the windfall, save less, until the capital-labour ratio is back at its desired value</a:t>
            </a:r>
            <a:endParaRPr lang="en-GB" dirty="0">
              <a:latin typeface="Candara" panose="020E0502030303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Effect is small as the health impacts of climate change primarily fall on the non-working population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de-DE" sz="3200" dirty="0">
                <a:latin typeface="Candara" panose="020E0502030303020204" pitchFamily="34" charset="0"/>
              </a:rPr>
              <a:t>Lectures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Science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Scenarios &amp; emission reduction options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Costs of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Instruments for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Impacts of climate change &amp; valuation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Economic impacts of climate change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andara" panose="020E0502030303020204" pitchFamily="34" charset="0"/>
              </a:rPr>
              <a:t>Climate and development</a:t>
            </a:r>
          </a:p>
          <a:p>
            <a:pPr>
              <a:lnSpc>
                <a:spcPct val="90000"/>
              </a:lnSpc>
            </a:pPr>
            <a:r>
              <a:rPr lang="en-US" sz="2800" strike="sngStrike" dirty="0">
                <a:latin typeface="Candara" panose="020E0502030303020204" pitchFamily="34" charset="0"/>
              </a:rPr>
              <a:t>Adaptation policy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Optimal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Discounting, uncertainty, equity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International environmental agreements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0"/>
    </mc:Choice>
    <mc:Fallback xmlns="">
      <p:transition spd="slow" advTm="653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1009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554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87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9648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13113" y="3747212"/>
            <a:ext cx="430887" cy="311078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sz="1600" dirty="0">
                <a:latin typeface="Candara" panose="020E0502030303020204" pitchFamily="34" charset="0"/>
              </a:rPr>
              <a:t>Dell, Jones, </a:t>
            </a:r>
            <a:r>
              <a:rPr lang="en-GB" sz="1600" dirty="0" err="1">
                <a:latin typeface="Candara" panose="020E0502030303020204" pitchFamily="34" charset="0"/>
              </a:rPr>
              <a:t>Olken</a:t>
            </a:r>
            <a:r>
              <a:rPr lang="en-GB" sz="1600" dirty="0">
                <a:latin typeface="Candara" panose="020E0502030303020204" pitchFamily="34" charset="0"/>
              </a:rPr>
              <a:t>, 2012, AEJ Macro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D0C8F4-A507-445E-9821-858136A15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792959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4D8733-5363-48B4-9433-1124C5C44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0"/>
            <a:ext cx="1132114" cy="11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52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54682" y="6471124"/>
            <a:ext cx="3454792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600" dirty="0">
                <a:latin typeface="Candara" panose="020E0502030303020204" pitchFamily="34" charset="0"/>
              </a:rPr>
              <a:t>Barrios, </a:t>
            </a:r>
            <a:r>
              <a:rPr lang="en-GB" sz="1600" dirty="0" err="1">
                <a:latin typeface="Candara" panose="020E0502030303020204" pitchFamily="34" charset="0"/>
              </a:rPr>
              <a:t>Bertinelli</a:t>
            </a:r>
            <a:r>
              <a:rPr lang="en-GB" sz="1600" dirty="0">
                <a:latin typeface="Candara" panose="020E0502030303020204" pitchFamily="34" charset="0"/>
              </a:rPr>
              <a:t>, </a:t>
            </a:r>
            <a:r>
              <a:rPr lang="en-GB" sz="1600" dirty="0" err="1">
                <a:latin typeface="Candara" panose="020E0502030303020204" pitchFamily="34" charset="0"/>
              </a:rPr>
              <a:t>Strobl</a:t>
            </a:r>
            <a:r>
              <a:rPr lang="en-GB" sz="1600" dirty="0">
                <a:latin typeface="Candara" panose="020E0502030303020204" pitchFamily="34" charset="0"/>
              </a:rPr>
              <a:t>, 2010, </a:t>
            </a:r>
            <a:r>
              <a:rPr lang="en-GB" sz="1600" dirty="0" err="1">
                <a:latin typeface="Candara" panose="020E0502030303020204" pitchFamily="34" charset="0"/>
              </a:rPr>
              <a:t>REStat</a:t>
            </a:r>
            <a:endParaRPr lang="en-GB" sz="1600" dirty="0"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CA5FB-138C-4901-AC8E-634E5877E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85606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A63D1D-E9E1-45E9-847D-AA99E7709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670" y="3657600"/>
            <a:ext cx="4401827" cy="31520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80A57A-5ABD-42D7-914D-13D7A0EF43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01000" y="5312840"/>
            <a:ext cx="1034244" cy="142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81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and poverty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Cool countries tend to be rich, hot countries tend to be poor</a:t>
            </a:r>
          </a:p>
          <a:p>
            <a:pPr eaLnBrk="1" hangingPunct="1">
              <a:lnSpc>
                <a:spcPct val="90000"/>
              </a:lnSpc>
            </a:pPr>
            <a:endParaRPr lang="en-GB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537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rich, hot countries poor - 2000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BE0587-11D8-465B-BF9F-EADEDE676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86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rich, hot countries poor - 1950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BC42C-178D-482E-BC00-7B7357BC5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46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rich, hot countries poor - 1913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612DAF-5611-444F-B4F5-5C4465924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6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" y="0"/>
            <a:ext cx="9135979" cy="59436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rich, hot countries poor - 1900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E4506-3C6A-4E67-A472-3F3DD0940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51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rich, hot countries poor - 1870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ABF806-A3D2-48DD-AD6D-E949794A5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74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rich, hot countries poor - 1820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19B9A6-464B-401E-B53B-772844A7C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6" y="884607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08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rich, hot countries poor - 1800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BAB2A1-4C40-4B52-A640-6F9616C37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4607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42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poor, hot countries rich - 1750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BF553-9284-4281-B85B-D2C542599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566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poor, hot countries rich - 1700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48682A-5B18-4F7E-A197-3A5C17B7A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32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poor, hot countries rich - 1650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5D01B8-F0C0-4A40-AC7B-4B73E41A4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50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poor, hot countries rich - 1600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A9A916-B581-428E-9982-F2E489C40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731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poor, hot countries rich - 0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280DAA-6A3E-40E9-87C0-B6763A8C3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96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and poverty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Cool countries tend to be rich, hot countries tend to be poor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Correlation sure, in recent centuries, but causation?</a:t>
            </a:r>
          </a:p>
        </p:txBody>
      </p:sp>
    </p:spTree>
    <p:extLst>
      <p:ext uri="{BB962C8B-B14F-4D97-AF65-F5344CB8AC3E}">
        <p14:creationId xmlns:p14="http://schemas.microsoft.com/office/powerpoint/2010/main" val="116115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229" y="0"/>
            <a:ext cx="9155229" cy="5967297"/>
          </a:xfrm>
          <a:prstGeom prst="rect">
            <a:avLst/>
          </a:prstGeom>
        </p:spPr>
      </p:pic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990600" y="76200"/>
            <a:ext cx="296747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Exposure</a:t>
            </a:r>
          </a:p>
          <a:p>
            <a:pPr marL="457200" indent="-4572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Limits / analogues</a:t>
            </a:r>
          </a:p>
          <a:p>
            <a:pPr marL="457200" indent="-4572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Adaptive capacity</a:t>
            </a:r>
            <a:endParaRPr lang="en-US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and poverty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Cool countries tend to be rich, hot countries tend to be poor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Correlation sure, in recent centuries, but causation?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Diamond: Climate and geography are destiny</a:t>
            </a:r>
          </a:p>
          <a:p>
            <a:pPr eaLnBrk="1" hangingPunct="1">
              <a:lnSpc>
                <a:spcPct val="90000"/>
              </a:lnSpc>
            </a:pPr>
            <a:endParaRPr lang="en-GB" sz="2400" dirty="0">
              <a:latin typeface="Comic Sans MS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7A8CF-CDF3-4B68-BB34-69D9C6FD3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033624"/>
            <a:ext cx="2314575" cy="274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533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54511" y="6519446"/>
            <a:ext cx="2313454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600" dirty="0">
                <a:latin typeface="Candara" panose="020E0502030303020204" pitchFamily="34" charset="0"/>
              </a:rPr>
              <a:t>Olsson, </a:t>
            </a:r>
            <a:r>
              <a:rPr lang="en-GB" sz="1600" dirty="0" err="1">
                <a:latin typeface="Candara" panose="020E0502030303020204" pitchFamily="34" charset="0"/>
              </a:rPr>
              <a:t>Hibbs</a:t>
            </a:r>
            <a:r>
              <a:rPr lang="en-GB" sz="1600" dirty="0">
                <a:latin typeface="Candara" panose="020E0502030303020204" pitchFamily="34" charset="0"/>
              </a:rPr>
              <a:t>, 2005, EER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DFC96-2FED-4255-8A8A-320712724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6" y="163286"/>
            <a:ext cx="9185563" cy="585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801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and poverty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Cool countries tend to be rich, hot countries tend to be poor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Correlation sure, in recent centuries, but causation?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Diamond: Climate and geography are destiny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Sachs: Climate and geography are important</a:t>
            </a:r>
          </a:p>
          <a:p>
            <a:pPr eaLnBrk="1" hangingPunct="1">
              <a:lnSpc>
                <a:spcPct val="90000"/>
              </a:lnSpc>
            </a:pPr>
            <a:endParaRPr lang="en-GB" sz="2400" dirty="0">
              <a:latin typeface="Comic Sans MS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BC5111-7E33-4EBD-BF4B-6E8403ED3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162425"/>
            <a:ext cx="17430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349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0C4AA1-27DE-4CD1-BC18-26597C04B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0"/>
            <a:ext cx="7010400" cy="68813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3F93CF-436B-49C4-B5A5-1B000075CC2A}"/>
              </a:ext>
            </a:extLst>
          </p:cNvPr>
          <p:cNvSpPr txBox="1"/>
          <p:nvPr/>
        </p:nvSpPr>
        <p:spPr>
          <a:xfrm>
            <a:off x="8713113" y="3703931"/>
            <a:ext cx="430887" cy="315406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sz="1600" dirty="0">
                <a:latin typeface="Candara" panose="020E0502030303020204" pitchFamily="34" charset="0"/>
              </a:rPr>
              <a:t>Gallup, Sachs, Mellinger, 1999, IRSR</a:t>
            </a:r>
          </a:p>
        </p:txBody>
      </p:sp>
    </p:spTree>
    <p:extLst>
      <p:ext uri="{BB962C8B-B14F-4D97-AF65-F5344CB8AC3E}">
        <p14:creationId xmlns:p14="http://schemas.microsoft.com/office/powerpoint/2010/main" val="10377564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and poverty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Cool countries tend to be rich, hot countries tend to be poor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Correlation sure, in recent centuries, but causation?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Diamond: Climate and geography are destiny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Sachs: Climate and geography are important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err="1">
                <a:latin typeface="Candara" panose="020E0502030303020204" pitchFamily="34" charset="0"/>
              </a:rPr>
              <a:t>Acemoglu</a:t>
            </a:r>
            <a:r>
              <a:rPr lang="en-GB" sz="2800" dirty="0">
                <a:latin typeface="Candara" panose="020E0502030303020204" pitchFamily="34" charset="0"/>
              </a:rPr>
              <a:t>: Climate and geography were important</a:t>
            </a:r>
          </a:p>
          <a:p>
            <a:pPr eaLnBrk="1" hangingPunct="1">
              <a:lnSpc>
                <a:spcPct val="90000"/>
              </a:lnSpc>
            </a:pPr>
            <a:endParaRPr lang="en-GB" sz="2400" dirty="0">
              <a:latin typeface="Comic Sans MS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C91638-0968-40FC-AFD8-788813D7A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3434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991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13113" y="3197383"/>
            <a:ext cx="430887" cy="366061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sz="1600" dirty="0" err="1">
                <a:latin typeface="Candara" panose="020E0502030303020204" pitchFamily="34" charset="0"/>
              </a:rPr>
              <a:t>Acemoglu</a:t>
            </a:r>
            <a:r>
              <a:rPr lang="en-GB" sz="1600" dirty="0">
                <a:latin typeface="Candara" panose="020E0502030303020204" pitchFamily="34" charset="0"/>
              </a:rPr>
              <a:t>, Johnson, Robinson, 2001, AER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67AA1-0CF8-4A4E-AE9E-E044A8831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7" y="0"/>
            <a:ext cx="8583503" cy="686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798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and poverty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Cool countries tend to be rich, hot countries tend to be poor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Correlation sure, in recent centuries, but causation?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Diamond: Climate and geography are destiny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Sachs: Climate and geography are important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Acemoglu, Easterly, Rodrik: Climate and geography helped to shape institutions, but nowadays institutions rule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err="1">
                <a:latin typeface="Candara" panose="020E0502030303020204" pitchFamily="34" charset="0"/>
              </a:rPr>
              <a:t>Dalgaard</a:t>
            </a:r>
            <a:r>
              <a:rPr lang="en-GB" sz="2800" dirty="0">
                <a:latin typeface="Candara" panose="020E0502030303020204" pitchFamily="34" charset="0"/>
              </a:rPr>
              <a:t>: Adding subnational observation, climate is import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Johansson: It’s UV, actually, via blindness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err="1">
                <a:latin typeface="Candara" panose="020E0502030303020204" pitchFamily="34" charset="0"/>
              </a:rPr>
              <a:t>Alsan</a:t>
            </a:r>
            <a:r>
              <a:rPr lang="en-GB" sz="2800" dirty="0">
                <a:latin typeface="Candara" panose="020E0502030303020204" pitchFamily="34" charset="0"/>
              </a:rPr>
              <a:t>: </a:t>
            </a:r>
            <a:r>
              <a:rPr lang="en-GB" sz="2800" dirty="0" err="1">
                <a:latin typeface="Candara" panose="020E0502030303020204" pitchFamily="34" charset="0"/>
              </a:rPr>
              <a:t>Tse-tse</a:t>
            </a:r>
            <a:r>
              <a:rPr lang="en-GB" sz="2800" dirty="0">
                <a:latin typeface="Candara" panose="020E0502030303020204" pitchFamily="34" charset="0"/>
              </a:rPr>
              <a:t> did it (in the past)</a:t>
            </a:r>
            <a:endParaRPr lang="en-GB" sz="2400" dirty="0">
              <a:latin typeface="Comic Sans MS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A4C04A-256D-42FF-AF19-3D4A8F908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359613"/>
            <a:ext cx="1752600" cy="249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189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Poverty traps?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If infant mortality is high (and it is in hot and wet climes), parents would have many children to ensure that at least a few survive. Risk-average parents would have more children than they want. Parents could not afford health care and education. Children grow up to be poor too.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If there is a risk of losing it all (and there is in volatile climes), there is no point in saving for the future. A feast and famine culture gets engrained. Also steers investment in non-perishables, such as education.</a:t>
            </a:r>
            <a:endParaRPr lang="en-GB" dirty="0"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GB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77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change and poverty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Climate change could intensify such mechanisms.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This would be an enormous welfare loss.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However, this is still speculative – and it clear that there is no ground for fatalism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Cultures change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Infectious disease is treatable and preventable</a:t>
            </a:r>
          </a:p>
          <a:p>
            <a:pPr eaLnBrk="1" hangingPunct="1">
              <a:lnSpc>
                <a:spcPct val="90000"/>
              </a:lnSpc>
            </a:pPr>
            <a:endParaRPr lang="en-GB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11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8813" cy="5963115"/>
          </a:xfrm>
          <a:prstGeom prst="rect">
            <a:avLst/>
          </a:prstGeom>
        </p:spPr>
      </p:pic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948362" y="31750"/>
            <a:ext cx="296747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Exposure</a:t>
            </a:r>
          </a:p>
          <a:p>
            <a:pPr marL="457200" indent="-4572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Limits / analogues</a:t>
            </a:r>
          </a:p>
          <a:p>
            <a:pPr marL="457200" indent="-4572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Adaptive capacity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011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229" y="0"/>
            <a:ext cx="9155229" cy="5967297"/>
          </a:xfrm>
          <a:prstGeom prst="rect">
            <a:avLst/>
          </a:prstGeom>
        </p:spPr>
      </p:pic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990600" y="76200"/>
            <a:ext cx="296747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Exposure</a:t>
            </a:r>
          </a:p>
          <a:p>
            <a:pPr marL="457200" indent="-4572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Limits / analogues</a:t>
            </a:r>
          </a:p>
          <a:p>
            <a:pPr marL="457200" indent="-4572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Adaptive capacity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959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Adaptive Capacity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Adaptive capacity is the ability to adapt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Adaptive capacity depends 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latin typeface="Candara" panose="020E0502030303020204" pitchFamily="34" charset="0"/>
              </a:rPr>
              <a:t>Available technological options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latin typeface="Candara" panose="020E0502030303020204" pitchFamily="34" charset="0"/>
              </a:rPr>
              <a:t>Available resources &amp; their distribution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latin typeface="Candara" panose="020E0502030303020204" pitchFamily="34" charset="0"/>
              </a:rPr>
              <a:t>Human capital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latin typeface="Candara" panose="020E0502030303020204" pitchFamily="34" charset="0"/>
              </a:rPr>
              <a:t>Social capital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latin typeface="Candara" panose="020E0502030303020204" pitchFamily="34" charset="0"/>
              </a:rPr>
              <a:t>Risk sharing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latin typeface="Candara" panose="020E0502030303020204" pitchFamily="34" charset="0"/>
              </a:rPr>
              <a:t>Information management and attribution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latin typeface="Candara" panose="020E0502030303020204" pitchFamily="34" charset="0"/>
              </a:rPr>
              <a:t>Decision making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There is</a:t>
            </a:r>
            <a:r>
              <a:rPr lang="en-GB" dirty="0">
                <a:latin typeface="Candara" panose="020E0502030303020204" pitchFamily="34" charset="0"/>
              </a:rPr>
              <a:t> </a:t>
            </a:r>
            <a:r>
              <a:rPr lang="en-GB" sz="2800" dirty="0">
                <a:latin typeface="Candara" panose="020E0502030303020204" pitchFamily="34" charset="0"/>
              </a:rPr>
              <a:t>limited substitutability between these factors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Dynamics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Vulnerability to climate change is a function of exposure and adaptive capacity, both of which depend on development status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Future vulnerability will be very different from current vulnerability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Not only is future development uncertain, but also the link between development, exposure and adaptive capacity is unclear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 will illustrate this with the case of malaria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martensfig6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2225"/>
            <a:ext cx="91440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 descr="martensfig6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676400"/>
            <a:ext cx="1490663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1179</Words>
  <Application>Microsoft Office PowerPoint</Application>
  <PresentationFormat>On-screen Show (4:3)</PresentationFormat>
  <Paragraphs>170</Paragraphs>
  <Slides>48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Candara</vt:lpstr>
      <vt:lpstr>Comic Sans MS</vt:lpstr>
      <vt:lpstr>Times New Roman</vt:lpstr>
      <vt:lpstr>Standarddesign</vt:lpstr>
      <vt:lpstr>Diagramm</vt:lpstr>
      <vt:lpstr>Climate and Development</vt:lpstr>
      <vt:lpstr>Lectures</vt:lpstr>
      <vt:lpstr>PowerPoint Presentation</vt:lpstr>
      <vt:lpstr>PowerPoint Presentation</vt:lpstr>
      <vt:lpstr>PowerPoint Presentation</vt:lpstr>
      <vt:lpstr>PowerPoint Presentation</vt:lpstr>
      <vt:lpstr>Adaptive Capacity</vt:lpstr>
      <vt:lpstr>Dynamics</vt:lpstr>
      <vt:lpstr>PowerPoint Presentation</vt:lpstr>
      <vt:lpstr>PowerPoint Presentation</vt:lpstr>
      <vt:lpstr>PowerPoint Presentation</vt:lpstr>
      <vt:lpstr>PowerPoint Presentation</vt:lpstr>
      <vt:lpstr>Schelling Conjecture</vt:lpstr>
      <vt:lpstr>Schelling Conjecture</vt:lpstr>
      <vt:lpstr>PowerPoint Presentation</vt:lpstr>
      <vt:lpstr>Schelling Conjecture -2</vt:lpstr>
      <vt:lpstr>Schelling Conjecture -3</vt:lpstr>
      <vt:lpstr>Climate change and growth</vt:lpstr>
      <vt:lpstr>Climate change and growth 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Climate and poverty</vt:lpstr>
      <vt:lpstr>Cool countries tend to be rich, hot countries poor - 2000 </vt:lpstr>
      <vt:lpstr>Cool countries tend to be rich, hot countries poor - 1950 </vt:lpstr>
      <vt:lpstr>Cool countries tend to be rich, hot countries poor - 1913 </vt:lpstr>
      <vt:lpstr>Cool countries tend to be rich, hot countries poor - 1900 </vt:lpstr>
      <vt:lpstr>Cool countries tend to be rich, hot countries poor - 1870 </vt:lpstr>
      <vt:lpstr>Cool countries tend to be rich, hot countries poor - 1820 </vt:lpstr>
      <vt:lpstr>Cool countries tend to be rich, hot countries poor - 1800 </vt:lpstr>
      <vt:lpstr>Cool countries tend to be poor, hot countries rich - 1750 </vt:lpstr>
      <vt:lpstr>Cool countries tend to be poor, hot countries rich - 1700 </vt:lpstr>
      <vt:lpstr>Cool countries tend to be poor, hot countries rich - 1650 </vt:lpstr>
      <vt:lpstr>Cool countries tend to be poor, hot countries rich - 1600 </vt:lpstr>
      <vt:lpstr>Cool countries tend to be poor, hot countries rich - 0 </vt:lpstr>
      <vt:lpstr>Climate and poverty</vt:lpstr>
      <vt:lpstr>Climate and poverty</vt:lpstr>
      <vt:lpstr>PowerPoint Presentation</vt:lpstr>
      <vt:lpstr>Climate and poverty</vt:lpstr>
      <vt:lpstr>PowerPoint Presentation</vt:lpstr>
      <vt:lpstr>Climate and poverty</vt:lpstr>
      <vt:lpstr>PowerPoint Presentation</vt:lpstr>
      <vt:lpstr>Climate and poverty</vt:lpstr>
      <vt:lpstr>Poverty traps?</vt:lpstr>
      <vt:lpstr>Climate change and poverty</vt:lpstr>
    </vt:vector>
  </TitlesOfParts>
  <Company>ZMAW Universität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and Resource Economics, lecture 1</dc:title>
  <dc:creator>Richard Tol</dc:creator>
  <cp:lastModifiedBy>Richard Tol</cp:lastModifiedBy>
  <cp:revision>200</cp:revision>
  <dcterms:created xsi:type="dcterms:W3CDTF">2000-09-24T19:27:04Z</dcterms:created>
  <dcterms:modified xsi:type="dcterms:W3CDTF">2021-03-10T09:58:20Z</dcterms:modified>
</cp:coreProperties>
</file>