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466" r:id="rId2"/>
    <p:sldId id="467" r:id="rId3"/>
    <p:sldId id="468" r:id="rId4"/>
    <p:sldId id="497" r:id="rId5"/>
    <p:sldId id="496" r:id="rId6"/>
    <p:sldId id="550" r:id="rId7"/>
    <p:sldId id="548" r:id="rId8"/>
    <p:sldId id="546" r:id="rId9"/>
    <p:sldId id="469" r:id="rId10"/>
    <p:sldId id="547" r:id="rId11"/>
    <p:sldId id="549" r:id="rId12"/>
    <p:sldId id="551" r:id="rId13"/>
    <p:sldId id="555" r:id="rId14"/>
    <p:sldId id="556" r:id="rId15"/>
    <p:sldId id="553" r:id="rId16"/>
    <p:sldId id="565" r:id="rId17"/>
    <p:sldId id="554" r:id="rId18"/>
    <p:sldId id="564" r:id="rId19"/>
    <p:sldId id="552" r:id="rId20"/>
    <p:sldId id="567" r:id="rId21"/>
    <p:sldId id="56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F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85943" autoAdjust="0"/>
  </p:normalViewPr>
  <p:slideViewPr>
    <p:cSldViewPr snapToGrid="0">
      <p:cViewPr>
        <p:scale>
          <a:sx n="70" d="100"/>
          <a:sy n="70" d="100"/>
        </p:scale>
        <p:origin x="984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92"/>
    </p:cViewPr>
  </p:sorterViewPr>
  <p:notesViewPr>
    <p:cSldViewPr snapToGrid="0">
      <p:cViewPr varScale="1">
        <p:scale>
          <a:sx n="59" d="100"/>
          <a:sy n="59" d="100"/>
        </p:scale>
        <p:origin x="300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91172-FDCF-4C4D-ACDD-5BB39853A981}" type="datetimeFigureOut">
              <a:rPr lang="en-GB" smtClean="0"/>
              <a:pPr/>
              <a:t>02/10/2023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F9D6E6-1551-42DB-B903-C160EDB2917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564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E3A753-77A8-4814-AA05-B91274C46375}" type="slidenum">
              <a:rPr lang="en-GB"/>
              <a:pPr/>
              <a:t>1</a:t>
            </a:fld>
            <a:endParaRPr lang="en-GB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283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9D6E6-1551-42DB-B903-C160EDB29172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130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9D6E6-1551-42DB-B903-C160EDB29172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92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9D6E6-1551-42DB-B903-C160EDB29172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869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9D6E6-1551-42DB-B903-C160EDB29172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019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9D6E6-1551-42DB-B903-C160EDB29172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816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9D6E6-1551-42DB-B903-C160EDB29172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60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9D6E6-1551-42DB-B903-C160EDB29172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475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9D6E6-1551-42DB-B903-C160EDB29172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433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8B2F-8B36-4F6C-9527-CEDC85DDBC81}" type="datetimeFigureOut">
              <a:rPr lang="en-GB" smtClean="0"/>
              <a:pPr/>
              <a:t>02/10/2023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0BCCF-A566-4AC6-8728-AE73BB45304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8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8B2F-8B36-4F6C-9527-CEDC85DDBC81}" type="datetimeFigureOut">
              <a:rPr lang="en-GB" smtClean="0"/>
              <a:pPr/>
              <a:t>02/10/2023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0BCCF-A566-4AC6-8728-AE73BB45304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825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8B2F-8B36-4F6C-9527-CEDC85DDBC81}" type="datetimeFigureOut">
              <a:rPr lang="en-GB" smtClean="0"/>
              <a:pPr/>
              <a:t>02/10/2023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0BCCF-A566-4AC6-8728-AE73BB45304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5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8B2F-8B36-4F6C-9527-CEDC85DDBC81}" type="datetimeFigureOut">
              <a:rPr lang="en-GB" smtClean="0"/>
              <a:pPr/>
              <a:t>02/10/2023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0BCCF-A566-4AC6-8728-AE73BB45304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51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8B2F-8B36-4F6C-9527-CEDC85DDBC81}" type="datetimeFigureOut">
              <a:rPr lang="en-GB" smtClean="0"/>
              <a:pPr/>
              <a:t>02/10/2023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0BCCF-A566-4AC6-8728-AE73BB45304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436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8B2F-8B36-4F6C-9527-CEDC85DDBC81}" type="datetimeFigureOut">
              <a:rPr lang="en-GB" smtClean="0"/>
              <a:pPr/>
              <a:t>02/10/2023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0BCCF-A566-4AC6-8728-AE73BB45304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9980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8B2F-8B36-4F6C-9527-CEDC85DDBC81}" type="datetimeFigureOut">
              <a:rPr lang="en-GB" smtClean="0"/>
              <a:pPr/>
              <a:t>02/10/2023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0BCCF-A566-4AC6-8728-AE73BB45304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460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8B2F-8B36-4F6C-9527-CEDC85DDBC81}" type="datetimeFigureOut">
              <a:rPr lang="en-GB" smtClean="0"/>
              <a:pPr/>
              <a:t>02/10/2023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0BCCF-A566-4AC6-8728-AE73BB45304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376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8B2F-8B36-4F6C-9527-CEDC85DDBC81}" type="datetimeFigureOut">
              <a:rPr lang="en-GB" smtClean="0"/>
              <a:pPr/>
              <a:t>02/10/2023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0BCCF-A566-4AC6-8728-AE73BB45304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913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8B2F-8B36-4F6C-9527-CEDC85DDBC81}" type="datetimeFigureOut">
              <a:rPr lang="en-GB" smtClean="0"/>
              <a:pPr/>
              <a:t>02/10/2023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0BCCF-A566-4AC6-8728-AE73BB45304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61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8B2F-8B36-4F6C-9527-CEDC85DDBC81}" type="datetimeFigureOut">
              <a:rPr lang="en-GB" smtClean="0"/>
              <a:pPr/>
              <a:t>02/10/2023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0BCCF-A566-4AC6-8728-AE73BB45304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56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88B2F-8B36-4F6C-9527-CEDC85DDBC81}" type="datetimeFigureOut">
              <a:rPr lang="en-GB" smtClean="0"/>
              <a:pPr/>
              <a:t>02/10/2023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0BCCF-A566-4AC6-8728-AE73BB45304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393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10" Type="http://schemas.openxmlformats.org/officeDocument/2006/relationships/image" Target="../media/image7.png"/><Relationship Id="rId4" Type="http://schemas.openxmlformats.org/officeDocument/2006/relationships/image" Target="../media/image1.wmf"/><Relationship Id="rId9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image" Target="../media/image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7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8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1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image" Target="../media/image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721402"/>
            <a:ext cx="7772399" cy="1475119"/>
          </a:xfrm>
        </p:spPr>
        <p:txBody>
          <a:bodyPr>
            <a:noAutofit/>
          </a:bodyPr>
          <a:lstStyle/>
          <a:p>
            <a:r>
              <a:rPr lang="en-GB" sz="5400" i="1" dirty="0">
                <a:latin typeface="Candara" panose="020E0502030303020204" pitchFamily="34" charset="0"/>
              </a:rPr>
              <a:t>The economic impact of climate change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93364" y="3861438"/>
            <a:ext cx="6286500" cy="2652486"/>
          </a:xfrm>
        </p:spPr>
        <p:txBody>
          <a:bodyPr>
            <a:normAutofit fontScale="62500" lnSpcReduction="20000"/>
          </a:bodyPr>
          <a:lstStyle/>
          <a:p>
            <a:r>
              <a:rPr lang="de-DE" sz="5100" dirty="0">
                <a:latin typeface="Candara" panose="020E0502030303020204" pitchFamily="34" charset="0"/>
              </a:rPr>
              <a:t>Richard S.J. Tol</a:t>
            </a:r>
          </a:p>
          <a:p>
            <a:r>
              <a:rPr lang="de-DE" sz="4000" i="1" dirty="0">
                <a:latin typeface="Candara" panose="020E0502030303020204" pitchFamily="34" charset="0"/>
              </a:rPr>
              <a:t>University of Sussex</a:t>
            </a:r>
          </a:p>
          <a:p>
            <a:r>
              <a:rPr lang="de-DE" sz="4000" i="1" dirty="0">
                <a:latin typeface="Candara" panose="020E0502030303020204" pitchFamily="34" charset="0"/>
              </a:rPr>
              <a:t>Vrije Universiteit, Amsterdam</a:t>
            </a:r>
          </a:p>
          <a:p>
            <a:r>
              <a:rPr lang="de-DE" sz="3400" i="1" dirty="0">
                <a:latin typeface="Candara" panose="020E0502030303020204" pitchFamily="34" charset="0"/>
              </a:rPr>
              <a:t>Tinbergen Institute</a:t>
            </a:r>
          </a:p>
          <a:p>
            <a:r>
              <a:rPr lang="de-DE" sz="3400" i="1" dirty="0">
                <a:latin typeface="Candara" panose="020E0502030303020204" pitchFamily="34" charset="0"/>
              </a:rPr>
              <a:t>CESifo</a:t>
            </a:r>
          </a:p>
          <a:p>
            <a:r>
              <a:rPr lang="de-DE" sz="3400" i="1" dirty="0">
                <a:latin typeface="Candara" panose="020E0502030303020204" pitchFamily="34" charset="0"/>
              </a:rPr>
              <a:t>Payne Institute</a:t>
            </a:r>
          </a:p>
          <a:p>
            <a:r>
              <a:rPr lang="de-DE" sz="3400" i="1" dirty="0">
                <a:latin typeface="Candara" panose="020E0502030303020204" pitchFamily="34" charset="0"/>
              </a:rPr>
              <a:t>Abu Dhabi University</a:t>
            </a:r>
          </a:p>
        </p:txBody>
      </p:sp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7834942" y="137653"/>
          <a:ext cx="1214438" cy="1221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3236976" imgH="3297936" progId="Word.Picture.8">
                  <p:embed/>
                </p:oleObj>
              </mc:Choice>
              <mc:Fallback>
                <p:oleObj name="Picture" r:id="rId3" imgW="3236976" imgH="3297936" progId="Word.Picture.8">
                  <p:embed/>
                  <p:pic>
                    <p:nvPicPr>
                      <p:cNvPr id="205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4942" y="137653"/>
                        <a:ext cx="1214438" cy="12215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 descr="University-of-Sussex-log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6458" y="124005"/>
            <a:ext cx="2063894" cy="1200150"/>
          </a:xfrm>
          <a:prstGeom prst="rect">
            <a:avLst/>
          </a:prstGeom>
        </p:spPr>
      </p:pic>
      <p:pic>
        <p:nvPicPr>
          <p:cNvPr id="7" name="Picture 6" descr="tinberge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15580" y="4393765"/>
            <a:ext cx="911599" cy="911599"/>
          </a:xfrm>
          <a:prstGeom prst="rect">
            <a:avLst/>
          </a:prstGeom>
        </p:spPr>
      </p:pic>
      <p:pic>
        <p:nvPicPr>
          <p:cNvPr id="8" name="Picture 7" descr="cesifologo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36541" y="5305364"/>
            <a:ext cx="1469678" cy="321429"/>
          </a:xfrm>
          <a:prstGeom prst="rect">
            <a:avLst/>
          </a:prstGeom>
        </p:spPr>
      </p:pic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7AF32C06-FDFB-44AE-B2BA-3381EF96AD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672" y="5708811"/>
            <a:ext cx="3767328" cy="488706"/>
          </a:xfrm>
          <a:prstGeom prst="rect">
            <a:avLst/>
          </a:prstGeom>
        </p:spPr>
      </p:pic>
      <p:pic>
        <p:nvPicPr>
          <p:cNvPr id="5" name="Picture 4" descr="A picture containing text, book, poster, flyer&#10;&#10;Description automatically generated">
            <a:extLst>
              <a:ext uri="{FF2B5EF4-FFF2-40B4-BE49-F238E27FC236}">
                <a16:creationId xmlns:a16="http://schemas.microsoft.com/office/drawing/2014/main" id="{AC91ADF7-B2B8-E6B4-DF6C-0D46B66000F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4" y="3841291"/>
            <a:ext cx="1913510" cy="2892704"/>
          </a:xfrm>
          <a:prstGeom prst="rect">
            <a:avLst/>
          </a:prstGeom>
        </p:spPr>
      </p:pic>
      <p:pic>
        <p:nvPicPr>
          <p:cNvPr id="9" name="Picture 8" descr="A black text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7AB93288-5132-036C-4ACF-7CEF4759A8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422" y="6279535"/>
            <a:ext cx="2398002" cy="57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135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665B6C-C331-2D9F-FA13-7B283D489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6277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27A775-C012-C2AC-A3FA-C11F69768DB4}"/>
              </a:ext>
            </a:extLst>
          </p:cNvPr>
          <p:cNvSpPr txBox="1"/>
          <p:nvPr/>
        </p:nvSpPr>
        <p:spPr>
          <a:xfrm>
            <a:off x="916176" y="0"/>
            <a:ext cx="716574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Candara" panose="020E0502030303020204" pitchFamily="34" charset="0"/>
              </a:rPr>
              <a:t>Poorer countries are more vulnerable because</a:t>
            </a:r>
          </a:p>
          <a:p>
            <a:pPr marL="285750" indent="-285750">
              <a:buFontTx/>
              <a:buChar char="-"/>
            </a:pPr>
            <a:r>
              <a:rPr lang="en-GB" sz="2800" dirty="0">
                <a:latin typeface="Candara" panose="020E0502030303020204" pitchFamily="34" charset="0"/>
              </a:rPr>
              <a:t>Greater exposure</a:t>
            </a:r>
          </a:p>
          <a:p>
            <a:pPr marL="285750" indent="-285750">
              <a:buFontTx/>
              <a:buChar char="-"/>
            </a:pPr>
            <a:r>
              <a:rPr lang="en-GB" sz="2800" dirty="0">
                <a:latin typeface="Candara" panose="020E0502030303020204" pitchFamily="34" charset="0"/>
              </a:rPr>
              <a:t>Hotter already</a:t>
            </a:r>
          </a:p>
          <a:p>
            <a:pPr marL="285750" indent="-285750">
              <a:buFontTx/>
              <a:buChar char="-"/>
            </a:pPr>
            <a:r>
              <a:rPr lang="en-GB" sz="2800" dirty="0">
                <a:latin typeface="Candara" panose="020E0502030303020204" pitchFamily="34" charset="0"/>
              </a:rPr>
              <a:t>Low adaptive capacity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6C1B46-8167-CE6E-E08D-357D931467E9}"/>
              </a:ext>
            </a:extLst>
          </p:cNvPr>
          <p:cNvSpPr txBox="1"/>
          <p:nvPr/>
        </p:nvSpPr>
        <p:spPr>
          <a:xfrm>
            <a:off x="6278346" y="4468206"/>
            <a:ext cx="28656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Candara" panose="020E0502030303020204" pitchFamily="34" charset="0"/>
              </a:rPr>
              <a:t>Both abatement and development reduce climate change impacts.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00A3998-8A7F-BD23-67AC-918C37E701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18810" y="6245524"/>
          <a:ext cx="511969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236976" imgH="3297936" progId="Word.Picture.8">
                  <p:embed/>
                </p:oleObj>
              </mc:Choice>
              <mc:Fallback>
                <p:oleObj r:id="rId3" imgW="3236976" imgH="3297936" progId="Word.Picture.8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000A3998-8A7F-BD23-67AC-918C37E701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8810" y="6245524"/>
                        <a:ext cx="511969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University-of-Sussex-logo.jpg">
            <a:extLst>
              <a:ext uri="{FF2B5EF4-FFF2-40B4-BE49-F238E27FC236}">
                <a16:creationId xmlns:a16="http://schemas.microsoft.com/office/drawing/2014/main" id="{9CEA675E-33A0-9C75-A747-2FCF69708BEE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43482" y="6245524"/>
            <a:ext cx="884526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38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6B950CD-06EB-812C-B6B9-44BEC12B1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544" y="2699330"/>
            <a:ext cx="5948449" cy="43162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709"/>
            <a:ext cx="9144000" cy="1336431"/>
          </a:xfrm>
        </p:spPr>
        <p:txBody>
          <a:bodyPr>
            <a:normAutofit/>
          </a:bodyPr>
          <a:lstStyle/>
          <a:p>
            <a:pPr algn="ctr"/>
            <a:r>
              <a:rPr lang="en-GB" sz="3600" dirty="0">
                <a:latin typeface="Candara" panose="020E0502030303020204" pitchFamily="34" charset="0"/>
                <a:cs typeface="Times New Roman" panose="02020603050405020304" pitchFamily="18" charset="0"/>
              </a:rPr>
              <a:t>Sectoral 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640" y="1079036"/>
            <a:ext cx="8358720" cy="516648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Candara" panose="020E0502030303020204" pitchFamily="34" charset="0"/>
                <a:cs typeface="Times New Roman" panose="02020603050405020304" pitchFamily="18" charset="0"/>
              </a:rPr>
              <a:t>9 (out of 39) studies publish sectoral estimates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Candara" panose="020E0502030303020204" pitchFamily="34" charset="0"/>
                <a:cs typeface="Times New Roman" panose="02020603050405020304" pitchFamily="18" charset="0"/>
              </a:rPr>
              <a:t>No study is complete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Candara" panose="020E0502030303020204" pitchFamily="34" charset="0"/>
                <a:cs typeface="Times New Roman" panose="02020603050405020304" pitchFamily="18" charset="0"/>
              </a:rPr>
              <a:t>Using the average estimate of the sectoral impacts to impute the missing sectors, the total impact increases, on average, by 72%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latin typeface="Candara" panose="020E0502030303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Candara" panose="020E0502030303020204" pitchFamily="34" charset="0"/>
                <a:cs typeface="Times New Roman" panose="02020603050405020304" pitchFamily="18" charset="0"/>
              </a:rPr>
              <a:t>Sectoral composition: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latin typeface="Candara" panose="020E0502030303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latin typeface="Candara" panose="020E0502030303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6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709"/>
            <a:ext cx="9144000" cy="1336431"/>
          </a:xfrm>
        </p:spPr>
        <p:txBody>
          <a:bodyPr>
            <a:normAutofit/>
          </a:bodyPr>
          <a:lstStyle/>
          <a:p>
            <a:pPr algn="ctr"/>
            <a:r>
              <a:rPr lang="en-GB" sz="3600" dirty="0">
                <a:latin typeface="Candara" panose="020E0502030303020204" pitchFamily="34" charset="0"/>
                <a:cs typeface="Times New Roman" panose="02020603050405020304" pitchFamily="18" charset="0"/>
              </a:rPr>
              <a:t>Dynamic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640" y="1079036"/>
            <a:ext cx="8358720" cy="516648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Candara" panose="020E0502030303020204" pitchFamily="34" charset="0"/>
                <a:cs typeface="Times New Roman" panose="02020603050405020304" pitchFamily="18" charset="0"/>
              </a:rPr>
              <a:t>If climate change reduces economic output, then it also reduces savings and investment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Candara" panose="020E0502030303020204" pitchFamily="34" charset="0"/>
                <a:cs typeface="Times New Roman" panose="02020603050405020304" pitchFamily="18" charset="0"/>
              </a:rPr>
              <a:t>Indeed, if output falls because of increased depreciation, reduced productivity, or a smaller </a:t>
            </a:r>
            <a:r>
              <a:rPr lang="en-US" dirty="0" err="1">
                <a:latin typeface="Candara" panose="020E0502030303020204" pitchFamily="34" charset="0"/>
                <a:cs typeface="Times New Roman" panose="02020603050405020304" pitchFamily="18" charset="0"/>
              </a:rPr>
              <a:t>labour</a:t>
            </a:r>
            <a:r>
              <a:rPr lang="en-US" dirty="0">
                <a:latin typeface="Candara" panose="020E0502030303020204" pitchFamily="34" charset="0"/>
                <a:cs typeface="Times New Roman" panose="02020603050405020304" pitchFamily="18" charset="0"/>
              </a:rPr>
              <a:t> supply, then the returns to investment fall too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Candara" panose="020E0502030303020204" pitchFamily="34" charset="0"/>
                <a:cs typeface="Times New Roman" panose="02020603050405020304" pitchFamily="18" charset="0"/>
              </a:rPr>
              <a:t>Therefore, climate change also reduces capital accumulation and hence economic growth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latin typeface="Candara" panose="020E0502030303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latin typeface="Candara" panose="020E0502030303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University-of-Sussex-logo.jpg">
            <a:extLst>
              <a:ext uri="{FF2B5EF4-FFF2-40B4-BE49-F238E27FC236}">
                <a16:creationId xmlns:a16="http://schemas.microsoft.com/office/drawing/2014/main" id="{F6AF4C6B-491F-385B-B730-E03E4EF5765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43482" y="6245524"/>
            <a:ext cx="884526" cy="514350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5EFABAF-3E95-42CF-31CF-823354D206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18810" y="6245524"/>
          <a:ext cx="511969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236976" imgH="3297936" progId="Word.Picture.8">
                  <p:embed/>
                </p:oleObj>
              </mc:Choice>
              <mc:Fallback>
                <p:oleObj r:id="rId4" imgW="3236976" imgH="3297936" progId="Word.Picture.8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000A3998-8A7F-BD23-67AC-918C37E701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8810" y="6245524"/>
                        <a:ext cx="511969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3536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A504A48-37BA-4AA0-844C-F761A092B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63366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4BF5DDE-A768-08D0-2577-22BDD6C41AAA}"/>
              </a:ext>
            </a:extLst>
          </p:cNvPr>
          <p:cNvSpPr/>
          <p:nvPr/>
        </p:nvSpPr>
        <p:spPr>
          <a:xfrm>
            <a:off x="5001768" y="0"/>
            <a:ext cx="4142232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>
                <a:solidFill>
                  <a:schemeClr val="tx1"/>
                </a:solidFill>
                <a:latin typeface="Candara" panose="020E0502030303020204" pitchFamily="34" charset="0"/>
              </a:rPr>
              <a:t>In a Solow, Ramsey, or Romer model, the dynamic impact of climate change is about the same as the static impact.</a:t>
            </a:r>
          </a:p>
          <a:p>
            <a:endParaRPr lang="en-GB" sz="2400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r>
              <a:rPr lang="en-GB" sz="2400" dirty="0">
                <a:solidFill>
                  <a:schemeClr val="tx1"/>
                </a:solidFill>
                <a:latin typeface="Candara" panose="020E0502030303020204" pitchFamily="34" charset="0"/>
              </a:rPr>
              <a:t>That is, impacts double.</a:t>
            </a:r>
          </a:p>
          <a:p>
            <a:endParaRPr lang="en-GB" sz="2400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r>
              <a:rPr lang="en-GB" sz="2400" dirty="0">
                <a:solidFill>
                  <a:schemeClr val="tx1"/>
                </a:solidFill>
                <a:latin typeface="Candara" panose="020E0502030303020204" pitchFamily="34" charset="0"/>
              </a:rPr>
              <a:t>In a Mankiw model, the dynamic impacts are about twice as large.</a:t>
            </a:r>
          </a:p>
          <a:p>
            <a:endParaRPr lang="en-GB" sz="2400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r>
              <a:rPr lang="en-GB" sz="2400" dirty="0">
                <a:solidFill>
                  <a:schemeClr val="tx1"/>
                </a:solidFill>
                <a:latin typeface="Candara" panose="020E0502030303020204" pitchFamily="34" charset="0"/>
              </a:rPr>
              <a:t>That is, impacts triple.</a:t>
            </a:r>
          </a:p>
          <a:p>
            <a:endParaRPr lang="en-GB" sz="2400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r>
              <a:rPr lang="en-GB" sz="2000" dirty="0">
                <a:solidFill>
                  <a:schemeClr val="tx1"/>
                </a:solidFill>
                <a:latin typeface="Candara" panose="020E0502030303020204" pitchFamily="34" charset="0"/>
              </a:rPr>
              <a:t>(Fankhauser &amp; Tol, 2005, REE)</a:t>
            </a:r>
          </a:p>
        </p:txBody>
      </p:sp>
    </p:spTree>
    <p:extLst>
      <p:ext uri="{BB962C8B-B14F-4D97-AF65-F5344CB8AC3E}">
        <p14:creationId xmlns:p14="http://schemas.microsoft.com/office/powerpoint/2010/main" val="1249809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709"/>
            <a:ext cx="9144000" cy="1336431"/>
          </a:xfrm>
        </p:spPr>
        <p:txBody>
          <a:bodyPr>
            <a:normAutofit/>
          </a:bodyPr>
          <a:lstStyle/>
          <a:p>
            <a:pPr algn="ctr"/>
            <a:r>
              <a:rPr lang="en-GB" sz="3600" dirty="0">
                <a:latin typeface="Candara" panose="020E0502030303020204" pitchFamily="34" charset="0"/>
                <a:cs typeface="Times New Roman" panose="02020603050405020304" pitchFamily="18" charset="0"/>
              </a:rPr>
              <a:t>Weather shocks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640" y="1079036"/>
            <a:ext cx="8358720" cy="516648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Candara" panose="020E0502030303020204" pitchFamily="34" charset="0"/>
                <a:cs typeface="Times New Roman" panose="02020603050405020304" pitchFamily="18" charset="0"/>
              </a:rPr>
              <a:t>Started by Melissa Dell but popularized by Marshall Burke, a growing number of papers studies the impacts of weather shocks on economic growth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Candara" panose="020E0502030303020204" pitchFamily="34" charset="0"/>
                <a:cs typeface="Times New Roman" panose="02020603050405020304" pitchFamily="18" charset="0"/>
              </a:rPr>
              <a:t>This gives the short-term elasticity but we can use the envelope theorem to derive the long-term elasticity if the market for adaptation is without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>
                <a:latin typeface="Candara" panose="020E0502030303020204" pitchFamily="34" charset="0"/>
                <a:cs typeface="Times New Roman" panose="02020603050405020304" pitchFamily="18" charset="0"/>
              </a:rPr>
              <a:t>Public goods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>
                <a:latin typeface="Candara" panose="020E0502030303020204" pitchFamily="34" charset="0"/>
                <a:cs typeface="Times New Roman" panose="02020603050405020304" pitchFamily="18" charset="0"/>
              </a:rPr>
              <a:t>Externalities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>
                <a:latin typeface="Candara" panose="020E0502030303020204" pitchFamily="34" charset="0"/>
                <a:cs typeface="Times New Roman" panose="02020603050405020304" pitchFamily="18" charset="0"/>
              </a:rPr>
              <a:t>Lumpy capital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>
                <a:latin typeface="Candara" panose="020E0502030303020204" pitchFamily="34" charset="0"/>
                <a:cs typeface="Times New Roman" panose="02020603050405020304" pitchFamily="18" charset="0"/>
              </a:rPr>
              <a:t>Market power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>
                <a:latin typeface="Candara" panose="020E0502030303020204" pitchFamily="34" charset="0"/>
                <a:cs typeface="Times New Roman" panose="02020603050405020304" pitchFamily="18" charset="0"/>
              </a:rPr>
              <a:t>Distortionary taxes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ndara" panose="020E050203030302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Candara" panose="020E0502030303020204" pitchFamily="34" charset="0"/>
                <a:cs typeface="Times New Roman" panose="02020603050405020304" pitchFamily="18" charset="0"/>
              </a:rPr>
              <a:t>Deryugina</a:t>
            </a:r>
            <a:r>
              <a:rPr lang="en-US" sz="2000" dirty="0">
                <a:latin typeface="Candara" panose="020E0502030303020204" pitchFamily="34" charset="0"/>
                <a:cs typeface="Times New Roman" panose="02020603050405020304" pitchFamily="18" charset="0"/>
              </a:rPr>
              <a:t> &amp; Hsiang, 2017, NBER; Lemoine, 2018, NBER, adds perfect foresight)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latin typeface="Candara" panose="020E0502030303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latin typeface="Candara" panose="020E0502030303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University-of-Sussex-logo.jpg">
            <a:extLst>
              <a:ext uri="{FF2B5EF4-FFF2-40B4-BE49-F238E27FC236}">
                <a16:creationId xmlns:a16="http://schemas.microsoft.com/office/drawing/2014/main" id="{F6AF4C6B-491F-385B-B730-E03E4EF5765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43482" y="6245524"/>
            <a:ext cx="884526" cy="514350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5EFABAF-3E95-42CF-31CF-823354D206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18810" y="6245524"/>
          <a:ext cx="511969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236976" imgH="3297936" progId="Word.Picture.8">
                  <p:embed/>
                </p:oleObj>
              </mc:Choice>
              <mc:Fallback>
                <p:oleObj r:id="rId4" imgW="3236976" imgH="3297936" progId="Word.Picture.8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65EFABAF-3E95-42CF-31CF-823354D206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8810" y="6245524"/>
                        <a:ext cx="511969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4362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showing the number of different types of data&#10;&#10;Description automatically generated with medium confidence">
            <a:extLst>
              <a:ext uri="{FF2B5EF4-FFF2-40B4-BE49-F238E27FC236}">
                <a16:creationId xmlns:a16="http://schemas.microsoft.com/office/drawing/2014/main" id="{68D691C9-F217-4FCF-E5CB-E06F54B724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" y="12469"/>
            <a:ext cx="9132917" cy="66240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0B1199-FF13-4E3E-19F5-3BB328B2BBF9}"/>
                  </a:ext>
                </a:extLst>
              </p:cNvPr>
              <p:cNvSpPr txBox="1"/>
              <p:nvPr/>
            </p:nvSpPr>
            <p:spPr>
              <a:xfrm>
                <a:off x="877307" y="214842"/>
                <a:ext cx="232448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func>
                        <m:funcPr>
                          <m:ctrlPr>
                            <a:rPr lang="en-GB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8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GB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0B1199-FF13-4E3E-19F5-3BB328B2B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07" y="214842"/>
                <a:ext cx="232448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686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709"/>
            <a:ext cx="9144000" cy="1336431"/>
          </a:xfrm>
        </p:spPr>
        <p:txBody>
          <a:bodyPr>
            <a:normAutofit/>
          </a:bodyPr>
          <a:lstStyle/>
          <a:p>
            <a:pPr algn="ctr"/>
            <a:r>
              <a:rPr lang="en-GB" sz="3600" dirty="0">
                <a:latin typeface="Candara" panose="020E0502030303020204" pitchFamily="34" charset="0"/>
                <a:cs typeface="Times New Roman" panose="02020603050405020304" pitchFamily="18" charset="0"/>
              </a:rPr>
              <a:t>New climate determinism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640" y="1079036"/>
            <a:ext cx="8358720" cy="516648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Candara" panose="020E0502030303020204" pitchFamily="34" charset="0"/>
                <a:cs typeface="Times New Roman" panose="02020603050405020304" pitchFamily="18" charset="0"/>
              </a:rPr>
              <a:t>In these models, the level of temperature affects economic growth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Candara" panose="020E0502030303020204" pitchFamily="34" charset="0"/>
                <a:cs typeface="Times New Roman" panose="02020603050405020304" pitchFamily="18" charset="0"/>
              </a:rPr>
              <a:t>If climate stops changing, the impact persists: Growth is permanently higher or lower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Candara" panose="020E0502030303020204" pitchFamily="34" charset="0"/>
                <a:cs typeface="Times New Roman" panose="02020603050405020304" pitchFamily="18" charset="0"/>
              </a:rPr>
              <a:t>Current differences in levels of development are similarly mostly due to differences in climate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latin typeface="Candara" panose="020E0502030303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Candara" panose="020E0502030303020204" pitchFamily="34" charset="0"/>
                <a:cs typeface="Times New Roman" panose="02020603050405020304" pitchFamily="18" charset="0"/>
              </a:rPr>
              <a:t>The Dell-Burke models violate the economic theory of growth and development and much empirical work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latin typeface="Candara" panose="020E0502030303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University-of-Sussex-logo.jpg">
            <a:extLst>
              <a:ext uri="{FF2B5EF4-FFF2-40B4-BE49-F238E27FC236}">
                <a16:creationId xmlns:a16="http://schemas.microsoft.com/office/drawing/2014/main" id="{F6AF4C6B-491F-385B-B730-E03E4EF5765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43482" y="6245524"/>
            <a:ext cx="884526" cy="514350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5EFABAF-3E95-42CF-31CF-823354D206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18810" y="6245524"/>
          <a:ext cx="511969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236976" imgH="3297936" progId="Word.Picture.8">
                  <p:embed/>
                </p:oleObj>
              </mc:Choice>
              <mc:Fallback>
                <p:oleObj r:id="rId4" imgW="3236976" imgH="3297936" progId="Word.Picture.8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65EFABAF-3E95-42CF-31CF-823354D206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8810" y="6245524"/>
                        <a:ext cx="511969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1476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showing the number of people in the same direction&#10;&#10;Description automatically generated with medium confidence">
            <a:extLst>
              <a:ext uri="{FF2B5EF4-FFF2-40B4-BE49-F238E27FC236}">
                <a16:creationId xmlns:a16="http://schemas.microsoft.com/office/drawing/2014/main" id="{59980F84-16EA-95BA-41E5-E23F04E07D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9765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B7D69A-D3C5-56D9-81D3-E3AADA514505}"/>
                  </a:ext>
                </a:extLst>
              </p:cNvPr>
              <p:cNvSpPr txBox="1"/>
              <p:nvPr/>
            </p:nvSpPr>
            <p:spPr>
              <a:xfrm>
                <a:off x="1087619" y="217754"/>
                <a:ext cx="253768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func>
                        <m:funcPr>
                          <m:ctrlPr>
                            <a:rPr lang="en-GB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8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GB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B7D69A-D3C5-56D9-81D3-E3AADA5145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619" y="217754"/>
                <a:ext cx="253768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56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E8D6113-D64B-D0CF-510E-7A3F3E8DC817}"/>
              </a:ext>
            </a:extLst>
          </p:cNvPr>
          <p:cNvSpPr txBox="1"/>
          <p:nvPr/>
        </p:nvSpPr>
        <p:spPr>
          <a:xfrm>
            <a:off x="347472" y="4120478"/>
            <a:ext cx="419709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andara" panose="020E0502030303020204" pitchFamily="34" charset="0"/>
              </a:rPr>
              <a:t>Cross-validation, 800 models</a:t>
            </a:r>
          </a:p>
          <a:p>
            <a:endParaRPr lang="en-GB" sz="2400" dirty="0">
              <a:latin typeface="Candara" panose="020E0502030303020204" pitchFamily="34" charset="0"/>
            </a:endParaRPr>
          </a:p>
          <a:p>
            <a:r>
              <a:rPr lang="en-GB" sz="2400" dirty="0">
                <a:latin typeface="Candara" panose="020E0502030303020204" pitchFamily="34" charset="0"/>
              </a:rPr>
              <a:t>Levels models perform worse than growth models, need country-fixed effects.</a:t>
            </a:r>
          </a:p>
          <a:p>
            <a:endParaRPr lang="en-GB" sz="2400" dirty="0">
              <a:latin typeface="Candara" panose="020E0502030303020204" pitchFamily="34" charset="0"/>
            </a:endParaRPr>
          </a:p>
          <a:p>
            <a:r>
              <a:rPr lang="en-GB" sz="2000" dirty="0">
                <a:latin typeface="Candara" panose="020E0502030303020204" pitchFamily="34" charset="0"/>
              </a:rPr>
              <a:t>Newell, </a:t>
            </a:r>
            <a:r>
              <a:rPr lang="en-GB" sz="2000" dirty="0" err="1">
                <a:latin typeface="Candara" panose="020E0502030303020204" pitchFamily="34" charset="0"/>
              </a:rPr>
              <a:t>Prest</a:t>
            </a:r>
            <a:r>
              <a:rPr lang="en-GB" sz="2000" dirty="0">
                <a:latin typeface="Candara" panose="020E0502030303020204" pitchFamily="34" charset="0"/>
              </a:rPr>
              <a:t>, Sexton (2021, JEEM)</a:t>
            </a:r>
          </a:p>
        </p:txBody>
      </p:sp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5AD44A2F-5096-763B-F834-798711D99D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568" y="-362301"/>
            <a:ext cx="4590288" cy="7249556"/>
          </a:xfrm>
          <a:prstGeom prst="rect">
            <a:avLst/>
          </a:prstGeom>
        </p:spPr>
      </p:pic>
      <p:pic>
        <p:nvPicPr>
          <p:cNvPr id="9" name="Picture 8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7212B420-8C74-5507-73D5-5305D55742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8302"/>
            <a:ext cx="4586329" cy="371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580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blue and black text&#10;&#10;Description automatically generated with medium confidence">
            <a:extLst>
              <a:ext uri="{FF2B5EF4-FFF2-40B4-BE49-F238E27FC236}">
                <a16:creationId xmlns:a16="http://schemas.microsoft.com/office/drawing/2014/main" id="{4389087F-0B07-4D1B-65DB-7570186E8D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01664" cy="660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817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709"/>
            <a:ext cx="9144000" cy="1336431"/>
          </a:xfrm>
        </p:spPr>
        <p:txBody>
          <a:bodyPr>
            <a:normAutofit/>
          </a:bodyPr>
          <a:lstStyle/>
          <a:p>
            <a:pPr algn="ctr"/>
            <a:r>
              <a:rPr lang="en-GB" sz="3600" dirty="0">
                <a:latin typeface="Candara" panose="020E0502030303020204" pitchFamily="34" charset="0"/>
                <a:cs typeface="Times New Roman" panose="02020603050405020304" pitchFamily="18" charset="0"/>
              </a:rPr>
              <a:t>Meta-analysis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640" y="1079036"/>
            <a:ext cx="8358720" cy="516648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andara" panose="020E0502030303020204" pitchFamily="34" charset="0"/>
                <a:cs typeface="Times New Roman" panose="02020603050405020304" pitchFamily="18" charset="0"/>
              </a:rPr>
              <a:t>… can be used to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Candara" panose="020E0502030303020204" pitchFamily="34" charset="0"/>
                <a:cs typeface="Times New Roman" panose="02020603050405020304" pitchFamily="18" charset="0"/>
              </a:rPr>
              <a:t>Pool data from many, small experiments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Candara" panose="020E0502030303020204" pitchFamily="34" charset="0"/>
                <a:cs typeface="Times New Roman" panose="02020603050405020304" pitchFamily="18" charset="0"/>
              </a:rPr>
              <a:t>Detect publication bias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latin typeface="Candara" panose="020E0502030303020204" pitchFamily="34" charset="0"/>
                <a:cs typeface="Times New Roman" panose="02020603050405020304" pitchFamily="18" charset="0"/>
              </a:rPr>
              <a:t>Find regularities in estimates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Candara" panose="020E0502030303020204" pitchFamily="34" charset="0"/>
                <a:cs typeface="Times New Roman" panose="02020603050405020304" pitchFamily="18" charset="0"/>
              </a:rPr>
              <a:t>Discover exhausted topics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Candara" panose="020E0502030303020204" pitchFamily="34" charset="0"/>
                <a:cs typeface="Times New Roman" panose="02020603050405020304" pitchFamily="18" charset="0"/>
              </a:rPr>
              <a:t>Ensure fresh PhD candidates read the literature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Candara" panose="020E0502030303020204" pitchFamily="34" charset="0"/>
                <a:cs typeface="Times New Roman" panose="02020603050405020304" pitchFamily="18" charset="0"/>
              </a:rPr>
              <a:t>Retrospectively compute statistical power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latin typeface="Candara" panose="020E0502030303020204" pitchFamily="34" charset="0"/>
                <a:cs typeface="Times New Roman" panose="02020603050405020304" pitchFamily="18" charset="0"/>
              </a:rPr>
              <a:t>Characterize the uncertainty</a:t>
            </a:r>
            <a:r>
              <a:rPr lang="en-US" dirty="0">
                <a:latin typeface="Candara" panose="020E0502030303020204" pitchFamily="34" charset="0"/>
                <a:cs typeface="Times New Roman" panose="02020603050405020304" pitchFamily="18" charset="0"/>
              </a:rPr>
              <a:t> about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>
                <a:latin typeface="Candara" panose="020E0502030303020204" pitchFamily="34" charset="0"/>
                <a:cs typeface="Times New Roman" panose="02020603050405020304" pitchFamily="18" charset="0"/>
              </a:rPr>
              <a:t>Total impact of climate change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>
                <a:latin typeface="Candara" panose="020E0502030303020204" pitchFamily="34" charset="0"/>
                <a:cs typeface="Times New Roman" panose="02020603050405020304" pitchFamily="18" charset="0"/>
              </a:rPr>
              <a:t>Marginal impact of carbon dioxide emissions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8518810" y="6245524"/>
          <a:ext cx="511969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236976" imgH="3297936" progId="Word.Picture.8">
                  <p:embed/>
                </p:oleObj>
              </mc:Choice>
              <mc:Fallback>
                <p:oleObj r:id="rId3" imgW="3236976" imgH="3297936" progId="Word.Picture.8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8810" y="6245524"/>
                        <a:ext cx="511969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University-of-Sussex-log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43482" y="6245524"/>
            <a:ext cx="884526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528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709"/>
            <a:ext cx="9144000" cy="1336431"/>
          </a:xfrm>
        </p:spPr>
        <p:txBody>
          <a:bodyPr>
            <a:normAutofit/>
          </a:bodyPr>
          <a:lstStyle/>
          <a:p>
            <a:pPr algn="ctr"/>
            <a:r>
              <a:rPr lang="en-GB" sz="3600" dirty="0">
                <a:latin typeface="Candara" panose="020E0502030303020204" pitchFamily="34" charset="0"/>
                <a:cs typeface="Times New Roman" panose="02020603050405020304" pitchFamily="18" charset="0"/>
              </a:rPr>
              <a:t>Social cost of carbon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640" y="1079036"/>
            <a:ext cx="8358720" cy="516648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latin typeface="Candara" panose="020E0502030303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latin typeface="Candara" panose="020E0502030303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latin typeface="Candara" panose="020E0502030303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latin typeface="Candara" panose="020E0502030303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latin typeface="Candara" panose="020E0502030303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ndara" panose="020E0502030303020204" pitchFamily="34" charset="0"/>
                <a:cs typeface="Times New Roman" panose="02020603050405020304" pitchFamily="18" charset="0"/>
              </a:rPr>
              <a:t>SSP2; Ramsey discounting </a:t>
            </a:r>
            <a:r>
              <a:rPr lang="el-GR" sz="2000" dirty="0">
                <a:latin typeface="Candara" panose="020E0502030303020204" pitchFamily="34" charset="0"/>
                <a:cs typeface="Times New Roman" panose="02020603050405020304" pitchFamily="18" charset="0"/>
              </a:rPr>
              <a:t>ρ</a:t>
            </a:r>
            <a:r>
              <a:rPr lang="en-US" sz="2000" dirty="0">
                <a:latin typeface="Candara" panose="020E0502030303020204" pitchFamily="34" charset="0"/>
                <a:cs typeface="Times New Roman" panose="02020603050405020304" pitchFamily="18" charset="0"/>
              </a:rPr>
              <a:t>=1%, </a:t>
            </a:r>
            <a:r>
              <a:rPr lang="el-GR" sz="2000" dirty="0">
                <a:latin typeface="Candara" panose="020E0502030303020204" pitchFamily="34" charset="0"/>
                <a:cs typeface="Times New Roman" panose="02020603050405020304" pitchFamily="18" charset="0"/>
              </a:rPr>
              <a:t>η</a:t>
            </a:r>
            <a:r>
              <a:rPr lang="en-US" sz="2000" dirty="0">
                <a:latin typeface="Candara" panose="020E0502030303020204" pitchFamily="34" charset="0"/>
                <a:cs typeface="Times New Roman" panose="02020603050405020304" pitchFamily="18" charset="0"/>
              </a:rPr>
              <a:t>=1; Maier-Reimer/</a:t>
            </a:r>
            <a:r>
              <a:rPr lang="en-US" sz="2000" dirty="0" err="1">
                <a:latin typeface="Candara" panose="020E0502030303020204" pitchFamily="34" charset="0"/>
                <a:cs typeface="Times New Roman" panose="02020603050405020304" pitchFamily="18" charset="0"/>
              </a:rPr>
              <a:t>Hasselmann</a:t>
            </a:r>
            <a:r>
              <a:rPr lang="en-US" sz="2000" dirty="0">
                <a:latin typeface="Candara" panose="020E0502030303020204" pitchFamily="34" charset="0"/>
                <a:cs typeface="Times New Roman" panose="02020603050405020304" pitchFamily="18" charset="0"/>
              </a:rPr>
              <a:t> carbon cycle; Schneider-Thomson climate model; climate sensitivity 3°C/2xCO</a:t>
            </a:r>
            <a:r>
              <a:rPr lang="en-US" sz="2000" baseline="-25000" dirty="0">
                <a:latin typeface="Candara" panose="020E0502030303020204" pitchFamily="34" charset="0"/>
                <a:cs typeface="Times New Roman" panose="02020603050405020304" pitchFamily="18" charset="0"/>
              </a:rPr>
              <a:t>2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latin typeface="Candara" panose="020E0502030303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University-of-Sussex-logo.jpg">
            <a:extLst>
              <a:ext uri="{FF2B5EF4-FFF2-40B4-BE49-F238E27FC236}">
                <a16:creationId xmlns:a16="http://schemas.microsoft.com/office/drawing/2014/main" id="{F6AF4C6B-491F-385B-B730-E03E4EF5765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43482" y="6245524"/>
            <a:ext cx="884526" cy="514350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5EFABAF-3E95-42CF-31CF-823354D206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18810" y="6245524"/>
          <a:ext cx="511969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236976" imgH="3297936" progId="Word.Picture.8">
                  <p:embed/>
                </p:oleObj>
              </mc:Choice>
              <mc:Fallback>
                <p:oleObj r:id="rId4" imgW="3236976" imgH="3297936" progId="Word.Picture.8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65EFABAF-3E95-42CF-31CF-823354D206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8810" y="6245524"/>
                        <a:ext cx="511969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FB27F3-AEA0-3C38-CB59-86AEC9048C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551957"/>
              </p:ext>
            </p:extLst>
          </p:nvPr>
        </p:nvGraphicFramePr>
        <p:xfrm>
          <a:off x="850392" y="997712"/>
          <a:ext cx="7443216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8224">
                  <a:extLst>
                    <a:ext uri="{9D8B030D-6E8A-4147-A177-3AD203B41FA5}">
                      <a16:colId xmlns:a16="http://schemas.microsoft.com/office/drawing/2014/main" val="3249074580"/>
                    </a:ext>
                  </a:extLst>
                </a:gridCol>
                <a:gridCol w="3364992">
                  <a:extLst>
                    <a:ext uri="{9D8B030D-6E8A-4147-A177-3AD203B41FA5}">
                      <a16:colId xmlns:a16="http://schemas.microsoft.com/office/drawing/2014/main" val="1007005998"/>
                    </a:ext>
                  </a:extLst>
                </a:gridCol>
              </a:tblGrid>
              <a:tr h="344380">
                <a:tc>
                  <a:txBody>
                    <a:bodyPr/>
                    <a:lstStyle/>
                    <a:p>
                      <a:r>
                        <a:rPr lang="en-GB" sz="2800" dirty="0">
                          <a:latin typeface="Candara" panose="020E0502030303020204" pitchFamily="34" charset="0"/>
                        </a:rPr>
                        <a:t>Type of study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>
                          <a:latin typeface="Candara" panose="020E0502030303020204" pitchFamily="34" charset="0"/>
                        </a:rPr>
                        <a:t>Social cost of carbon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40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>
                          <a:latin typeface="Candara" panose="020E0502030303020204" pitchFamily="34" charset="0"/>
                        </a:rPr>
                        <a:t>Climate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$28/</a:t>
                      </a:r>
                      <a:r>
                        <a:rPr lang="en-GB" sz="2800" dirty="0" err="1">
                          <a:latin typeface="Candara" panose="020E0502030303020204" pitchFamily="34" charset="0"/>
                        </a:rPr>
                        <a:t>tC</a:t>
                      </a:r>
                      <a:endParaRPr lang="en-GB" sz="28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880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>
                          <a:latin typeface="Candara" panose="020E0502030303020204" pitchFamily="34" charset="0"/>
                        </a:rPr>
                        <a:t>Weather shocks,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$217/</a:t>
                      </a:r>
                      <a:r>
                        <a:rPr lang="en-GB" sz="2800" dirty="0" err="1">
                          <a:latin typeface="Candara" panose="020E0502030303020204" pitchFamily="34" charset="0"/>
                        </a:rPr>
                        <a:t>tC</a:t>
                      </a:r>
                      <a:endParaRPr lang="en-GB" sz="28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401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>
                          <a:latin typeface="Candara" panose="020E0502030303020204" pitchFamily="34" charset="0"/>
                        </a:rPr>
                        <a:t>Weather shocks,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$17/</a:t>
                      </a:r>
                      <a:r>
                        <a:rPr lang="en-GB" sz="2800" dirty="0" err="1">
                          <a:latin typeface="Candara" panose="020E0502030303020204" pitchFamily="34" charset="0"/>
                        </a:rPr>
                        <a:t>tC</a:t>
                      </a:r>
                      <a:endParaRPr lang="en-GB" sz="28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39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0863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709"/>
            <a:ext cx="9144000" cy="1336431"/>
          </a:xfrm>
        </p:spPr>
        <p:txBody>
          <a:bodyPr>
            <a:normAutofit/>
          </a:bodyPr>
          <a:lstStyle/>
          <a:p>
            <a:pPr algn="ctr"/>
            <a:r>
              <a:rPr lang="en-GB" sz="3600" dirty="0">
                <a:latin typeface="Candara" panose="020E0502030303020204" pitchFamily="34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640" y="1079036"/>
            <a:ext cx="8358720" cy="516648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Candara" panose="020E0502030303020204" pitchFamily="34" charset="0"/>
                <a:cs typeface="Times New Roman" panose="02020603050405020304" pitchFamily="18" charset="0"/>
              </a:rPr>
              <a:t>Climate change negatively affects human welfare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Candara" panose="020E0502030303020204" pitchFamily="34" charset="0"/>
                <a:cs typeface="Times New Roman" panose="02020603050405020304" pitchFamily="18" charset="0"/>
              </a:rPr>
              <a:t>Climate change reduces </a:t>
            </a:r>
            <a:r>
              <a:rPr lang="en-US">
                <a:latin typeface="Candara" panose="020E0502030303020204" pitchFamily="34" charset="0"/>
                <a:cs typeface="Times New Roman" panose="02020603050405020304" pitchFamily="18" charset="0"/>
              </a:rPr>
              <a:t>economic growth</a:t>
            </a:r>
            <a:endParaRPr lang="en-US" dirty="0">
              <a:latin typeface="Candara" panose="020E0502030303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Candara" panose="020E0502030303020204" pitchFamily="34" charset="0"/>
                <a:cs typeface="Times New Roman" panose="02020603050405020304" pitchFamily="18" charset="0"/>
              </a:rPr>
              <a:t>Estimates not nearly as large as commonly portrayed in the media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Candara" panose="020E0502030303020204" pitchFamily="34" charset="0"/>
                <a:cs typeface="Times New Roman" panose="02020603050405020304" pitchFamily="18" charset="0"/>
              </a:rPr>
              <a:t>Uncertainty is large and continues to grow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Candara" panose="020E0502030303020204" pitchFamily="34" charset="0"/>
                <a:cs typeface="Times New Roman" panose="02020603050405020304" pitchFamily="18" charset="0"/>
              </a:rPr>
              <a:t>Largest impacts are symptoms of mismanagement and underdevelopment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latin typeface="Candara" panose="020E0502030303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latin typeface="Candara" panose="020E0502030303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University-of-Sussex-logo.jpg">
            <a:extLst>
              <a:ext uri="{FF2B5EF4-FFF2-40B4-BE49-F238E27FC236}">
                <a16:creationId xmlns:a16="http://schemas.microsoft.com/office/drawing/2014/main" id="{F6AF4C6B-491F-385B-B730-E03E4EF5765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43482" y="6245524"/>
            <a:ext cx="884526" cy="514350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5EFABAF-3E95-42CF-31CF-823354D206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18810" y="6245524"/>
          <a:ext cx="511969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236976" imgH="3297936" progId="Word.Picture.8">
                  <p:embed/>
                </p:oleObj>
              </mc:Choice>
              <mc:Fallback>
                <p:oleObj r:id="rId4" imgW="3236976" imgH="3297936" progId="Word.Picture.8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65EFABAF-3E95-42CF-31CF-823354D206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8810" y="6245524"/>
                        <a:ext cx="511969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2187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30245E-F935-12C0-8580-C11A633A5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" y="-66294"/>
            <a:ext cx="9134856" cy="66343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8D968B-F889-FF75-E4A4-1407BD90C340}"/>
              </a:ext>
            </a:extLst>
          </p:cNvPr>
          <p:cNvSpPr txBox="1"/>
          <p:nvPr/>
        </p:nvSpPr>
        <p:spPr>
          <a:xfrm>
            <a:off x="0" y="6488668"/>
            <a:ext cx="270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62 estimates in 39 papers</a:t>
            </a:r>
            <a:endParaRPr lang="en-GB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804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E3F79A-33CC-75B6-85BB-CC8BAA1B0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6200"/>
            <a:ext cx="9144000" cy="66281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428744-F724-8AA8-68B3-D8EB59549B50}"/>
              </a:ext>
            </a:extLst>
          </p:cNvPr>
          <p:cNvSpPr txBox="1"/>
          <p:nvPr/>
        </p:nvSpPr>
        <p:spPr>
          <a:xfrm>
            <a:off x="5715000" y="6426013"/>
            <a:ext cx="3472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62 estimates in 39 papers</a:t>
            </a:r>
            <a:endParaRPr lang="en-GB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964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E60CBD7-55B4-6F14-47D3-3D8F3D26E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9144000" cy="663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018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showing different colored lines&#10;&#10;Description automatically generated">
            <a:extLst>
              <a:ext uri="{FF2B5EF4-FFF2-40B4-BE49-F238E27FC236}">
                <a16:creationId xmlns:a16="http://schemas.microsoft.com/office/drawing/2014/main" id="{86559B2C-8AB4-FBC1-8F59-BF9726DEEA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0271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690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709"/>
            <a:ext cx="9144000" cy="1336431"/>
          </a:xfrm>
        </p:spPr>
        <p:txBody>
          <a:bodyPr>
            <a:normAutofit/>
          </a:bodyPr>
          <a:lstStyle/>
          <a:p>
            <a:pPr algn="ctr"/>
            <a:r>
              <a:rPr lang="en-GB" sz="3600" dirty="0">
                <a:latin typeface="Candara" panose="020E0502030303020204" pitchFamily="34" charset="0"/>
                <a:cs typeface="Times New Roman" panose="02020603050405020304" pitchFamily="18" charset="0"/>
              </a:rPr>
              <a:t>Regional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2640" y="1079036"/>
                <a:ext cx="8358720" cy="516648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dirty="0">
                    <a:latin typeface="Candara" panose="020E0502030303020204" pitchFamily="34" charset="0"/>
                    <a:cs typeface="Times New Roman" panose="02020603050405020304" pitchFamily="18" charset="0"/>
                  </a:rPr>
                  <a:t>19 (out of 39) studies publish regional estimates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dirty="0">
                  <a:latin typeface="Candara" panose="020E0502030303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+1.82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0.44</m:t>
                          </m:r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−0.37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0.06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ndara" panose="020E0502030303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dirty="0">
                  <a:latin typeface="Candara" panose="020E0502030303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dirty="0">
                    <a:latin typeface="Candara" panose="020E0502030303020204" pitchFamily="34" charset="0"/>
                    <a:cs typeface="Times New Roman" panose="02020603050405020304" pitchFamily="18" charset="0"/>
                  </a:rPr>
                  <a:t>Poorer, warmer countries are more vulnerable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dirty="0">
                    <a:latin typeface="Candara" panose="020E0502030303020204" pitchFamily="34" charset="0"/>
                    <a:cs typeface="Times New Roman" panose="02020603050405020304" pitchFamily="18" charset="0"/>
                  </a:rPr>
                  <a:t>Use this to interpolate to national estimates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2640" y="1079036"/>
                <a:ext cx="8358720" cy="5166488"/>
              </a:xfrm>
              <a:blipFill>
                <a:blip r:embed="rId3"/>
                <a:stretch>
                  <a:fillRect l="-1312" t="-10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8518810" y="6245524"/>
          <a:ext cx="511969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236976" imgH="3297936" progId="Word.Picture.8">
                  <p:embed/>
                </p:oleObj>
              </mc:Choice>
              <mc:Fallback>
                <p:oleObj r:id="rId4" imgW="3236976" imgH="3297936" progId="Word.Picture.8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8810" y="6245524"/>
                        <a:ext cx="511969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University-of-Sussex-logo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43482" y="6245524"/>
            <a:ext cx="884526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64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665B6C-C331-2D9F-FA13-7B283D489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6277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A04795-48E9-B273-C542-C9BC3C86AE9D}"/>
              </a:ext>
            </a:extLst>
          </p:cNvPr>
          <p:cNvSpPr txBox="1"/>
          <p:nvPr/>
        </p:nvSpPr>
        <p:spPr>
          <a:xfrm>
            <a:off x="916176" y="0"/>
            <a:ext cx="71657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Candara" panose="020E0502030303020204" pitchFamily="34" charset="0"/>
              </a:rPr>
              <a:t>Poorer countries are more vulnerable because</a:t>
            </a:r>
          </a:p>
          <a:p>
            <a:pPr marL="285750" indent="-285750">
              <a:buFontTx/>
              <a:buChar char="-"/>
            </a:pPr>
            <a:r>
              <a:rPr lang="en-GB" sz="2800" dirty="0">
                <a:latin typeface="Candara" panose="020E0502030303020204" pitchFamily="34" charset="0"/>
              </a:rPr>
              <a:t>Greater exposure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CB451C3-0458-81A3-9553-AAE010A0E0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18810" y="6245524"/>
          <a:ext cx="511969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236976" imgH="3297936" progId="Word.Picture.8">
                  <p:embed/>
                </p:oleObj>
              </mc:Choice>
              <mc:Fallback>
                <p:oleObj r:id="rId3" imgW="3236976" imgH="3297936" progId="Word.Picture.8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0CB451C3-0458-81A3-9553-AAE010A0E0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8810" y="6245524"/>
                        <a:ext cx="511969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University-of-Sussex-logo.jpg">
            <a:extLst>
              <a:ext uri="{FF2B5EF4-FFF2-40B4-BE49-F238E27FC236}">
                <a16:creationId xmlns:a16="http://schemas.microsoft.com/office/drawing/2014/main" id="{FA814331-66AC-6A37-AE82-E1D2338FDE69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43482" y="6245524"/>
            <a:ext cx="884526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15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46E411D-79BC-9DE4-DAFE-8445B6390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6277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504E82-8D06-8640-F062-A76454429656}"/>
              </a:ext>
            </a:extLst>
          </p:cNvPr>
          <p:cNvSpPr txBox="1"/>
          <p:nvPr/>
        </p:nvSpPr>
        <p:spPr>
          <a:xfrm>
            <a:off x="102360" y="5242719"/>
            <a:ext cx="71657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Candara" panose="020E0502030303020204" pitchFamily="34" charset="0"/>
              </a:rPr>
              <a:t>Poorer countries are more vulnerable because</a:t>
            </a:r>
          </a:p>
          <a:p>
            <a:pPr marL="285750" indent="-285750">
              <a:buFontTx/>
              <a:buChar char="-"/>
            </a:pPr>
            <a:r>
              <a:rPr lang="en-GB" sz="2800" dirty="0">
                <a:latin typeface="Candara" panose="020E0502030303020204" pitchFamily="34" charset="0"/>
              </a:rPr>
              <a:t>Greater exposure</a:t>
            </a:r>
          </a:p>
          <a:p>
            <a:pPr marL="285750" indent="-285750">
              <a:buFontTx/>
              <a:buChar char="-"/>
            </a:pPr>
            <a:r>
              <a:rPr lang="en-GB" sz="2800" dirty="0">
                <a:latin typeface="Candara" panose="020E0502030303020204" pitchFamily="34" charset="0"/>
              </a:rPr>
              <a:t>Hotter already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AFF7F83-786E-72D7-5BE4-E0685DB54B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18810" y="6245524"/>
          <a:ext cx="511969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236976" imgH="3297936" progId="Word.Picture.8">
                  <p:embed/>
                </p:oleObj>
              </mc:Choice>
              <mc:Fallback>
                <p:oleObj r:id="rId3" imgW="3236976" imgH="3297936" progId="Word.Picture.8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9AFF7F83-786E-72D7-5BE4-E0685DB54B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8810" y="6245524"/>
                        <a:ext cx="511969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University-of-Sussex-logo.jpg">
            <a:extLst>
              <a:ext uri="{FF2B5EF4-FFF2-40B4-BE49-F238E27FC236}">
                <a16:creationId xmlns:a16="http://schemas.microsoft.com/office/drawing/2014/main" id="{4B540330-6554-569B-040B-7B9B7D3EE636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43482" y="6245524"/>
            <a:ext cx="884526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935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602</Words>
  <Application>Microsoft Office PowerPoint</Application>
  <PresentationFormat>On-screen Show (4:3)</PresentationFormat>
  <Paragraphs>109</Paragraphs>
  <Slides>21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Candara</vt:lpstr>
      <vt:lpstr>Office Theme</vt:lpstr>
      <vt:lpstr>Picture</vt:lpstr>
      <vt:lpstr>Microsoft Word Picture</vt:lpstr>
      <vt:lpstr>The economic impact of climate change</vt:lpstr>
      <vt:lpstr>Meta-analysis</vt:lpstr>
      <vt:lpstr>PowerPoint Presentation</vt:lpstr>
      <vt:lpstr>PowerPoint Presentation</vt:lpstr>
      <vt:lpstr>PowerPoint Presentation</vt:lpstr>
      <vt:lpstr>PowerPoint Presentation</vt:lpstr>
      <vt:lpstr>Regional distribution</vt:lpstr>
      <vt:lpstr>PowerPoint Presentation</vt:lpstr>
      <vt:lpstr>PowerPoint Presentation</vt:lpstr>
      <vt:lpstr>PowerPoint Presentation</vt:lpstr>
      <vt:lpstr>Sectoral composition</vt:lpstr>
      <vt:lpstr>Dynamic effects</vt:lpstr>
      <vt:lpstr>PowerPoint Presentation</vt:lpstr>
      <vt:lpstr>Weather shocks</vt:lpstr>
      <vt:lpstr>PowerPoint Presentation</vt:lpstr>
      <vt:lpstr>New climate determinism</vt:lpstr>
      <vt:lpstr>PowerPoint Presentation</vt:lpstr>
      <vt:lpstr>PowerPoint Presentation</vt:lpstr>
      <vt:lpstr>PowerPoint Presentation</vt:lpstr>
      <vt:lpstr>Social cost of carbon</vt:lpstr>
      <vt:lpstr>Conclusion</vt:lpstr>
    </vt:vector>
  </TitlesOfParts>
  <Company>University of Sussex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Temperature, Poverty and Total Factor Productivity Growth: A  Causal Relationship?</dc:title>
  <dc:creator>Marco Letta</dc:creator>
  <cp:lastModifiedBy>Richard Tol</cp:lastModifiedBy>
  <cp:revision>459</cp:revision>
  <dcterms:created xsi:type="dcterms:W3CDTF">2016-03-08T12:12:48Z</dcterms:created>
  <dcterms:modified xsi:type="dcterms:W3CDTF">2023-10-02T08:00:01Z</dcterms:modified>
</cp:coreProperties>
</file>