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7" r:id="rId2"/>
    <p:sldId id="378" r:id="rId3"/>
    <p:sldId id="367" r:id="rId4"/>
    <p:sldId id="271" r:id="rId5"/>
    <p:sldId id="329" r:id="rId6"/>
    <p:sldId id="335" r:id="rId7"/>
    <p:sldId id="336" r:id="rId8"/>
    <p:sldId id="339" r:id="rId9"/>
    <p:sldId id="372" r:id="rId10"/>
    <p:sldId id="340" r:id="rId11"/>
    <p:sldId id="377" r:id="rId12"/>
    <p:sldId id="297" r:id="rId13"/>
    <p:sldId id="298" r:id="rId14"/>
    <p:sldId id="332" r:id="rId15"/>
    <p:sldId id="343" r:id="rId16"/>
    <p:sldId id="344" r:id="rId17"/>
    <p:sldId id="368" r:id="rId18"/>
    <p:sldId id="341" r:id="rId19"/>
    <p:sldId id="303" r:id="rId20"/>
    <p:sldId id="308" r:id="rId21"/>
    <p:sldId id="309" r:id="rId22"/>
    <p:sldId id="310" r:id="rId23"/>
    <p:sldId id="342" r:id="rId24"/>
    <p:sldId id="370" r:id="rId25"/>
    <p:sldId id="379" r:id="rId26"/>
    <p:sldId id="262" r:id="rId27"/>
    <p:sldId id="380" r:id="rId28"/>
    <p:sldId id="272" r:id="rId29"/>
    <p:sldId id="331" r:id="rId30"/>
    <p:sldId id="356" r:id="rId31"/>
    <p:sldId id="274" r:id="rId32"/>
    <p:sldId id="275" r:id="rId33"/>
    <p:sldId id="293" r:id="rId34"/>
    <p:sldId id="317" r:id="rId35"/>
    <p:sldId id="334" r:id="rId36"/>
    <p:sldId id="359" r:id="rId37"/>
    <p:sldId id="360" r:id="rId38"/>
    <p:sldId id="361" r:id="rId39"/>
    <p:sldId id="366" r:id="rId40"/>
    <p:sldId id="338" r:id="rId41"/>
    <p:sldId id="369" r:id="rId42"/>
    <p:sldId id="362" r:id="rId43"/>
    <p:sldId id="363" r:id="rId44"/>
    <p:sldId id="373" r:id="rId45"/>
    <p:sldId id="345" r:id="rId46"/>
    <p:sldId id="374" r:id="rId47"/>
    <p:sldId id="375" r:id="rId48"/>
    <p:sldId id="346" r:id="rId49"/>
    <p:sldId id="351" r:id="rId50"/>
    <p:sldId id="376" r:id="rId51"/>
    <p:sldId id="353" r:id="rId52"/>
    <p:sldId id="354" r:id="rId53"/>
  </p:sldIdLst>
  <p:sldSz cx="9144000" cy="6858000" type="screen4x3"/>
  <p:notesSz cx="6797675" cy="987425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89" autoAdjust="0"/>
    <p:restoredTop sz="90997" autoAdjust="0"/>
  </p:normalViewPr>
  <p:slideViewPr>
    <p:cSldViewPr>
      <p:cViewPr varScale="1">
        <p:scale>
          <a:sx n="66" d="100"/>
          <a:sy n="66" d="100"/>
        </p:scale>
        <p:origin x="58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de-DE"/>
          </a:p>
        </p:txBody>
      </p:sp>
      <p:sp>
        <p:nvSpPr>
          <p:cNvPr id="209923" name="Rectangle 3"/>
          <p:cNvSpPr>
            <a:spLocks noGrp="1" noChangeArrowheads="1"/>
          </p:cNvSpPr>
          <p:nvPr>
            <p:ph type="dt" sz="quarter" idx="1"/>
          </p:nvPr>
        </p:nvSpPr>
        <p:spPr bwMode="auto">
          <a:xfrm>
            <a:off x="3851275"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de-DE"/>
          </a:p>
        </p:txBody>
      </p:sp>
      <p:sp>
        <p:nvSpPr>
          <p:cNvPr id="209924" name="Rectangle 4"/>
          <p:cNvSpPr>
            <a:spLocks noGrp="1" noChangeArrowheads="1"/>
          </p:cNvSpPr>
          <p:nvPr>
            <p:ph type="ftr" sz="quarter" idx="2"/>
          </p:nvPr>
        </p:nvSpPr>
        <p:spPr bwMode="auto">
          <a:xfrm>
            <a:off x="0"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de-DE"/>
          </a:p>
        </p:txBody>
      </p:sp>
      <p:sp>
        <p:nvSpPr>
          <p:cNvPr id="209925" name="Rectangle 5"/>
          <p:cNvSpPr>
            <a:spLocks noGrp="1" noChangeArrowheads="1"/>
          </p:cNvSpPr>
          <p:nvPr>
            <p:ph type="sldNum" sz="quarter" idx="3"/>
          </p:nvPr>
        </p:nvSpPr>
        <p:spPr bwMode="auto">
          <a:xfrm>
            <a:off x="3851275"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569E3E6-09B9-4283-84F9-CE3D0CDD3A9B}" type="slidenum">
              <a:rPr lang="de-DE" altLang="en-US"/>
              <a:pPr>
                <a:defRPr/>
              </a:pPr>
              <a:t>‹#›</a:t>
            </a:fld>
            <a:endParaRPr lang="de-DE" altLang="en-US"/>
          </a:p>
        </p:txBody>
      </p:sp>
    </p:spTree>
    <p:extLst>
      <p:ext uri="{BB962C8B-B14F-4D97-AF65-F5344CB8AC3E}">
        <p14:creationId xmlns:p14="http://schemas.microsoft.com/office/powerpoint/2010/main" val="43010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10947"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9" name="Rectangle 5"/>
          <p:cNvSpPr>
            <a:spLocks noGrp="1" noChangeArrowheads="1"/>
          </p:cNvSpPr>
          <p:nvPr>
            <p:ph type="body" sz="quarter" idx="3"/>
          </p:nvPr>
        </p:nvSpPr>
        <p:spPr bwMode="auto">
          <a:xfrm>
            <a:off x="681038" y="4689475"/>
            <a:ext cx="543560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0950"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10951"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0160808-93B5-49B5-8F32-8E6BADDA44A0}" type="slidenum">
              <a:rPr lang="en-US" altLang="en-US"/>
              <a:pPr>
                <a:defRPr/>
              </a:pPr>
              <a:t>‹#›</a:t>
            </a:fld>
            <a:endParaRPr lang="en-US" altLang="en-US"/>
          </a:p>
        </p:txBody>
      </p:sp>
    </p:spTree>
    <p:extLst>
      <p:ext uri="{BB962C8B-B14F-4D97-AF65-F5344CB8AC3E}">
        <p14:creationId xmlns:p14="http://schemas.microsoft.com/office/powerpoint/2010/main" val="2955003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0425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96F279-9647-45B3-9352-07EE168C1D98}" type="slidenum">
              <a:rPr lang="en-US" altLang="en-US" smtClean="0"/>
              <a:pPr>
                <a:spcBef>
                  <a:spcPct val="0"/>
                </a:spcBef>
              </a:pPr>
              <a:t>13</a:t>
            </a:fld>
            <a:endParaRPr lang="en-US" altLang="en-US"/>
          </a:p>
        </p:txBody>
      </p:sp>
      <p:sp>
        <p:nvSpPr>
          <p:cNvPr id="21507" name="Rectangle 2"/>
          <p:cNvSpPr>
            <a:spLocks noGrp="1" noRot="1" noChangeAspect="1" noChangeArrowheads="1" noTextEdit="1"/>
          </p:cNvSpPr>
          <p:nvPr>
            <p:ph type="sldImg"/>
          </p:nvPr>
        </p:nvSpPr>
        <p:spPr>
          <a:xfrm>
            <a:off x="931863" y="741363"/>
            <a:ext cx="4935537" cy="370205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3066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14</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3772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15</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599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16</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01128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17</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100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4D62F8-8130-4A0A-86FE-49410163EE81}" type="slidenum">
              <a:rPr lang="en-US" altLang="en-US" sz="1200" smtClean="0"/>
              <a:pPr/>
              <a:t>18</a:t>
            </a:fld>
            <a:endParaRPr lang="en-US" altLang="en-US" sz="1200"/>
          </a:p>
        </p:txBody>
      </p:sp>
      <p:sp>
        <p:nvSpPr>
          <p:cNvPr id="25603" name="Rectangle 2"/>
          <p:cNvSpPr>
            <a:spLocks noGrp="1" noRot="1" noChangeAspect="1" noChangeArrowheads="1" noTextEdit="1"/>
          </p:cNvSpPr>
          <p:nvPr>
            <p:ph type="sldImg"/>
          </p:nvPr>
        </p:nvSpPr>
        <p:spPr>
          <a:xfrm>
            <a:off x="931863" y="741363"/>
            <a:ext cx="4935537" cy="370205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72052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3EBA420-2C5D-4BEC-BB4A-3DA726A5C2ED}" type="slidenum">
              <a:rPr lang="en-US" altLang="en-US" smtClean="0"/>
              <a:pPr>
                <a:spcBef>
                  <a:spcPct val="0"/>
                </a:spcBef>
              </a:pPr>
              <a:t>19</a:t>
            </a:fld>
            <a:endParaRPr lang="en-US" altLang="en-US"/>
          </a:p>
        </p:txBody>
      </p:sp>
      <p:sp>
        <p:nvSpPr>
          <p:cNvPr id="35843" name="Rectangle 2"/>
          <p:cNvSpPr>
            <a:spLocks noGrp="1" noRot="1" noChangeAspect="1" noChangeArrowheads="1" noTextEdit="1"/>
          </p:cNvSpPr>
          <p:nvPr>
            <p:ph type="sldImg"/>
          </p:nvPr>
        </p:nvSpPr>
        <p:spPr>
          <a:xfrm>
            <a:off x="931863" y="741363"/>
            <a:ext cx="4935537" cy="370205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94659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08C60A1-2B6C-4CD4-BF18-521BA4E52AAC}" type="slidenum">
              <a:rPr lang="en-US" altLang="en-US" smtClean="0"/>
              <a:pPr>
                <a:spcBef>
                  <a:spcPct val="0"/>
                </a:spcBef>
              </a:pPr>
              <a:t>20</a:t>
            </a:fld>
            <a:endParaRPr lang="en-US" altLang="en-US"/>
          </a:p>
        </p:txBody>
      </p:sp>
      <p:sp>
        <p:nvSpPr>
          <p:cNvPr id="27651" name="Rectangle 2"/>
          <p:cNvSpPr>
            <a:spLocks noGrp="1" noRot="1" noChangeAspect="1" noChangeArrowheads="1" noTextEdit="1"/>
          </p:cNvSpPr>
          <p:nvPr>
            <p:ph type="sldImg"/>
          </p:nvPr>
        </p:nvSpPr>
        <p:spPr>
          <a:xfrm>
            <a:off x="931863" y="741363"/>
            <a:ext cx="4935537" cy="370205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68256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E84310-4A5D-49A7-8593-26CEE31861D6}" type="slidenum">
              <a:rPr lang="en-US" altLang="en-US" smtClean="0"/>
              <a:pPr>
                <a:spcBef>
                  <a:spcPct val="0"/>
                </a:spcBef>
              </a:pPr>
              <a:t>21</a:t>
            </a:fld>
            <a:endParaRPr lang="en-US" altLang="en-US"/>
          </a:p>
        </p:txBody>
      </p:sp>
      <p:sp>
        <p:nvSpPr>
          <p:cNvPr id="29699" name="Rectangle 2"/>
          <p:cNvSpPr>
            <a:spLocks noGrp="1" noRot="1" noChangeAspect="1" noChangeArrowheads="1" noTextEdit="1"/>
          </p:cNvSpPr>
          <p:nvPr>
            <p:ph type="sldImg"/>
          </p:nvPr>
        </p:nvSpPr>
        <p:spPr>
          <a:xfrm>
            <a:off x="931863" y="741363"/>
            <a:ext cx="4935537" cy="370205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369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8544ED-0F77-4C66-BE0C-33DA81AEA96A}" type="slidenum">
              <a:rPr lang="en-US" altLang="en-US" smtClean="0"/>
              <a:pPr>
                <a:spcBef>
                  <a:spcPct val="0"/>
                </a:spcBef>
              </a:pPr>
              <a:t>22</a:t>
            </a:fld>
            <a:endParaRPr lang="en-US" altLang="en-US"/>
          </a:p>
        </p:txBody>
      </p:sp>
      <p:sp>
        <p:nvSpPr>
          <p:cNvPr id="31747" name="Rectangle 2"/>
          <p:cNvSpPr>
            <a:spLocks noGrp="1" noRot="1" noChangeAspect="1" noChangeArrowheads="1" noTextEdit="1"/>
          </p:cNvSpPr>
          <p:nvPr>
            <p:ph type="sldImg"/>
          </p:nvPr>
        </p:nvSpPr>
        <p:spPr>
          <a:xfrm>
            <a:off x="931863" y="741363"/>
            <a:ext cx="4935537" cy="370205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294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39910-F767-4728-992D-36980DC7C0D4}" type="slidenum">
              <a:rPr lang="en-GB"/>
              <a:pPr/>
              <a:t>2</a:t>
            </a:fld>
            <a:endParaRPr lang="en-GB"/>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9914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AC4356-A2F3-4F6D-8F60-1A5854F67719}" type="slidenum">
              <a:rPr lang="en-US" altLang="en-US" sz="1200" smtClean="0"/>
              <a:pPr/>
              <a:t>23</a:t>
            </a:fld>
            <a:endParaRPr lang="en-US" altLang="en-US" sz="1200"/>
          </a:p>
        </p:txBody>
      </p:sp>
      <p:sp>
        <p:nvSpPr>
          <p:cNvPr id="33795" name="Rectangle 2"/>
          <p:cNvSpPr>
            <a:spLocks noGrp="1" noRot="1" noChangeAspect="1" noChangeArrowheads="1" noTextEdit="1"/>
          </p:cNvSpPr>
          <p:nvPr>
            <p:ph type="sldImg"/>
          </p:nvPr>
        </p:nvSpPr>
        <p:spPr>
          <a:xfrm>
            <a:off x="931863" y="741363"/>
            <a:ext cx="4935537" cy="370205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305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24</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15572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B6C719-CF5A-4DAD-94DD-BB01E92A4531}" type="slidenum">
              <a:rPr lang="en-US" altLang="en-US" smtClean="0"/>
              <a:pPr>
                <a:spcBef>
                  <a:spcPct val="0"/>
                </a:spcBef>
              </a:pPr>
              <a:t>25</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361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B6C719-CF5A-4DAD-94DD-BB01E92A4531}" type="slidenum">
              <a:rPr lang="en-US" altLang="en-US" smtClean="0"/>
              <a:pPr>
                <a:spcBef>
                  <a:spcPct val="0"/>
                </a:spcBef>
              </a:pPr>
              <a:t>26</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2656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B6C719-CF5A-4DAD-94DD-BB01E92A4531}" type="slidenum">
              <a:rPr lang="en-US" altLang="en-US" smtClean="0"/>
              <a:pPr>
                <a:spcBef>
                  <a:spcPct val="0"/>
                </a:spcBef>
              </a:pPr>
              <a:t>27</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79793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9017DC-EE91-4745-9C62-6A7AC2C54D83}" type="slidenum">
              <a:rPr lang="en-US" altLang="en-US" smtClean="0"/>
              <a:pPr>
                <a:spcBef>
                  <a:spcPct val="0"/>
                </a:spcBef>
              </a:pPr>
              <a:t>28</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89385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41249B-3863-4FD6-9317-F97DAA06E253}" type="slidenum">
              <a:rPr lang="en-US" altLang="en-US" smtClean="0"/>
              <a:pPr>
                <a:spcBef>
                  <a:spcPct val="0"/>
                </a:spcBef>
              </a:pPr>
              <a:t>29</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2962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0B9C3D-1B28-4936-84A1-F76FDA76EF83}" type="slidenum">
              <a:rPr lang="en-US" altLang="en-US" smtClean="0"/>
              <a:pPr>
                <a:spcBef>
                  <a:spcPct val="0"/>
                </a:spcBef>
              </a:pPr>
              <a:t>30</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85740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0B9C3D-1B28-4936-84A1-F76FDA76EF83}" type="slidenum">
              <a:rPr lang="en-US" altLang="en-US" smtClean="0"/>
              <a:pPr>
                <a:spcBef>
                  <a:spcPct val="0"/>
                </a:spcBef>
              </a:pPr>
              <a:t>31</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38789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863EC6-9B24-4643-9BE6-348FC623099C}" type="slidenum">
              <a:rPr lang="en-US" altLang="en-US" smtClean="0"/>
              <a:pPr>
                <a:spcBef>
                  <a:spcPct val="0"/>
                </a:spcBef>
              </a:pPr>
              <a:t>32</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7003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3</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0774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F9ED453-04B0-4D67-8A42-8915622EE132}" type="slidenum">
              <a:rPr lang="en-US" altLang="en-US" smtClean="0"/>
              <a:pPr>
                <a:spcBef>
                  <a:spcPct val="0"/>
                </a:spcBef>
              </a:pPr>
              <a:t>33</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42475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7CC031-8299-4480-9BAD-895F803F6FC3}" type="slidenum">
              <a:rPr lang="en-US" altLang="en-US" smtClean="0"/>
              <a:pPr>
                <a:spcBef>
                  <a:spcPct val="0"/>
                </a:spcBef>
              </a:pPr>
              <a:t>34</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99870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117E10-DBEA-4D8B-9419-7D2A0904007E}" type="slidenum">
              <a:rPr lang="en-US" altLang="en-US" smtClean="0"/>
              <a:pPr>
                <a:spcBef>
                  <a:spcPct val="0"/>
                </a:spcBef>
              </a:pPr>
              <a:t>35</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62641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E44B6F-EFD4-4C75-8C00-27C833FC3E9B}" type="slidenum">
              <a:rPr lang="en-US" altLang="en-US" smtClean="0"/>
              <a:pPr>
                <a:spcBef>
                  <a:spcPct val="0"/>
                </a:spcBef>
              </a:pPr>
              <a:t>36</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37256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37</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291313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38</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946550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39</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860902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21030E-7C18-47A1-B0C3-651E82E717F3}" type="slidenum">
              <a:rPr lang="en-US" altLang="en-US" sz="1200" smtClean="0"/>
              <a:pPr/>
              <a:t>40</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0424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41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83917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419716-4B3B-4F16-B8D7-8FC0DB015211}" type="slidenum">
              <a:rPr lang="en-US" altLang="en-US" sz="1200" smtClean="0"/>
              <a:pPr/>
              <a:t>42</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91093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014986-DB18-4635-8457-D3A68102CF96}" type="slidenum">
              <a:rPr lang="en-US" altLang="en-US" smtClean="0"/>
              <a:pPr>
                <a:spcBef>
                  <a:spcPct val="0"/>
                </a:spcBef>
              </a:pPr>
              <a:t>4</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36478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00B48-355A-4734-A545-578702B16C0C}" type="slidenum">
              <a:rPr lang="en-US" altLang="en-US" sz="1200" smtClean="0"/>
              <a:pPr/>
              <a:t>43</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16306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00B48-355A-4734-A545-578702B16C0C}" type="slidenum">
              <a:rPr lang="en-US" altLang="en-US" sz="1200" smtClean="0"/>
              <a:pPr/>
              <a:t>44</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73655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59D949-983B-4C89-AE38-6F52092776E1}" type="slidenum">
              <a:rPr lang="en-US" altLang="en-US" sz="1200" smtClean="0"/>
              <a:pPr/>
              <a:t>45</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0742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EE99A0-BC6B-4EF0-A5DA-16AE03B427B0}" type="slidenum">
              <a:rPr lang="en-US" altLang="en-US" sz="1200" smtClean="0"/>
              <a:pPr/>
              <a:t>48</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03684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9E38C5-4561-4DF3-882A-9901CB338C2D}" type="slidenum">
              <a:rPr lang="en-US" altLang="en-US" sz="1200" smtClean="0"/>
              <a:pPr/>
              <a:t>49</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44058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50</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780725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51</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676935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52</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8812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12813" y="742950"/>
            <a:ext cx="4948237" cy="3713163"/>
          </a:xfrm>
          <a:ln/>
        </p:spPr>
      </p:sp>
      <p:sp>
        <p:nvSpPr>
          <p:cNvPr id="11267" name="Rectangle 3"/>
          <p:cNvSpPr>
            <a:spLocks noGrp="1" noChangeArrowheads="1"/>
          </p:cNvSpPr>
          <p:nvPr>
            <p:ph type="body" idx="1"/>
          </p:nvPr>
        </p:nvSpPr>
        <p:spPr>
          <a:xfrm>
            <a:off x="676275" y="4705350"/>
            <a:ext cx="5419725"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8446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F3FF7D-6B56-437C-9D1F-A6B976B12666}" type="slidenum">
              <a:rPr lang="en-US" altLang="en-US" sz="1200" smtClean="0"/>
              <a:pPr/>
              <a:t>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9122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6CFD21-5F78-4563-96A4-EDBCC89B27A7}" type="slidenum">
              <a:rPr lang="en-US" altLang="en-US" sz="1200" smtClean="0"/>
              <a:pPr/>
              <a:t>10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706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014986-DB18-4635-8457-D3A68102CF96}" type="slidenum">
              <a:rPr lang="en-US" altLang="en-US" smtClean="0"/>
              <a:pPr>
                <a:spcBef>
                  <a:spcPct val="0"/>
                </a:spcBef>
              </a:pPr>
              <a:t>11</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5194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72B1A0-A110-46EE-9D02-A1CC13FCE6A8}" type="slidenum">
              <a:rPr lang="en-US" altLang="en-US" smtClean="0"/>
              <a:pPr>
                <a:spcBef>
                  <a:spcPct val="0"/>
                </a:spcBef>
              </a:pPr>
              <a:t>12</a:t>
            </a:fld>
            <a:endParaRPr lang="en-US" altLang="en-US"/>
          </a:p>
        </p:txBody>
      </p:sp>
      <p:sp>
        <p:nvSpPr>
          <p:cNvPr id="19459" name="Rectangle 2"/>
          <p:cNvSpPr>
            <a:spLocks noGrp="1" noRot="1" noChangeAspect="1" noChangeArrowheads="1" noTextEdit="1"/>
          </p:cNvSpPr>
          <p:nvPr>
            <p:ph type="sldImg"/>
          </p:nvPr>
        </p:nvSpPr>
        <p:spPr>
          <a:xfrm>
            <a:off x="931863" y="741363"/>
            <a:ext cx="4935537" cy="370205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245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CC91690-C281-4201-B92E-2666C3C0EAFE}" type="slidenum">
              <a:rPr lang="en-GB" altLang="en-US"/>
              <a:pPr>
                <a:defRPr/>
              </a:pPr>
              <a:t>‹#›</a:t>
            </a:fld>
            <a:endParaRPr lang="en-GB" altLang="en-US"/>
          </a:p>
        </p:txBody>
      </p:sp>
    </p:spTree>
    <p:extLst>
      <p:ext uri="{BB962C8B-B14F-4D97-AF65-F5344CB8AC3E}">
        <p14:creationId xmlns:p14="http://schemas.microsoft.com/office/powerpoint/2010/main" val="178257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60B0BA0-E084-4D00-AFD4-374D8E6E9836}" type="slidenum">
              <a:rPr lang="en-GB" altLang="en-US"/>
              <a:pPr>
                <a:defRPr/>
              </a:pPr>
              <a:t>‹#›</a:t>
            </a:fld>
            <a:endParaRPr lang="en-GB" altLang="en-US"/>
          </a:p>
        </p:txBody>
      </p:sp>
    </p:spTree>
    <p:extLst>
      <p:ext uri="{BB962C8B-B14F-4D97-AF65-F5344CB8AC3E}">
        <p14:creationId xmlns:p14="http://schemas.microsoft.com/office/powerpoint/2010/main" val="197648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75B94AD-FF93-4D41-8DCD-BA178B099FD0}" type="slidenum">
              <a:rPr lang="en-GB" altLang="en-US"/>
              <a:pPr>
                <a:defRPr/>
              </a:pPr>
              <a:t>‹#›</a:t>
            </a:fld>
            <a:endParaRPr lang="en-GB" altLang="en-US"/>
          </a:p>
        </p:txBody>
      </p:sp>
    </p:spTree>
    <p:extLst>
      <p:ext uri="{BB962C8B-B14F-4D97-AF65-F5344CB8AC3E}">
        <p14:creationId xmlns:p14="http://schemas.microsoft.com/office/powerpoint/2010/main" val="51330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898AFC9-4120-47D5-99CE-606104534382}" type="slidenum">
              <a:rPr lang="en-GB" altLang="en-US"/>
              <a:pPr>
                <a:defRPr/>
              </a:pPr>
              <a:t>‹#›</a:t>
            </a:fld>
            <a:endParaRPr lang="en-GB" altLang="en-US"/>
          </a:p>
        </p:txBody>
      </p:sp>
    </p:spTree>
    <p:extLst>
      <p:ext uri="{BB962C8B-B14F-4D97-AF65-F5344CB8AC3E}">
        <p14:creationId xmlns:p14="http://schemas.microsoft.com/office/powerpoint/2010/main" val="2661295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5732D41-B08E-4AA9-8B78-037F55B7C0BB}" type="slidenum">
              <a:rPr lang="en-GB" altLang="en-US"/>
              <a:pPr>
                <a:defRPr/>
              </a:pPr>
              <a:t>‹#›</a:t>
            </a:fld>
            <a:endParaRPr lang="en-GB" altLang="en-US"/>
          </a:p>
        </p:txBody>
      </p:sp>
    </p:spTree>
    <p:extLst>
      <p:ext uri="{BB962C8B-B14F-4D97-AF65-F5344CB8AC3E}">
        <p14:creationId xmlns:p14="http://schemas.microsoft.com/office/powerpoint/2010/main" val="197276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1AD8F9B-6D77-4DF9-A698-612C73D76B34}" type="slidenum">
              <a:rPr lang="en-GB" altLang="en-US"/>
              <a:pPr>
                <a:defRPr/>
              </a:pPr>
              <a:t>‹#›</a:t>
            </a:fld>
            <a:endParaRPr lang="en-GB" altLang="en-US"/>
          </a:p>
        </p:txBody>
      </p:sp>
    </p:spTree>
    <p:extLst>
      <p:ext uri="{BB962C8B-B14F-4D97-AF65-F5344CB8AC3E}">
        <p14:creationId xmlns:p14="http://schemas.microsoft.com/office/powerpoint/2010/main" val="21559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AA377ED-5883-4CAD-9911-55888127F9A8}" type="slidenum">
              <a:rPr lang="en-GB" altLang="en-US"/>
              <a:pPr>
                <a:defRPr/>
              </a:pPr>
              <a:t>‹#›</a:t>
            </a:fld>
            <a:endParaRPr lang="en-GB" altLang="en-US"/>
          </a:p>
        </p:txBody>
      </p:sp>
    </p:spTree>
    <p:extLst>
      <p:ext uri="{BB962C8B-B14F-4D97-AF65-F5344CB8AC3E}">
        <p14:creationId xmlns:p14="http://schemas.microsoft.com/office/powerpoint/2010/main" val="365549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07321EC-6056-4AD8-B56F-D2D6ABBF48B8}" type="slidenum">
              <a:rPr lang="en-GB" altLang="en-US"/>
              <a:pPr>
                <a:defRPr/>
              </a:pPr>
              <a:t>‹#›</a:t>
            </a:fld>
            <a:endParaRPr lang="en-GB" altLang="en-US"/>
          </a:p>
        </p:txBody>
      </p:sp>
    </p:spTree>
    <p:extLst>
      <p:ext uri="{BB962C8B-B14F-4D97-AF65-F5344CB8AC3E}">
        <p14:creationId xmlns:p14="http://schemas.microsoft.com/office/powerpoint/2010/main" val="7687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174A2382-3CA8-45C2-85A0-175759A96B62}" type="slidenum">
              <a:rPr lang="en-GB" altLang="en-US"/>
              <a:pPr>
                <a:defRPr/>
              </a:pPr>
              <a:t>‹#›</a:t>
            </a:fld>
            <a:endParaRPr lang="en-GB" altLang="en-US"/>
          </a:p>
        </p:txBody>
      </p:sp>
    </p:spTree>
    <p:extLst>
      <p:ext uri="{BB962C8B-B14F-4D97-AF65-F5344CB8AC3E}">
        <p14:creationId xmlns:p14="http://schemas.microsoft.com/office/powerpoint/2010/main" val="211563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D6CDDBDF-B835-41BE-BFE7-D6E6DBC01ED3}" type="slidenum">
              <a:rPr lang="en-GB" altLang="en-US"/>
              <a:pPr>
                <a:defRPr/>
              </a:pPr>
              <a:t>‹#›</a:t>
            </a:fld>
            <a:endParaRPr lang="en-GB" altLang="en-US"/>
          </a:p>
        </p:txBody>
      </p:sp>
    </p:spTree>
    <p:extLst>
      <p:ext uri="{BB962C8B-B14F-4D97-AF65-F5344CB8AC3E}">
        <p14:creationId xmlns:p14="http://schemas.microsoft.com/office/powerpoint/2010/main" val="25574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F68D3104-1E43-4B83-AACD-F1F6755FAF95}" type="slidenum">
              <a:rPr lang="en-GB" altLang="en-US"/>
              <a:pPr>
                <a:defRPr/>
              </a:pPr>
              <a:t>‹#›</a:t>
            </a:fld>
            <a:endParaRPr lang="en-GB" altLang="en-US"/>
          </a:p>
        </p:txBody>
      </p:sp>
    </p:spTree>
    <p:extLst>
      <p:ext uri="{BB962C8B-B14F-4D97-AF65-F5344CB8AC3E}">
        <p14:creationId xmlns:p14="http://schemas.microsoft.com/office/powerpoint/2010/main" val="211834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C7E916A-6143-4AD7-BE1B-7C703F9885DC}" type="slidenum">
              <a:rPr lang="en-GB" altLang="en-US"/>
              <a:pPr>
                <a:defRPr/>
              </a:pPr>
              <a:t>‹#›</a:t>
            </a:fld>
            <a:endParaRPr lang="en-GB" altLang="en-US"/>
          </a:p>
        </p:txBody>
      </p:sp>
    </p:spTree>
    <p:extLst>
      <p:ext uri="{BB962C8B-B14F-4D97-AF65-F5344CB8AC3E}">
        <p14:creationId xmlns:p14="http://schemas.microsoft.com/office/powerpoint/2010/main" val="75990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6C253D7-0A41-43A9-9EE1-20096A8CB0C7}" type="slidenum">
              <a:rPr lang="en-GB" altLang="en-US"/>
              <a:pPr>
                <a:defRPr/>
              </a:pPr>
              <a:t>‹#›</a:t>
            </a:fld>
            <a:endParaRPr lang="en-GB" altLang="en-US"/>
          </a:p>
        </p:txBody>
      </p:sp>
    </p:spTree>
    <p:extLst>
      <p:ext uri="{BB962C8B-B14F-4D97-AF65-F5344CB8AC3E}">
        <p14:creationId xmlns:p14="http://schemas.microsoft.com/office/powerpoint/2010/main" val="109300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Klicken Sie, um die Formate des Vorlagentextes zu bearbeiten</a:t>
            </a:r>
          </a:p>
          <a:p>
            <a:pPr lvl="1"/>
            <a:r>
              <a:rPr lang="en-GB" altLang="en-US"/>
              <a:t>Zweite Ebene</a:t>
            </a:r>
          </a:p>
          <a:p>
            <a:pPr lvl="2"/>
            <a:r>
              <a:rPr lang="en-GB" altLang="en-US"/>
              <a:t>Dritte Ebene</a:t>
            </a:r>
          </a:p>
          <a:p>
            <a:pPr lvl="3"/>
            <a:r>
              <a:rPr lang="en-GB" altLang="en-US"/>
              <a:t>Vierte Ebene</a:t>
            </a:r>
          </a:p>
          <a:p>
            <a:pPr lvl="4"/>
            <a:r>
              <a:rPr lang="en-GB" altLang="en-US"/>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2ADADFE-1EE1-4565-B585-B63DD51B09D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7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g"/><Relationship Id="rId7"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g"/><Relationship Id="rId9" Type="http://schemas.openxmlformats.org/officeDocument/2006/relationships/image" Target="../media/image3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eg"/><Relationship Id="rId7" Type="http://schemas.openxmlformats.org/officeDocument/2006/relationships/image" Target="../media/image36.jp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g"/><Relationship Id="rId4" Type="http://schemas.openxmlformats.org/officeDocument/2006/relationships/image" Target="../media/image33.jpg"/></Relationships>
</file>

<file path=ppt/slides/_rels/slide3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6.jfif"/><Relationship Id="rId4" Type="http://schemas.openxmlformats.org/officeDocument/2006/relationships/image" Target="../media/image45.jp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700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2" descr="WilliamNordhau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
            <a:ext cx="9493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3" descr="ZiliYan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57200"/>
            <a:ext cx="11890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Cooperation v non-cooperation</a:t>
            </a:r>
            <a:endParaRPr lang="en-GB" altLang="en-US" sz="3600" dirty="0">
              <a:latin typeface="Candara" panose="020E0502030303020204" pitchFamily="34" charset="0"/>
            </a:endParaRPr>
          </a:p>
        </p:txBody>
      </p:sp>
      <p:sp>
        <p:nvSpPr>
          <p:cNvPr id="6147" name="Rectangle 3"/>
          <p:cNvSpPr>
            <a:spLocks noGrp="1" noChangeArrowheads="1"/>
          </p:cNvSpPr>
          <p:nvPr>
            <p:ph type="body" idx="1"/>
          </p:nvPr>
        </p:nvSpPr>
        <p:spPr>
          <a:xfrm>
            <a:off x="685800" y="1143000"/>
            <a:ext cx="7772400" cy="4572000"/>
          </a:xfrm>
        </p:spPr>
        <p:txBody>
          <a:bodyPr/>
          <a:lstStyle/>
          <a:p>
            <a:pPr eaLnBrk="1" hangingPunct="1">
              <a:lnSpc>
                <a:spcPct val="90000"/>
              </a:lnSpc>
            </a:pPr>
            <a:r>
              <a:rPr lang="de-DE" altLang="en-US" sz="2800" dirty="0">
                <a:latin typeface="Candara" panose="020E0502030303020204" pitchFamily="34" charset="0"/>
              </a:rPr>
              <a:t>Assume that the national costs of greenhouse gas emission reduction are primarily determined by the national emission reduction effort</a:t>
            </a:r>
          </a:p>
          <a:p>
            <a:pPr eaLnBrk="1" hangingPunct="1">
              <a:lnSpc>
                <a:spcPct val="90000"/>
              </a:lnSpc>
            </a:pPr>
            <a:r>
              <a:rPr lang="de-DE" altLang="en-US" sz="2800" dirty="0">
                <a:latin typeface="Candara" panose="020E0502030303020204" pitchFamily="34" charset="0"/>
              </a:rPr>
              <a:t>In a cooperative optimum,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costs of emission reduction equal the </a:t>
            </a:r>
            <a:r>
              <a:rPr lang="de-DE" altLang="en-US" sz="2800" b="1" dirty="0">
                <a:latin typeface="Candara" panose="020E0502030303020204" pitchFamily="34" charset="0"/>
              </a:rPr>
              <a:t>global</a:t>
            </a:r>
            <a:r>
              <a:rPr lang="de-DE" altLang="en-US" sz="2800" dirty="0">
                <a:latin typeface="Candara" panose="020E0502030303020204" pitchFamily="34" charset="0"/>
              </a:rPr>
              <a:t> marginal benefits</a:t>
            </a:r>
          </a:p>
          <a:p>
            <a:pPr eaLnBrk="1" hangingPunct="1">
              <a:lnSpc>
                <a:spcPct val="90000"/>
              </a:lnSpc>
            </a:pPr>
            <a:r>
              <a:rPr lang="de-DE" altLang="en-US" sz="2800" dirty="0">
                <a:latin typeface="Candara" panose="020E0502030303020204" pitchFamily="34" charset="0"/>
              </a:rPr>
              <a:t>In a non-cooperative optimum,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costs of emission reduction equal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benefits</a:t>
            </a:r>
          </a:p>
          <a:p>
            <a:pPr eaLnBrk="1" hangingPunct="1">
              <a:lnSpc>
                <a:spcPct val="90000"/>
              </a:lnSpc>
            </a:pPr>
            <a:r>
              <a:rPr lang="de-DE" altLang="en-US" sz="2800" dirty="0">
                <a:latin typeface="Candara" panose="020E0502030303020204" pitchFamily="34" charset="0"/>
              </a:rPr>
              <a:t>Cooperative action is more ambitious</a:t>
            </a:r>
          </a:p>
          <a:p>
            <a:pPr eaLnBrk="1" hangingPunct="1">
              <a:lnSpc>
                <a:spcPct val="90000"/>
              </a:lnSpc>
            </a:pPr>
            <a:r>
              <a:rPr lang="de-DE" altLang="en-US" sz="2800" dirty="0">
                <a:latin typeface="Candara" panose="020E0502030303020204" pitchFamily="34" charset="0"/>
              </a:rPr>
              <a:t>Can cooperation be sustained?</a:t>
            </a:r>
          </a:p>
        </p:txBody>
      </p:sp>
    </p:spTree>
    <p:extLst>
      <p:ext uri="{BB962C8B-B14F-4D97-AF65-F5344CB8AC3E}">
        <p14:creationId xmlns:p14="http://schemas.microsoft.com/office/powerpoint/2010/main" val="161006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Free Riding</a:t>
            </a:r>
            <a:endParaRPr lang="en-GB" altLang="en-US" sz="3600" dirty="0">
              <a:latin typeface="Candara" panose="020E0502030303020204" pitchFamily="34" charset="0"/>
            </a:endParaRPr>
          </a:p>
        </p:txBody>
      </p:sp>
      <p:sp>
        <p:nvSpPr>
          <p:cNvPr id="18435"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Costs of emission reduction for country </a:t>
            </a:r>
            <a:r>
              <a:rPr lang="de-DE" altLang="en-US" sz="2800" i="1" dirty="0">
                <a:latin typeface="Candara" panose="020E0502030303020204" pitchFamily="34" charset="0"/>
              </a:rPr>
              <a:t>i</a:t>
            </a:r>
          </a:p>
          <a:p>
            <a:pPr eaLnBrk="1" hangingPunct="1"/>
            <a:endParaRPr lang="de-DE" altLang="en-US" sz="2800" i="1" dirty="0">
              <a:latin typeface="Candara" panose="020E0502030303020204" pitchFamily="34" charset="0"/>
            </a:endParaRPr>
          </a:p>
          <a:p>
            <a:pPr eaLnBrk="1" hangingPunct="1"/>
            <a:r>
              <a:rPr lang="de-DE" altLang="en-US" sz="2800" dirty="0">
                <a:latin typeface="Candara" panose="020E0502030303020204" pitchFamily="34" charset="0"/>
              </a:rPr>
              <a:t>Benefits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non-cooperative solution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8436" name="Object 4"/>
              <p:cNvSpPr txBox="1"/>
              <p:nvPr/>
            </p:nvSpPr>
            <p:spPr bwMode="auto">
              <a:xfrm>
                <a:off x="1143000" y="1600200"/>
                <a:ext cx="1435100" cy="4699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18436" name="Object 4"/>
              <p:cNvSpPr txBox="1">
                <a:spLocks noRot="1" noChangeAspect="1" noMove="1" noResize="1" noEditPoints="1" noAdjustHandles="1" noChangeArrowheads="1" noChangeShapeType="1" noTextEdit="1"/>
              </p:cNvSpPr>
              <p:nvPr/>
            </p:nvSpPr>
            <p:spPr bwMode="auto">
              <a:xfrm>
                <a:off x="1143000" y="1600200"/>
                <a:ext cx="1435100" cy="469900"/>
              </a:xfrm>
              <a:prstGeom prst="rect">
                <a:avLst/>
              </a:prstGeom>
              <a:blipFill>
                <a:blip r:embed="rId3"/>
                <a:stretch>
                  <a:fillRect l="-426"/>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437" name="Object 5"/>
              <p:cNvSpPr txBox="1"/>
              <p:nvPr/>
            </p:nvSpPr>
            <p:spPr bwMode="auto">
              <a:xfrm>
                <a:off x="1143000" y="2667000"/>
                <a:ext cx="2590800" cy="1092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d>
                        <m:dPr>
                          <m:ctrlPr>
                            <a:rPr lang="en-GB" i="1">
                              <a:solidFill>
                                <a:srgbClr val="000000"/>
                              </a:solidFill>
                              <a:latin typeface="Cambria Math" panose="02040503050406030204" pitchFamily="18" charset="0"/>
                            </a:rPr>
                          </m:ctrlPr>
                        </m:dPr>
                        <m:e>
                          <m:nary>
                            <m:naryPr>
                              <m:chr m:val="∑"/>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𝑗</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𝑗</m:t>
                                  </m:r>
                                </m:sub>
                              </m:sSub>
                            </m:e>
                          </m:nary>
                        </m:e>
                      </m:d>
                    </m:oMath>
                  </m:oMathPara>
                </a14:m>
                <a:endParaRPr lang="en-GB" dirty="0"/>
              </a:p>
            </p:txBody>
          </p:sp>
        </mc:Choice>
        <mc:Fallback xmlns="">
          <p:sp>
            <p:nvSpPr>
              <p:cNvPr id="18437" name="Object 5"/>
              <p:cNvSpPr txBox="1">
                <a:spLocks noRot="1" noChangeAspect="1" noMove="1" noResize="1" noEditPoints="1" noAdjustHandles="1" noChangeArrowheads="1" noChangeShapeType="1" noTextEdit="1"/>
              </p:cNvSpPr>
              <p:nvPr/>
            </p:nvSpPr>
            <p:spPr bwMode="auto">
              <a:xfrm>
                <a:off x="1143000" y="2667000"/>
                <a:ext cx="2590800" cy="1092200"/>
              </a:xfrm>
              <a:prstGeom prst="rect">
                <a:avLst/>
              </a:prstGeom>
              <a:blipFill>
                <a:blip r:embed="rId4"/>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438" name="Object 6"/>
              <p:cNvSpPr txBox="1"/>
              <p:nvPr/>
            </p:nvSpPr>
            <p:spPr bwMode="auto">
              <a:xfrm>
                <a:off x="1143000" y="4267200"/>
                <a:ext cx="6286500" cy="939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smtClean="0">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sSubSup>
                        <m:sSubSupPr>
                          <m:ctrlPr>
                            <a:rPr lang="en-GB" i="1" smtClean="0">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𝑖</m:t>
                      </m:r>
                    </m:oMath>
                  </m:oMathPara>
                </a14:m>
                <a:endParaRPr lang="en-GB" dirty="0"/>
              </a:p>
            </p:txBody>
          </p:sp>
        </mc:Choice>
        <mc:Fallback xmlns="">
          <p:sp>
            <p:nvSpPr>
              <p:cNvPr id="18438" name="Object 6"/>
              <p:cNvSpPr txBox="1">
                <a:spLocks noRot="1" noChangeAspect="1" noMove="1" noResize="1" noEditPoints="1" noAdjustHandles="1" noChangeArrowheads="1" noChangeShapeType="1" noTextEdit="1"/>
              </p:cNvSpPr>
              <p:nvPr/>
            </p:nvSpPr>
            <p:spPr bwMode="auto">
              <a:xfrm>
                <a:off x="1143000" y="4267200"/>
                <a:ext cx="6286500" cy="9398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-2</a:t>
            </a:r>
            <a:endParaRPr lang="en-GB" altLang="en-US"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The cooperative solution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if free-riding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0484" name="Object 4"/>
              <p:cNvSpPr txBox="1"/>
              <p:nvPr/>
            </p:nvSpPr>
            <p:spPr bwMode="auto">
              <a:xfrm>
                <a:off x="1143000" y="1524000"/>
                <a:ext cx="6807200" cy="1104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ary>
                        <m:naryPr>
                          <m:chr m:val="∑"/>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𝑗</m:t>
                              </m:r>
                            </m:sub>
                          </m:sSub>
                        </m:e>
                      </m:nary>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nary>
                            <m:naryPr>
                              <m:chr m:val="∑"/>
                              <m:limLoc m:val="subSup"/>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𝑗</m:t>
                                  </m:r>
                                </m:sub>
                              </m:sSub>
                            </m:e>
                          </m:nary>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𝑅</m:t>
                      </m:r>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𝛽</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𝑖</m:t>
                      </m:r>
                    </m:oMath>
                  </m:oMathPara>
                </a14:m>
                <a:endParaRPr lang="en-GB" dirty="0"/>
              </a:p>
            </p:txBody>
          </p:sp>
        </mc:Choice>
        <mc:Fallback xmlns="">
          <p:sp>
            <p:nvSpPr>
              <p:cNvPr id="20484" name="Object 4"/>
              <p:cNvSpPr txBox="1">
                <a:spLocks noRot="1" noChangeAspect="1" noMove="1" noResize="1" noEditPoints="1" noAdjustHandles="1" noChangeArrowheads="1" noChangeShapeType="1" noTextEdit="1"/>
              </p:cNvSpPr>
              <p:nvPr/>
            </p:nvSpPr>
            <p:spPr bwMode="auto">
              <a:xfrm>
                <a:off x="1143000" y="1524000"/>
                <a:ext cx="6807200" cy="1104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85" name="Object 5"/>
              <p:cNvSpPr txBox="1"/>
              <p:nvPr/>
            </p:nvSpPr>
            <p:spPr bwMode="auto">
              <a:xfrm>
                <a:off x="1143000" y="3124200"/>
                <a:ext cx="62103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0485" name="Object 5"/>
              <p:cNvSpPr txBox="1">
                <a:spLocks noRot="1" noChangeAspect="1" noMove="1" noResize="1" noEditPoints="1" noAdjustHandles="1" noChangeArrowheads="1" noChangeShapeType="1" noTextEdit="1"/>
              </p:cNvSpPr>
              <p:nvPr/>
            </p:nvSpPr>
            <p:spPr bwMode="auto">
              <a:xfrm>
                <a:off x="1143000" y="3124200"/>
                <a:ext cx="6210300" cy="977900"/>
              </a:xfrm>
              <a:prstGeom prst="rect">
                <a:avLst/>
              </a:prstGeom>
              <a:blipFill>
                <a:blip r:embed="rId4"/>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86" name="Object 6"/>
              <p:cNvSpPr txBox="1"/>
              <p:nvPr/>
            </p:nvSpPr>
            <p:spPr bwMode="auto">
              <a:xfrm>
                <a:off x="1143000" y="4724400"/>
                <a:ext cx="626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smtClean="0">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0486" name="Object 6"/>
              <p:cNvSpPr txBox="1">
                <a:spLocks noRot="1" noChangeAspect="1" noMove="1" noResize="1" noEditPoints="1" noAdjustHandles="1" noChangeArrowheads="1" noChangeShapeType="1" noTextEdit="1"/>
              </p:cNvSpPr>
              <p:nvPr/>
            </p:nvSpPr>
            <p:spPr bwMode="auto">
              <a:xfrm>
                <a:off x="1143000" y="4724400"/>
                <a:ext cx="6261100" cy="9779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200" y="1981200"/>
            <a:ext cx="90678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smtClean="0">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𝐶</m:t>
                          </m:r>
                        </m:e>
                        <m:sub>
                          <m:r>
                            <a:rPr lang="en-GB" b="0" i="1" smtClean="0">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6200" y="1981200"/>
            <a:ext cx="9067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861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7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b="1"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83820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Cartel Theory</a:t>
            </a:r>
            <a:endParaRPr lang="en-GB" altLang="en-US" sz="3600" dirty="0">
              <a:latin typeface="Candara" panose="020E0502030303020204" pitchFamily="34" charset="0"/>
            </a:endParaRPr>
          </a:p>
        </p:txBody>
      </p:sp>
      <p:sp>
        <p:nvSpPr>
          <p:cNvPr id="24579" name="Rectangle 3"/>
          <p:cNvSpPr>
            <a:spLocks noGrp="1" noChangeArrowheads="1"/>
          </p:cNvSpPr>
          <p:nvPr>
            <p:ph type="body" idx="1"/>
          </p:nvPr>
        </p:nvSpPr>
        <p:spPr>
          <a:xfrm>
            <a:off x="762000" y="990600"/>
            <a:ext cx="7772400" cy="4114800"/>
          </a:xfrm>
        </p:spPr>
        <p:txBody>
          <a:bodyPr/>
          <a:lstStyle/>
          <a:p>
            <a:pPr eaLnBrk="1" hangingPunct="1">
              <a:lnSpc>
                <a:spcPct val="90000"/>
              </a:lnSpc>
            </a:pPr>
            <a:r>
              <a:rPr lang="de-DE" altLang="en-US" sz="2800" dirty="0">
                <a:latin typeface="Candara" panose="020E0502030303020204" pitchFamily="34" charset="0"/>
              </a:rPr>
              <a:t>A coalition is said to be </a:t>
            </a:r>
            <a:r>
              <a:rPr lang="de-DE" altLang="en-US" sz="2800" b="1" dirty="0">
                <a:latin typeface="Candara" panose="020E0502030303020204" pitchFamily="34" charset="0"/>
              </a:rPr>
              <a:t>stable</a:t>
            </a:r>
            <a:r>
              <a:rPr lang="de-DE" altLang="en-US" sz="2800" dirty="0">
                <a:latin typeface="Candara" panose="020E0502030303020204" pitchFamily="34" charset="0"/>
              </a:rPr>
              <a:t> iff</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profitable</a:t>
            </a:r>
            <a:r>
              <a:rPr lang="de-DE" altLang="en-US" sz="2800" dirty="0">
                <a:latin typeface="Candara" panose="020E0502030303020204" pitchFamily="34" charset="0"/>
              </a:rPr>
              <a:t>, that is, the coalition members have a higher welfare than in the Nash equilibrium</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internally stable</a:t>
            </a:r>
            <a:r>
              <a:rPr lang="de-DE" altLang="en-US" sz="2800" dirty="0">
                <a:latin typeface="Candara" panose="020E0502030303020204" pitchFamily="34" charset="0"/>
              </a:rPr>
              <a:t>, that is, no coalition member is better off by leaving</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externally stable</a:t>
            </a:r>
            <a:r>
              <a:rPr lang="de-DE" altLang="en-US" sz="2800" dirty="0">
                <a:latin typeface="Candara" panose="020E0502030303020204" pitchFamily="34" charset="0"/>
              </a:rPr>
              <a:t>, that is, no non-coalition member is better off by joining</a:t>
            </a:r>
          </a:p>
          <a:p>
            <a:pPr eaLnBrk="1" hangingPunct="1">
              <a:lnSpc>
                <a:spcPct val="90000"/>
              </a:lnSpc>
            </a:pPr>
            <a:r>
              <a:rPr lang="de-DE" altLang="en-US" sz="2800" dirty="0">
                <a:latin typeface="Candara" panose="020E0502030303020204" pitchFamily="34" charset="0"/>
              </a:rPr>
              <a:t>The grand coalition is externally stable</a:t>
            </a:r>
          </a:p>
          <a:p>
            <a:pPr eaLnBrk="1" hangingPunct="1">
              <a:lnSpc>
                <a:spcPct val="90000"/>
              </a:lnSpc>
            </a:pPr>
            <a:r>
              <a:rPr lang="de-DE" altLang="en-US" sz="2800" dirty="0">
                <a:latin typeface="Candara" panose="020E0502030303020204" pitchFamily="34" charset="0"/>
              </a:rPr>
              <a:t>A profitable coalition of two players is internally stable</a:t>
            </a:r>
            <a:endParaRPr lang="en-GB" altLang="en-US" sz="2800" dirty="0">
              <a:latin typeface="Candara" panose="020E0502030303020204" pitchFamily="34" charset="0"/>
            </a:endParaRPr>
          </a:p>
        </p:txBody>
      </p:sp>
      <p:pic>
        <p:nvPicPr>
          <p:cNvPr id="24580" name="Picture 3" descr="ClaudeDaspremo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67650" y="-76200"/>
            <a:ext cx="1333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Cartel Theory -2</a:t>
            </a:r>
            <a:endParaRPr lang="en-GB" altLang="en-US" sz="3600" dirty="0">
              <a:latin typeface="Candara" panose="020E0502030303020204" pitchFamily="34" charset="0"/>
            </a:endParaRPr>
          </a:p>
        </p:txBody>
      </p:sp>
      <p:sp>
        <p:nvSpPr>
          <p:cNvPr id="34819" name="Rectangle 3"/>
          <p:cNvSpPr>
            <a:spLocks noGrp="1" noChangeArrowheads="1"/>
          </p:cNvSpPr>
          <p:nvPr>
            <p:ph type="body" idx="1"/>
          </p:nvPr>
        </p:nvSpPr>
        <p:spPr>
          <a:xfrm>
            <a:off x="685800" y="1219200"/>
            <a:ext cx="7772400" cy="5410200"/>
          </a:xfrm>
        </p:spPr>
        <p:txBody>
          <a:bodyPr/>
          <a:lstStyle/>
          <a:p>
            <a:pPr eaLnBrk="1" hangingPunct="1">
              <a:lnSpc>
                <a:spcPct val="90000"/>
              </a:lnSpc>
            </a:pPr>
            <a:r>
              <a:rPr lang="en-GB" altLang="en-US" sz="2800" dirty="0">
                <a:latin typeface="Candara" panose="020E0502030303020204" pitchFamily="34" charset="0"/>
              </a:rPr>
              <a:t>Essentially, if a player joins a coalition, then she should decrease her emissions further, because she now also has to take into account the impact of her emissions on other players</a:t>
            </a:r>
          </a:p>
          <a:p>
            <a:pPr eaLnBrk="1" hangingPunct="1">
              <a:lnSpc>
                <a:spcPct val="90000"/>
              </a:lnSpc>
            </a:pPr>
            <a:r>
              <a:rPr lang="en-GB" altLang="en-US" sz="2800" dirty="0">
                <a:latin typeface="Candara" panose="020E0502030303020204" pitchFamily="34" charset="0"/>
              </a:rPr>
              <a:t>In return, the other coalition members further reduce their emissions – is this welfare improving or not? And does it reduce emissions?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62000" y="-76200"/>
            <a:ext cx="7772400" cy="1143000"/>
          </a:xfrm>
        </p:spPr>
        <p:txBody>
          <a:bodyPr/>
          <a:lstStyle/>
          <a:p>
            <a:r>
              <a:rPr lang="de-DE" sz="3200" dirty="0">
                <a:latin typeface="Candara" panose="020E0502030303020204" pitchFamily="34" charset="0"/>
              </a:rPr>
              <a:t>Lectures</a:t>
            </a:r>
            <a:endParaRPr lang="en-GB" sz="3200" dirty="0">
              <a:latin typeface="Candara" panose="020E0502030303020204" pitchFamily="34" charset="0"/>
            </a:endParaRPr>
          </a:p>
        </p:txBody>
      </p:sp>
      <p:sp>
        <p:nvSpPr>
          <p:cNvPr id="190467" name="Rectangle 3"/>
          <p:cNvSpPr>
            <a:spLocks noGrp="1" noChangeArrowheads="1"/>
          </p:cNvSpPr>
          <p:nvPr>
            <p:ph type="body" idx="1"/>
          </p:nvPr>
        </p:nvSpPr>
        <p:spPr>
          <a:xfrm>
            <a:off x="685800" y="838200"/>
            <a:ext cx="7772400" cy="5486400"/>
          </a:xfrm>
        </p:spPr>
        <p:txBody>
          <a:bodyPr/>
          <a:lstStyle/>
          <a:p>
            <a:pPr>
              <a:lnSpc>
                <a:spcPct val="90000"/>
              </a:lnSpc>
            </a:pPr>
            <a:r>
              <a:rPr lang="en-US" sz="2800" dirty="0">
                <a:latin typeface="Candara" panose="020E0502030303020204" pitchFamily="34" charset="0"/>
              </a:rPr>
              <a:t>Science</a:t>
            </a:r>
          </a:p>
          <a:p>
            <a:pPr>
              <a:lnSpc>
                <a:spcPct val="90000"/>
              </a:lnSpc>
            </a:pPr>
            <a:r>
              <a:rPr lang="en-US" sz="2800" dirty="0">
                <a:latin typeface="Candara" panose="020E0502030303020204" pitchFamily="34" charset="0"/>
              </a:rPr>
              <a:t>Scenarios &amp; emission reduction options</a:t>
            </a:r>
          </a:p>
          <a:p>
            <a:pPr>
              <a:lnSpc>
                <a:spcPct val="90000"/>
              </a:lnSpc>
            </a:pPr>
            <a:r>
              <a:rPr lang="en-US" sz="2800" dirty="0">
                <a:latin typeface="Candara" panose="020E0502030303020204" pitchFamily="34" charset="0"/>
              </a:rPr>
              <a:t>Costs of emission reduction</a:t>
            </a:r>
          </a:p>
          <a:p>
            <a:pPr>
              <a:lnSpc>
                <a:spcPct val="90000"/>
              </a:lnSpc>
            </a:pPr>
            <a:r>
              <a:rPr lang="en-US" sz="2800" dirty="0">
                <a:latin typeface="Candara" panose="020E0502030303020204" pitchFamily="34" charset="0"/>
              </a:rPr>
              <a:t>Instruments for emission reduction</a:t>
            </a:r>
          </a:p>
          <a:p>
            <a:pPr>
              <a:lnSpc>
                <a:spcPct val="90000"/>
              </a:lnSpc>
            </a:pPr>
            <a:r>
              <a:rPr lang="en-US" sz="2800" dirty="0">
                <a:latin typeface="Candara" panose="020E0502030303020204" pitchFamily="34" charset="0"/>
              </a:rPr>
              <a:t>Impacts of climate change &amp; adaptation</a:t>
            </a:r>
          </a:p>
          <a:p>
            <a:pPr>
              <a:lnSpc>
                <a:spcPct val="90000"/>
              </a:lnSpc>
            </a:pPr>
            <a:r>
              <a:rPr lang="en-US" sz="2800" dirty="0">
                <a:latin typeface="Candara" panose="020E0502030303020204" pitchFamily="34" charset="0"/>
              </a:rPr>
              <a:t>Economic impacts of climate change</a:t>
            </a:r>
          </a:p>
          <a:p>
            <a:pPr>
              <a:lnSpc>
                <a:spcPct val="90000"/>
              </a:lnSpc>
            </a:pPr>
            <a:r>
              <a:rPr lang="en-US" sz="2800" dirty="0">
                <a:latin typeface="Candara" panose="020E0502030303020204" pitchFamily="34" charset="0"/>
              </a:rPr>
              <a:t>Climate and development</a:t>
            </a:r>
          </a:p>
          <a:p>
            <a:pPr>
              <a:lnSpc>
                <a:spcPct val="90000"/>
              </a:lnSpc>
            </a:pPr>
            <a:r>
              <a:rPr lang="en-US" sz="2800" dirty="0">
                <a:latin typeface="Candara" panose="020E0502030303020204" pitchFamily="34" charset="0"/>
              </a:rPr>
              <a:t>Optimal emission reduction</a:t>
            </a:r>
          </a:p>
          <a:p>
            <a:pPr>
              <a:lnSpc>
                <a:spcPct val="90000"/>
              </a:lnSpc>
            </a:pPr>
            <a:r>
              <a:rPr lang="en-US" sz="2800" dirty="0">
                <a:latin typeface="Candara" panose="020E0502030303020204" pitchFamily="34" charset="0"/>
              </a:rPr>
              <a:t>Discounting, uncertainty, equity</a:t>
            </a:r>
          </a:p>
          <a:p>
            <a:pPr>
              <a:lnSpc>
                <a:spcPct val="90000"/>
              </a:lnSpc>
            </a:pPr>
            <a:r>
              <a:rPr lang="en-US" b="1" dirty="0">
                <a:latin typeface="Candara" panose="020E0502030303020204" pitchFamily="34" charset="0"/>
              </a:rPr>
              <a:t>International environmental agreements</a:t>
            </a:r>
          </a:p>
        </p:txBody>
      </p:sp>
    </p:spTree>
  </p:cSld>
  <p:clrMapOvr>
    <a:masterClrMapping/>
  </p:clrMapOvr>
  <mc:AlternateContent xmlns:mc="http://schemas.openxmlformats.org/markup-compatibility/2006" xmlns:p14="http://schemas.microsoft.com/office/powerpoint/2010/main">
    <mc:Choice Requires="p14">
      <p:transition spd="slow" p14:dur="2000" advTm="6530"/>
    </mc:Choice>
    <mc:Fallback xmlns="">
      <p:transition spd="slow" advTm="65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Coalition formation</a:t>
            </a:r>
            <a:endParaRPr lang="en-GB" altLang="en-US" sz="3600" dirty="0">
              <a:latin typeface="Candara" panose="020E0502030303020204" pitchFamily="34" charset="0"/>
            </a:endParaRPr>
          </a:p>
        </p:txBody>
      </p:sp>
      <p:sp>
        <p:nvSpPr>
          <p:cNvPr id="26627"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Costs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r>
              <a:rPr lang="de-DE" altLang="en-US" sz="2800" dirty="0">
                <a:latin typeface="Candara" panose="020E0502030303020204" pitchFamily="34" charset="0"/>
              </a:rPr>
              <a:t>Benefits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non-cooperative solution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628" name="Object 4"/>
              <p:cNvSpPr txBox="1"/>
              <p:nvPr/>
            </p:nvSpPr>
            <p:spPr bwMode="auto">
              <a:xfrm>
                <a:off x="1143000" y="1600200"/>
                <a:ext cx="3048000" cy="469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26628" name="Object 4"/>
              <p:cNvSpPr txBox="1">
                <a:spLocks noRot="1" noChangeAspect="1" noMove="1" noResize="1" noEditPoints="1" noAdjustHandles="1" noChangeArrowheads="1" noChangeShapeType="1" noTextEdit="1"/>
              </p:cNvSpPr>
              <p:nvPr/>
            </p:nvSpPr>
            <p:spPr bwMode="auto">
              <a:xfrm>
                <a:off x="1143000" y="1600200"/>
                <a:ext cx="3048000" cy="469900"/>
              </a:xfrm>
              <a:prstGeom prst="rect">
                <a:avLst/>
              </a:prstGeom>
              <a:blipFill>
                <a:blip r:embed="rId3"/>
                <a:stretch>
                  <a:fillRect l="-600" b="-2597"/>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629" name="Object 5"/>
              <p:cNvSpPr txBox="1"/>
              <p:nvPr/>
            </p:nvSpPr>
            <p:spPr bwMode="auto">
              <a:xfrm>
                <a:off x="1143000" y="2819400"/>
                <a:ext cx="6184900" cy="5080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oMath>
                  </m:oMathPara>
                </a14:m>
                <a:endParaRPr lang="en-GB" dirty="0"/>
              </a:p>
            </p:txBody>
          </p:sp>
        </mc:Choice>
        <mc:Fallback xmlns="">
          <p:sp>
            <p:nvSpPr>
              <p:cNvPr id="26629" name="Object 5"/>
              <p:cNvSpPr txBox="1">
                <a:spLocks noRot="1" noChangeAspect="1" noMove="1" noResize="1" noEditPoints="1" noAdjustHandles="1" noChangeArrowheads="1" noChangeShapeType="1" noTextEdit="1"/>
              </p:cNvSpPr>
              <p:nvPr/>
            </p:nvSpPr>
            <p:spPr bwMode="auto">
              <a:xfrm>
                <a:off x="1143000" y="2819400"/>
                <a:ext cx="6184900" cy="508000"/>
              </a:xfrm>
              <a:prstGeom prst="rect">
                <a:avLst/>
              </a:prstGeom>
              <a:blipFill>
                <a:blip r:embed="rId4"/>
                <a:stretch>
                  <a:fillRect l="-296" b="-7229"/>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630" name="Object 6"/>
              <p:cNvSpPr txBox="1"/>
              <p:nvPr/>
            </p:nvSpPr>
            <p:spPr bwMode="auto">
              <a:xfrm>
                <a:off x="685800" y="4419600"/>
                <a:ext cx="7670800" cy="939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smtClean="0">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b="0" i="1" smtClean="0">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6630" name="Object 6"/>
              <p:cNvSpPr txBox="1">
                <a:spLocks noRot="1" noChangeAspect="1" noMove="1" noResize="1" noEditPoints="1" noAdjustHandles="1" noChangeArrowheads="1" noChangeShapeType="1" noTextEdit="1"/>
              </p:cNvSpPr>
              <p:nvPr/>
            </p:nvSpPr>
            <p:spPr bwMode="auto">
              <a:xfrm>
                <a:off x="685800" y="4419600"/>
                <a:ext cx="7670800" cy="9398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 -2</a:t>
            </a:r>
            <a:endParaRPr lang="en-GB" altLang="en-US" sz="3600" dirty="0">
              <a:latin typeface="Candara" panose="020E0502030303020204" pitchFamily="34" charset="0"/>
            </a:endParaRPr>
          </a:p>
        </p:txBody>
      </p:sp>
      <p:sp>
        <p:nvSpPr>
          <p:cNvPr id="28675" name="Rectangle 3"/>
          <p:cNvSpPr>
            <a:spLocks noGrp="1" noChangeArrowheads="1"/>
          </p:cNvSpPr>
          <p:nvPr>
            <p:ph type="body" sz="half" idx="1"/>
          </p:nvPr>
        </p:nvSpPr>
        <p:spPr>
          <a:xfrm>
            <a:off x="685800" y="1219200"/>
            <a:ext cx="8001000" cy="4114800"/>
          </a:xfrm>
        </p:spPr>
        <p:txBody>
          <a:bodyPr/>
          <a:lstStyle/>
          <a:p>
            <a:pPr eaLnBrk="1" hangingPunct="1"/>
            <a:r>
              <a:rPr lang="de-DE" altLang="en-US" sz="2800" dirty="0">
                <a:latin typeface="Candara" panose="020E0502030303020204" pitchFamily="34" charset="0"/>
              </a:rPr>
              <a:t>The cooperative solution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So, player 1 increases its emission reduction, and gets increased emission reduction by the other player in return:</a:t>
            </a:r>
          </a:p>
          <a:p>
            <a:pPr eaLnBrk="1" hangingPunct="1"/>
            <a:endParaRPr lang="de-DE" altLang="en-US" sz="24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8676" name="Object 4"/>
              <p:cNvSpPr txBox="1"/>
              <p:nvPr/>
            </p:nvSpPr>
            <p:spPr bwMode="auto">
              <a:xfrm>
                <a:off x="1219200" y="1752600"/>
                <a:ext cx="7048500" cy="2006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oMath>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8676" name="Object 4"/>
              <p:cNvSpPr txBox="1">
                <a:spLocks noRot="1" noChangeAspect="1" noMove="1" noResize="1" noEditPoints="1" noAdjustHandles="1" noChangeArrowheads="1" noChangeShapeType="1" noTextEdit="1"/>
              </p:cNvSpPr>
              <p:nvPr/>
            </p:nvSpPr>
            <p:spPr bwMode="auto">
              <a:xfrm>
                <a:off x="1219200" y="1752600"/>
                <a:ext cx="7048500" cy="20066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677" name="Object 9"/>
              <p:cNvSpPr txBox="1">
                <a:spLocks noGrp="1"/>
              </p:cNvSpPr>
              <p:nvPr>
                <p:ph sz="half" idx="2"/>
              </p:nvPr>
            </p:nvSpPr>
            <p:spPr bwMode="auto">
              <a:xfrm>
                <a:off x="1219200" y="5334000"/>
                <a:ext cx="3810000" cy="95567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8677" name="Object 9"/>
              <p:cNvSpPr txBox="1">
                <a:spLocks noGrp="1" noRot="1" noChangeAspect="1" noMove="1" noResize="1" noEditPoints="1" noAdjustHandles="1" noChangeArrowheads="1" noChangeShapeType="1" noTextEdit="1"/>
              </p:cNvSpPr>
              <p:nvPr>
                <p:ph sz="half" idx="2"/>
              </p:nvPr>
            </p:nvSpPr>
            <p:spPr bwMode="auto">
              <a:xfrm>
                <a:off x="1219200" y="5334000"/>
                <a:ext cx="3810000" cy="955675"/>
              </a:xfrm>
              <a:prstGeom prst="rect">
                <a:avLst/>
              </a:prstGeom>
              <a:blipFill>
                <a:blip r:embed="rId4"/>
                <a:stretch>
                  <a:fillRect/>
                </a:stretch>
              </a:blipFill>
              <a:ln>
                <a:noFill/>
              </a:ln>
              <a:effectLst/>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 -3</a:t>
            </a:r>
            <a:endParaRPr lang="en-GB" altLang="en-US" sz="3600" dirty="0">
              <a:latin typeface="Candara" panose="020E0502030303020204" pitchFamily="34" charset="0"/>
            </a:endParaRPr>
          </a:p>
        </p:txBody>
      </p:sp>
      <p:sp>
        <p:nvSpPr>
          <p:cNvPr id="30723" name="Rectangle 3"/>
          <p:cNvSpPr>
            <a:spLocks noGrp="1" noChangeArrowheads="1"/>
          </p:cNvSpPr>
          <p:nvPr>
            <p:ph type="body" sz="half" idx="1"/>
          </p:nvPr>
        </p:nvSpPr>
        <p:spPr>
          <a:xfrm>
            <a:off x="685800" y="1219200"/>
            <a:ext cx="8001000" cy="4114800"/>
          </a:xfrm>
        </p:spPr>
        <p:txBody>
          <a:bodyPr/>
          <a:lstStyle/>
          <a:p>
            <a:pPr eaLnBrk="1" hangingPunct="1"/>
            <a:r>
              <a:rPr lang="de-DE" altLang="en-US" sz="2800" dirty="0">
                <a:latin typeface="Candara" panose="020E0502030303020204" pitchFamily="34" charset="0"/>
              </a:rPr>
              <a:t>Difference in costs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Difference in benefits</a:t>
            </a:r>
          </a:p>
          <a:p>
            <a:pPr eaLnBrk="1" hangingPunct="1"/>
            <a:endParaRPr lang="de-DE" altLang="en-US" sz="24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0724" name="Object 4"/>
              <p:cNvSpPr txBox="1"/>
              <p:nvPr/>
            </p:nvSpPr>
            <p:spPr bwMode="auto">
              <a:xfrm>
                <a:off x="685800" y="1828800"/>
                <a:ext cx="8153400" cy="1117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p>
                        <m:sSupPr>
                          <m:ctrlPr>
                            <a:rPr lang="en-GB" i="1">
                              <a:solidFill>
                                <a:srgbClr val="000000"/>
                              </a:solidFill>
                              <a:latin typeface="Cambria Math" panose="02040503050406030204" pitchFamily="18" charset="0"/>
                            </a:rPr>
                          </m:ctrlPr>
                        </m:sSupPr>
                        <m:e>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e>
                          </m:d>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p>
                        <m:sSupPr>
                          <m:ctrlPr>
                            <a:rPr lang="en-GB" i="1">
                              <a:solidFill>
                                <a:srgbClr val="000000"/>
                              </a:solidFill>
                              <a:latin typeface="Cambria Math" panose="02040503050406030204" pitchFamily="18" charset="0"/>
                            </a:rPr>
                          </m:ctrlPr>
                        </m:sSupPr>
                        <m:e>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e>
                          </m:d>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e>
                      </m:d>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oMath>
                  </m:oMathPara>
                </a14:m>
                <a:endParaRPr lang="en-GB" dirty="0"/>
              </a:p>
            </p:txBody>
          </p:sp>
        </mc:Choice>
        <mc:Fallback xmlns="">
          <p:sp>
            <p:nvSpPr>
              <p:cNvPr id="30724" name="Object 4"/>
              <p:cNvSpPr txBox="1">
                <a:spLocks noRot="1" noChangeAspect="1" noMove="1" noResize="1" noEditPoints="1" noAdjustHandles="1" noChangeArrowheads="1" noChangeShapeType="1" noTextEdit="1"/>
              </p:cNvSpPr>
              <p:nvPr/>
            </p:nvSpPr>
            <p:spPr bwMode="auto">
              <a:xfrm>
                <a:off x="685800" y="1828800"/>
                <a:ext cx="8153400" cy="11176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25" name="Object 5"/>
              <p:cNvSpPr txBox="1">
                <a:spLocks noGrp="1"/>
              </p:cNvSpPr>
              <p:nvPr>
                <p:ph sz="half" idx="2"/>
              </p:nvPr>
            </p:nvSpPr>
            <p:spPr bwMode="auto">
              <a:xfrm>
                <a:off x="1220788" y="3886200"/>
                <a:ext cx="7085012" cy="219392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oMath>
                    <m:oMath xmlns:m="http://schemas.openxmlformats.org/officeDocument/2006/math">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e>
                      </m:d>
                    </m:oMath>
                  </m:oMathPara>
                </a14:m>
                <a:endParaRPr lang="en-GB" dirty="0"/>
              </a:p>
            </p:txBody>
          </p:sp>
        </mc:Choice>
        <mc:Fallback xmlns="">
          <p:sp>
            <p:nvSpPr>
              <p:cNvPr id="30725" name="Object 5"/>
              <p:cNvSpPr txBox="1">
                <a:spLocks noGrp="1" noRot="1" noChangeAspect="1" noMove="1" noResize="1" noEditPoints="1" noAdjustHandles="1" noChangeArrowheads="1" noChangeShapeType="1" noTextEdit="1"/>
              </p:cNvSpPr>
              <p:nvPr>
                <p:ph sz="half" idx="2"/>
              </p:nvPr>
            </p:nvSpPr>
            <p:spPr bwMode="auto">
              <a:xfrm>
                <a:off x="1220788" y="3886200"/>
                <a:ext cx="7085012" cy="2193925"/>
              </a:xfrm>
              <a:prstGeom prst="rect">
                <a:avLst/>
              </a:prstGeom>
              <a:blipFill>
                <a:blip r:embed="rId4"/>
                <a:stretch>
                  <a:fillRect/>
                </a:stretch>
              </a:blipFill>
              <a:ln>
                <a:noFill/>
              </a:ln>
              <a:effectLst/>
            </p:spPr>
            <p:txBody>
              <a:bodyPr/>
              <a:lstStyle/>
              <a:p>
                <a:r>
                  <a:rPr lang="en-GB">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formation-4</a:t>
            </a:r>
            <a:endParaRPr lang="en-GB" altLang="en-US" sz="3600" dirty="0">
              <a:latin typeface="Candara" panose="020E0502030303020204" pitchFamily="34" charset="0"/>
            </a:endParaRPr>
          </a:p>
        </p:txBody>
      </p:sp>
      <p:sp>
        <p:nvSpPr>
          <p:cNvPr id="32771" name="Rectangle 3"/>
          <p:cNvSpPr>
            <a:spLocks noGrp="1" noChangeArrowheads="1"/>
          </p:cNvSpPr>
          <p:nvPr>
            <p:ph type="body" sz="half" idx="1"/>
          </p:nvPr>
        </p:nvSpPr>
        <p:spPr>
          <a:xfrm>
            <a:off x="685800" y="1219200"/>
            <a:ext cx="7543800" cy="5410200"/>
          </a:xfrm>
        </p:spPr>
        <p:txBody>
          <a:bodyPr/>
          <a:lstStyle/>
          <a:p>
            <a:pPr eaLnBrk="1" hangingPunct="1"/>
            <a:r>
              <a:rPr lang="de-DE" altLang="en-US" sz="2800" dirty="0">
                <a:latin typeface="Candara" panose="020E0502030303020204" pitchFamily="34" charset="0"/>
              </a:rPr>
              <a:t>Coalition if</a:t>
            </a:r>
          </a:p>
          <a:p>
            <a:pPr eaLnBrk="1" hangingPunct="1"/>
            <a:r>
              <a:rPr lang="en-GB" altLang="en-US" sz="2800" dirty="0">
                <a:latin typeface="Candara" panose="020E0502030303020204" pitchFamily="34" charset="0"/>
              </a:rPr>
              <a:t>That is, you want to promise a small extra reduction of your emissions, and get a big reduction of the other’s emissions in return</a:t>
            </a:r>
          </a:p>
          <a:p>
            <a:pPr eaLnBrk="1" hangingPunct="1"/>
            <a:r>
              <a:rPr lang="en-GB" altLang="en-US" sz="2800" dirty="0">
                <a:latin typeface="Candara" panose="020E0502030303020204" pitchFamily="34" charset="0"/>
              </a:rPr>
              <a:t>But, the other player expects the same</a:t>
            </a:r>
          </a:p>
          <a:p>
            <a:pPr eaLnBrk="1" hangingPunct="1"/>
            <a:r>
              <a:rPr lang="en-GB" altLang="en-US" sz="2800" dirty="0">
                <a:latin typeface="Candara" panose="020E0502030303020204" pitchFamily="34" charset="0"/>
              </a:rPr>
              <a:t>Coalition formation is barter trade – but without production, welfare gains are small</a:t>
            </a:r>
          </a:p>
          <a:p>
            <a:pPr eaLnBrk="1" hangingPunct="1"/>
            <a:r>
              <a:rPr lang="en-GB" altLang="en-US" sz="2800" dirty="0">
                <a:latin typeface="Candara" panose="020E0502030303020204" pitchFamily="34" charset="0"/>
              </a:rPr>
              <a:t>Costs are more than linear, benefits are linear, so changes in emissions are small too</a:t>
            </a:r>
          </a:p>
          <a:p>
            <a:pPr eaLnBrk="1" hangingPunct="1"/>
            <a:r>
              <a:rPr lang="en-GB" altLang="en-US" sz="2800" dirty="0">
                <a:latin typeface="Candara" panose="020E0502030303020204" pitchFamily="34" charset="0"/>
              </a:rPr>
              <a:t>Either coalition is small, or emission reduction is small</a:t>
            </a:r>
            <a:endParaRPr lang="en-GB" alt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2772" name="Object 4"/>
              <p:cNvSpPr txBox="1"/>
              <p:nvPr/>
            </p:nvSpPr>
            <p:spPr bwMode="auto">
              <a:xfrm>
                <a:off x="2895600" y="1198418"/>
                <a:ext cx="3962400" cy="3810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m:rPr>
                          <m:sty m:val="p"/>
                        </m:rPr>
                        <a:rPr lang="en-GB" sz="2800" i="1">
                          <a:solidFill>
                            <a:srgbClr val="000000"/>
                          </a:solidFill>
                          <a:latin typeface="Cambria Math" panose="02040503050406030204" pitchFamily="18" charset="0"/>
                        </a:rPr>
                        <m:t>Δ</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1</m:t>
                          </m:r>
                        </m:sub>
                      </m:sSub>
                      <m:r>
                        <a:rPr lang="en-GB" sz="2800" i="1">
                          <a:solidFill>
                            <a:srgbClr val="000000"/>
                          </a:solidFill>
                          <a:latin typeface="Cambria Math" panose="02040503050406030204" pitchFamily="18" charset="0"/>
                        </a:rPr>
                        <m:t>&lt;</m:t>
                      </m:r>
                      <m:r>
                        <m:rPr>
                          <m:sty m:val="p"/>
                        </m:rPr>
                        <a:rPr lang="en-GB" sz="2800" i="1">
                          <a:solidFill>
                            <a:srgbClr val="000000"/>
                          </a:solidFill>
                          <a:latin typeface="Cambria Math" panose="02040503050406030204" pitchFamily="18" charset="0"/>
                        </a:rPr>
                        <m:t>Δ</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𝐵</m:t>
                          </m:r>
                        </m:e>
                        <m:sub>
                          <m:r>
                            <a:rPr lang="en-GB" sz="2800" i="1">
                              <a:solidFill>
                                <a:srgbClr val="000000"/>
                              </a:solidFill>
                              <a:latin typeface="Cambria Math" panose="02040503050406030204" pitchFamily="18" charset="0"/>
                            </a:rPr>
                            <m:t>1</m:t>
                          </m:r>
                        </m:sub>
                      </m:sSub>
                      <m:r>
                        <a:rPr lang="en-GB" sz="2800" i="1">
                          <a:solidFill>
                            <a:srgbClr val="000000"/>
                          </a:solidFill>
                          <a:latin typeface="Cambria Math" panose="02040503050406030204" pitchFamily="18" charset="0"/>
                        </a:rPr>
                        <m:t>∧</m:t>
                      </m:r>
                      <m:r>
                        <m:rPr>
                          <m:sty m:val="p"/>
                        </m:rPr>
                        <a:rPr lang="en-GB" sz="2800" i="1">
                          <a:solidFill>
                            <a:srgbClr val="000000"/>
                          </a:solidFill>
                          <a:latin typeface="Cambria Math" panose="02040503050406030204" pitchFamily="18" charset="0"/>
                        </a:rPr>
                        <m:t>Δ</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2</m:t>
                          </m:r>
                        </m:sub>
                      </m:sSub>
                      <m:r>
                        <a:rPr lang="en-GB" sz="2800" i="1">
                          <a:solidFill>
                            <a:srgbClr val="000000"/>
                          </a:solidFill>
                          <a:latin typeface="Cambria Math" panose="02040503050406030204" pitchFamily="18" charset="0"/>
                        </a:rPr>
                        <m:t>&lt;</m:t>
                      </m:r>
                      <m:r>
                        <m:rPr>
                          <m:sty m:val="p"/>
                        </m:rPr>
                        <a:rPr lang="en-GB" sz="2800" i="1">
                          <a:solidFill>
                            <a:srgbClr val="000000"/>
                          </a:solidFill>
                          <a:latin typeface="Cambria Math" panose="02040503050406030204" pitchFamily="18" charset="0"/>
                        </a:rPr>
                        <m:t>Δ</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𝐵</m:t>
                          </m:r>
                        </m:e>
                        <m:sub>
                          <m:r>
                            <a:rPr lang="en-GB" sz="2800" i="1">
                              <a:solidFill>
                                <a:srgbClr val="000000"/>
                              </a:solidFill>
                              <a:latin typeface="Cambria Math" panose="02040503050406030204" pitchFamily="18" charset="0"/>
                            </a:rPr>
                            <m:t>2</m:t>
                          </m:r>
                        </m:sub>
                      </m:sSub>
                    </m:oMath>
                  </m:oMathPara>
                </a14:m>
                <a:endParaRPr lang="en-GB" sz="2800" dirty="0"/>
              </a:p>
            </p:txBody>
          </p:sp>
        </mc:Choice>
        <mc:Fallback xmlns="">
          <p:sp>
            <p:nvSpPr>
              <p:cNvPr id="32772" name="Object 4"/>
              <p:cNvSpPr txBox="1">
                <a:spLocks noRot="1" noChangeAspect="1" noMove="1" noResize="1" noEditPoints="1" noAdjustHandles="1" noChangeArrowheads="1" noChangeShapeType="1" noTextEdit="1"/>
              </p:cNvSpPr>
              <p:nvPr/>
            </p:nvSpPr>
            <p:spPr bwMode="auto">
              <a:xfrm>
                <a:off x="2895600" y="1198418"/>
                <a:ext cx="3962400" cy="381000"/>
              </a:xfrm>
              <a:prstGeom prst="rect">
                <a:avLst/>
              </a:prstGeom>
              <a:blipFill>
                <a:blip r:embed="rId3"/>
                <a:stretch>
                  <a:fillRect b="-22581"/>
                </a:stretch>
              </a:blipFill>
              <a:ln>
                <a:noFill/>
              </a:ln>
            </p:spPr>
            <p:txBody>
              <a:bodyPr/>
              <a:lstStyle/>
              <a:p>
                <a:r>
                  <a:rPr lang="en-GB">
                    <a:noFill/>
                  </a:rPr>
                  <a:t> </a:t>
                </a:r>
              </a:p>
            </p:txBody>
          </p:sp>
        </mc:Fallback>
      </mc:AlternateContent>
      <p:pic>
        <p:nvPicPr>
          <p:cNvPr id="32773" name="Picture 4" descr="ScottBarret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9250" y="5386234"/>
            <a:ext cx="11747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descr="Carlo-Carrar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75588" y="0"/>
            <a:ext cx="126841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b="1"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4188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8885" y="254439"/>
            <a:ext cx="5753100" cy="1143000"/>
          </a:xfrm>
        </p:spPr>
        <p:txBody>
          <a:bodyPr/>
          <a:lstStyle/>
          <a:p>
            <a:pPr eaLnBrk="1" hangingPunct="1"/>
            <a:r>
              <a:rPr lang="de-DE" altLang="en-US" sz="3600" dirty="0">
                <a:latin typeface="Candara" panose="020E0502030303020204" pitchFamily="34" charset="0"/>
                <a:ea typeface="Cambria" panose="02040503050406030204" pitchFamily="18" charset="0"/>
              </a:rPr>
              <a:t>International Climate Policy</a:t>
            </a:r>
            <a:endParaRPr lang="en-GB" altLang="en-US" sz="3600" dirty="0">
              <a:latin typeface="Candara" panose="020E0502030303020204" pitchFamily="34" charset="0"/>
              <a:ea typeface="Cambria" panose="02040503050406030204" pitchFamily="18" charset="0"/>
            </a:endParaRPr>
          </a:p>
        </p:txBody>
      </p:sp>
      <p:sp>
        <p:nvSpPr>
          <p:cNvPr id="36867" name="Rectangle 3"/>
          <p:cNvSpPr>
            <a:spLocks noGrp="1" noChangeArrowheads="1"/>
          </p:cNvSpPr>
          <p:nvPr>
            <p:ph type="body" idx="1"/>
          </p:nvPr>
        </p:nvSpPr>
        <p:spPr>
          <a:xfrm>
            <a:off x="152400" y="1661606"/>
            <a:ext cx="7772400" cy="4114800"/>
          </a:xfrm>
        </p:spPr>
        <p:txBody>
          <a:bodyPr/>
          <a:lstStyle/>
          <a:p>
            <a:pPr eaLnBrk="1" hangingPunct="1">
              <a:lnSpc>
                <a:spcPct val="90000"/>
              </a:lnSpc>
            </a:pPr>
            <a:r>
              <a:rPr lang="de-DE" altLang="en-US" sz="2800" dirty="0">
                <a:latin typeface="Candara" panose="020E0502030303020204" pitchFamily="34" charset="0"/>
              </a:rPr>
              <a:t>International climate policy has a long history of </a:t>
            </a:r>
            <a:r>
              <a:rPr lang="de-DE" altLang="en-US" sz="2800" dirty="0" err="1">
                <a:latin typeface="Candara" panose="020E0502030303020204" pitchFamily="34" charset="0"/>
              </a:rPr>
              <a:t>good</a:t>
            </a:r>
            <a:r>
              <a:rPr lang="de-DE" altLang="en-US" sz="2800" dirty="0">
                <a:latin typeface="Candara" panose="020E0502030303020204" pitchFamily="34" charset="0"/>
              </a:rPr>
              <a:t> </a:t>
            </a:r>
            <a:r>
              <a:rPr lang="de-DE" altLang="en-US" sz="2800" dirty="0" err="1">
                <a:latin typeface="Candara" panose="020E0502030303020204" pitchFamily="34" charset="0"/>
              </a:rPr>
              <a:t>intentions</a:t>
            </a:r>
            <a:endParaRPr lang="de-DE" altLang="en-US" sz="2800" dirty="0">
              <a:latin typeface="Candara" panose="020E0502030303020204" pitchFamily="34" charset="0"/>
            </a:endParaRPr>
          </a:p>
        </p:txBody>
      </p:sp>
    </p:spTree>
    <p:extLst>
      <p:ext uri="{BB962C8B-B14F-4D97-AF65-F5344CB8AC3E}">
        <p14:creationId xmlns:p14="http://schemas.microsoft.com/office/powerpoint/2010/main" val="3271217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D159F559-957D-449A-AD42-8A866AE6A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4800"/>
            <a:ext cx="7218218" cy="72182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8885" y="254439"/>
            <a:ext cx="5753100" cy="1143000"/>
          </a:xfrm>
        </p:spPr>
        <p:txBody>
          <a:bodyPr/>
          <a:lstStyle/>
          <a:p>
            <a:pPr eaLnBrk="1" hangingPunct="1"/>
            <a:r>
              <a:rPr lang="de-DE" altLang="en-US" sz="3600" dirty="0">
                <a:latin typeface="Candara" panose="020E0502030303020204" pitchFamily="34" charset="0"/>
                <a:ea typeface="Cambria" panose="02040503050406030204" pitchFamily="18" charset="0"/>
              </a:rPr>
              <a:t>International Climate Policy</a:t>
            </a:r>
            <a:endParaRPr lang="en-GB" altLang="en-US" sz="3600" dirty="0">
              <a:latin typeface="Candara" panose="020E0502030303020204" pitchFamily="34" charset="0"/>
              <a:ea typeface="Cambria" panose="02040503050406030204" pitchFamily="18" charset="0"/>
            </a:endParaRPr>
          </a:p>
        </p:txBody>
      </p:sp>
      <p:sp>
        <p:nvSpPr>
          <p:cNvPr id="36867" name="Rectangle 3"/>
          <p:cNvSpPr>
            <a:spLocks noGrp="1" noChangeArrowheads="1"/>
          </p:cNvSpPr>
          <p:nvPr>
            <p:ph type="body" idx="1"/>
          </p:nvPr>
        </p:nvSpPr>
        <p:spPr>
          <a:xfrm>
            <a:off x="152400" y="1661606"/>
            <a:ext cx="7772400" cy="4114800"/>
          </a:xfrm>
        </p:spPr>
        <p:txBody>
          <a:bodyPr/>
          <a:lstStyle/>
          <a:p>
            <a:pPr eaLnBrk="1" hangingPunct="1">
              <a:lnSpc>
                <a:spcPct val="90000"/>
              </a:lnSpc>
            </a:pPr>
            <a:r>
              <a:rPr lang="de-DE" altLang="en-US" sz="2800" dirty="0">
                <a:latin typeface="Candara" panose="020E0502030303020204" pitchFamily="34" charset="0"/>
              </a:rPr>
              <a:t>International climate policy has a long history of good intentions</a:t>
            </a:r>
          </a:p>
          <a:p>
            <a:pPr eaLnBrk="1" hangingPunct="1">
              <a:lnSpc>
                <a:spcPct val="90000"/>
              </a:lnSpc>
            </a:pPr>
            <a:r>
              <a:rPr lang="de-DE" altLang="en-US" sz="2800" dirty="0">
                <a:latin typeface="Candara" panose="020E0502030303020204" pitchFamily="34" charset="0"/>
              </a:rPr>
              <a:t>Climate change has been on the scientific agenda since 1896, but global warming started booming in the early 1980s</a:t>
            </a:r>
          </a:p>
          <a:p>
            <a:pPr eaLnBrk="1" hangingPunct="1">
              <a:lnSpc>
                <a:spcPct val="90000"/>
              </a:lnSpc>
            </a:pPr>
            <a:r>
              <a:rPr lang="de-DE" altLang="en-US" sz="2800" dirty="0">
                <a:latin typeface="Candara" panose="020E0502030303020204" pitchFamily="34" charset="0"/>
              </a:rPr>
              <a:t>Politicians started paying attention in the late 1980s, and climate change was a major topic on the United Nations Conference on Environment and Development, Rio de Janeiro, 1992</a:t>
            </a:r>
          </a:p>
          <a:p>
            <a:pPr eaLnBrk="1" hangingPunct="1">
              <a:lnSpc>
                <a:spcPct val="90000"/>
              </a:lnSpc>
            </a:pPr>
            <a:r>
              <a:rPr lang="de-DE" altLang="en-US" sz="2800" dirty="0">
                <a:latin typeface="Candara" panose="020E0502030303020204" pitchFamily="34" charset="0"/>
              </a:rPr>
              <a:t>There, the UN Framework Convention on Climate Change (UNFCCC) was negotiated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0"/>
            <a:ext cx="2705100" cy="1685925"/>
          </a:xfrm>
          <a:prstGeom prst="rect">
            <a:avLst/>
          </a:prstGeom>
        </p:spPr>
      </p:pic>
      <p:pic>
        <p:nvPicPr>
          <p:cNvPr id="4" name="Picture 3" descr="A person wearing a suit and tie&#10;&#10;Description automatically generated">
            <a:extLst>
              <a:ext uri="{FF2B5EF4-FFF2-40B4-BE49-F238E27FC236}">
                <a16:creationId xmlns:a16="http://schemas.microsoft.com/office/drawing/2014/main" id="{EA1E6963-5F4A-4C0E-8368-E51D043AC9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175" y="2057400"/>
            <a:ext cx="1520825" cy="1905000"/>
          </a:xfrm>
          <a:prstGeom prst="rect">
            <a:avLst/>
          </a:prstGeom>
        </p:spPr>
      </p:pic>
    </p:spTree>
    <p:extLst>
      <p:ext uri="{BB962C8B-B14F-4D97-AF65-F5344CB8AC3E}">
        <p14:creationId xmlns:p14="http://schemas.microsoft.com/office/powerpoint/2010/main" val="166948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Intl. Climate Policy -2</a:t>
            </a:r>
            <a:endParaRPr lang="en-GB" altLang="en-US" sz="3600" dirty="0">
              <a:latin typeface="Candara" panose="020E0502030303020204" pitchFamily="34" charset="0"/>
            </a:endParaRPr>
          </a:p>
        </p:txBody>
      </p:sp>
      <p:sp>
        <p:nvSpPr>
          <p:cNvPr id="38915" name="Rectangle 1027"/>
          <p:cNvSpPr>
            <a:spLocks noGrp="1" noChangeArrowheads="1"/>
          </p:cNvSpPr>
          <p:nvPr>
            <p:ph type="body" idx="1"/>
          </p:nvPr>
        </p:nvSpPr>
        <p:spPr>
          <a:xfrm>
            <a:off x="685800" y="1219200"/>
            <a:ext cx="7772400" cy="4114800"/>
          </a:xfrm>
        </p:spPr>
        <p:txBody>
          <a:bodyPr/>
          <a:lstStyle/>
          <a:p>
            <a:pPr eaLnBrk="1" hangingPunct="1">
              <a:lnSpc>
                <a:spcPct val="90000"/>
              </a:lnSpc>
            </a:pPr>
            <a:r>
              <a:rPr lang="de-DE" altLang="en-US" sz="2800" dirty="0">
                <a:latin typeface="Candara" panose="020E0502030303020204" pitchFamily="34" charset="0"/>
              </a:rPr>
              <a:t>The FCCC is ratified by almost all countries</a:t>
            </a:r>
          </a:p>
          <a:p>
            <a:pPr eaLnBrk="1" hangingPunct="1">
              <a:lnSpc>
                <a:spcPct val="90000"/>
              </a:lnSpc>
            </a:pPr>
            <a:r>
              <a:rPr lang="de-DE" altLang="en-US" sz="2800" dirty="0">
                <a:latin typeface="Candara" panose="020E0502030303020204" pitchFamily="34" charset="0"/>
              </a:rPr>
              <a:t>The FCCC is a </a:t>
            </a:r>
            <a:r>
              <a:rPr lang="de-DE" altLang="en-US" sz="2800" i="1" dirty="0">
                <a:latin typeface="Candara" panose="020E0502030303020204" pitchFamily="34" charset="0"/>
              </a:rPr>
              <a:t>framework</a:t>
            </a:r>
            <a:r>
              <a:rPr lang="de-DE" altLang="en-US" sz="2800" dirty="0">
                <a:latin typeface="Candara" panose="020E0502030303020204" pitchFamily="34" charset="0"/>
              </a:rPr>
              <a:t> convention, that is, it sets the rules for later negotiations but does not establish policy targets itself</a:t>
            </a:r>
          </a:p>
          <a:p>
            <a:pPr eaLnBrk="1" hangingPunct="1">
              <a:lnSpc>
                <a:spcPct val="90000"/>
              </a:lnSpc>
            </a:pPr>
            <a:r>
              <a:rPr lang="de-DE" altLang="en-US" sz="2800" dirty="0">
                <a:latin typeface="Candara" panose="020E0502030303020204" pitchFamily="34" charset="0"/>
              </a:rPr>
              <a:t>Except for two.</a:t>
            </a:r>
          </a:p>
          <a:p>
            <a:pPr eaLnBrk="1" hangingPunct="1">
              <a:lnSpc>
                <a:spcPct val="90000"/>
              </a:lnSpc>
            </a:pPr>
            <a:r>
              <a:rPr lang="de-DE" altLang="en-US" sz="2800" dirty="0">
                <a:latin typeface="Candara" panose="020E0502030303020204" pitchFamily="34" charset="0"/>
              </a:rPr>
              <a:t>First, the FCCC acknowledges the „common but differentiated responsibilities“ of countries, that is, this is global problem that is of OECD making, so the OECD should take the lead in solving it</a:t>
            </a:r>
          </a:p>
          <a:p>
            <a:pPr eaLnBrk="1" hangingPunct="1">
              <a:lnSpc>
                <a:spcPct val="90000"/>
              </a:lnSpc>
            </a:pPr>
            <a:r>
              <a:rPr lang="de-DE" altLang="en-US" sz="2800" dirty="0">
                <a:latin typeface="Candara" panose="020E0502030303020204" pitchFamily="34" charset="0"/>
              </a:rPr>
              <a:t>Second, concentrations should be stabilized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7772400" cy="990600"/>
          </a:xfrm>
        </p:spPr>
        <p:txBody>
          <a:bodyPr/>
          <a:lstStyle/>
          <a:p>
            <a:pPr eaLnBrk="1" hangingPunct="1"/>
            <a:r>
              <a:rPr lang="de-DE" altLang="en-US" sz="3600" dirty="0">
                <a:latin typeface="Candara" panose="020E0502030303020204" pitchFamily="34" charset="0"/>
              </a:rPr>
              <a:t>Intl. Climate Policy -3</a:t>
            </a:r>
            <a:endParaRPr lang="en-GB" altLang="en-US" sz="3600" dirty="0">
              <a:latin typeface="Candara" panose="020E0502030303020204" pitchFamily="34" charset="0"/>
            </a:endParaRPr>
          </a:p>
        </p:txBody>
      </p:sp>
      <p:sp>
        <p:nvSpPr>
          <p:cNvPr id="40963" name="Rectangle 3"/>
          <p:cNvSpPr>
            <a:spLocks noGrp="1" noChangeArrowheads="1"/>
          </p:cNvSpPr>
          <p:nvPr>
            <p:ph type="body" idx="1"/>
          </p:nvPr>
        </p:nvSpPr>
        <p:spPr>
          <a:xfrm>
            <a:off x="685800" y="838200"/>
            <a:ext cx="7772400" cy="4114800"/>
          </a:xfrm>
        </p:spPr>
        <p:txBody>
          <a:bodyPr/>
          <a:lstStyle/>
          <a:p>
            <a:pPr indent="0" eaLnBrk="1" hangingPunct="1">
              <a:buFontTx/>
              <a:buNone/>
            </a:pPr>
            <a:r>
              <a:rPr lang="de-DE" altLang="en-US" sz="2800" dirty="0">
                <a:latin typeface="Candara" panose="020E0502030303020204" pitchFamily="34" charset="0"/>
              </a:rPr>
              <a:t>The ultimate objective of [the United Nations Framework Convention on Climate Change] [...] is to achieve [...] </a:t>
            </a:r>
            <a:r>
              <a:rPr lang="de-DE" altLang="en-US" sz="2800" dirty="0">
                <a:solidFill>
                  <a:srgbClr val="FF0000"/>
                </a:solidFill>
                <a:latin typeface="Candara" panose="020E0502030303020204" pitchFamily="34" charset="0"/>
              </a:rPr>
              <a:t>stabilization</a:t>
            </a:r>
            <a:r>
              <a:rPr lang="de-DE" altLang="en-US" sz="2800" dirty="0">
                <a:latin typeface="Candara" panose="020E0502030303020204" pitchFamily="34" charset="0"/>
              </a:rPr>
              <a:t> of greenhouse gas concentrations in the atmosphere at a level that would prevent dangerous anthropogenic interference with the climate system. Such a level should be achieved within a time-frame sufficient to allow ecosystems to adapt naturally, to ensure that food production is not threatened and to enable economic development to proceed in a sustainable manner. </a:t>
            </a:r>
            <a:endParaRPr lang="en-GB" altLang="en-US" sz="2800" dirty="0">
              <a:latin typeface="Candara" panose="020E05020303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b="1"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161060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D3A38674-A347-4EE9-9F42-55B77BB45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9775"/>
            <a:ext cx="9144000" cy="5965825"/>
          </a:xfrm>
          <a:prstGeom prst="rect">
            <a:avLst/>
          </a:prstGeom>
          <a:noFill/>
          <a:extLst>
            <a:ext uri="{909E8E84-426E-40DD-AFC4-6F175D3DCCD1}">
              <a14:hiddenFill xmlns:a14="http://schemas.microsoft.com/office/drawing/2010/main">
                <a:solidFill>
                  <a:srgbClr val="FFFFFF"/>
                </a:solidFill>
              </a14:hiddenFill>
            </a:ext>
          </a:extLst>
        </p:spPr>
      </p:pic>
      <p:sp>
        <p:nvSpPr>
          <p:cNvPr id="44034" name="Rectangle 1026"/>
          <p:cNvSpPr>
            <a:spLocks noGrp="1" noChangeArrowheads="1"/>
          </p:cNvSpPr>
          <p:nvPr>
            <p:ph type="title"/>
          </p:nvPr>
        </p:nvSpPr>
        <p:spPr>
          <a:xfrm>
            <a:off x="685800" y="4458"/>
            <a:ext cx="7772400" cy="1143000"/>
          </a:xfrm>
        </p:spPr>
        <p:txBody>
          <a:bodyPr/>
          <a:lstStyle/>
          <a:p>
            <a:pPr eaLnBrk="1" hangingPunct="1">
              <a:lnSpc>
                <a:spcPct val="90000"/>
              </a:lnSpc>
            </a:pPr>
            <a:r>
              <a:rPr lang="de-DE" altLang="en-US" sz="3200" dirty="0">
                <a:latin typeface="Candara" panose="020E0502030303020204" pitchFamily="34" charset="0"/>
              </a:rPr>
              <a:t>UNFCCC started a series of negotiations</a:t>
            </a:r>
          </a:p>
        </p:txBody>
      </p:sp>
    </p:spTree>
    <p:extLst>
      <p:ext uri="{BB962C8B-B14F-4D97-AF65-F5344CB8AC3E}">
        <p14:creationId xmlns:p14="http://schemas.microsoft.com/office/powerpoint/2010/main" val="3610960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463632" y="304800"/>
            <a:ext cx="4495800" cy="1143000"/>
          </a:xfrm>
        </p:spPr>
        <p:txBody>
          <a:bodyPr/>
          <a:lstStyle/>
          <a:p>
            <a:pPr eaLnBrk="1" hangingPunct="1"/>
            <a:r>
              <a:rPr lang="de-DE" altLang="en-US" sz="3600" dirty="0">
                <a:latin typeface="Candara" panose="020E0502030303020204" pitchFamily="34" charset="0"/>
              </a:rPr>
              <a:t>Intl. Climate Policy -4</a:t>
            </a:r>
            <a:endParaRPr lang="en-GB" altLang="en-US" sz="3600" dirty="0">
              <a:latin typeface="Candara" panose="020E0502030303020204" pitchFamily="34" charset="0"/>
            </a:endParaRPr>
          </a:p>
        </p:txBody>
      </p:sp>
      <p:sp>
        <p:nvSpPr>
          <p:cNvPr id="44035" name="Rectangle 1027"/>
          <p:cNvSpPr>
            <a:spLocks noGrp="1" noChangeArrowheads="1"/>
          </p:cNvSpPr>
          <p:nvPr>
            <p:ph type="body" idx="1"/>
          </p:nvPr>
        </p:nvSpPr>
        <p:spPr>
          <a:xfrm>
            <a:off x="716604" y="1726862"/>
            <a:ext cx="7772400" cy="4114800"/>
          </a:xfrm>
        </p:spPr>
        <p:txBody>
          <a:bodyPr/>
          <a:lstStyle/>
          <a:p>
            <a:pPr eaLnBrk="1" hangingPunct="1">
              <a:lnSpc>
                <a:spcPct val="90000"/>
              </a:lnSpc>
            </a:pPr>
            <a:r>
              <a:rPr lang="de-DE" altLang="en-US" sz="2800" dirty="0">
                <a:latin typeface="Candara" panose="020E0502030303020204" pitchFamily="34" charset="0"/>
              </a:rPr>
              <a:t>The FCCC started a series of negotiations</a:t>
            </a:r>
          </a:p>
          <a:p>
            <a:pPr eaLnBrk="1" hangingPunct="1">
              <a:lnSpc>
                <a:spcPct val="90000"/>
              </a:lnSpc>
            </a:pPr>
            <a:r>
              <a:rPr lang="de-DE" altLang="en-US" sz="2800" dirty="0">
                <a:latin typeface="Candara" panose="020E0502030303020204" pitchFamily="34" charset="0"/>
              </a:rPr>
              <a:t>In 1995, in Berlin, there was almost an agreement</a:t>
            </a:r>
          </a:p>
          <a:p>
            <a:pPr eaLnBrk="1" hangingPunct="1">
              <a:lnSpc>
                <a:spcPct val="90000"/>
              </a:lnSpc>
            </a:pPr>
            <a:r>
              <a:rPr lang="de-DE" altLang="en-US" sz="2800" dirty="0">
                <a:latin typeface="Candara" panose="020E0502030303020204" pitchFamily="34" charset="0"/>
              </a:rPr>
              <a:t>In 1997, in Kyoto, there was one</a:t>
            </a:r>
          </a:p>
          <a:p>
            <a:pPr eaLnBrk="1" hangingPunct="1">
              <a:lnSpc>
                <a:spcPct val="90000"/>
              </a:lnSpc>
            </a:pPr>
            <a:r>
              <a:rPr lang="de-DE" altLang="en-US" sz="2800" dirty="0">
                <a:latin typeface="Candara" panose="020E0502030303020204" pitchFamily="34" charset="0"/>
              </a:rPr>
              <a:t>The Kyoto Protocol specifies</a:t>
            </a:r>
          </a:p>
          <a:p>
            <a:pPr lvl="1" eaLnBrk="1" hangingPunct="1">
              <a:lnSpc>
                <a:spcPct val="90000"/>
              </a:lnSpc>
            </a:pPr>
            <a:r>
              <a:rPr lang="de-DE" altLang="en-US" sz="2400" dirty="0">
                <a:latin typeface="Candara" panose="020E0502030303020204" pitchFamily="34" charset="0"/>
              </a:rPr>
              <a:t>Emission reduction targets</a:t>
            </a:r>
          </a:p>
          <a:p>
            <a:pPr lvl="1" eaLnBrk="1" hangingPunct="1">
              <a:lnSpc>
                <a:spcPct val="90000"/>
              </a:lnSpc>
            </a:pPr>
            <a:r>
              <a:rPr lang="de-DE" altLang="en-US" sz="2400" dirty="0">
                <a:latin typeface="Candara" panose="020E0502030303020204" pitchFamily="34" charset="0"/>
              </a:rPr>
              <a:t>International policy instruments</a:t>
            </a:r>
          </a:p>
          <a:p>
            <a:pPr eaLnBrk="1" hangingPunct="1">
              <a:lnSpc>
                <a:spcPct val="90000"/>
              </a:lnSpc>
            </a:pPr>
            <a:r>
              <a:rPr lang="de-DE" altLang="en-US" sz="2800" dirty="0">
                <a:latin typeface="Candara" panose="020E0502030303020204" pitchFamily="34" charset="0"/>
              </a:rPr>
              <a:t>Unfortunately, the Kyoto Protocol does not specify</a:t>
            </a:r>
          </a:p>
          <a:p>
            <a:pPr lvl="1" eaLnBrk="1" hangingPunct="1">
              <a:lnSpc>
                <a:spcPct val="90000"/>
              </a:lnSpc>
            </a:pPr>
            <a:r>
              <a:rPr lang="de-DE" altLang="en-US" sz="2400" dirty="0">
                <a:latin typeface="Candara" panose="020E0502030303020204" pitchFamily="34" charset="0"/>
              </a:rPr>
              <a:t>How to define and measure emissions</a:t>
            </a:r>
          </a:p>
          <a:p>
            <a:pPr lvl="1" eaLnBrk="1" hangingPunct="1">
              <a:lnSpc>
                <a:spcPct val="90000"/>
              </a:lnSpc>
            </a:pPr>
            <a:r>
              <a:rPr lang="de-DE" altLang="en-US" sz="2400" dirty="0">
                <a:latin typeface="Candara" panose="020E0502030303020204" pitchFamily="34" charset="0"/>
              </a:rPr>
              <a:t>To what extent instruments may be used</a:t>
            </a:r>
          </a:p>
          <a:p>
            <a:pPr lvl="1" eaLnBrk="1" hangingPunct="1">
              <a:lnSpc>
                <a:spcPct val="90000"/>
              </a:lnSpc>
            </a:pPr>
            <a:r>
              <a:rPr lang="de-DE" altLang="en-US" sz="2400" dirty="0">
                <a:latin typeface="Candara" panose="020E0502030303020204" pitchFamily="34" charset="0"/>
              </a:rPr>
              <a:t>What happens if targets are violated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19375" cy="17430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9900" y="0"/>
            <a:ext cx="2324100" cy="17430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a:xfrm>
            <a:off x="2400300" y="140637"/>
            <a:ext cx="3886200" cy="1143000"/>
          </a:xfrm>
        </p:spPr>
        <p:txBody>
          <a:bodyPr/>
          <a:lstStyle/>
          <a:p>
            <a:pPr eaLnBrk="1" hangingPunct="1"/>
            <a:r>
              <a:rPr lang="de-DE" altLang="en-US" sz="3600" dirty="0">
                <a:latin typeface="Candara" panose="020E0502030303020204" pitchFamily="34" charset="0"/>
              </a:rPr>
              <a:t>Intl. Climate Policy -5</a:t>
            </a:r>
            <a:endParaRPr lang="en-GB" altLang="en-US" sz="3600" dirty="0">
              <a:latin typeface="Candara" panose="020E0502030303020204" pitchFamily="34" charset="0"/>
            </a:endParaRPr>
          </a:p>
        </p:txBody>
      </p:sp>
      <p:sp>
        <p:nvSpPr>
          <p:cNvPr id="46083" name="Rectangle 1027"/>
          <p:cNvSpPr>
            <a:spLocks noGrp="1" noChangeArrowheads="1"/>
          </p:cNvSpPr>
          <p:nvPr>
            <p:ph type="body" idx="1"/>
          </p:nvPr>
        </p:nvSpPr>
        <p:spPr>
          <a:xfrm>
            <a:off x="685800" y="1779057"/>
            <a:ext cx="7772400" cy="4114800"/>
          </a:xfrm>
        </p:spPr>
        <p:txBody>
          <a:bodyPr/>
          <a:lstStyle/>
          <a:p>
            <a:pPr eaLnBrk="1" hangingPunct="1">
              <a:lnSpc>
                <a:spcPct val="90000"/>
              </a:lnSpc>
            </a:pPr>
            <a:r>
              <a:rPr lang="de-DE" altLang="en-US" sz="2800" dirty="0">
                <a:latin typeface="Candara" panose="020E0502030303020204" pitchFamily="34" charset="0"/>
              </a:rPr>
              <a:t>In The Hague, there could have been an agreement, but the Europeans were too busy fighting each other </a:t>
            </a:r>
          </a:p>
          <a:p>
            <a:pPr eaLnBrk="1" hangingPunct="1">
              <a:lnSpc>
                <a:spcPct val="90000"/>
              </a:lnSpc>
            </a:pPr>
            <a:r>
              <a:rPr lang="de-DE" altLang="en-US" sz="2800" dirty="0">
                <a:latin typeface="Candara" panose="020E0502030303020204" pitchFamily="34" charset="0"/>
              </a:rPr>
              <a:t>Since then, EU position is pre-negotiated and pre-announced</a:t>
            </a:r>
          </a:p>
          <a:p>
            <a:pPr eaLnBrk="1" hangingPunct="1">
              <a:lnSpc>
                <a:spcPct val="90000"/>
              </a:lnSpc>
            </a:pPr>
            <a:r>
              <a:rPr lang="de-DE" altLang="en-US" sz="2800" dirty="0">
                <a:latin typeface="Candara" panose="020E0502030303020204" pitchFamily="34" charset="0"/>
              </a:rPr>
              <a:t>US government changed</a:t>
            </a:r>
          </a:p>
          <a:p>
            <a:pPr eaLnBrk="1" hangingPunct="1">
              <a:lnSpc>
                <a:spcPct val="90000"/>
              </a:lnSpc>
            </a:pPr>
            <a:r>
              <a:rPr lang="de-DE" altLang="en-US" sz="2800" dirty="0">
                <a:latin typeface="Candara" panose="020E0502030303020204" pitchFamily="34" charset="0"/>
              </a:rPr>
              <a:t>Finally, in Marrakech agreement was reached on measurement of sinks (generous), on instruments (generous) and on enforcement (none), while targets were relaxed</a:t>
            </a:r>
          </a:p>
          <a:p>
            <a:pPr eaLnBrk="1" hangingPunct="1">
              <a:lnSpc>
                <a:spcPct val="90000"/>
              </a:lnSpc>
            </a:pPr>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2589575" cy="172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32426"/>
            <a:ext cx="3124200" cy="175880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4072888" y="2612585"/>
            <a:ext cx="641987" cy="32099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5045" y="2594295"/>
            <a:ext cx="594046" cy="35642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9261" y="2585226"/>
            <a:ext cx="560709" cy="373126"/>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0739" y="1828799"/>
            <a:ext cx="917762" cy="1129553"/>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99442" y="3428999"/>
            <a:ext cx="1120358" cy="8398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Intl. Climate Policy -5</a:t>
            </a:r>
            <a:endParaRPr lang="en-GB" altLang="en-US" sz="3600" dirty="0">
              <a:latin typeface="Candara" panose="020E0502030303020204" pitchFamily="34" charset="0"/>
            </a:endParaRPr>
          </a:p>
        </p:txBody>
      </p:sp>
      <p:sp>
        <p:nvSpPr>
          <p:cNvPr id="48131" name="Rectangle 3"/>
          <p:cNvSpPr>
            <a:spLocks noGrp="1" noChangeArrowheads="1"/>
          </p:cNvSpPr>
          <p:nvPr>
            <p:ph type="body" idx="1"/>
          </p:nvPr>
        </p:nvSpPr>
        <p:spPr>
          <a:xfrm>
            <a:off x="685800" y="990600"/>
            <a:ext cx="7772400" cy="5562600"/>
          </a:xfrm>
        </p:spPr>
        <p:txBody>
          <a:bodyPr/>
          <a:lstStyle/>
          <a:p>
            <a:pPr eaLnBrk="1" hangingPunct="1"/>
            <a:r>
              <a:rPr lang="de-DE" altLang="en-US" sz="2800" dirty="0">
                <a:latin typeface="Candara" panose="020E0502030303020204" pitchFamily="34" charset="0"/>
              </a:rPr>
              <a:t>Since then, there have been more conferences, which were about fine-tuning</a:t>
            </a:r>
          </a:p>
          <a:p>
            <a:pPr eaLnBrk="1" hangingPunct="1"/>
            <a:r>
              <a:rPr lang="de-DE" altLang="en-US" sz="2800" dirty="0">
                <a:latin typeface="Candara" panose="020E0502030303020204" pitchFamily="34" charset="0"/>
              </a:rPr>
              <a:t>The EU offered greater bribes to Russia, and the Kyoto Protocol entered into force in February 2005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Intl. Climate Policy -6</a:t>
            </a:r>
            <a:endParaRPr lang="en-GB" altLang="en-US" sz="3600" dirty="0">
              <a:latin typeface="Candara" panose="020E0502030303020204" pitchFamily="34" charset="0"/>
            </a:endParaRPr>
          </a:p>
        </p:txBody>
      </p:sp>
      <p:sp>
        <p:nvSpPr>
          <p:cNvPr id="50179" name="Rectangle 3"/>
          <p:cNvSpPr>
            <a:spLocks noGrp="1" noChangeArrowheads="1"/>
          </p:cNvSpPr>
          <p:nvPr>
            <p:ph type="body" idx="1"/>
          </p:nvPr>
        </p:nvSpPr>
        <p:spPr>
          <a:xfrm>
            <a:off x="533400" y="862584"/>
            <a:ext cx="7772400" cy="5562600"/>
          </a:xfrm>
        </p:spPr>
        <p:txBody>
          <a:bodyPr/>
          <a:lstStyle/>
          <a:p>
            <a:pPr eaLnBrk="1" hangingPunct="1"/>
            <a:r>
              <a:rPr lang="de-DE" altLang="en-US" sz="2800" dirty="0">
                <a:latin typeface="Candara" panose="020E0502030303020204" pitchFamily="34" charset="0"/>
              </a:rPr>
              <a:t>The Kyoto targets are for 2008-12</a:t>
            </a:r>
          </a:p>
          <a:p>
            <a:pPr eaLnBrk="1" hangingPunct="1"/>
            <a:r>
              <a:rPr lang="de-DE" altLang="en-US" sz="2800" dirty="0">
                <a:latin typeface="Candara" panose="020E0502030303020204" pitchFamily="34" charset="0"/>
              </a:rPr>
              <a:t>The Kyoto Protocol did not expire: International flexibility mechanisms remain</a:t>
            </a:r>
          </a:p>
          <a:p>
            <a:pPr eaLnBrk="1" hangingPunct="1"/>
            <a:r>
              <a:rPr lang="de-DE" altLang="en-US" sz="2800" dirty="0">
                <a:latin typeface="Candara" panose="020E0502030303020204" pitchFamily="34" charset="0"/>
              </a:rPr>
              <a:t>Agreement in Bali in 2007 to negotiate new targets in 2009</a:t>
            </a:r>
          </a:p>
          <a:p>
            <a:pPr eaLnBrk="1" hangingPunct="1"/>
            <a:r>
              <a:rPr lang="de-DE" altLang="en-US" sz="2800" dirty="0">
                <a:latin typeface="Candara" panose="020E0502030303020204" pitchFamily="34" charset="0"/>
              </a:rPr>
              <a:t>Expectations were high in Copenhagen in 2009, and the backlash furious</a:t>
            </a:r>
          </a:p>
          <a:p>
            <a:pPr eaLnBrk="1" hangingPunct="1"/>
            <a:r>
              <a:rPr lang="de-DE" altLang="en-US" sz="2800" dirty="0">
                <a:latin typeface="Candara" panose="020E0502030303020204" pitchFamily="34" charset="0"/>
              </a:rPr>
              <a:t>Agreement in Cancun in 2010 to keep trying</a:t>
            </a:r>
          </a:p>
          <a:p>
            <a:pPr eaLnBrk="1" hangingPunct="1"/>
            <a:r>
              <a:rPr lang="de-DE" altLang="en-US" sz="2800" dirty="0">
                <a:latin typeface="Candara" panose="020E0502030303020204" pitchFamily="34" charset="0"/>
              </a:rPr>
              <a:t>Agreement in Durban in 2011 and Doha in 2012 to reach an agreement by 2015</a:t>
            </a:r>
          </a:p>
          <a:p>
            <a:pPr eaLnBrk="1" hangingPunct="1"/>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600701"/>
            <a:ext cx="1795492" cy="1257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99" y="5630735"/>
            <a:ext cx="2191545" cy="122726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5642932"/>
            <a:ext cx="1828800" cy="1215067"/>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2000" y="5334000"/>
            <a:ext cx="2032000" cy="15240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8344" y="0"/>
            <a:ext cx="2175656" cy="14478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00" y="3733800"/>
            <a:ext cx="1524000" cy="101265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9308" y="0"/>
            <a:ext cx="7772400" cy="1143000"/>
          </a:xfrm>
        </p:spPr>
        <p:txBody>
          <a:bodyPr/>
          <a:lstStyle/>
          <a:p>
            <a:pPr eaLnBrk="1" hangingPunct="1"/>
            <a:r>
              <a:rPr lang="de-DE" altLang="en-US" sz="3600" dirty="0">
                <a:latin typeface="Candara" panose="020E0502030303020204" pitchFamily="34" charset="0"/>
              </a:rPr>
              <a:t>Intl. Climate Policy -7</a:t>
            </a:r>
            <a:endParaRPr lang="en-GB" altLang="en-US" sz="3600" dirty="0">
              <a:latin typeface="Candara" panose="020E0502030303020204" pitchFamily="34" charset="0"/>
            </a:endParaRPr>
          </a:p>
        </p:txBody>
      </p:sp>
      <p:sp>
        <p:nvSpPr>
          <p:cNvPr id="52227" name="Rectangle 3"/>
          <p:cNvSpPr>
            <a:spLocks noGrp="1" noChangeArrowheads="1"/>
          </p:cNvSpPr>
          <p:nvPr>
            <p:ph type="body" idx="1"/>
          </p:nvPr>
        </p:nvSpPr>
        <p:spPr>
          <a:xfrm>
            <a:off x="187752" y="1292469"/>
            <a:ext cx="8768496" cy="5562600"/>
          </a:xfrm>
        </p:spPr>
        <p:txBody>
          <a:bodyPr/>
          <a:lstStyle/>
          <a:p>
            <a:pPr eaLnBrk="1" hangingPunct="1"/>
            <a:r>
              <a:rPr lang="de-DE" altLang="en-US" sz="2800" dirty="0">
                <a:latin typeface="Candara" panose="020E0502030303020204" pitchFamily="34" charset="0"/>
              </a:rPr>
              <a:t>The 2014 negotiations in Lima saw a change in tone: Intended Nationally Determined Contributions</a:t>
            </a:r>
          </a:p>
          <a:p>
            <a:pPr eaLnBrk="1" hangingPunct="1"/>
            <a:r>
              <a:rPr lang="de-DE" altLang="en-US" sz="2800" dirty="0">
                <a:latin typeface="Candara" panose="020E0502030303020204" pitchFamily="34" charset="0"/>
              </a:rPr>
              <a:t>Pledge and review is an alternative to legally binding targets, which are hard to agree on (free riding)</a:t>
            </a:r>
          </a:p>
          <a:p>
            <a:pPr eaLnBrk="1" hangingPunct="1"/>
            <a:r>
              <a:rPr lang="de-DE" altLang="en-US" sz="2800" dirty="0">
                <a:latin typeface="Candara" panose="020E0502030303020204" pitchFamily="34" charset="0"/>
              </a:rPr>
              <a:t>Tried and tested: Peace-keeping, pandemic risk</a:t>
            </a:r>
          </a:p>
          <a:p>
            <a:pPr eaLnBrk="1" hangingPunct="1"/>
            <a:r>
              <a:rPr lang="de-DE" altLang="en-US" sz="2800" dirty="0">
                <a:latin typeface="Candara" panose="020E0502030303020204" pitchFamily="34" charset="0"/>
              </a:rPr>
              <a:t>A rational actor, uncertain about the appropriate target, would offer little if there is a risk that the targets become binding</a:t>
            </a:r>
          </a:p>
          <a:p>
            <a:pPr eaLnBrk="1" hangingPunct="1"/>
            <a:r>
              <a:rPr lang="de-DE" altLang="en-US" sz="2800" dirty="0">
                <a:latin typeface="Candara" panose="020E0502030303020204" pitchFamily="34" charset="0"/>
              </a:rPr>
              <a:t>Pledge and review allows more honest bids</a:t>
            </a:r>
          </a:p>
          <a:p>
            <a:pPr eaLnBrk="1" hangingPunct="1"/>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257" y="2931"/>
            <a:ext cx="2056743" cy="136866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1099"/>
            <a:ext cx="6019800" cy="1143000"/>
          </a:xfrm>
        </p:spPr>
        <p:txBody>
          <a:bodyPr/>
          <a:lstStyle/>
          <a:p>
            <a:pPr eaLnBrk="1" hangingPunct="1"/>
            <a:r>
              <a:rPr lang="de-DE" altLang="en-US" sz="3600" dirty="0">
                <a:latin typeface="Candara" panose="020E0502030303020204" pitchFamily="34" charset="0"/>
              </a:rPr>
              <a:t>Intl. Climate</a:t>
            </a:r>
            <a:br>
              <a:rPr lang="de-DE" altLang="en-US" sz="3600" dirty="0">
                <a:latin typeface="Candara" panose="020E0502030303020204" pitchFamily="34" charset="0"/>
              </a:rPr>
            </a:br>
            <a:r>
              <a:rPr lang="de-DE" altLang="en-US" sz="3600" dirty="0">
                <a:latin typeface="Candara" panose="020E0502030303020204" pitchFamily="34" charset="0"/>
              </a:rPr>
              <a:t>Policy -10</a:t>
            </a:r>
            <a:endParaRPr lang="en-GB" altLang="en-US" sz="3600" dirty="0">
              <a:latin typeface="Candara" panose="020E0502030303020204" pitchFamily="34" charset="0"/>
            </a:endParaRPr>
          </a:p>
        </p:txBody>
      </p:sp>
      <p:sp>
        <p:nvSpPr>
          <p:cNvPr id="54275" name="Rectangle 3"/>
          <p:cNvSpPr>
            <a:spLocks noGrp="1" noChangeArrowheads="1"/>
          </p:cNvSpPr>
          <p:nvPr>
            <p:ph type="body" idx="1"/>
          </p:nvPr>
        </p:nvSpPr>
        <p:spPr>
          <a:xfrm>
            <a:off x="38559" y="1295400"/>
            <a:ext cx="9066881" cy="5562600"/>
          </a:xfrm>
        </p:spPr>
        <p:txBody>
          <a:bodyPr/>
          <a:lstStyle/>
          <a:p>
            <a:pPr eaLnBrk="1" hangingPunct="1"/>
            <a:r>
              <a:rPr lang="en-GB" altLang="en-US" sz="2800" dirty="0">
                <a:latin typeface="Candara" panose="020E0502030303020204" pitchFamily="34" charset="0"/>
              </a:rPr>
              <a:t>Paris 2015 set tough targets</a:t>
            </a:r>
          </a:p>
          <a:p>
            <a:pPr lvl="1" eaLnBrk="1" hangingPunct="1"/>
            <a:r>
              <a:rPr lang="en-GB" altLang="en-US" sz="2400" dirty="0">
                <a:latin typeface="Candara" panose="020E0502030303020204" pitchFamily="34" charset="0"/>
              </a:rPr>
              <a:t>2.0K or perhaps 1.5K</a:t>
            </a:r>
          </a:p>
          <a:p>
            <a:pPr eaLnBrk="1" hangingPunct="1"/>
            <a:r>
              <a:rPr lang="en-GB" altLang="en-US" sz="2800" dirty="0">
                <a:latin typeface="Candara" panose="020E0502030303020204" pitchFamily="34" charset="0"/>
              </a:rPr>
              <a:t>At the same time, there are no </a:t>
            </a:r>
            <a:r>
              <a:rPr lang="en-GB" altLang="en-US" sz="2800" b="1" dirty="0">
                <a:latin typeface="Candara" panose="020E0502030303020204" pitchFamily="34" charset="0"/>
              </a:rPr>
              <a:t>national</a:t>
            </a:r>
            <a:r>
              <a:rPr lang="en-GB" altLang="en-US" sz="2800" dirty="0">
                <a:latin typeface="Candara" panose="020E0502030303020204" pitchFamily="34" charset="0"/>
              </a:rPr>
              <a:t> targets: Countries are obliged to do whatever they want, although climate policy is supposed to intensify</a:t>
            </a:r>
          </a:p>
          <a:p>
            <a:pPr eaLnBrk="1" hangingPunct="1"/>
            <a:r>
              <a:rPr lang="en-GB" altLang="en-US" sz="2800" dirty="0">
                <a:latin typeface="Candara" panose="020E0502030303020204" pitchFamily="34" charset="0"/>
              </a:rPr>
              <a:t>Developing countries thus lost their leverage, and Paris 2015 is the first COP at which no additional funding was pledged</a:t>
            </a:r>
          </a:p>
          <a:p>
            <a:pPr eaLnBrk="1" hangingPunct="1"/>
            <a:r>
              <a:rPr lang="en-GB" altLang="en-US" sz="2800" dirty="0">
                <a:latin typeface="Candara" panose="020E0502030303020204" pitchFamily="34" charset="0"/>
              </a:rPr>
              <a:t>A loss &amp; damage mechanism was agreed at Sharm el-Sheikh 2022, but without liability and without funds</a:t>
            </a:r>
          </a:p>
          <a:p>
            <a:pPr eaLnBrk="1" hangingPunct="1"/>
            <a:r>
              <a:rPr lang="en-GB" altLang="en-US" sz="2800" dirty="0">
                <a:latin typeface="Candara" panose="020E0502030303020204" pitchFamily="34" charset="0"/>
              </a:rPr>
              <a:t>Glasgow 2021 saw shift towards emissions targets</a:t>
            </a:r>
            <a:endParaRPr lang="en-GB" altLang="en-US" sz="2400" dirty="0">
              <a:latin typeface="Candara" panose="020E0502030303020204" pitchFamily="34" charset="0"/>
            </a:endParaRPr>
          </a:p>
          <a:p>
            <a:pPr eaLnBrk="1" hangingPunct="1"/>
            <a:endParaRPr lang="de-DE" altLang="en-US" sz="2800" dirty="0">
              <a:latin typeface="Comic Sans MS" panose="030F0702030302020204"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279" y="0"/>
            <a:ext cx="3091721" cy="2057400"/>
          </a:xfrm>
          <a:prstGeom prst="rect">
            <a:avLst/>
          </a:prstGeom>
        </p:spPr>
      </p:pic>
    </p:spTree>
    <p:extLst>
      <p:ext uri="{BB962C8B-B14F-4D97-AF65-F5344CB8AC3E}">
        <p14:creationId xmlns:p14="http://schemas.microsoft.com/office/powerpoint/2010/main" val="1131961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02796" y="57150"/>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70422" y="932730"/>
            <a:ext cx="8107752" cy="5054001"/>
          </a:xfrm>
        </p:spPr>
        <p:txBody>
          <a:bodyPr>
            <a:normAutofit fontScale="92500" lnSpcReduction="20000"/>
          </a:bodyPr>
          <a:lstStyle/>
          <a:p>
            <a:r>
              <a:rPr lang="en-GB" sz="3000" dirty="0">
                <a:latin typeface="Candara" panose="020E0502030303020204" pitchFamily="34" charset="0"/>
              </a:rPr>
              <a:t>4.2 Each Party shall prepare, communicate and maintain successive nationally determined contributions that it intends to achieve.  Parties shall pursue domestic mitigation measure with the aim of achieving the objectives of such contributions.</a:t>
            </a:r>
          </a:p>
          <a:p>
            <a:r>
              <a:rPr lang="en-GB" sz="3000" dirty="0">
                <a:latin typeface="Candara" panose="020E0502030303020204" pitchFamily="34" charset="0"/>
              </a:rPr>
              <a:t>4.3 Each Party’s successive nationally determined contribution will represent a progression beyond the Party’s then current nationally determined contribution […].</a:t>
            </a:r>
          </a:p>
          <a:p>
            <a:r>
              <a:rPr lang="en-GB" sz="3000" dirty="0">
                <a:latin typeface="Candara" panose="020E0502030303020204" pitchFamily="34" charset="0"/>
              </a:rPr>
              <a:t>4.11 A Party may at any time adjust its existing nationally determined contribution with a view to enhancing its level of ambition […].</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spTree>
    <p:extLst>
      <p:ext uri="{BB962C8B-B14F-4D97-AF65-F5344CB8AC3E}">
        <p14:creationId xmlns:p14="http://schemas.microsoft.com/office/powerpoint/2010/main" val="1187457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38200" y="87738"/>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18124" y="883719"/>
            <a:ext cx="8107752" cy="5230678"/>
          </a:xfrm>
        </p:spPr>
        <p:txBody>
          <a:bodyPr>
            <a:normAutofit/>
          </a:bodyPr>
          <a:lstStyle/>
          <a:p>
            <a:r>
              <a:rPr lang="en-GB" sz="2800" dirty="0">
                <a:latin typeface="Candara" panose="020E0502030303020204" pitchFamily="34" charset="0"/>
              </a:rPr>
              <a:t>14.3 The outcome of the global stocktake shall inform Parties in updating and enhancing, in a national determined manner, their actions […].</a:t>
            </a:r>
          </a:p>
          <a:p>
            <a:r>
              <a:rPr lang="en-GB" sz="2800" dirty="0">
                <a:latin typeface="Candara" panose="020E0502030303020204" pitchFamily="34" charset="0"/>
              </a:rPr>
              <a:t>15.1/2 […] compliance […] in a manner that is transparent, non-adversarial and non-punitive […]</a:t>
            </a:r>
          </a:p>
          <a:p>
            <a:r>
              <a:rPr lang="en-GB" sz="2800" dirty="0">
                <a:latin typeface="Candara" panose="020E0502030303020204" pitchFamily="34" charset="0"/>
              </a:rPr>
              <a:t>28.1 […] Party may withdraw from  this agreement</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spTree>
    <p:extLst>
      <p:ext uri="{BB962C8B-B14F-4D97-AF65-F5344CB8AC3E}">
        <p14:creationId xmlns:p14="http://schemas.microsoft.com/office/powerpoint/2010/main" val="2269654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38200" y="87738"/>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18124" y="883718"/>
            <a:ext cx="8107752" cy="5886543"/>
          </a:xfrm>
        </p:spPr>
        <p:txBody>
          <a:bodyPr>
            <a:normAutofit/>
          </a:bodyPr>
          <a:lstStyle/>
          <a:p>
            <a:r>
              <a:rPr lang="en-GB" sz="2800" dirty="0">
                <a:latin typeface="Candara" panose="020E0502030303020204" pitchFamily="34" charset="0"/>
              </a:rPr>
              <a:t>14.3 The outcome of the global stocktake shall inform Parties in updating and enhancing, in a national determined manner, their actions […].</a:t>
            </a:r>
          </a:p>
          <a:p>
            <a:r>
              <a:rPr lang="en-GB" sz="2800" dirty="0">
                <a:latin typeface="Candara" panose="020E0502030303020204" pitchFamily="34" charset="0"/>
              </a:rPr>
              <a:t>15.1/2 […] compliance […] in a manner that is transparent, non-adversarial and non-punitive […]</a:t>
            </a:r>
          </a:p>
          <a:p>
            <a:r>
              <a:rPr lang="en-GB" sz="2800" dirty="0">
                <a:latin typeface="Candara" panose="020E0502030303020204" pitchFamily="34" charset="0"/>
              </a:rPr>
              <a:t>28.1 […] Party may withdraw from  this agreement</a:t>
            </a:r>
          </a:p>
          <a:p>
            <a:endParaRPr lang="en-GB" sz="2800" dirty="0">
              <a:latin typeface="Candara" panose="020E0502030303020204" pitchFamily="34" charset="0"/>
            </a:endParaRPr>
          </a:p>
          <a:p>
            <a:endParaRPr lang="en-GB" sz="2800" dirty="0">
              <a:latin typeface="Candara" panose="020E0502030303020204" pitchFamily="34" charset="0"/>
            </a:endParaRPr>
          </a:p>
          <a:p>
            <a:endParaRPr lang="en-GB" sz="2800" dirty="0">
              <a:latin typeface="Candara" panose="020E0502030303020204" pitchFamily="34" charset="0"/>
            </a:endParaRPr>
          </a:p>
          <a:p>
            <a:r>
              <a:rPr lang="en-GB" sz="2800" dirty="0">
                <a:latin typeface="Candara" panose="020E0502030303020204" pitchFamily="34" charset="0"/>
              </a:rPr>
              <a:t>And that’s what Trump did, effective the day after the presidential election; Biden reversed course</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pic>
        <p:nvPicPr>
          <p:cNvPr id="5" name="Picture 4">
            <a:extLst>
              <a:ext uri="{FF2B5EF4-FFF2-40B4-BE49-F238E27FC236}">
                <a16:creationId xmlns:a16="http://schemas.microsoft.com/office/drawing/2014/main" id="{803F786C-2313-457D-9BAD-966B30C46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0914" y="3657600"/>
            <a:ext cx="3048000" cy="2099637"/>
          </a:xfrm>
          <a:prstGeom prst="rect">
            <a:avLst/>
          </a:prstGeom>
        </p:spPr>
      </p:pic>
    </p:spTree>
    <p:extLst>
      <p:ext uri="{BB962C8B-B14F-4D97-AF65-F5344CB8AC3E}">
        <p14:creationId xmlns:p14="http://schemas.microsoft.com/office/powerpoint/2010/main" val="353727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Optimal Climate Policy</a:t>
            </a:r>
            <a:endParaRPr lang="en-GB" altLang="en-US" sz="3600" dirty="0">
              <a:latin typeface="Candara" panose="020E0502030303020204" pitchFamily="34" charset="0"/>
            </a:endParaRPr>
          </a:p>
        </p:txBody>
      </p:sp>
      <p:sp>
        <p:nvSpPr>
          <p:cNvPr id="6147" name="Rectangle 3"/>
          <p:cNvSpPr>
            <a:spLocks noGrp="1" noChangeArrowheads="1"/>
          </p:cNvSpPr>
          <p:nvPr>
            <p:ph type="body" idx="1"/>
          </p:nvPr>
        </p:nvSpPr>
        <p:spPr>
          <a:xfrm>
            <a:off x="685800" y="1143000"/>
            <a:ext cx="7772400" cy="4572000"/>
          </a:xfrm>
        </p:spPr>
        <p:txBody>
          <a:bodyPr/>
          <a:lstStyle/>
          <a:p>
            <a:pPr eaLnBrk="1" hangingPunct="1">
              <a:lnSpc>
                <a:spcPct val="90000"/>
              </a:lnSpc>
            </a:pPr>
            <a:r>
              <a:rPr lang="de-DE" altLang="en-US" sz="2800" dirty="0">
                <a:latin typeface="Candara" panose="020E0502030303020204" pitchFamily="34" charset="0"/>
              </a:rPr>
              <a:t>In a static optimum, the marginal costs should equal the marginal benefits</a:t>
            </a:r>
          </a:p>
          <a:p>
            <a:pPr eaLnBrk="1" hangingPunct="1">
              <a:lnSpc>
                <a:spcPct val="90000"/>
              </a:lnSpc>
            </a:pPr>
            <a:r>
              <a:rPr lang="de-DE" altLang="en-US" sz="2800" dirty="0">
                <a:latin typeface="Candara" panose="020E0502030303020204" pitchFamily="34" charset="0"/>
              </a:rPr>
              <a:t>In a situation like climate change, where the benefits are a stock and the costs are a flow, the marginal costs should equal the net present value of the marginal benefits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Theory and practice</a:t>
            </a:r>
            <a:endParaRPr lang="en-GB" altLang="en-US" sz="3600" dirty="0">
              <a:latin typeface="Candara" panose="020E0502030303020204" pitchFamily="34" charset="0"/>
            </a:endParaRPr>
          </a:p>
        </p:txBody>
      </p:sp>
      <p:sp>
        <p:nvSpPr>
          <p:cNvPr id="56323" name="Rectangle 3"/>
          <p:cNvSpPr>
            <a:spLocks noGrp="1" noChangeArrowheads="1"/>
          </p:cNvSpPr>
          <p:nvPr>
            <p:ph type="body" idx="1"/>
          </p:nvPr>
        </p:nvSpPr>
        <p:spPr>
          <a:xfrm>
            <a:off x="685800" y="990600"/>
            <a:ext cx="7772400" cy="5562600"/>
          </a:xfrm>
        </p:spPr>
        <p:txBody>
          <a:bodyPr/>
          <a:lstStyle/>
          <a:p>
            <a:pPr eaLnBrk="1" hangingPunct="1"/>
            <a:r>
              <a:rPr lang="de-DE" altLang="en-US" sz="2800" dirty="0">
                <a:latin typeface="Candara" panose="020E0502030303020204" pitchFamily="34" charset="0"/>
              </a:rPr>
              <a:t>Game theory predicts that it will be hard to negotiate an international treaty on greenhouse gas emission reduction because it is a global public good</a:t>
            </a:r>
          </a:p>
          <a:p>
            <a:pPr eaLnBrk="1" hangingPunct="1"/>
            <a:r>
              <a:rPr lang="de-DE" altLang="en-US" sz="2800" dirty="0">
                <a:latin typeface="Candara" panose="020E0502030303020204" pitchFamily="34" charset="0"/>
              </a:rPr>
              <a:t>Over 30 years of international negotiations have lead to nothing much</a:t>
            </a: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But what about acid rain and the ozone layer? Do we not have successful international environmental treaties?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b="1"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242656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a:t>
            </a:r>
            <a:endParaRPr lang="en-GB" altLang="en-US" sz="3600" dirty="0">
              <a:latin typeface="Candara" panose="020E0502030303020204" pitchFamily="34" charset="0"/>
            </a:endParaRPr>
          </a:p>
        </p:txBody>
      </p:sp>
      <p:sp>
        <p:nvSpPr>
          <p:cNvPr id="58371" name="Rectangle 3"/>
          <p:cNvSpPr>
            <a:spLocks noGrp="1" noChangeArrowheads="1"/>
          </p:cNvSpPr>
          <p:nvPr>
            <p:ph type="body" idx="1"/>
          </p:nvPr>
        </p:nvSpPr>
        <p:spPr>
          <a:xfrm>
            <a:off x="685800" y="990600"/>
            <a:ext cx="7772400" cy="4114800"/>
          </a:xfrm>
        </p:spPr>
        <p:txBody>
          <a:bodyPr/>
          <a:lstStyle/>
          <a:p>
            <a:pPr>
              <a:lnSpc>
                <a:spcPct val="90000"/>
              </a:lnSpc>
            </a:pPr>
            <a:r>
              <a:rPr lang="de-DE" altLang="en-US" sz="2800" dirty="0">
                <a:latin typeface="Candara" panose="020E0502030303020204" pitchFamily="34" charset="0"/>
              </a:rPr>
              <a:t>Acid rain comes from the sulphur and nitrogen released when burning coal and oil</a:t>
            </a:r>
          </a:p>
          <a:p>
            <a:pPr>
              <a:lnSpc>
                <a:spcPct val="90000"/>
              </a:lnSpc>
            </a:pPr>
            <a:r>
              <a:rPr lang="de-DE" altLang="en-US" sz="2800" dirty="0">
                <a:latin typeface="Candara" panose="020E0502030303020204" pitchFamily="34" charset="0"/>
              </a:rPr>
              <a:t>It kills trees and fish, damages buildings, reduces visibility</a:t>
            </a:r>
          </a:p>
          <a:p>
            <a:pPr>
              <a:lnSpc>
                <a:spcPct val="90000"/>
              </a:lnSpc>
            </a:pPr>
            <a:endParaRPr lang="de-DE" altLang="en-US" sz="2800" dirty="0">
              <a:latin typeface="Candara" panose="020E0502030303020204" pitchFamily="34" charset="0"/>
            </a:endParaRPr>
          </a:p>
          <a:p>
            <a:pPr>
              <a:lnSpc>
                <a:spcPct val="90000"/>
              </a:lnSpc>
            </a:pPr>
            <a:r>
              <a:rPr lang="de-DE" altLang="en-US" sz="2800" dirty="0">
                <a:latin typeface="Candara" panose="020E0502030303020204" pitchFamily="34" charset="0"/>
              </a:rPr>
              <a:t>First, there was an agreement between a number of western European countries to cut emissions by 30%</a:t>
            </a:r>
          </a:p>
          <a:p>
            <a:pPr>
              <a:lnSpc>
                <a:spcPct val="90000"/>
              </a:lnSpc>
            </a:pPr>
            <a:r>
              <a:rPr lang="de-DE" altLang="en-US" sz="2800" dirty="0">
                <a:latin typeface="Candara" panose="020E0502030303020204" pitchFamily="34" charset="0"/>
              </a:rPr>
              <a:t>Then, there was a deal between all European countries to bring deposition to its critical load, and to close 60% of the gap by 2010; country targets were differentiated, and the East got help</a:t>
            </a:r>
            <a:endParaRPr lang="en-GB" altLang="en-US" sz="2800" dirty="0">
              <a:latin typeface="Candara" panose="020E0502030303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 -2</a:t>
            </a:r>
            <a:endParaRPr lang="en-GB" altLang="en-US" sz="3600" dirty="0">
              <a:latin typeface="Candara" panose="020E0502030303020204" pitchFamily="34" charset="0"/>
            </a:endParaRPr>
          </a:p>
        </p:txBody>
      </p:sp>
      <p:sp>
        <p:nvSpPr>
          <p:cNvPr id="60419"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In Europe, acid deposition is falling</a:t>
            </a:r>
          </a:p>
        </p:txBody>
      </p:sp>
      <p:pic>
        <p:nvPicPr>
          <p:cNvPr id="3" name="Picture 2" descr="A close up of a map&#10;&#10;Description automatically generated">
            <a:extLst>
              <a:ext uri="{FF2B5EF4-FFF2-40B4-BE49-F238E27FC236}">
                <a16:creationId xmlns:a16="http://schemas.microsoft.com/office/drawing/2014/main" id="{9A7DE965-7960-433B-81AB-BAFDD782D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0345"/>
            <a:ext cx="9144000" cy="557625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 -2</a:t>
            </a:r>
            <a:endParaRPr lang="en-GB" altLang="en-US" sz="3600" dirty="0">
              <a:latin typeface="Candara" panose="020E0502030303020204" pitchFamily="34" charset="0"/>
            </a:endParaRPr>
          </a:p>
        </p:txBody>
      </p:sp>
      <p:sp>
        <p:nvSpPr>
          <p:cNvPr id="60419"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In Europe, acid deposition is falling</a:t>
            </a:r>
          </a:p>
          <a:p>
            <a:pPr>
              <a:lnSpc>
                <a:spcPct val="90000"/>
              </a:lnSpc>
            </a:pPr>
            <a:r>
              <a:rPr lang="de-DE" altLang="en-US" sz="2800" dirty="0">
                <a:latin typeface="Candara" panose="020E0502030303020204" pitchFamily="34" charset="0"/>
              </a:rPr>
              <a:t>Why? It is a public good!</a:t>
            </a:r>
          </a:p>
          <a:p>
            <a:pPr>
              <a:lnSpc>
                <a:spcPct val="90000"/>
              </a:lnSpc>
            </a:pPr>
            <a:r>
              <a:rPr lang="de-DE" altLang="en-US" sz="2800" dirty="0">
                <a:latin typeface="Candara" panose="020E0502030303020204" pitchFamily="34" charset="0"/>
              </a:rPr>
              <a:t>Vehicles also contributed to urban air pollution</a:t>
            </a:r>
          </a:p>
          <a:p>
            <a:pPr>
              <a:lnSpc>
                <a:spcPct val="90000"/>
              </a:lnSpc>
            </a:pPr>
            <a:r>
              <a:rPr lang="de-DE" altLang="en-US" sz="2800" dirty="0">
                <a:latin typeface="Candara" panose="020E0502030303020204" pitchFamily="34" charset="0"/>
              </a:rPr>
              <a:t>Power plants typically operated by semi-governments</a:t>
            </a:r>
          </a:p>
          <a:p>
            <a:pPr>
              <a:lnSpc>
                <a:spcPct val="90000"/>
              </a:lnSpc>
            </a:pPr>
            <a:r>
              <a:rPr lang="de-DE" altLang="en-US" sz="2800" dirty="0">
                <a:latin typeface="Candara" panose="020E0502030303020204" pitchFamily="34" charset="0"/>
              </a:rPr>
              <a:t>There was strong public demand, and a not excessively expensive technical fix</a:t>
            </a:r>
          </a:p>
          <a:p>
            <a:pPr>
              <a:lnSpc>
                <a:spcPct val="90000"/>
              </a:lnSpc>
            </a:pPr>
            <a:r>
              <a:rPr lang="de-DE" altLang="en-US" sz="2800" dirty="0">
                <a:latin typeface="Candara" panose="020E0502030303020204" pitchFamily="34" charset="0"/>
              </a:rPr>
              <a:t>Coal, the dirtiest fuel, was becoming less and less competitive</a:t>
            </a:r>
          </a:p>
          <a:p>
            <a:pPr>
              <a:lnSpc>
                <a:spcPct val="90000"/>
              </a:lnSpc>
            </a:pPr>
            <a:r>
              <a:rPr lang="de-DE" altLang="en-US" sz="2800" dirty="0">
                <a:latin typeface="Candara" panose="020E0502030303020204" pitchFamily="34" charset="0"/>
              </a:rPr>
              <a:t>Eastern European industry collapsed</a:t>
            </a:r>
            <a:endParaRPr lang="en-GB" altLang="en-US" sz="2800" dirty="0">
              <a:latin typeface="Candara" panose="020E0502030303020204" pitchFamily="34" charset="0"/>
            </a:endParaRPr>
          </a:p>
        </p:txBody>
      </p:sp>
    </p:spTree>
    <p:extLst>
      <p:ext uri="{BB962C8B-B14F-4D97-AF65-F5344CB8AC3E}">
        <p14:creationId xmlns:p14="http://schemas.microsoft.com/office/powerpoint/2010/main" val="244431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Ozone Policy</a:t>
            </a:r>
            <a:endParaRPr lang="en-GB" altLang="en-US" sz="3600" dirty="0">
              <a:latin typeface="Candara" panose="020E0502030303020204" pitchFamily="34" charset="0"/>
            </a:endParaRPr>
          </a:p>
        </p:txBody>
      </p:sp>
      <p:sp>
        <p:nvSpPr>
          <p:cNvPr id="62467"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CFCs, used as refrigerants, solvants, propellants, destroy stratospheric ozone that keeps out carcinogenic UV radiation</a:t>
            </a:r>
          </a:p>
          <a:p>
            <a:pPr>
              <a:lnSpc>
                <a:spcPct val="90000"/>
              </a:lnSpc>
            </a:pPr>
            <a:r>
              <a:rPr lang="de-DE" altLang="en-US" sz="2800" dirty="0">
                <a:latin typeface="Candara" panose="020E0502030303020204" pitchFamily="34" charset="0"/>
              </a:rPr>
              <a:t>Vienna, 1985: Threat recognised; agreement on information sharing and scientific cooperation</a:t>
            </a:r>
          </a:p>
          <a:p>
            <a:pPr>
              <a:lnSpc>
                <a:spcPct val="90000"/>
              </a:lnSpc>
            </a:pPr>
            <a:r>
              <a:rPr lang="de-DE" altLang="en-US" sz="2800" dirty="0">
                <a:latin typeface="Candara" panose="020E0502030303020204" pitchFamily="34" charset="0"/>
              </a:rPr>
              <a:t>Montreal, 1988: 24 mainly OECD countries agree to phase out production and consumption of CFCs; 5 amendments that accelerate phase out and add new countries</a:t>
            </a:r>
            <a:endParaRPr lang="de-DE" altLang="en-US" sz="2400" dirty="0">
              <a:latin typeface="Candara" panose="020E0502030303020204" pitchFamily="34" charset="0"/>
            </a:endParaRPr>
          </a:p>
          <a:p>
            <a:pPr>
              <a:lnSpc>
                <a:spcPct val="90000"/>
              </a:lnSpc>
            </a:pPr>
            <a:r>
              <a:rPr lang="de-DE" altLang="en-US" sz="2800" dirty="0">
                <a:latin typeface="Candara" panose="020E0502030303020204" pitchFamily="34" charset="0"/>
              </a:rPr>
              <a:t>Jan 2001: Consumption and production of CFCs is forbidden in the OECD and in most developing countries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1ED5CF7-7975-4F3D-AEAF-73C50BC810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54588"/>
          </a:xfrm>
          <a:prstGeom prst="rect">
            <a:avLst/>
          </a:prstGeom>
        </p:spPr>
      </p:pic>
    </p:spTree>
    <p:extLst>
      <p:ext uri="{BB962C8B-B14F-4D97-AF65-F5344CB8AC3E}">
        <p14:creationId xmlns:p14="http://schemas.microsoft.com/office/powerpoint/2010/main" val="3798965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5C3FDC0-8151-4935-84B2-B170277470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54588"/>
          </a:xfrm>
          <a:prstGeom prst="rect">
            <a:avLst/>
          </a:prstGeom>
        </p:spPr>
      </p:pic>
    </p:spTree>
    <p:extLst>
      <p:ext uri="{BB962C8B-B14F-4D97-AF65-F5344CB8AC3E}">
        <p14:creationId xmlns:p14="http://schemas.microsoft.com/office/powerpoint/2010/main" val="671844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map&#10;&#10;Description automatically generated">
            <a:extLst>
              <a:ext uri="{FF2B5EF4-FFF2-40B4-BE49-F238E27FC236}">
                <a16:creationId xmlns:a16="http://schemas.microsoft.com/office/drawing/2014/main" id="{C928D59E-978A-4A32-A517-ADCB4F4D7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4343400"/>
            <a:ext cx="2514600" cy="2514600"/>
          </a:xfrm>
          <a:prstGeom prst="rect">
            <a:avLst/>
          </a:prstGeom>
        </p:spPr>
      </p:pic>
      <p:sp>
        <p:nvSpPr>
          <p:cNvPr id="64514" name="Rectangle 2"/>
          <p:cNvSpPr>
            <a:spLocks noGrp="1" noChangeArrowheads="1"/>
          </p:cNvSpPr>
          <p:nvPr>
            <p:ph type="title"/>
          </p:nvPr>
        </p:nvSpPr>
        <p:spPr>
          <a:xfrm>
            <a:off x="-892628" y="0"/>
            <a:ext cx="7772400" cy="1143000"/>
          </a:xfrm>
        </p:spPr>
        <p:txBody>
          <a:bodyPr/>
          <a:lstStyle/>
          <a:p>
            <a:r>
              <a:rPr lang="de-DE" altLang="en-US" sz="3600" dirty="0">
                <a:latin typeface="Candara" panose="020E0502030303020204" pitchFamily="34" charset="0"/>
              </a:rPr>
              <a:t>Ozone Policy -2</a:t>
            </a:r>
            <a:endParaRPr lang="en-GB" altLang="en-US" sz="3600" dirty="0">
              <a:latin typeface="Candara" panose="020E0502030303020204" pitchFamily="34" charset="0"/>
            </a:endParaRPr>
          </a:p>
        </p:txBody>
      </p:sp>
      <p:sp>
        <p:nvSpPr>
          <p:cNvPr id="64515" name="Rectangle 3"/>
          <p:cNvSpPr>
            <a:spLocks noGrp="1" noChangeArrowheads="1"/>
          </p:cNvSpPr>
          <p:nvPr>
            <p:ph type="body" idx="1"/>
          </p:nvPr>
        </p:nvSpPr>
        <p:spPr>
          <a:xfrm>
            <a:off x="152400" y="982070"/>
            <a:ext cx="8059615" cy="4114800"/>
          </a:xfrm>
        </p:spPr>
        <p:txBody>
          <a:bodyPr/>
          <a:lstStyle/>
          <a:p>
            <a:pPr>
              <a:lnSpc>
                <a:spcPct val="90000"/>
              </a:lnSpc>
            </a:pPr>
            <a:r>
              <a:rPr lang="de-DE" altLang="en-US" sz="2800" dirty="0">
                <a:latin typeface="Candara" panose="020E0502030303020204" pitchFamily="34" charset="0"/>
              </a:rPr>
              <a:t>Why this success?</a:t>
            </a:r>
          </a:p>
          <a:p>
            <a:pPr lvl="1">
              <a:lnSpc>
                <a:spcPct val="90000"/>
              </a:lnSpc>
            </a:pPr>
            <a:r>
              <a:rPr lang="de-DE" altLang="en-US" sz="2400" dirty="0">
                <a:latin typeface="Candara" panose="020E0502030303020204" pitchFamily="34" charset="0"/>
              </a:rPr>
              <a:t>Global public good</a:t>
            </a:r>
          </a:p>
          <a:p>
            <a:pPr>
              <a:lnSpc>
                <a:spcPct val="90000"/>
              </a:lnSpc>
            </a:pPr>
            <a:r>
              <a:rPr lang="de-DE" altLang="en-US" sz="2800" dirty="0">
                <a:latin typeface="Candara" panose="020E0502030303020204" pitchFamily="34" charset="0"/>
              </a:rPr>
              <a:t>Strong public demand</a:t>
            </a:r>
          </a:p>
          <a:p>
            <a:pPr>
              <a:lnSpc>
                <a:spcPct val="90000"/>
              </a:lnSpc>
            </a:pPr>
            <a:r>
              <a:rPr lang="de-DE" altLang="en-US" sz="2800" dirty="0">
                <a:latin typeface="Candara" panose="020E0502030303020204" pitchFamily="34" charset="0"/>
              </a:rPr>
              <a:t>Availability of a cheap, technological fix</a:t>
            </a:r>
          </a:p>
          <a:p>
            <a:pPr lvl="1">
              <a:lnSpc>
                <a:spcPct val="90000"/>
              </a:lnSpc>
            </a:pPr>
            <a:r>
              <a:rPr lang="de-DE" altLang="en-US" sz="2400" dirty="0">
                <a:latin typeface="Candara" panose="020E0502030303020204" pitchFamily="34" charset="0"/>
              </a:rPr>
              <a:t>DuPont brokered the deal at Montreal</a:t>
            </a:r>
          </a:p>
          <a:p>
            <a:pPr>
              <a:lnSpc>
                <a:spcPct val="90000"/>
              </a:lnSpc>
            </a:pPr>
            <a:r>
              <a:rPr lang="de-DE" altLang="en-US" sz="2800" dirty="0">
                <a:latin typeface="Candara" panose="020E0502030303020204" pitchFamily="34" charset="0"/>
              </a:rPr>
              <a:t>Developing countries bribed with money, technology, WTO access</a:t>
            </a:r>
          </a:p>
          <a:p>
            <a:pPr>
              <a:lnSpc>
                <a:spcPct val="90000"/>
              </a:lnSpc>
            </a:pPr>
            <a:r>
              <a:rPr lang="de-DE" altLang="en-US" sz="2800" dirty="0">
                <a:latin typeface="Candara" panose="020E0502030303020204" pitchFamily="34" charset="0"/>
              </a:rPr>
              <a:t>Illegal trade and waste remain a problem</a:t>
            </a:r>
          </a:p>
          <a:p>
            <a:pPr>
              <a:lnSpc>
                <a:spcPct val="90000"/>
              </a:lnSpc>
            </a:pPr>
            <a:r>
              <a:rPr lang="de-DE" altLang="en-US" sz="2800" dirty="0">
                <a:latin typeface="Candara" panose="020E0502030303020204" pitchFamily="34" charset="0"/>
              </a:rPr>
              <a:t>Trade sanctions</a:t>
            </a:r>
            <a:endParaRPr lang="en-GB" altLang="en-US" sz="2800" dirty="0">
              <a:latin typeface="Candara" panose="020E0502030303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981200"/>
            <a:ext cx="1676400" cy="2093415"/>
          </a:xfrm>
          <a:prstGeom prst="rect">
            <a:avLst/>
          </a:prstGeom>
        </p:spPr>
      </p:pic>
      <p:pic>
        <p:nvPicPr>
          <p:cNvPr id="4" name="Picture 3" descr="A view of a city at sunset&#10;&#10;Description automatically generated">
            <a:extLst>
              <a:ext uri="{FF2B5EF4-FFF2-40B4-BE49-F238E27FC236}">
                <a16:creationId xmlns:a16="http://schemas.microsoft.com/office/drawing/2014/main" id="{3E5CBDB3-1690-4DE6-B35A-B3A17452E6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287" y="0"/>
            <a:ext cx="3265714" cy="18288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Ozone Policy -3</a:t>
            </a:r>
            <a:endParaRPr lang="en-GB" altLang="en-US" sz="3600" dirty="0">
              <a:latin typeface="Candara" panose="020E0502030303020204" pitchFamily="34" charset="0"/>
            </a:endParaRPr>
          </a:p>
        </p:txBody>
      </p:sp>
      <p:sp>
        <p:nvSpPr>
          <p:cNvPr id="74755" name="Rectangle 3"/>
          <p:cNvSpPr>
            <a:spLocks noGrp="1" noChangeArrowheads="1"/>
          </p:cNvSpPr>
          <p:nvPr>
            <p:ph type="body" idx="1"/>
          </p:nvPr>
        </p:nvSpPr>
        <p:spPr>
          <a:xfrm>
            <a:off x="685800" y="990600"/>
            <a:ext cx="7772400" cy="4114800"/>
          </a:xfrm>
        </p:spPr>
        <p:txBody>
          <a:bodyPr/>
          <a:lstStyle/>
          <a:p>
            <a:pPr>
              <a:lnSpc>
                <a:spcPct val="90000"/>
              </a:lnSpc>
            </a:pPr>
            <a:r>
              <a:rPr lang="de-DE" altLang="en-US" sz="2800" dirty="0">
                <a:latin typeface="Candara" panose="020E0502030303020204" pitchFamily="34" charset="0"/>
              </a:rPr>
              <a:t>Montreal Protocol bans the export of CFCs</a:t>
            </a:r>
          </a:p>
          <a:p>
            <a:pPr>
              <a:lnSpc>
                <a:spcPct val="90000"/>
              </a:lnSpc>
            </a:pPr>
            <a:r>
              <a:rPr lang="de-DE" altLang="en-US" sz="2800" dirty="0">
                <a:latin typeface="Candara" panose="020E0502030303020204" pitchFamily="34" charset="0"/>
              </a:rPr>
              <a:t>CFCs are not difficult to make, but substantial economies of scale</a:t>
            </a:r>
          </a:p>
          <a:p>
            <a:pPr>
              <a:lnSpc>
                <a:spcPct val="90000"/>
              </a:lnSpc>
            </a:pPr>
            <a:r>
              <a:rPr lang="de-DE" altLang="en-US" sz="2800" dirty="0">
                <a:latin typeface="Candara" panose="020E0502030303020204" pitchFamily="34" charset="0"/>
              </a:rPr>
              <a:t>For countries without a domestic supply of CFCs, the choice is between</a:t>
            </a:r>
          </a:p>
          <a:p>
            <a:pPr lvl="1">
              <a:lnSpc>
                <a:spcPct val="90000"/>
              </a:lnSpc>
            </a:pPr>
            <a:r>
              <a:rPr lang="de-DE" altLang="en-US" sz="2400" dirty="0">
                <a:latin typeface="Candara" panose="020E0502030303020204" pitchFamily="34" charset="0"/>
              </a:rPr>
              <a:t>restricted supply of CFCs for a low price + unlimited supply of HFCs for a medium price</a:t>
            </a:r>
          </a:p>
          <a:p>
            <a:pPr lvl="1">
              <a:lnSpc>
                <a:spcPct val="90000"/>
              </a:lnSpc>
            </a:pPr>
            <a:r>
              <a:rPr lang="de-DE" altLang="en-US" sz="2400" dirty="0">
                <a:latin typeface="Candara" panose="020E0502030303020204" pitchFamily="34" charset="0"/>
              </a:rPr>
              <a:t>unlimited supply of CFCs at a high price</a:t>
            </a:r>
          </a:p>
          <a:p>
            <a:pPr>
              <a:lnSpc>
                <a:spcPct val="90000"/>
              </a:lnSpc>
            </a:pPr>
            <a:r>
              <a:rPr lang="de-DE" altLang="en-US" sz="2800" dirty="0">
                <a:latin typeface="Candara" panose="020E0502030303020204" pitchFamily="34" charset="0"/>
              </a:rPr>
              <a:t>This induced a lot of small countries to sign-up</a:t>
            </a:r>
          </a:p>
          <a:p>
            <a:pPr>
              <a:lnSpc>
                <a:spcPct val="90000"/>
              </a:lnSpc>
            </a:pPr>
            <a:r>
              <a:rPr lang="de-DE" altLang="en-US" sz="2800" dirty="0">
                <a:latin typeface="Candara" panose="020E0502030303020204" pitchFamily="34" charset="0"/>
              </a:rPr>
              <a:t>China and India got bribes: WTO and technology</a:t>
            </a:r>
            <a:endParaRPr lang="en-GB" altLang="en-US" sz="2800" dirty="0">
              <a:latin typeface="Candara" panose="020E0502030303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0" y="33968"/>
            <a:ext cx="9144000" cy="6634669"/>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152400"/>
            <a:ext cx="7772400" cy="1143000"/>
          </a:xfrm>
        </p:spPr>
        <p:txBody>
          <a:bodyPr/>
          <a:lstStyle/>
          <a:p>
            <a:r>
              <a:rPr lang="de-DE" altLang="en-US" sz="3600" dirty="0">
                <a:latin typeface="Candara" panose="020E0502030303020204" pitchFamily="34" charset="0"/>
              </a:rPr>
              <a:t>Ozone Policy -4</a:t>
            </a:r>
            <a:endParaRPr lang="en-GB" altLang="en-US" sz="3600" dirty="0">
              <a:latin typeface="Candara" panose="020E0502030303020204" pitchFamily="34" charset="0"/>
            </a:endParaRPr>
          </a:p>
        </p:txBody>
      </p:sp>
      <p:sp>
        <p:nvSpPr>
          <p:cNvPr id="78851" name="Rectangle 3"/>
          <p:cNvSpPr>
            <a:spLocks noGrp="1" noChangeArrowheads="1"/>
          </p:cNvSpPr>
          <p:nvPr>
            <p:ph type="body" idx="1"/>
          </p:nvPr>
        </p:nvSpPr>
        <p:spPr>
          <a:xfrm>
            <a:off x="457200" y="838200"/>
            <a:ext cx="8229600" cy="5334000"/>
          </a:xfrm>
        </p:spPr>
        <p:txBody>
          <a:bodyPr/>
          <a:lstStyle/>
          <a:p>
            <a:pPr>
              <a:lnSpc>
                <a:spcPct val="90000"/>
              </a:lnSpc>
            </a:pPr>
            <a:r>
              <a:rPr lang="de-DE" altLang="en-US" sz="2800" dirty="0">
                <a:latin typeface="Candara" panose="020E0502030303020204" pitchFamily="34" charset="0"/>
              </a:rPr>
              <a:t>Exporters of CFCs also happen to export its substitutes, choice is between</a:t>
            </a:r>
          </a:p>
          <a:p>
            <a:pPr lvl="1">
              <a:lnSpc>
                <a:spcPct val="90000"/>
              </a:lnSpc>
            </a:pPr>
            <a:r>
              <a:rPr lang="de-DE" altLang="en-US" sz="2400" dirty="0">
                <a:latin typeface="Candara" panose="020E0502030303020204" pitchFamily="34" charset="0"/>
              </a:rPr>
              <a:t>an unrestricted low-value market</a:t>
            </a:r>
          </a:p>
          <a:p>
            <a:pPr lvl="1">
              <a:lnSpc>
                <a:spcPct val="90000"/>
              </a:lnSpc>
            </a:pPr>
            <a:r>
              <a:rPr lang="de-DE" altLang="en-US" sz="2400" dirty="0">
                <a:latin typeface="Candara" panose="020E0502030303020204" pitchFamily="34" charset="0"/>
              </a:rPr>
              <a:t>a restricted low-value market plus a high-value growth market</a:t>
            </a:r>
          </a:p>
          <a:p>
            <a:pPr>
              <a:lnSpc>
                <a:spcPct val="90000"/>
              </a:lnSpc>
            </a:pPr>
            <a:r>
              <a:rPr lang="de-DE" altLang="en-US" sz="2800" dirty="0">
                <a:latin typeface="Candara" panose="020E0502030303020204" pitchFamily="34" charset="0"/>
              </a:rPr>
              <a:t>Domestic pressure for emission reduction</a:t>
            </a:r>
          </a:p>
          <a:p>
            <a:pPr>
              <a:lnSpc>
                <a:spcPct val="90000"/>
              </a:lnSpc>
            </a:pPr>
            <a:endParaRPr lang="de-DE" altLang="en-US" sz="2800" dirty="0">
              <a:latin typeface="Candara" panose="020E0502030303020204" pitchFamily="34" charset="0"/>
            </a:endParaRPr>
          </a:p>
          <a:p>
            <a:pPr>
              <a:lnSpc>
                <a:spcPct val="90000"/>
              </a:lnSpc>
            </a:pPr>
            <a:r>
              <a:rPr lang="de-DE" altLang="en-US" sz="2800" dirty="0">
                <a:latin typeface="Candara" panose="020E0502030303020204" pitchFamily="34" charset="0"/>
              </a:rPr>
              <a:t>HFCs replaced CFCs: No damage to ozone, but stronger greenhouse gases</a:t>
            </a:r>
            <a:endParaRPr lang="en-GB" altLang="en-US" sz="2400" dirty="0">
              <a:latin typeface="Comic Sans MS" panose="030F0702030302020204" pitchFamily="66" charset="0"/>
            </a:endParaRPr>
          </a:p>
        </p:txBody>
      </p:sp>
    </p:spTree>
    <p:extLst>
      <p:ext uri="{BB962C8B-B14F-4D97-AF65-F5344CB8AC3E}">
        <p14:creationId xmlns:p14="http://schemas.microsoft.com/office/powerpoint/2010/main" val="828730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190500"/>
            <a:ext cx="7772400" cy="1143000"/>
          </a:xfrm>
        </p:spPr>
        <p:txBody>
          <a:bodyPr/>
          <a:lstStyle/>
          <a:p>
            <a:r>
              <a:rPr lang="de-DE" altLang="en-US" sz="3600" dirty="0">
                <a:latin typeface="Candara" panose="020E0502030303020204" pitchFamily="34" charset="0"/>
              </a:rPr>
              <a:t>Ozone Policy -4</a:t>
            </a:r>
            <a:endParaRPr lang="en-GB" altLang="en-US" sz="3600" dirty="0">
              <a:latin typeface="Candara" panose="020E0502030303020204" pitchFamily="34" charset="0"/>
            </a:endParaRPr>
          </a:p>
        </p:txBody>
      </p:sp>
      <p:sp>
        <p:nvSpPr>
          <p:cNvPr id="78851" name="Rectangle 3"/>
          <p:cNvSpPr>
            <a:spLocks noGrp="1" noChangeArrowheads="1"/>
          </p:cNvSpPr>
          <p:nvPr>
            <p:ph type="body" idx="1"/>
          </p:nvPr>
        </p:nvSpPr>
        <p:spPr>
          <a:xfrm>
            <a:off x="381000" y="838200"/>
            <a:ext cx="8458200" cy="5334000"/>
          </a:xfrm>
        </p:spPr>
        <p:txBody>
          <a:bodyPr/>
          <a:lstStyle/>
          <a:p>
            <a:pPr>
              <a:lnSpc>
                <a:spcPct val="90000"/>
              </a:lnSpc>
            </a:pPr>
            <a:r>
              <a:rPr lang="de-DE" altLang="en-US" sz="2800" dirty="0">
                <a:latin typeface="Candara" panose="020E0502030303020204" pitchFamily="34" charset="0"/>
              </a:rPr>
              <a:t>HFCs replaced CFCs: No damage to ozone, but stronger greenhouse gases</a:t>
            </a:r>
          </a:p>
          <a:p>
            <a:pPr>
              <a:lnSpc>
                <a:spcPct val="90000"/>
              </a:lnSpc>
            </a:pPr>
            <a:r>
              <a:rPr lang="de-DE" altLang="en-US" sz="2800" dirty="0">
                <a:latin typeface="Candara" panose="020E0502030303020204" pitchFamily="34" charset="0"/>
              </a:rPr>
              <a:t>Ozone regulations are now used to phase out HFCs</a:t>
            </a:r>
            <a:endParaRPr lang="en-GB" altLang="en-US" sz="2800" dirty="0">
              <a:latin typeface="Candara" panose="020E0502030303020204" pitchFamily="34" charset="0"/>
            </a:endParaRPr>
          </a:p>
          <a:p>
            <a:pPr>
              <a:lnSpc>
                <a:spcPct val="90000"/>
              </a:lnSpc>
            </a:pPr>
            <a:endParaRPr lang="en-GB" altLang="en-US" sz="2400" dirty="0">
              <a:latin typeface="Comic Sans MS" panose="030F0702030302020204" pitchFamily="66" charset="0"/>
            </a:endParaRPr>
          </a:p>
        </p:txBody>
      </p:sp>
      <p:pic>
        <p:nvPicPr>
          <p:cNvPr id="3" name="Picture 2" descr="A large body of water with a city in the background&#10;&#10;Description automatically generated">
            <a:extLst>
              <a:ext uri="{FF2B5EF4-FFF2-40B4-BE49-F238E27FC236}">
                <a16:creationId xmlns:a16="http://schemas.microsoft.com/office/drawing/2014/main" id="{6DDFC837-5218-4822-8CAB-EB145E812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209800"/>
            <a:ext cx="6781800" cy="452927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0"/>
            <a:ext cx="7772400" cy="1143000"/>
          </a:xfrm>
        </p:spPr>
        <p:txBody>
          <a:bodyPr/>
          <a:lstStyle/>
          <a:p>
            <a:r>
              <a:rPr lang="en-GB" altLang="en-US" sz="3600" dirty="0">
                <a:latin typeface="Candara" panose="020E0502030303020204" pitchFamily="34" charset="0"/>
              </a:rPr>
              <a:t>Lessons for climate</a:t>
            </a:r>
          </a:p>
        </p:txBody>
      </p:sp>
      <p:sp>
        <p:nvSpPr>
          <p:cNvPr id="78851" name="Rectangle 3"/>
          <p:cNvSpPr>
            <a:spLocks noGrp="1" noChangeArrowheads="1"/>
          </p:cNvSpPr>
          <p:nvPr>
            <p:ph type="body" idx="1"/>
          </p:nvPr>
        </p:nvSpPr>
        <p:spPr>
          <a:xfrm>
            <a:off x="685800" y="914400"/>
            <a:ext cx="7772400" cy="4114800"/>
          </a:xfrm>
        </p:spPr>
        <p:txBody>
          <a:bodyPr/>
          <a:lstStyle/>
          <a:p>
            <a:pPr>
              <a:lnSpc>
                <a:spcPct val="90000"/>
              </a:lnSpc>
            </a:pPr>
            <a:r>
              <a:rPr lang="en-GB" altLang="en-US" sz="2800" dirty="0">
                <a:latin typeface="Candara" panose="020E0502030303020204" pitchFamily="34" charset="0"/>
              </a:rPr>
              <a:t>Emissions of acidifying gases and ozone-destroying gases have been reduced, even though this is an international public good</a:t>
            </a:r>
          </a:p>
          <a:p>
            <a:pPr>
              <a:lnSpc>
                <a:spcPct val="90000"/>
              </a:lnSpc>
            </a:pPr>
            <a:r>
              <a:rPr lang="en-GB" altLang="en-US" sz="2800" dirty="0">
                <a:latin typeface="Candara" panose="020E0502030303020204" pitchFamily="34" charset="0"/>
              </a:rPr>
              <a:t>Strong public demand</a:t>
            </a:r>
          </a:p>
          <a:p>
            <a:pPr>
              <a:lnSpc>
                <a:spcPct val="90000"/>
              </a:lnSpc>
            </a:pPr>
            <a:r>
              <a:rPr lang="en-GB" altLang="en-US" sz="2800" dirty="0">
                <a:latin typeface="Candara" panose="020E0502030303020204" pitchFamily="34" charset="0"/>
              </a:rPr>
              <a:t>Cheap alternative</a:t>
            </a:r>
          </a:p>
          <a:p>
            <a:pPr>
              <a:lnSpc>
                <a:spcPct val="90000"/>
              </a:lnSpc>
            </a:pPr>
            <a:r>
              <a:rPr lang="en-GB" altLang="en-US" sz="2800" dirty="0">
                <a:latin typeface="Candara" panose="020E0502030303020204" pitchFamily="34" charset="0"/>
              </a:rPr>
              <a:t>Acid rain: Emissions cut for other reasons</a:t>
            </a:r>
          </a:p>
          <a:p>
            <a:pPr>
              <a:lnSpc>
                <a:spcPct val="90000"/>
              </a:lnSpc>
            </a:pPr>
            <a:r>
              <a:rPr lang="en-GB" altLang="en-US" sz="2800" dirty="0">
                <a:latin typeface="Candara" panose="020E0502030303020204" pitchFamily="34" charset="0"/>
              </a:rPr>
              <a:t>Ozone hole: Alternative from same supplier</a:t>
            </a:r>
          </a:p>
          <a:p>
            <a:pPr>
              <a:lnSpc>
                <a:spcPct val="90000"/>
              </a:lnSpc>
            </a:pPr>
            <a:endParaRPr lang="en-GB" altLang="en-US" sz="2800" dirty="0">
              <a:latin typeface="Candara" panose="020E0502030303020204" pitchFamily="34" charset="0"/>
            </a:endParaRPr>
          </a:p>
          <a:p>
            <a:pPr>
              <a:lnSpc>
                <a:spcPct val="90000"/>
              </a:lnSpc>
            </a:pPr>
            <a:r>
              <a:rPr lang="en-GB" altLang="en-US" sz="2800" dirty="0">
                <a:latin typeface="Candara" panose="020E0502030303020204" pitchFamily="34" charset="0"/>
              </a:rPr>
              <a:t>Public demand apart, these characteristics do not carry over to climate change</a:t>
            </a:r>
          </a:p>
          <a:p>
            <a:pPr>
              <a:lnSpc>
                <a:spcPct val="90000"/>
              </a:lnSpc>
            </a:pPr>
            <a:endParaRPr lang="en-GB" altLang="en-US" sz="2400" dirty="0">
              <a:latin typeface="Comic Sans MS" panose="030F0702030302020204" pitchFamily="66" charset="0"/>
            </a:endParaRPr>
          </a:p>
          <a:p>
            <a:pPr>
              <a:lnSpc>
                <a:spcPct val="90000"/>
              </a:lnSpc>
            </a:pPr>
            <a:endParaRPr lang="en-GB" altLang="en-US" sz="2400" dirty="0">
              <a:latin typeface="Comic Sans MS" panose="030F0702030302020204" pitchFamily="66" charset="0"/>
            </a:endParaRPr>
          </a:p>
        </p:txBody>
      </p:sp>
    </p:spTree>
    <p:extLst>
      <p:ext uri="{BB962C8B-B14F-4D97-AF65-F5344CB8AC3E}">
        <p14:creationId xmlns:p14="http://schemas.microsoft.com/office/powerpoint/2010/main" val="93771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111500" y="2857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Comic Sans MS" panose="030F0702030302020204" pitchFamily="66" charset="0"/>
            </a:endParaRP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84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700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2" descr="WilliamNordhau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
            <a:ext cx="9493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3" descr="ZiliYan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57200"/>
            <a:ext cx="11890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5F46770-6A07-42A9-ADDB-6B63EEE5B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666"/>
            <a:ext cx="9081579" cy="6115665"/>
          </a:xfrm>
          <a:prstGeom prst="rect">
            <a:avLst/>
          </a:prstGeom>
        </p:spPr>
      </p:pic>
      <p:sp>
        <p:nvSpPr>
          <p:cNvPr id="4" name="TextBox 3">
            <a:extLst>
              <a:ext uri="{FF2B5EF4-FFF2-40B4-BE49-F238E27FC236}">
                <a16:creationId xmlns:a16="http://schemas.microsoft.com/office/drawing/2014/main" id="{AA69BAE2-ED78-4247-9402-A4705829F644}"/>
              </a:ext>
            </a:extLst>
          </p:cNvPr>
          <p:cNvSpPr txBox="1"/>
          <p:nvPr/>
        </p:nvSpPr>
        <p:spPr>
          <a:xfrm>
            <a:off x="4038600" y="4495800"/>
            <a:ext cx="1621531" cy="1015663"/>
          </a:xfrm>
          <a:prstGeom prst="rect">
            <a:avLst/>
          </a:prstGeom>
          <a:noFill/>
        </p:spPr>
        <p:txBody>
          <a:bodyPr wrap="square" rtlCol="0">
            <a:spAutoFit/>
          </a:bodyPr>
          <a:lstStyle/>
          <a:p>
            <a:r>
              <a:rPr lang="en-GB" sz="2000" dirty="0">
                <a:latin typeface="Candara" panose="020E0502030303020204" pitchFamily="34" charset="0"/>
              </a:rPr>
              <a:t>Global $24/</a:t>
            </a:r>
            <a:r>
              <a:rPr lang="en-GB" sz="2000" dirty="0" err="1">
                <a:latin typeface="Candara" panose="020E0502030303020204" pitchFamily="34" charset="0"/>
              </a:rPr>
              <a:t>tC</a:t>
            </a:r>
            <a:endParaRPr lang="en-GB" sz="2000" dirty="0">
              <a:latin typeface="Candara" panose="020E0502030303020204" pitchFamily="34" charset="0"/>
            </a:endParaRPr>
          </a:p>
          <a:p>
            <a:r>
              <a:rPr lang="en-GB" sz="2000" dirty="0">
                <a:latin typeface="Candara" panose="020E0502030303020204" pitchFamily="34" charset="0"/>
              </a:rPr>
              <a:t>             $28/</a:t>
            </a:r>
            <a:r>
              <a:rPr lang="en-GB" sz="2000" dirty="0" err="1">
                <a:latin typeface="Candara" panose="020E0502030303020204" pitchFamily="34" charset="0"/>
              </a:rPr>
              <a:t>tC</a:t>
            </a:r>
            <a:endParaRPr lang="en-GB" sz="2000" dirty="0">
              <a:latin typeface="Candara" panose="020E0502030303020204" pitchFamily="34" charset="0"/>
            </a:endParaRPr>
          </a:p>
          <a:p>
            <a:r>
              <a:rPr lang="en-GB" sz="2000" dirty="0">
                <a:latin typeface="Candara" panose="020E0502030303020204" pitchFamily="34" charset="0"/>
              </a:rPr>
              <a:t>             $24/</a:t>
            </a:r>
            <a:r>
              <a:rPr lang="en-GB" sz="2000" dirty="0" err="1">
                <a:latin typeface="Candara" panose="020E0502030303020204" pitchFamily="34" charset="0"/>
              </a:rPr>
              <a:t>tC</a:t>
            </a:r>
            <a:endParaRPr lang="en-GB" sz="2000" dirty="0">
              <a:latin typeface="Candara" panose="020E0502030303020204" pitchFamily="34" charset="0"/>
            </a:endParaRPr>
          </a:p>
        </p:txBody>
      </p:sp>
    </p:spTree>
    <p:extLst>
      <p:ext uri="{BB962C8B-B14F-4D97-AF65-F5344CB8AC3E}">
        <p14:creationId xmlns:p14="http://schemas.microsoft.com/office/powerpoint/2010/main" val="994886989"/>
      </p:ext>
    </p:extLst>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2377</Words>
  <Application>Microsoft Office PowerPoint</Application>
  <PresentationFormat>On-screen Show (4:3)</PresentationFormat>
  <Paragraphs>340</Paragraphs>
  <Slides>52</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Cambria Math</vt:lpstr>
      <vt:lpstr>Candara</vt:lpstr>
      <vt:lpstr>Comic Sans MS</vt:lpstr>
      <vt:lpstr>Times New Roman</vt:lpstr>
      <vt:lpstr>Standarddesign</vt:lpstr>
      <vt:lpstr>International Climate Policy</vt:lpstr>
      <vt:lpstr>Lectures</vt:lpstr>
      <vt:lpstr>International Climate Policy</vt:lpstr>
      <vt:lpstr>Optimal Climate Policy</vt:lpstr>
      <vt:lpstr>PowerPoint Presentation</vt:lpstr>
      <vt:lpstr>PowerPoint Presentation</vt:lpstr>
      <vt:lpstr>PowerPoint Presentation</vt:lpstr>
      <vt:lpstr>PowerPoint Presentation</vt:lpstr>
      <vt:lpstr>PowerPoint Presentation</vt:lpstr>
      <vt:lpstr>PowerPoint Presentation</vt:lpstr>
      <vt:lpstr>Cooperation v non-cooperation</vt:lpstr>
      <vt:lpstr>Free Riding</vt:lpstr>
      <vt:lpstr>Free Riding -2</vt:lpstr>
      <vt:lpstr>Free Riding -3</vt:lpstr>
      <vt:lpstr>Free Riding -3</vt:lpstr>
      <vt:lpstr>Free Riding -3</vt:lpstr>
      <vt:lpstr>International Climate Policy</vt:lpstr>
      <vt:lpstr>Cartel Theory</vt:lpstr>
      <vt:lpstr>Cartel Theory -2</vt:lpstr>
      <vt:lpstr>Coalition formation</vt:lpstr>
      <vt:lpstr>Coalition formation -2</vt:lpstr>
      <vt:lpstr>Coalition formation -3</vt:lpstr>
      <vt:lpstr>Coalition formation-4</vt:lpstr>
      <vt:lpstr>International Climate Policy</vt:lpstr>
      <vt:lpstr>International Climate Policy</vt:lpstr>
      <vt:lpstr>PowerPoint Presentation</vt:lpstr>
      <vt:lpstr>International Climate Policy</vt:lpstr>
      <vt:lpstr>Intl. Climate Policy -2</vt:lpstr>
      <vt:lpstr>Intl. Climate Policy -3</vt:lpstr>
      <vt:lpstr>UNFCCC started a series of negotiations</vt:lpstr>
      <vt:lpstr>Intl. Climate Policy -4</vt:lpstr>
      <vt:lpstr>Intl. Climate Policy -5</vt:lpstr>
      <vt:lpstr>Intl. Climate Policy -5</vt:lpstr>
      <vt:lpstr>Intl. Climate Policy -6</vt:lpstr>
      <vt:lpstr>Intl. Climate Policy -7</vt:lpstr>
      <vt:lpstr>Intl. Climate Policy -10</vt:lpstr>
      <vt:lpstr>Paris Agreement</vt:lpstr>
      <vt:lpstr>Paris Agreement</vt:lpstr>
      <vt:lpstr>Paris Agreement</vt:lpstr>
      <vt:lpstr>Theory and practice</vt:lpstr>
      <vt:lpstr>International Climate Policy</vt:lpstr>
      <vt:lpstr>Acid Rain Policy</vt:lpstr>
      <vt:lpstr>Acid Rain Policy -2</vt:lpstr>
      <vt:lpstr>Acid Rain Policy -2</vt:lpstr>
      <vt:lpstr>Ozone Policy</vt:lpstr>
      <vt:lpstr>PowerPoint Presentation</vt:lpstr>
      <vt:lpstr>PowerPoint Presentation</vt:lpstr>
      <vt:lpstr>Ozone Policy -2</vt:lpstr>
      <vt:lpstr>Ozone Policy -3</vt:lpstr>
      <vt:lpstr>Ozone Policy -4</vt:lpstr>
      <vt:lpstr>Ozone Policy -4</vt:lpstr>
      <vt:lpstr>Lessons for climate</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248</cp:revision>
  <dcterms:created xsi:type="dcterms:W3CDTF">2000-09-24T19:27:04Z</dcterms:created>
  <dcterms:modified xsi:type="dcterms:W3CDTF">2022-12-06T09:06:51Z</dcterms:modified>
</cp:coreProperties>
</file>