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73" r:id="rId3"/>
    <p:sldId id="485" r:id="rId4"/>
    <p:sldId id="281" r:id="rId5"/>
    <p:sldId id="318" r:id="rId6"/>
    <p:sldId id="319" r:id="rId7"/>
    <p:sldId id="489" r:id="rId8"/>
    <p:sldId id="314" r:id="rId9"/>
    <p:sldId id="490" r:id="rId10"/>
    <p:sldId id="317" r:id="rId11"/>
    <p:sldId id="309" r:id="rId12"/>
    <p:sldId id="486" r:id="rId13"/>
    <p:sldId id="323" r:id="rId14"/>
    <p:sldId id="315" r:id="rId15"/>
    <p:sldId id="322" r:id="rId16"/>
    <p:sldId id="324" r:id="rId17"/>
    <p:sldId id="321" r:id="rId18"/>
    <p:sldId id="487" r:id="rId19"/>
    <p:sldId id="320" r:id="rId20"/>
    <p:sldId id="483" r:id="rId21"/>
    <p:sldId id="331" r:id="rId22"/>
    <p:sldId id="326" r:id="rId23"/>
    <p:sldId id="327" r:id="rId24"/>
    <p:sldId id="328" r:id="rId25"/>
    <p:sldId id="329" r:id="rId26"/>
    <p:sldId id="488" r:id="rId27"/>
    <p:sldId id="283" r:id="rId28"/>
    <p:sldId id="484" r:id="rId29"/>
    <p:sldId id="310" r:id="rId30"/>
    <p:sldId id="325" r:id="rId31"/>
    <p:sldId id="311" r:id="rId32"/>
    <p:sldId id="301" r:id="rId33"/>
    <p:sldId id="312" r:id="rId34"/>
    <p:sldId id="290" r:id="rId35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67" d="100"/>
          <a:sy n="67" d="100"/>
        </p:scale>
        <p:origin x="6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A454FA-DACD-4F4A-823E-D6DFDBA3B4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11C9DB-6922-48DD-8104-32FD63F6D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4059-FDF7-4A87-B188-AF182853AF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CAD2-C113-4CA7-8BBB-98CFB0B593F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1FE0-55BE-4CDF-83EA-6C2B13F076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0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9E452-0B7D-4586-8851-C752047CDF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E0E19-FE68-4D35-9797-A0D2867D542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6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5A754-D7B7-475E-A067-9E1E6C46FC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1413" cy="3713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9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156D-7BED-4653-B8E2-FE9E23D33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FC5A7-7DCD-43DD-931A-84B61D27D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B0F5-55C2-4B3E-AD7B-76E7C3547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1E057-C71B-4F08-A537-9D41649BD1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83FC-32D1-4E22-9E4F-661D6D596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1109-F654-45E6-95C7-095994F9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7186-52E3-49EC-A9A9-FDCD7954BB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B01D-069F-4458-96AA-4C11F57B8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4FDE-2F03-4DE3-BCD7-E7B457E63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EA23-68F5-4555-99F8-C4AAAB524F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789E-4DC3-4A51-BBDA-8DDA8326FF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639E-96BA-498C-BCED-8B3B144DB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3DFC1B-5238-4732-A8B3-5331620803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higher if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There are fewer options to reduce emissions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are higher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fall more slowly over 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rate of cost decline does not respond to climate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economy is less responsive because elasticities are lower or because capital lasts longer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560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60350"/>
            <a:ext cx="536416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03663" y="3741738"/>
            <a:ext cx="4445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GB" dirty="0">
                <a:latin typeface="Candara" panose="020E0502030303020204" pitchFamily="34" charset="0"/>
              </a:rPr>
              <a:t>It is better to start slow because: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Capital stock turnover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Technological progress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Discount rate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Carbon cycle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31495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71499" y="3962400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Why so many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31768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6106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81F3D8-1EFA-4AD2-BB0A-611E69A3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28D40-6CD3-4F29-A49F-B3911EBC69DF}"/>
              </a:ext>
            </a:extLst>
          </p:cNvPr>
          <p:cNvSpPr txBox="1"/>
          <p:nvPr/>
        </p:nvSpPr>
        <p:spPr>
          <a:xfrm>
            <a:off x="7298623" y="6517269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Peters </a:t>
            </a:r>
            <a:r>
              <a:rPr lang="en-GB" sz="1600" i="1" dirty="0">
                <a:latin typeface="Candara" panose="020E0502030303020204" pitchFamily="34" charset="0"/>
              </a:rPr>
              <a:t>Twitter</a:t>
            </a:r>
            <a:r>
              <a:rPr lang="en-GB" sz="1600" dirty="0">
                <a:latin typeface="Candara" panose="020E0502030303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0048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Negative carbon energy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Burning fossil fuels (ancient biomass) emits carbon dioxide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... unless carbon is captured and stored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Growing biomass absorbs carbon dioxide, burning biomass emits carbon dioxide</a:t>
            </a:r>
            <a:endParaRPr lang="de-DE" sz="20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... unless carbon is captured and stored</a:t>
            </a:r>
          </a:p>
        </p:txBody>
      </p:sp>
    </p:spTree>
    <p:extLst>
      <p:ext uri="{BB962C8B-B14F-4D97-AF65-F5344CB8AC3E}">
        <p14:creationId xmlns:p14="http://schemas.microsoft.com/office/powerpoint/2010/main" val="41827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8" y="-1"/>
            <a:ext cx="4654700" cy="303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4654700" cy="303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8" y="8880"/>
            <a:ext cx="4651651" cy="3039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49" y="3200400"/>
            <a:ext cx="4651651" cy="30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196870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Incidence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Incidence is the somewhat peculiar word economists use for who pays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The average cost discussed above does tell us anything about the distribution of costs across society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Energy and food are the main sources of greenhouse gas emissions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Both are necessary goods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Impacts and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Reading week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7F5D1-FF7A-43EA-9582-EC80A81C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" y="0"/>
            <a:ext cx="8494295" cy="68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C77D76-1DCE-41FF-B2BC-9719DB81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39"/>
            <a:ext cx="9144001" cy="50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D705F-98F6-4133-B0E8-1F1A7991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4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7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BC27F-0874-4DAA-9C43-A80BAB09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"/>
            <a:ext cx="9144000" cy="53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D56B6-8187-4C25-AD34-39D96995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1"/>
            <a:ext cx="9159282" cy="55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CE889-9084-48F3-9F6E-88578B7E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8"/>
            <a:ext cx="9144000" cy="68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92472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5191748" cy="337209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There are claims that we could reduce emissions and save money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of this is bogus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Confusion of market forces and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Omission of hidden costs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Inappropriate discount rates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economic models are optimisation models or assume perfect markets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</a:t>
            </a:r>
            <a:r>
              <a:rPr lang="en-GB" sz="2800" dirty="0">
                <a:latin typeface="Candara" panose="020E0502030303020204" pitchFamily="34" charset="0"/>
              </a:rPr>
              <a:t>you’re</a:t>
            </a:r>
            <a:r>
              <a:rPr lang="de-DE" sz="2800" dirty="0">
                <a:latin typeface="Candara" panose="020E0502030303020204" pitchFamily="34" charset="0"/>
              </a:rPr>
              <a:t> in the optimum, any policy would increase costs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the starting point is an imperfect market, costs may be positive or negative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Negative costs arise if climate policy reduces the overall market failure, or if the carbon tax reduces the overall distortion by the fiscal system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6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tax is more distortionary 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Tax base is narrower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Price elasticity is higher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Deadweight loss of a tax is roughly quadratic in the level of the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Raising the carbon tax distorts the economy, but probably not by that much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carbon tax revenue can be used to reduce another tax – this would at least partly but maybe more than offset the costs of the carbon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Europe, prime candidate would be labour taxes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41214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Tax-interaction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carbon tax reduces greenhouse gas emissions (first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revenue of a carbon tax can be used to reduce other, more distortionary taxes (second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a carbon tax raises prices, reduces real wages and real returns on capital, and so the incentives to work and invest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These tax-interaction effects at least partly undo the double dividend</a:t>
            </a: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Recycling Taxes: Change in 2010 GDP due to a $40/tC tax</a:t>
            </a:r>
            <a:endParaRPr lang="en-GB" sz="3600" dirty="0">
              <a:latin typeface="Candara" panose="020E0502030303020204" pitchFamily="34" charset="0"/>
            </a:endParaRPr>
          </a:p>
        </p:txBody>
      </p:sp>
      <p:graphicFrame>
        <p:nvGraphicFramePr>
          <p:cNvPr id="227434" name="Group 10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28139390"/>
              </p:ext>
            </p:extLst>
          </p:nvPr>
        </p:nvGraphicFramePr>
        <p:xfrm>
          <a:off x="685800" y="1295400"/>
          <a:ext cx="7772400" cy="466344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DRI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LINK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DGEM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Goul.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Lump sum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-0.62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Spend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-1.02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Pers.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Corp.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0.40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0.60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Payroll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employer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0.19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Inv. Cred.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1.55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1.67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0.00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real and positive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Without climate policy, emissions are free – with climate policy, emissions are costly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Alternatively, climate policy puts an additional constraint on the energy system – if the constraint bites, costs necessarily increase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6622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4572001" cy="33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34" y="0"/>
            <a:ext cx="4603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8C8A9A-D4C5-86CC-D564-15EE7DAE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6822" y="4343400"/>
            <a:ext cx="901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Gross world product: $80 trillion</a:t>
            </a:r>
          </a:p>
          <a:p>
            <a:r>
              <a:rPr lang="en-GB" dirty="0">
                <a:latin typeface="Candara" panose="020E0502030303020204" pitchFamily="34" charset="0"/>
              </a:rPr>
              <a:t>If growth 3% per year, discount rate 5% per year, NPV = $3500 trillion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36CA02-847D-DBBB-A3AB-AAE661B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8022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58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(4:3)</PresentationFormat>
  <Paragraphs>154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Candara</vt:lpstr>
      <vt:lpstr>Comic Sans MS</vt:lpstr>
      <vt:lpstr>Times New Roman</vt:lpstr>
      <vt:lpstr>Standarddesign</vt:lpstr>
      <vt:lpstr>Costs of Emission Reduction</vt:lpstr>
      <vt:lpstr>Lectures</vt:lpstr>
      <vt:lpstr>Costs of Emission Reduction</vt:lpstr>
      <vt:lpstr>Abatement 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Abatement Costs -2</vt:lpstr>
      <vt:lpstr>PowerPoint Presentation</vt:lpstr>
      <vt:lpstr>Costs of Emission Reduction</vt:lpstr>
      <vt:lpstr>PowerPoint Presentation</vt:lpstr>
      <vt:lpstr>PowerPoint Presentation</vt:lpstr>
      <vt:lpstr>PowerPoint Presentation</vt:lpstr>
      <vt:lpstr>Negative carbon energy</vt:lpstr>
      <vt:lpstr>PowerPoint Presentation</vt:lpstr>
      <vt:lpstr>Costs of Emission Reduction</vt:lpstr>
      <vt:lpstr>Incidence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Costs of Emission Reduction</vt:lpstr>
      <vt:lpstr>Negative Abatement Costs</vt:lpstr>
      <vt:lpstr>Negative Abatement Costs</vt:lpstr>
      <vt:lpstr>Distortions</vt:lpstr>
      <vt:lpstr>Tax-interaction</vt:lpstr>
      <vt:lpstr>PowerPoint Presentation</vt:lpstr>
      <vt:lpstr>PowerPoint Presentation</vt:lpstr>
      <vt:lpstr>PowerPoint Presentation</vt:lpstr>
      <vt:lpstr>Recycling Taxes: Change in 2010 GDP due to a $40/tC tax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222</cp:revision>
  <dcterms:created xsi:type="dcterms:W3CDTF">2000-09-24T19:27:04Z</dcterms:created>
  <dcterms:modified xsi:type="dcterms:W3CDTF">2022-10-05T07:32:16Z</dcterms:modified>
</cp:coreProperties>
</file>