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handoutMasterIdLst>
    <p:handoutMasterId r:id="rId70"/>
  </p:handoutMasterIdLst>
  <p:sldIdLst>
    <p:sldId id="257" r:id="rId2"/>
    <p:sldId id="373" r:id="rId3"/>
    <p:sldId id="328" r:id="rId4"/>
    <p:sldId id="266" r:id="rId5"/>
    <p:sldId id="267" r:id="rId6"/>
    <p:sldId id="268" r:id="rId7"/>
    <p:sldId id="378" r:id="rId8"/>
    <p:sldId id="379" r:id="rId9"/>
    <p:sldId id="290" r:id="rId10"/>
    <p:sldId id="286" r:id="rId11"/>
    <p:sldId id="285" r:id="rId12"/>
    <p:sldId id="284" r:id="rId13"/>
    <p:sldId id="380" r:id="rId14"/>
    <p:sldId id="283" r:id="rId15"/>
    <p:sldId id="381" r:id="rId16"/>
    <p:sldId id="269" r:id="rId17"/>
    <p:sldId id="265" r:id="rId18"/>
    <p:sldId id="375" r:id="rId19"/>
    <p:sldId id="376" r:id="rId20"/>
    <p:sldId id="377" r:id="rId21"/>
    <p:sldId id="329" r:id="rId22"/>
    <p:sldId id="270" r:id="rId23"/>
    <p:sldId id="291" r:id="rId24"/>
    <p:sldId id="298" r:id="rId25"/>
    <p:sldId id="300" r:id="rId26"/>
    <p:sldId id="302" r:id="rId27"/>
    <p:sldId id="337" r:id="rId28"/>
    <p:sldId id="263" r:id="rId29"/>
    <p:sldId id="301" r:id="rId30"/>
    <p:sldId id="271" r:id="rId31"/>
    <p:sldId id="330" r:id="rId32"/>
    <p:sldId id="273" r:id="rId33"/>
    <p:sldId id="297" r:id="rId34"/>
    <p:sldId id="292" r:id="rId35"/>
    <p:sldId id="293" r:id="rId36"/>
    <p:sldId id="294" r:id="rId37"/>
    <p:sldId id="295" r:id="rId38"/>
    <p:sldId id="296" r:id="rId39"/>
    <p:sldId id="331" r:id="rId40"/>
    <p:sldId id="307" r:id="rId41"/>
    <p:sldId id="312" r:id="rId42"/>
    <p:sldId id="323" r:id="rId43"/>
    <p:sldId id="324" r:id="rId44"/>
    <p:sldId id="374" r:id="rId45"/>
    <p:sldId id="313" r:id="rId46"/>
    <p:sldId id="332" r:id="rId47"/>
    <p:sldId id="308" r:id="rId48"/>
    <p:sldId id="311" r:id="rId49"/>
    <p:sldId id="310" r:id="rId50"/>
    <p:sldId id="333" r:id="rId51"/>
    <p:sldId id="321" r:id="rId52"/>
    <p:sldId id="320" r:id="rId53"/>
    <p:sldId id="322" r:id="rId54"/>
    <p:sldId id="334" r:id="rId55"/>
    <p:sldId id="314" r:id="rId56"/>
    <p:sldId id="327" r:id="rId57"/>
    <p:sldId id="335" r:id="rId58"/>
    <p:sldId id="325" r:id="rId59"/>
    <p:sldId id="315" r:id="rId60"/>
    <p:sldId id="336" r:id="rId61"/>
    <p:sldId id="316" r:id="rId62"/>
    <p:sldId id="317" r:id="rId63"/>
    <p:sldId id="318" r:id="rId64"/>
    <p:sldId id="303" r:id="rId65"/>
    <p:sldId id="304" r:id="rId66"/>
    <p:sldId id="305" r:id="rId67"/>
    <p:sldId id="306" r:id="rId68"/>
  </p:sldIdLst>
  <p:sldSz cx="9144000" cy="6858000" type="screen4x3"/>
  <p:notesSz cx="6772275" cy="9902825"/>
  <p:defaultTex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CC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94695" autoAdjust="0"/>
  </p:normalViewPr>
  <p:slideViewPr>
    <p:cSldViewPr>
      <p:cViewPr varScale="1">
        <p:scale>
          <a:sx n="70" d="100"/>
          <a:sy n="70" d="100"/>
        </p:scale>
        <p:origin x="118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0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4498" name="Rectangle 2"/>
          <p:cNvSpPr>
            <a:spLocks noGrp="1" noChangeArrowheads="1"/>
          </p:cNvSpPr>
          <p:nvPr>
            <p:ph type="hdr" sz="quarter"/>
          </p:nvPr>
        </p:nvSpPr>
        <p:spPr bwMode="auto">
          <a:xfrm>
            <a:off x="0" y="0"/>
            <a:ext cx="293528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234499" name="Rectangle 3"/>
          <p:cNvSpPr>
            <a:spLocks noGrp="1" noChangeArrowheads="1"/>
          </p:cNvSpPr>
          <p:nvPr>
            <p:ph type="dt" sz="quarter" idx="1"/>
          </p:nvPr>
        </p:nvSpPr>
        <p:spPr bwMode="auto">
          <a:xfrm>
            <a:off x="3836988" y="0"/>
            <a:ext cx="2935287"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234500" name="Rectangle 4"/>
          <p:cNvSpPr>
            <a:spLocks noGrp="1" noChangeArrowheads="1"/>
          </p:cNvSpPr>
          <p:nvPr>
            <p:ph type="ftr" sz="quarter" idx="2"/>
          </p:nvPr>
        </p:nvSpPr>
        <p:spPr bwMode="auto">
          <a:xfrm>
            <a:off x="0" y="9407525"/>
            <a:ext cx="293528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DE"/>
          </a:p>
        </p:txBody>
      </p:sp>
      <p:sp>
        <p:nvSpPr>
          <p:cNvPr id="234501" name="Rectangle 5"/>
          <p:cNvSpPr>
            <a:spLocks noGrp="1" noChangeArrowheads="1"/>
          </p:cNvSpPr>
          <p:nvPr>
            <p:ph type="sldNum" sz="quarter" idx="3"/>
          </p:nvPr>
        </p:nvSpPr>
        <p:spPr bwMode="auto">
          <a:xfrm>
            <a:off x="3836988" y="9407525"/>
            <a:ext cx="2935287"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6B7328E-42DE-4574-8A34-ABC6F51F351C}" type="slidenum">
              <a:rPr lang="de-DE"/>
              <a:pPr>
                <a:defRPr/>
              </a:pPr>
              <a:t>‹#›</a:t>
            </a:fld>
            <a:endParaRPr lang="de-DE"/>
          </a:p>
        </p:txBody>
      </p:sp>
    </p:spTree>
    <p:extLst>
      <p:ext uri="{BB962C8B-B14F-4D97-AF65-F5344CB8AC3E}">
        <p14:creationId xmlns:p14="http://schemas.microsoft.com/office/powerpoint/2010/main" val="3668316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22" name="Rectangle 2"/>
          <p:cNvSpPr>
            <a:spLocks noGrp="1" noChangeArrowheads="1"/>
          </p:cNvSpPr>
          <p:nvPr>
            <p:ph type="hdr" sz="quarter"/>
          </p:nvPr>
        </p:nvSpPr>
        <p:spPr bwMode="auto">
          <a:xfrm>
            <a:off x="0" y="0"/>
            <a:ext cx="293528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35523" name="Rectangle 3"/>
          <p:cNvSpPr>
            <a:spLocks noGrp="1" noChangeArrowheads="1"/>
          </p:cNvSpPr>
          <p:nvPr>
            <p:ph type="dt" idx="1"/>
          </p:nvPr>
        </p:nvSpPr>
        <p:spPr bwMode="auto">
          <a:xfrm>
            <a:off x="3835400" y="0"/>
            <a:ext cx="293528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2532" name="Rectangle 4"/>
          <p:cNvSpPr>
            <a:spLocks noGrp="1" noRot="1" noChangeAspect="1" noChangeArrowheads="1" noTextEdit="1"/>
          </p:cNvSpPr>
          <p:nvPr>
            <p:ph type="sldImg" idx="2"/>
          </p:nvPr>
        </p:nvSpPr>
        <p:spPr bwMode="auto">
          <a:xfrm>
            <a:off x="911225" y="742950"/>
            <a:ext cx="4949825" cy="3713163"/>
          </a:xfrm>
          <a:prstGeom prst="rect">
            <a:avLst/>
          </a:prstGeom>
          <a:noFill/>
          <a:ln w="9525">
            <a:solidFill>
              <a:srgbClr val="000000"/>
            </a:solidFill>
            <a:miter lim="800000"/>
            <a:headEnd/>
            <a:tailEnd/>
          </a:ln>
        </p:spPr>
      </p:sp>
      <p:sp>
        <p:nvSpPr>
          <p:cNvPr id="235525" name="Rectangle 5"/>
          <p:cNvSpPr>
            <a:spLocks noGrp="1" noChangeArrowheads="1"/>
          </p:cNvSpPr>
          <p:nvPr>
            <p:ph type="body" sz="quarter" idx="3"/>
          </p:nvPr>
        </p:nvSpPr>
        <p:spPr bwMode="auto">
          <a:xfrm>
            <a:off x="677863" y="4703763"/>
            <a:ext cx="5416550" cy="44561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5526" name="Rectangle 6"/>
          <p:cNvSpPr>
            <a:spLocks noGrp="1" noChangeArrowheads="1"/>
          </p:cNvSpPr>
          <p:nvPr>
            <p:ph type="ftr" sz="quarter" idx="4"/>
          </p:nvPr>
        </p:nvSpPr>
        <p:spPr bwMode="auto">
          <a:xfrm>
            <a:off x="0" y="9405938"/>
            <a:ext cx="293528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35527" name="Rectangle 7"/>
          <p:cNvSpPr>
            <a:spLocks noGrp="1" noChangeArrowheads="1"/>
          </p:cNvSpPr>
          <p:nvPr>
            <p:ph type="sldNum" sz="quarter" idx="5"/>
          </p:nvPr>
        </p:nvSpPr>
        <p:spPr bwMode="auto">
          <a:xfrm>
            <a:off x="3835400" y="9405938"/>
            <a:ext cx="293528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5EAC478-BC09-4881-94A2-7A583C3575E9}" type="slidenum">
              <a:rPr lang="en-US"/>
              <a:pPr>
                <a:defRPr/>
              </a:pPr>
              <a:t>‹#›</a:t>
            </a:fld>
            <a:endParaRPr lang="en-US"/>
          </a:p>
        </p:txBody>
      </p:sp>
    </p:spTree>
    <p:extLst>
      <p:ext uri="{BB962C8B-B14F-4D97-AF65-F5344CB8AC3E}">
        <p14:creationId xmlns:p14="http://schemas.microsoft.com/office/powerpoint/2010/main" val="563924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B8CDFC0-7CD0-4BFD-B6BB-CF98CECD1CA1}" type="slidenum">
              <a:rPr lang="en-US" smtClean="0"/>
              <a:pPr/>
              <a:t>1</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865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B2DAD5A2-AA82-485C-A08E-BED20CE7E987}" type="slidenum">
              <a:rPr lang="en-US" smtClean="0"/>
              <a:pPr/>
              <a:t>22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80297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B96F70BC-2DA5-4ED2-84CE-42F01DB9C725}" type="slidenum">
              <a:rPr lang="en-US" smtClean="0"/>
              <a:pPr/>
              <a:t>23</a:t>
            </a:fld>
            <a:endParaRPr lang="en-US"/>
          </a:p>
        </p:txBody>
      </p:sp>
      <p:sp>
        <p:nvSpPr>
          <p:cNvPr id="39939" name="Rectangle 2"/>
          <p:cNvSpPr>
            <a:spLocks noGrp="1" noRot="1" noChangeAspect="1" noChangeArrowheads="1" noTextEdit="1"/>
          </p:cNvSpPr>
          <p:nvPr>
            <p:ph type="sldImg"/>
          </p:nvPr>
        </p:nvSpPr>
        <p:spPr>
          <a:xfrm>
            <a:off x="1174750" y="741363"/>
            <a:ext cx="3522663" cy="2641600"/>
          </a:xfrm>
          <a:ln/>
        </p:spPr>
      </p:sp>
      <p:sp>
        <p:nvSpPr>
          <p:cNvPr id="39940"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1179518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1B64CC8-D48A-46E9-9890-5E1ABAE4D400}" type="slidenum">
              <a:rPr lang="en-US" smtClean="0"/>
              <a:pPr/>
              <a:t>24</a:t>
            </a:fld>
            <a:endParaRPr lang="en-US"/>
          </a:p>
        </p:txBody>
      </p:sp>
      <p:sp>
        <p:nvSpPr>
          <p:cNvPr id="40963" name="Rectangle 2"/>
          <p:cNvSpPr>
            <a:spLocks noGrp="1" noRot="1" noChangeAspect="1" noChangeArrowheads="1" noTextEdit="1"/>
          </p:cNvSpPr>
          <p:nvPr>
            <p:ph type="sldImg"/>
          </p:nvPr>
        </p:nvSpPr>
        <p:spPr>
          <a:xfrm>
            <a:off x="1174750" y="741363"/>
            <a:ext cx="3522663" cy="2641600"/>
          </a:xfrm>
          <a:ln/>
        </p:spPr>
      </p:sp>
      <p:sp>
        <p:nvSpPr>
          <p:cNvPr id="40964"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787937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56208E7E-340B-4B9C-AEAF-271105003AA0}" type="slidenum">
              <a:rPr lang="en-US" smtClean="0"/>
              <a:pPr/>
              <a:t>25</a:t>
            </a:fld>
            <a:endParaRPr lang="en-US"/>
          </a:p>
        </p:txBody>
      </p:sp>
      <p:sp>
        <p:nvSpPr>
          <p:cNvPr id="41987" name="Rectangle 2"/>
          <p:cNvSpPr>
            <a:spLocks noGrp="1" noRot="1" noChangeAspect="1" noChangeArrowheads="1" noTextEdit="1"/>
          </p:cNvSpPr>
          <p:nvPr>
            <p:ph type="sldImg"/>
          </p:nvPr>
        </p:nvSpPr>
        <p:spPr>
          <a:xfrm>
            <a:off x="1174750" y="741363"/>
            <a:ext cx="3522663" cy="2641600"/>
          </a:xfrm>
          <a:ln/>
        </p:spPr>
      </p:sp>
      <p:sp>
        <p:nvSpPr>
          <p:cNvPr id="41988"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2423682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930CAB3D-78F8-4EEB-929E-EB109383DAF5}" type="slidenum">
              <a:rPr lang="en-US" smtClean="0"/>
              <a:pPr/>
              <a:t>26</a:t>
            </a:fld>
            <a:endParaRPr lang="en-US"/>
          </a:p>
        </p:txBody>
      </p:sp>
      <p:sp>
        <p:nvSpPr>
          <p:cNvPr id="43011" name="Rectangle 2"/>
          <p:cNvSpPr>
            <a:spLocks noGrp="1" noRot="1" noChangeAspect="1" noChangeArrowheads="1" noTextEdit="1"/>
          </p:cNvSpPr>
          <p:nvPr>
            <p:ph type="sldImg"/>
          </p:nvPr>
        </p:nvSpPr>
        <p:spPr>
          <a:xfrm>
            <a:off x="1174750" y="741363"/>
            <a:ext cx="3522663" cy="2641600"/>
          </a:xfrm>
          <a:ln/>
        </p:spPr>
      </p:sp>
      <p:sp>
        <p:nvSpPr>
          <p:cNvPr id="43012"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2423811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B8CDFC0-7CD0-4BFD-B6BB-CF98CECD1CA1}" type="slidenum">
              <a:rPr lang="en-US" smtClean="0"/>
              <a:pPr/>
              <a:t>27</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2834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920A1F0-783A-4285-9422-DE3577027A1A}" type="slidenum">
              <a:rPr lang="en-US" smtClean="0"/>
              <a:pPr/>
              <a:t>28</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550770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8F1F8FE9-CE4C-435B-8185-C9D067528D26}" type="slidenum">
              <a:rPr lang="en-US" smtClean="0"/>
              <a:pPr/>
              <a:t>29</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31634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00B9F134-935C-46A1-BEBB-43D8F568AB08}" type="slidenum">
              <a:rPr lang="en-US" smtClean="0"/>
              <a:pPr/>
              <a:t>30</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61513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B8CDFC0-7CD0-4BFD-B6BB-CF98CECD1CA1}" type="slidenum">
              <a:rPr lang="en-US" smtClean="0"/>
              <a:pPr/>
              <a:t>31</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79986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E39910-F767-4728-992D-36980DC7C0D4}" type="slidenum">
              <a:rPr lang="en-GB"/>
              <a:pPr/>
              <a:t>2</a:t>
            </a:fld>
            <a:endParaRPr lang="en-GB"/>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49914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64273C1-2FB3-40C6-8DA3-0A4AD13E6D20}" type="slidenum">
              <a:rPr lang="en-US" smtClean="0"/>
              <a:pPr/>
              <a:t>32</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18756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CBBE6A1-4E40-4F2E-9B65-E0776272F436}" type="slidenum">
              <a:rPr lang="en-US" smtClean="0"/>
              <a:pPr/>
              <a:t>33</a:t>
            </a:fld>
            <a:endParaRPr lang="en-US"/>
          </a:p>
        </p:txBody>
      </p:sp>
      <p:sp>
        <p:nvSpPr>
          <p:cNvPr id="32771" name="Rectangle 2"/>
          <p:cNvSpPr>
            <a:spLocks noGrp="1" noRot="1" noChangeAspect="1" noChangeArrowheads="1" noTextEdit="1"/>
          </p:cNvSpPr>
          <p:nvPr>
            <p:ph type="sldImg"/>
          </p:nvPr>
        </p:nvSpPr>
        <p:spPr>
          <a:xfrm>
            <a:off x="1174750" y="741363"/>
            <a:ext cx="3522663" cy="2641600"/>
          </a:xfrm>
          <a:ln/>
        </p:spPr>
      </p:sp>
      <p:sp>
        <p:nvSpPr>
          <p:cNvPr id="32772"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2079095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C7971B9-E4C2-499C-A8D2-DFA593952728}" type="slidenum">
              <a:rPr lang="en-US" smtClean="0"/>
              <a:pPr/>
              <a:t>34</a:t>
            </a:fld>
            <a:endParaRPr lang="en-US"/>
          </a:p>
        </p:txBody>
      </p:sp>
      <p:sp>
        <p:nvSpPr>
          <p:cNvPr id="33795" name="Rectangle 2"/>
          <p:cNvSpPr>
            <a:spLocks noGrp="1" noRot="1" noChangeAspect="1" noChangeArrowheads="1" noTextEdit="1"/>
          </p:cNvSpPr>
          <p:nvPr>
            <p:ph type="sldImg"/>
          </p:nvPr>
        </p:nvSpPr>
        <p:spPr>
          <a:xfrm>
            <a:off x="1174750" y="741363"/>
            <a:ext cx="3522663" cy="2641600"/>
          </a:xfrm>
          <a:ln/>
        </p:spPr>
      </p:sp>
      <p:sp>
        <p:nvSpPr>
          <p:cNvPr id="33796"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20605803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2983BE0-6321-4806-8652-9508FBB2F0F8}" type="slidenum">
              <a:rPr lang="en-US" smtClean="0"/>
              <a:pPr/>
              <a:t>35</a:t>
            </a:fld>
            <a:endParaRPr lang="en-US"/>
          </a:p>
        </p:txBody>
      </p:sp>
      <p:sp>
        <p:nvSpPr>
          <p:cNvPr id="34819" name="Rectangle 2"/>
          <p:cNvSpPr>
            <a:spLocks noGrp="1" noRot="1" noChangeAspect="1" noChangeArrowheads="1" noTextEdit="1"/>
          </p:cNvSpPr>
          <p:nvPr>
            <p:ph type="sldImg"/>
          </p:nvPr>
        </p:nvSpPr>
        <p:spPr>
          <a:xfrm>
            <a:off x="1174750" y="741363"/>
            <a:ext cx="3522663" cy="2641600"/>
          </a:xfrm>
          <a:ln/>
        </p:spPr>
      </p:sp>
      <p:sp>
        <p:nvSpPr>
          <p:cNvPr id="34820"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19874798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3B19B89-ACBF-4771-BE98-0B1090164FBD}" type="slidenum">
              <a:rPr lang="en-US" smtClean="0"/>
              <a:pPr/>
              <a:t>36</a:t>
            </a:fld>
            <a:endParaRPr lang="en-US"/>
          </a:p>
        </p:txBody>
      </p:sp>
      <p:sp>
        <p:nvSpPr>
          <p:cNvPr id="35843" name="Rectangle 2"/>
          <p:cNvSpPr>
            <a:spLocks noGrp="1" noRot="1" noChangeAspect="1" noChangeArrowheads="1" noTextEdit="1"/>
          </p:cNvSpPr>
          <p:nvPr>
            <p:ph type="sldImg"/>
          </p:nvPr>
        </p:nvSpPr>
        <p:spPr>
          <a:xfrm>
            <a:off x="1174750" y="741363"/>
            <a:ext cx="3522663" cy="2641600"/>
          </a:xfrm>
          <a:ln/>
        </p:spPr>
      </p:sp>
      <p:sp>
        <p:nvSpPr>
          <p:cNvPr id="35844"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1582297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BA5B3D7A-3FDE-4D92-AD58-A112DA9C2B46}" type="slidenum">
              <a:rPr lang="en-US" smtClean="0"/>
              <a:pPr/>
              <a:t>37</a:t>
            </a:fld>
            <a:endParaRPr lang="en-US"/>
          </a:p>
        </p:txBody>
      </p:sp>
      <p:sp>
        <p:nvSpPr>
          <p:cNvPr id="36867" name="Rectangle 2"/>
          <p:cNvSpPr>
            <a:spLocks noGrp="1" noRot="1" noChangeAspect="1" noChangeArrowheads="1" noTextEdit="1"/>
          </p:cNvSpPr>
          <p:nvPr>
            <p:ph type="sldImg"/>
          </p:nvPr>
        </p:nvSpPr>
        <p:spPr>
          <a:xfrm>
            <a:off x="1174750" y="741363"/>
            <a:ext cx="3522663" cy="2641600"/>
          </a:xfrm>
          <a:ln/>
        </p:spPr>
      </p:sp>
      <p:sp>
        <p:nvSpPr>
          <p:cNvPr id="36868"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34835288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978EFABE-08A2-4178-BEE8-C6295816401D}" type="slidenum">
              <a:rPr lang="en-US" smtClean="0"/>
              <a:pPr/>
              <a:t>38</a:t>
            </a:fld>
            <a:endParaRPr lang="en-US"/>
          </a:p>
        </p:txBody>
      </p:sp>
      <p:sp>
        <p:nvSpPr>
          <p:cNvPr id="37891" name="Rectangle 2"/>
          <p:cNvSpPr>
            <a:spLocks noGrp="1" noRot="1" noChangeAspect="1" noChangeArrowheads="1" noTextEdit="1"/>
          </p:cNvSpPr>
          <p:nvPr>
            <p:ph type="sldImg"/>
          </p:nvPr>
        </p:nvSpPr>
        <p:spPr>
          <a:xfrm>
            <a:off x="1174750" y="741363"/>
            <a:ext cx="3522663" cy="2641600"/>
          </a:xfrm>
          <a:ln/>
        </p:spPr>
      </p:sp>
      <p:sp>
        <p:nvSpPr>
          <p:cNvPr id="37892"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1741950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B8CDFC0-7CD0-4BFD-B6BB-CF98CECD1CA1}" type="slidenum">
              <a:rPr lang="en-US" smtClean="0"/>
              <a:pPr/>
              <a:t>39</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438449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BFB3B626-6BD2-4E06-8DA0-9D2E29C67CCB}" type="slidenum">
              <a:rPr lang="en-US" smtClean="0"/>
              <a:pPr/>
              <a:t>40</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8531799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BFB3B626-6BD2-4E06-8DA0-9D2E29C67CCB}" type="slidenum">
              <a:rPr lang="en-US" smtClean="0"/>
              <a:pPr/>
              <a:t>45</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88412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B8CDFC0-7CD0-4BFD-B6BB-CF98CECD1CA1}" type="slidenum">
              <a:rPr lang="en-US" smtClean="0"/>
              <a:pPr/>
              <a:t>3</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879763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B8CDFC0-7CD0-4BFD-B6BB-CF98CECD1CA1}" type="slidenum">
              <a:rPr lang="en-US" smtClean="0"/>
              <a:pPr/>
              <a:t>46</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1450559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77362D1-EBC1-4AF5-BDE1-E41D223D09C5}" type="slidenum">
              <a:rPr lang="en-US" smtClean="0"/>
              <a:pPr/>
              <a:t>47</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46303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77362D1-EBC1-4AF5-BDE1-E41D223D09C5}" type="slidenum">
              <a:rPr lang="en-US" smtClean="0"/>
              <a:pPr/>
              <a:t>49</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675360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B8CDFC0-7CD0-4BFD-B6BB-CF98CECD1CA1}" type="slidenum">
              <a:rPr lang="en-US" smtClean="0"/>
              <a:pPr/>
              <a:t>50</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206422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77362D1-EBC1-4AF5-BDE1-E41D223D09C5}" type="slidenum">
              <a:rPr lang="en-US" smtClean="0"/>
              <a:pPr/>
              <a:t>51</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4498784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77362D1-EBC1-4AF5-BDE1-E41D223D09C5}" type="slidenum">
              <a:rPr lang="en-US" smtClean="0"/>
              <a:pPr/>
              <a:t>53</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1980444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B8CDFC0-7CD0-4BFD-B6BB-CF98CECD1CA1}" type="slidenum">
              <a:rPr lang="en-US" smtClean="0"/>
              <a:pPr/>
              <a:t>54</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126709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77362D1-EBC1-4AF5-BDE1-E41D223D09C5}" type="slidenum">
              <a:rPr lang="en-US" smtClean="0"/>
              <a:pPr/>
              <a:t>55</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9875977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77362D1-EBC1-4AF5-BDE1-E41D223D09C5}" type="slidenum">
              <a:rPr lang="en-US" smtClean="0"/>
              <a:pPr/>
              <a:t>56</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1168680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B8CDFC0-7CD0-4BFD-B6BB-CF98CECD1CA1}" type="slidenum">
              <a:rPr lang="en-US" smtClean="0"/>
              <a:pPr/>
              <a:t>57</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53084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E1944FCA-E238-4BCD-BC52-9E49024E3CEB}" type="slidenum">
              <a:rPr lang="en-US" smtClean="0"/>
              <a:pPr/>
              <a:t>4</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711358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77362D1-EBC1-4AF5-BDE1-E41D223D09C5}" type="slidenum">
              <a:rPr lang="en-US" smtClean="0"/>
              <a:pPr/>
              <a:t>58</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9408934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77362D1-EBC1-4AF5-BDE1-E41D223D09C5}" type="slidenum">
              <a:rPr lang="en-US" smtClean="0"/>
              <a:pPr/>
              <a:t>59</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4548314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B8CDFC0-7CD0-4BFD-B6BB-CF98CECD1CA1}" type="slidenum">
              <a:rPr lang="en-US" smtClean="0"/>
              <a:pPr/>
              <a:t>60</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976132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94FF34D-4035-4D11-9A15-8758502A7F3E}" type="slidenum">
              <a:rPr lang="en-US" smtClean="0"/>
              <a:pPr/>
              <a:t>61</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5817748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E65144-5840-441A-9AF4-B489D12D7767}" type="slidenum">
              <a:rPr lang="en-US"/>
              <a:pPr/>
              <a:t>62</a:t>
            </a:fld>
            <a:endParaRPr lang="en-US"/>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954365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C32BB9-CEF6-4BED-84A7-548084AD9EB5}" type="slidenum">
              <a:rPr lang="en-US"/>
              <a:pPr/>
              <a:t>63</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115423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94FF34D-4035-4D11-9A15-8758502A7F3E}" type="slidenum">
              <a:rPr lang="en-US" smtClean="0"/>
              <a:pPr/>
              <a:t>64</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8100426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BDE74E34-D4B3-4776-B37B-3BC594C5766B}" type="slidenum">
              <a:rPr lang="en-US" smtClean="0"/>
              <a:pPr/>
              <a:t>65</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894472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0080B1D-A10F-4432-868A-F335788612FC}" type="slidenum">
              <a:rPr lang="en-US" smtClean="0"/>
              <a:pPr/>
              <a:t>66</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0661654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74F4FD8D-80FA-41E6-82A4-CC6F2C8B8BA0}" type="slidenum">
              <a:rPr lang="en-US" smtClean="0"/>
              <a:pPr/>
              <a:t>67</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79256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8C3CFB3E-5204-41CD-BCD6-FE144643A9D6}" type="slidenum">
              <a:rPr lang="en-US" smtClean="0"/>
              <a:pPr/>
              <a:t>5</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82808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C9910A2-223E-469A-974E-1744C524EB26}" type="slidenum">
              <a:rPr lang="en-US" smtClean="0"/>
              <a:pPr/>
              <a:t>6</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19705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D5EAC478-BC09-4881-94A2-7A583C3575E9}" type="slidenum">
              <a:rPr lang="en-US" smtClean="0"/>
              <a:pPr>
                <a:defRPr/>
              </a:pPr>
              <a:t>13</a:t>
            </a:fld>
            <a:endParaRPr lang="en-US"/>
          </a:p>
        </p:txBody>
      </p:sp>
    </p:spTree>
    <p:extLst>
      <p:ext uri="{BB962C8B-B14F-4D97-AF65-F5344CB8AC3E}">
        <p14:creationId xmlns:p14="http://schemas.microsoft.com/office/powerpoint/2010/main" val="1211931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5511AE5-D082-433E-A68B-D5EC435DDB9A}" type="slidenum">
              <a:rPr lang="en-US" smtClean="0"/>
              <a:pPr/>
              <a:t>16</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20324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B8CDFC0-7CD0-4BFD-B6BB-CF98CECD1CA1}" type="slidenum">
              <a:rPr lang="en-US" smtClean="0"/>
              <a:pPr/>
              <a:t>21</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52182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0398D02-2015-486C-8F7D-3DF70B395524}"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712CE81-EEE0-472E-A743-6B75DCC15CCE}"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D578DA89-9672-4C0F-8B79-09CC6DABA71E}"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GB"/>
          </a:p>
        </p:txBody>
      </p:sp>
      <p:sp>
        <p:nvSpPr>
          <p:cNvPr id="7" name="Rectangle 5"/>
          <p:cNvSpPr>
            <a:spLocks noGrp="1" noChangeArrowheads="1"/>
          </p:cNvSpPr>
          <p:nvPr>
            <p:ph type="ftr" sz="quarter" idx="11"/>
          </p:nvPr>
        </p:nvSpPr>
        <p:spPr>
          <a:ln/>
        </p:spPr>
        <p:txBody>
          <a:bodyPr/>
          <a:lstStyle>
            <a:lvl1pPr>
              <a:defRPr/>
            </a:lvl1pPr>
          </a:lstStyle>
          <a:p>
            <a:pPr>
              <a:defRPr/>
            </a:pPr>
            <a:endParaRPr lang="en-GB"/>
          </a:p>
        </p:txBody>
      </p:sp>
      <p:sp>
        <p:nvSpPr>
          <p:cNvPr id="8" name="Rectangle 6"/>
          <p:cNvSpPr>
            <a:spLocks noGrp="1" noChangeArrowheads="1"/>
          </p:cNvSpPr>
          <p:nvPr>
            <p:ph type="sldNum" sz="quarter" idx="12"/>
          </p:nvPr>
        </p:nvSpPr>
        <p:spPr>
          <a:ln/>
        </p:spPr>
        <p:txBody>
          <a:bodyPr/>
          <a:lstStyle>
            <a:lvl1pPr>
              <a:defRPr/>
            </a:lvl1pPr>
          </a:lstStyle>
          <a:p>
            <a:pPr>
              <a:defRPr/>
            </a:pPr>
            <a:fld id="{D69C0BC2-1205-49A1-A1CB-A9E0CA06E2FC}"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6A3F0F32-E661-4FE6-B9FA-00A075360A2E}"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DC41DAE5-2D9E-4D04-80E0-305D8AADAE88}"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431ED66A-3C88-443D-BF29-55F63AFBA85B}"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5D50520A-FE61-499E-ADBF-F498ED93CE1C}"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78E8CC1E-6EAD-49ED-B02D-0A48496EFA8B}"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93AE944E-67E5-4D03-AA10-F8FBB6C87582}"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1C864508-0166-4F27-942C-E56D102D13FF}"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A91153CB-64C2-41F4-A505-C0C24D22B850}"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Klicken Sie, um das Titelformat zu bearbeiten</a:t>
            </a:r>
          </a:p>
        </p:txBody>
      </p:sp>
      <p:sp>
        <p:nvSpPr>
          <p:cNvPr id="307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Klicken Sie, um die Formate des Vorlagentextes zu bearbeiten</a:t>
            </a:r>
          </a:p>
          <a:p>
            <a:pPr lvl="1"/>
            <a:r>
              <a:rPr lang="en-GB"/>
              <a:t>Zweite Ebene</a:t>
            </a:r>
          </a:p>
          <a:p>
            <a:pPr lvl="2"/>
            <a:r>
              <a:rPr lang="en-GB"/>
              <a:t>Dritte Ebene</a:t>
            </a:r>
          </a:p>
          <a:p>
            <a:pPr lvl="3"/>
            <a:r>
              <a:rPr lang="en-GB"/>
              <a:t>Vierte Ebene</a:t>
            </a:r>
          </a:p>
          <a:p>
            <a:pPr lvl="4"/>
            <a:r>
              <a:rPr lang="en-GB"/>
              <a:t>Fünfte Ebene</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7D39CCF-6C05-407F-B578-333D513E6B08}"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2768" y="0"/>
            <a:ext cx="7772400" cy="1143000"/>
          </a:xfrm>
        </p:spPr>
        <p:txBody>
          <a:bodyPr/>
          <a:lstStyle/>
          <a:p>
            <a:pPr eaLnBrk="1" hangingPunct="1"/>
            <a:r>
              <a:rPr lang="de-DE" sz="3600" dirty="0">
                <a:latin typeface="Candara" panose="020E0502030303020204" pitchFamily="34" charset="0"/>
              </a:rPr>
              <a:t>Policy instruments</a:t>
            </a:r>
            <a:endParaRPr lang="en-GB" sz="3600" dirty="0">
              <a:latin typeface="Candara" panose="020E0502030303020204" pitchFamily="34" charset="0"/>
            </a:endParaRPr>
          </a:p>
        </p:txBody>
      </p:sp>
      <p:sp>
        <p:nvSpPr>
          <p:cNvPr id="4099" name="Rectangle 3"/>
          <p:cNvSpPr>
            <a:spLocks noGrp="1" noChangeArrowheads="1"/>
          </p:cNvSpPr>
          <p:nvPr>
            <p:ph type="body" idx="1"/>
          </p:nvPr>
        </p:nvSpPr>
        <p:spPr>
          <a:xfrm>
            <a:off x="682768" y="1143000"/>
            <a:ext cx="7772400" cy="4114800"/>
          </a:xfrm>
        </p:spPr>
        <p:txBody>
          <a:bodyPr/>
          <a:lstStyle/>
          <a:p>
            <a:pPr eaLnBrk="1" hangingPunct="1"/>
            <a:r>
              <a:rPr lang="de-DE" dirty="0">
                <a:latin typeface="Candara" panose="020E0502030303020204" pitchFamily="34" charset="0"/>
              </a:rPr>
              <a:t>Instruments recap</a:t>
            </a:r>
          </a:p>
          <a:p>
            <a:pPr lvl="1" eaLnBrk="1" hangingPunct="1"/>
            <a:r>
              <a:rPr lang="de-DE" sz="2400" dirty="0">
                <a:latin typeface="Candara" panose="020E0502030303020204" pitchFamily="34" charset="0"/>
              </a:rPr>
              <a:t>Coase Theorem</a:t>
            </a:r>
          </a:p>
          <a:p>
            <a:pPr lvl="1" eaLnBrk="1" hangingPunct="1"/>
            <a:r>
              <a:rPr lang="de-DE" sz="2400" dirty="0">
                <a:latin typeface="Candara" panose="020E0502030303020204" pitchFamily="34" charset="0"/>
              </a:rPr>
              <a:t>Weitzman Theorem</a:t>
            </a:r>
          </a:p>
          <a:p>
            <a:pPr eaLnBrk="1" hangingPunct="1"/>
            <a:r>
              <a:rPr lang="de-DE" sz="2800" dirty="0">
                <a:latin typeface="Candara" panose="020E0502030303020204" pitchFamily="34" charset="0"/>
              </a:rPr>
              <a:t>Tradable Emission Permits</a:t>
            </a:r>
          </a:p>
          <a:p>
            <a:pPr lvl="1" eaLnBrk="1" hangingPunct="1"/>
            <a:r>
              <a:rPr lang="de-DE" sz="2400" dirty="0">
                <a:latin typeface="Candara" panose="020E0502030303020204" pitchFamily="34" charset="0"/>
              </a:rPr>
              <a:t>International</a:t>
            </a:r>
          </a:p>
          <a:p>
            <a:pPr lvl="1" eaLnBrk="1" hangingPunct="1"/>
            <a:r>
              <a:rPr lang="de-DE" sz="2400" dirty="0">
                <a:latin typeface="Candara" panose="020E0502030303020204" pitchFamily="34" charset="0"/>
              </a:rPr>
              <a:t>European Union</a:t>
            </a:r>
          </a:p>
          <a:p>
            <a:pPr lvl="1" eaLnBrk="1" hangingPunct="1"/>
            <a:r>
              <a:rPr lang="de-DE" sz="2400" dirty="0">
                <a:latin typeface="Candara" panose="020E0502030303020204" pitchFamily="34" charset="0"/>
              </a:rPr>
              <a:t>United Kingdom</a:t>
            </a:r>
          </a:p>
          <a:p>
            <a:pPr lvl="1" eaLnBrk="1" hangingPunct="1"/>
            <a:r>
              <a:rPr lang="de-DE" sz="2400" dirty="0">
                <a:latin typeface="Candara" panose="020E0502030303020204" pitchFamily="34" charset="0"/>
              </a:rPr>
              <a:t>Border adjustments</a:t>
            </a:r>
          </a:p>
          <a:p>
            <a:pPr eaLnBrk="1" hangingPunct="1"/>
            <a:r>
              <a:rPr lang="de-DE" sz="2800" dirty="0">
                <a:latin typeface="Candara" panose="020E0502030303020204" pitchFamily="34" charset="0"/>
              </a:rPr>
              <a:t>Clean Development Mechanism</a:t>
            </a:r>
          </a:p>
          <a:p>
            <a:pPr eaLnBrk="1" hangingPunct="1"/>
            <a:r>
              <a:rPr lang="de-DE" sz="2800" dirty="0">
                <a:latin typeface="Candara" panose="020E0502030303020204" pitchFamily="34" charset="0"/>
              </a:rPr>
              <a:t>Technological change</a:t>
            </a:r>
            <a:endParaRPr lang="de-DE" sz="2800" dirty="0">
              <a:latin typeface="Comic Sans MS"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0"/>
            <a:ext cx="7772400" cy="1143000"/>
          </a:xfrm>
        </p:spPr>
        <p:txBody>
          <a:bodyPr/>
          <a:lstStyle/>
          <a:p>
            <a:pPr eaLnBrk="1" hangingPunct="1"/>
            <a:r>
              <a:rPr lang="de-DE" sz="3600" dirty="0">
                <a:latin typeface="Candara" panose="020E0502030303020204" pitchFamily="34" charset="0"/>
              </a:rPr>
              <a:t>Taxes and Subsidies</a:t>
            </a:r>
            <a:endParaRPr lang="en-GB" sz="3600" dirty="0">
              <a:latin typeface="Candara" panose="020E0502030303020204" pitchFamily="34" charset="0"/>
            </a:endParaRPr>
          </a:p>
        </p:txBody>
      </p:sp>
      <p:sp>
        <p:nvSpPr>
          <p:cNvPr id="11267" name="Rectangle 3"/>
          <p:cNvSpPr>
            <a:spLocks noGrp="1" noChangeArrowheads="1"/>
          </p:cNvSpPr>
          <p:nvPr>
            <p:ph type="body" idx="1"/>
          </p:nvPr>
        </p:nvSpPr>
        <p:spPr>
          <a:xfrm>
            <a:off x="685800" y="1066800"/>
            <a:ext cx="7772400" cy="4572000"/>
          </a:xfrm>
        </p:spPr>
        <p:txBody>
          <a:bodyPr/>
          <a:lstStyle/>
          <a:p>
            <a:pPr eaLnBrk="1" hangingPunct="1">
              <a:lnSpc>
                <a:spcPct val="90000"/>
              </a:lnSpc>
            </a:pPr>
            <a:r>
              <a:rPr lang="en-GB" sz="2800" dirty="0">
                <a:latin typeface="Candara" panose="020E0502030303020204" pitchFamily="34" charset="0"/>
              </a:rPr>
              <a:t>Taxes: Pay a charge or levy or penalty for every unit consumed, produced or emitted</a:t>
            </a:r>
          </a:p>
          <a:p>
            <a:pPr eaLnBrk="1" hangingPunct="1">
              <a:lnSpc>
                <a:spcPct val="90000"/>
              </a:lnSpc>
            </a:pPr>
            <a:r>
              <a:rPr lang="en-GB" sz="2800" dirty="0">
                <a:latin typeface="Candara" panose="020E0502030303020204" pitchFamily="34" charset="0"/>
              </a:rPr>
              <a:t>Subsidies: Receive a premium for every unit </a:t>
            </a:r>
            <a:r>
              <a:rPr lang="en-GB" sz="2800" i="1" dirty="0">
                <a:latin typeface="Candara" panose="020E0502030303020204" pitchFamily="34" charset="0"/>
              </a:rPr>
              <a:t>not</a:t>
            </a:r>
            <a:r>
              <a:rPr lang="en-GB" sz="2800" dirty="0">
                <a:latin typeface="Candara" panose="020E0502030303020204" pitchFamily="34" charset="0"/>
              </a:rPr>
              <a:t> consumed, produced or emitted</a:t>
            </a:r>
          </a:p>
          <a:p>
            <a:pPr eaLnBrk="1" hangingPunct="1">
              <a:lnSpc>
                <a:spcPct val="90000"/>
              </a:lnSpc>
            </a:pPr>
            <a:r>
              <a:rPr lang="en-GB" sz="2800" dirty="0">
                <a:latin typeface="Candara" panose="020E0502030303020204" pitchFamily="34" charset="0"/>
              </a:rPr>
              <a:t>Taxes and subsidies have the same effect on emissions in short-run</a:t>
            </a:r>
          </a:p>
          <a:p>
            <a:pPr eaLnBrk="1" hangingPunct="1">
              <a:lnSpc>
                <a:spcPct val="90000"/>
              </a:lnSpc>
            </a:pPr>
            <a:r>
              <a:rPr lang="en-GB" sz="2800" dirty="0">
                <a:latin typeface="Candara" panose="020E0502030303020204" pitchFamily="34" charset="0"/>
              </a:rPr>
              <a:t>Uniform taxes and subsidies have a uniform effect on marginal production costs</a:t>
            </a:r>
          </a:p>
          <a:p>
            <a:pPr eaLnBrk="1" hangingPunct="1">
              <a:lnSpc>
                <a:spcPct val="90000"/>
              </a:lnSpc>
            </a:pPr>
            <a:r>
              <a:rPr lang="en-GB" sz="2800" dirty="0">
                <a:latin typeface="Candara" panose="020E0502030303020204" pitchFamily="34" charset="0"/>
              </a:rPr>
              <a:t>This ensures cost-effectiveness (see below)</a:t>
            </a:r>
          </a:p>
          <a:p>
            <a:pPr eaLnBrk="1" hangingPunct="1">
              <a:lnSpc>
                <a:spcPct val="90000"/>
              </a:lnSpc>
            </a:pPr>
            <a:r>
              <a:rPr lang="en-GB" sz="2800" dirty="0">
                <a:latin typeface="Candara" panose="020E0502030303020204" pitchFamily="34" charset="0"/>
              </a:rPr>
              <a:t>Same effect in the long-run?</a:t>
            </a:r>
          </a:p>
          <a:p>
            <a:pPr eaLnBrk="1" hangingPunct="1">
              <a:lnSpc>
                <a:spcPct val="90000"/>
              </a:lnSpc>
            </a:pPr>
            <a:endParaRPr lang="en-GB"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0" y="0"/>
            <a:ext cx="9144000" cy="658336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0"/>
            <a:ext cx="7772400" cy="1143000"/>
          </a:xfrm>
        </p:spPr>
        <p:txBody>
          <a:bodyPr/>
          <a:lstStyle/>
          <a:p>
            <a:pPr eaLnBrk="1" hangingPunct="1"/>
            <a:r>
              <a:rPr lang="de-DE" sz="3600" dirty="0">
                <a:latin typeface="Candara" panose="020E0502030303020204" pitchFamily="34" charset="0"/>
              </a:rPr>
              <a:t>Taxes and Subsidies</a:t>
            </a:r>
            <a:endParaRPr lang="en-GB" sz="3600" dirty="0">
              <a:latin typeface="Candara" panose="020E0502030303020204" pitchFamily="34" charset="0"/>
            </a:endParaRPr>
          </a:p>
        </p:txBody>
      </p:sp>
      <p:sp>
        <p:nvSpPr>
          <p:cNvPr id="11267" name="Rectangle 3"/>
          <p:cNvSpPr>
            <a:spLocks noGrp="1" noChangeArrowheads="1"/>
          </p:cNvSpPr>
          <p:nvPr>
            <p:ph type="body" idx="1"/>
          </p:nvPr>
        </p:nvSpPr>
        <p:spPr>
          <a:xfrm>
            <a:off x="685800" y="1066800"/>
            <a:ext cx="7772400" cy="4572000"/>
          </a:xfrm>
        </p:spPr>
        <p:txBody>
          <a:bodyPr/>
          <a:lstStyle/>
          <a:p>
            <a:pPr eaLnBrk="1" hangingPunct="1">
              <a:lnSpc>
                <a:spcPct val="90000"/>
              </a:lnSpc>
            </a:pPr>
            <a:r>
              <a:rPr lang="en-GB" sz="2800" dirty="0">
                <a:latin typeface="Candara" panose="020E0502030303020204" pitchFamily="34" charset="0"/>
              </a:rPr>
              <a:t>Taxes: Pay a charge or levy or penalty for every unit consumed, produced or emitted</a:t>
            </a:r>
          </a:p>
          <a:p>
            <a:pPr eaLnBrk="1" hangingPunct="1">
              <a:lnSpc>
                <a:spcPct val="90000"/>
              </a:lnSpc>
            </a:pPr>
            <a:r>
              <a:rPr lang="en-GB" sz="2800" dirty="0">
                <a:latin typeface="Candara" panose="020E0502030303020204" pitchFamily="34" charset="0"/>
              </a:rPr>
              <a:t>Subsidies: Receive a premium for every unit </a:t>
            </a:r>
            <a:r>
              <a:rPr lang="en-GB" sz="2800" i="1" dirty="0">
                <a:latin typeface="Candara" panose="020E0502030303020204" pitchFamily="34" charset="0"/>
              </a:rPr>
              <a:t>not</a:t>
            </a:r>
            <a:r>
              <a:rPr lang="en-GB" sz="2800" dirty="0">
                <a:latin typeface="Candara" panose="020E0502030303020204" pitchFamily="34" charset="0"/>
              </a:rPr>
              <a:t> consumed, produced or emitted</a:t>
            </a:r>
          </a:p>
          <a:p>
            <a:pPr eaLnBrk="1" hangingPunct="1">
              <a:lnSpc>
                <a:spcPct val="90000"/>
              </a:lnSpc>
            </a:pPr>
            <a:r>
              <a:rPr lang="en-GB" sz="2800" dirty="0">
                <a:latin typeface="Candara" panose="020E0502030303020204" pitchFamily="34" charset="0"/>
              </a:rPr>
              <a:t>Uniform taxes and subsidies have a uniform effect on marginal production costs, thus ensuring cost-effectiveness (see below)</a:t>
            </a:r>
          </a:p>
          <a:p>
            <a:pPr eaLnBrk="1" hangingPunct="1">
              <a:lnSpc>
                <a:spcPct val="90000"/>
              </a:lnSpc>
            </a:pPr>
            <a:r>
              <a:rPr lang="en-GB" sz="2800" dirty="0">
                <a:latin typeface="Candara" panose="020E0502030303020204" pitchFamily="34" charset="0"/>
              </a:rPr>
              <a:t>Taxes and subsidies have an equivalent effect on emissions in the short run, but have different long-term effects</a:t>
            </a:r>
          </a:p>
          <a:p>
            <a:pPr eaLnBrk="1" hangingPunct="1">
              <a:lnSpc>
                <a:spcPct val="90000"/>
              </a:lnSpc>
            </a:pPr>
            <a:r>
              <a:rPr lang="en-GB" sz="2800" dirty="0">
                <a:latin typeface="Candara" panose="020E0502030303020204" pitchFamily="34" charset="0"/>
              </a:rPr>
              <a:t>Taxes and subsidies have different budgetary, distributional effects too</a:t>
            </a:r>
          </a:p>
        </p:txBody>
      </p:sp>
    </p:spTree>
    <p:extLst>
      <p:ext uri="{BB962C8B-B14F-4D97-AF65-F5344CB8AC3E}">
        <p14:creationId xmlns:p14="http://schemas.microsoft.com/office/powerpoint/2010/main" val="3127679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4213" y="0"/>
            <a:ext cx="7772400" cy="1143000"/>
          </a:xfrm>
        </p:spPr>
        <p:txBody>
          <a:bodyPr/>
          <a:lstStyle/>
          <a:p>
            <a:pPr eaLnBrk="1" hangingPunct="1"/>
            <a:r>
              <a:rPr lang="de-DE" sz="3600" dirty="0">
                <a:solidFill>
                  <a:schemeClr val="bg1">
                    <a:lumMod val="50000"/>
                  </a:schemeClr>
                </a:solidFill>
                <a:latin typeface="Candara" panose="020E0502030303020204" pitchFamily="34" charset="0"/>
              </a:rPr>
              <a:t>Tradeable Permits</a:t>
            </a:r>
            <a:endParaRPr lang="en-GB" sz="3600" dirty="0">
              <a:solidFill>
                <a:schemeClr val="bg1">
                  <a:lumMod val="50000"/>
                </a:schemeClr>
              </a:solidFill>
              <a:latin typeface="Candara" panose="020E0502030303020204" pitchFamily="34" charset="0"/>
            </a:endParaRPr>
          </a:p>
        </p:txBody>
      </p:sp>
      <p:sp>
        <p:nvSpPr>
          <p:cNvPr id="8195" name="Rectangle 3"/>
          <p:cNvSpPr>
            <a:spLocks noGrp="1" noChangeArrowheads="1"/>
          </p:cNvSpPr>
          <p:nvPr>
            <p:ph type="body" idx="1"/>
          </p:nvPr>
        </p:nvSpPr>
        <p:spPr>
          <a:xfrm>
            <a:off x="684213" y="1125538"/>
            <a:ext cx="7772400" cy="4572000"/>
          </a:xfrm>
        </p:spPr>
        <p:txBody>
          <a:bodyPr/>
          <a:lstStyle/>
          <a:p>
            <a:pPr eaLnBrk="1" hangingPunct="1">
              <a:lnSpc>
                <a:spcPct val="90000"/>
              </a:lnSpc>
            </a:pPr>
            <a:r>
              <a:rPr lang="de-DE" sz="2800" dirty="0">
                <a:solidFill>
                  <a:schemeClr val="bg1">
                    <a:lumMod val="50000"/>
                  </a:schemeClr>
                </a:solidFill>
                <a:latin typeface="Candara" panose="020E0502030303020204" pitchFamily="34" charset="0"/>
              </a:rPr>
              <a:t>The government set an overall target on consumption, production or, most common, emission</a:t>
            </a:r>
          </a:p>
          <a:p>
            <a:pPr eaLnBrk="1" hangingPunct="1">
              <a:lnSpc>
                <a:spcPct val="90000"/>
              </a:lnSpc>
            </a:pPr>
            <a:r>
              <a:rPr lang="de-DE" sz="2800" dirty="0">
                <a:solidFill>
                  <a:schemeClr val="bg1">
                    <a:lumMod val="50000"/>
                  </a:schemeClr>
                </a:solidFill>
                <a:latin typeface="Candara" panose="020E0502030303020204" pitchFamily="34" charset="0"/>
              </a:rPr>
              <a:t>Each producer obtains a certain amount of emission permits, can sell these, or buy more at the market place</a:t>
            </a:r>
          </a:p>
          <a:p>
            <a:pPr eaLnBrk="1" hangingPunct="1">
              <a:lnSpc>
                <a:spcPct val="90000"/>
              </a:lnSpc>
            </a:pPr>
            <a:r>
              <a:rPr lang="de-DE" sz="2800" dirty="0">
                <a:solidFill>
                  <a:schemeClr val="bg1">
                    <a:lumMod val="50000"/>
                  </a:schemeClr>
                </a:solidFill>
                <a:latin typeface="Candara" panose="020E0502030303020204" pitchFamily="34" charset="0"/>
              </a:rPr>
              <a:t>If the permit market is perfect, all producers pay the same price, and marginal costs of production increase uniformly</a:t>
            </a:r>
          </a:p>
          <a:p>
            <a:pPr eaLnBrk="1" hangingPunct="1">
              <a:lnSpc>
                <a:spcPct val="90000"/>
              </a:lnSpc>
            </a:pPr>
            <a:r>
              <a:rPr lang="de-DE" sz="2800" dirty="0">
                <a:solidFill>
                  <a:schemeClr val="bg1">
                    <a:lumMod val="50000"/>
                  </a:schemeClr>
                </a:solidFill>
                <a:latin typeface="Candara" panose="020E0502030303020204" pitchFamily="34" charset="0"/>
              </a:rPr>
              <a:t>Taxes and tradeable permits are equivalent provided that the regulator knows all marginal abatement costs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0"/>
            <a:ext cx="7772400" cy="1143000"/>
          </a:xfrm>
        </p:spPr>
        <p:txBody>
          <a:bodyPr/>
          <a:lstStyle/>
          <a:p>
            <a:pPr eaLnBrk="1" hangingPunct="1"/>
            <a:r>
              <a:rPr lang="de-DE" sz="3600" dirty="0">
                <a:latin typeface="Candara" panose="020E0502030303020204" pitchFamily="34" charset="0"/>
              </a:rPr>
              <a:t>Tradeable Permits</a:t>
            </a:r>
            <a:endParaRPr lang="en-GB" sz="3600" dirty="0">
              <a:latin typeface="Candara" panose="020E0502030303020204" pitchFamily="34" charset="0"/>
            </a:endParaRPr>
          </a:p>
        </p:txBody>
      </p:sp>
      <p:sp>
        <p:nvSpPr>
          <p:cNvPr id="16387" name="Rectangle 3"/>
          <p:cNvSpPr>
            <a:spLocks noGrp="1" noChangeArrowheads="1"/>
          </p:cNvSpPr>
          <p:nvPr>
            <p:ph type="body" idx="1"/>
          </p:nvPr>
        </p:nvSpPr>
        <p:spPr>
          <a:xfrm>
            <a:off x="685800" y="990600"/>
            <a:ext cx="7772400" cy="4572000"/>
          </a:xfrm>
        </p:spPr>
        <p:txBody>
          <a:bodyPr/>
          <a:lstStyle/>
          <a:p>
            <a:pPr eaLnBrk="1" hangingPunct="1">
              <a:lnSpc>
                <a:spcPct val="90000"/>
              </a:lnSpc>
            </a:pPr>
            <a:r>
              <a:rPr lang="de-DE" sz="2800" dirty="0">
                <a:latin typeface="Candara" panose="020E0502030303020204" pitchFamily="34" charset="0"/>
              </a:rPr>
              <a:t>The government sets an overall target on consumption, production or, most common, emissions</a:t>
            </a:r>
          </a:p>
          <a:p>
            <a:pPr eaLnBrk="1" hangingPunct="1">
              <a:lnSpc>
                <a:spcPct val="90000"/>
              </a:lnSpc>
            </a:pPr>
            <a:r>
              <a:rPr lang="de-DE" sz="2800" dirty="0">
                <a:latin typeface="Candara" panose="020E0502030303020204" pitchFamily="34" charset="0"/>
              </a:rPr>
              <a:t>Each producer obtains a certain amount of emission permits, can sell these, or buy more at the market place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0" y="0"/>
            <a:ext cx="9144000" cy="657701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0" y="0"/>
            <a:ext cx="9144000" cy="657701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762000" y="-76200"/>
            <a:ext cx="7772400" cy="1143000"/>
          </a:xfrm>
        </p:spPr>
        <p:txBody>
          <a:bodyPr/>
          <a:lstStyle/>
          <a:p>
            <a:r>
              <a:rPr lang="de-DE" sz="3200" dirty="0">
                <a:latin typeface="Candara" panose="020E0502030303020204" pitchFamily="34" charset="0"/>
              </a:rPr>
              <a:t>Lectures</a:t>
            </a:r>
            <a:endParaRPr lang="en-GB" sz="3200" dirty="0">
              <a:latin typeface="Candara" panose="020E0502030303020204" pitchFamily="34" charset="0"/>
            </a:endParaRPr>
          </a:p>
        </p:txBody>
      </p:sp>
      <p:sp>
        <p:nvSpPr>
          <p:cNvPr id="190467" name="Rectangle 3"/>
          <p:cNvSpPr>
            <a:spLocks noGrp="1" noChangeArrowheads="1"/>
          </p:cNvSpPr>
          <p:nvPr>
            <p:ph type="body" idx="1"/>
          </p:nvPr>
        </p:nvSpPr>
        <p:spPr>
          <a:xfrm>
            <a:off x="685800" y="838200"/>
            <a:ext cx="7772400" cy="5486400"/>
          </a:xfrm>
        </p:spPr>
        <p:txBody>
          <a:bodyPr/>
          <a:lstStyle/>
          <a:p>
            <a:pPr>
              <a:lnSpc>
                <a:spcPct val="90000"/>
              </a:lnSpc>
            </a:pPr>
            <a:r>
              <a:rPr lang="en-US" sz="2800" dirty="0">
                <a:solidFill>
                  <a:srgbClr val="7030A0"/>
                </a:solidFill>
                <a:latin typeface="Candara" panose="020E0502030303020204" pitchFamily="34" charset="0"/>
              </a:rPr>
              <a:t>Science</a:t>
            </a:r>
          </a:p>
          <a:p>
            <a:pPr>
              <a:lnSpc>
                <a:spcPct val="90000"/>
              </a:lnSpc>
            </a:pPr>
            <a:r>
              <a:rPr lang="en-US" sz="2800" dirty="0">
                <a:solidFill>
                  <a:schemeClr val="accent1">
                    <a:lumMod val="50000"/>
                  </a:schemeClr>
                </a:solidFill>
                <a:latin typeface="Candara" panose="020E0502030303020204" pitchFamily="34" charset="0"/>
              </a:rPr>
              <a:t>Scenarios &amp; emission reduction options</a:t>
            </a:r>
          </a:p>
          <a:p>
            <a:pPr>
              <a:lnSpc>
                <a:spcPct val="90000"/>
              </a:lnSpc>
            </a:pPr>
            <a:r>
              <a:rPr lang="en-US" sz="2800" dirty="0">
                <a:solidFill>
                  <a:schemeClr val="accent1">
                    <a:lumMod val="50000"/>
                  </a:schemeClr>
                </a:solidFill>
                <a:latin typeface="Candara" panose="020E0502030303020204" pitchFamily="34" charset="0"/>
              </a:rPr>
              <a:t>Costs of emission reduction</a:t>
            </a:r>
          </a:p>
          <a:p>
            <a:pPr>
              <a:lnSpc>
                <a:spcPct val="90000"/>
              </a:lnSpc>
            </a:pPr>
            <a:r>
              <a:rPr lang="en-US" b="1" dirty="0">
                <a:solidFill>
                  <a:schemeClr val="accent1">
                    <a:lumMod val="50000"/>
                  </a:schemeClr>
                </a:solidFill>
                <a:latin typeface="Candara" panose="020E0502030303020204" pitchFamily="34" charset="0"/>
              </a:rPr>
              <a:t>Instruments for emission reduction</a:t>
            </a:r>
          </a:p>
          <a:p>
            <a:pPr>
              <a:lnSpc>
                <a:spcPct val="90000"/>
              </a:lnSpc>
            </a:pPr>
            <a:r>
              <a:rPr lang="en-US" sz="2800" dirty="0">
                <a:solidFill>
                  <a:srgbClr val="C00000"/>
                </a:solidFill>
                <a:latin typeface="Candara" panose="020E0502030303020204" pitchFamily="34" charset="0"/>
              </a:rPr>
              <a:t>Impacts and adaptation</a:t>
            </a:r>
          </a:p>
          <a:p>
            <a:pPr>
              <a:lnSpc>
                <a:spcPct val="90000"/>
              </a:lnSpc>
            </a:pPr>
            <a:r>
              <a:rPr lang="en-US" sz="2800" dirty="0">
                <a:solidFill>
                  <a:srgbClr val="C00000"/>
                </a:solidFill>
                <a:latin typeface="Candara" panose="020E0502030303020204" pitchFamily="34" charset="0"/>
              </a:rPr>
              <a:t>Economic impacts of climate change</a:t>
            </a:r>
          </a:p>
          <a:p>
            <a:pPr>
              <a:lnSpc>
                <a:spcPct val="90000"/>
              </a:lnSpc>
            </a:pPr>
            <a:r>
              <a:rPr lang="en-US" sz="2800" dirty="0">
                <a:solidFill>
                  <a:schemeClr val="bg1">
                    <a:lumMod val="65000"/>
                  </a:schemeClr>
                </a:solidFill>
                <a:latin typeface="Candara" panose="020E0502030303020204" pitchFamily="34" charset="0"/>
              </a:rPr>
              <a:t>Reading week</a:t>
            </a:r>
          </a:p>
          <a:p>
            <a:pPr>
              <a:lnSpc>
                <a:spcPct val="90000"/>
              </a:lnSpc>
            </a:pPr>
            <a:r>
              <a:rPr lang="en-US" sz="2800" dirty="0">
                <a:solidFill>
                  <a:srgbClr val="C00000"/>
                </a:solidFill>
                <a:latin typeface="Candara" panose="020E0502030303020204" pitchFamily="34" charset="0"/>
              </a:rPr>
              <a:t>Climate and development</a:t>
            </a:r>
          </a:p>
          <a:p>
            <a:pPr>
              <a:lnSpc>
                <a:spcPct val="90000"/>
              </a:lnSpc>
            </a:pPr>
            <a:r>
              <a:rPr lang="en-US" sz="2800" dirty="0">
                <a:solidFill>
                  <a:srgbClr val="0070C0"/>
                </a:solidFill>
                <a:latin typeface="Candara" panose="020E0502030303020204" pitchFamily="34" charset="0"/>
              </a:rPr>
              <a:t>Optimal emission reduction</a:t>
            </a:r>
          </a:p>
          <a:p>
            <a:pPr>
              <a:lnSpc>
                <a:spcPct val="90000"/>
              </a:lnSpc>
            </a:pPr>
            <a:r>
              <a:rPr lang="en-US" sz="2800" dirty="0">
                <a:solidFill>
                  <a:srgbClr val="0070C0"/>
                </a:solidFill>
                <a:latin typeface="Candara" panose="020E0502030303020204" pitchFamily="34" charset="0"/>
              </a:rPr>
              <a:t>Discounting, uncertainty, equity</a:t>
            </a:r>
          </a:p>
          <a:p>
            <a:pPr>
              <a:lnSpc>
                <a:spcPct val="90000"/>
              </a:lnSpc>
            </a:pPr>
            <a:r>
              <a:rPr lang="en-US" sz="2800" dirty="0">
                <a:solidFill>
                  <a:srgbClr val="0070C0"/>
                </a:solidFill>
                <a:latin typeface="Candara" panose="020E0502030303020204" pitchFamily="34" charset="0"/>
              </a:rPr>
              <a:t>International environmental agreements</a:t>
            </a:r>
          </a:p>
        </p:txBody>
      </p:sp>
    </p:spTree>
  </p:cSld>
  <p:clrMapOvr>
    <a:masterClrMapping/>
  </p:clrMapOvr>
  <mc:AlternateContent xmlns:mc="http://schemas.openxmlformats.org/markup-compatibility/2006" xmlns:p14="http://schemas.microsoft.com/office/powerpoint/2010/main">
    <mc:Choice Requires="p14">
      <p:transition spd="slow" p14:dur="2000" advTm="6530"/>
    </mc:Choice>
    <mc:Fallback xmlns="">
      <p:transition spd="slow" advTm="653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0"/>
            <a:ext cx="7772400" cy="1143000"/>
          </a:xfrm>
        </p:spPr>
        <p:txBody>
          <a:bodyPr/>
          <a:lstStyle/>
          <a:p>
            <a:pPr eaLnBrk="1" hangingPunct="1"/>
            <a:r>
              <a:rPr lang="de-DE" sz="3600" dirty="0">
                <a:latin typeface="Candara" panose="020E0502030303020204" pitchFamily="34" charset="0"/>
              </a:rPr>
              <a:t>Tradeable Permits</a:t>
            </a:r>
            <a:endParaRPr lang="en-GB" sz="3600" dirty="0">
              <a:latin typeface="Candara" panose="020E0502030303020204" pitchFamily="34" charset="0"/>
            </a:endParaRPr>
          </a:p>
        </p:txBody>
      </p:sp>
      <p:sp>
        <p:nvSpPr>
          <p:cNvPr id="17411" name="Rectangle 3"/>
          <p:cNvSpPr>
            <a:spLocks noGrp="1" noChangeArrowheads="1"/>
          </p:cNvSpPr>
          <p:nvPr>
            <p:ph type="body" idx="1"/>
          </p:nvPr>
        </p:nvSpPr>
        <p:spPr>
          <a:xfrm>
            <a:off x="685800" y="990600"/>
            <a:ext cx="7772400" cy="4572000"/>
          </a:xfrm>
        </p:spPr>
        <p:txBody>
          <a:bodyPr/>
          <a:lstStyle/>
          <a:p>
            <a:pPr eaLnBrk="1" hangingPunct="1">
              <a:lnSpc>
                <a:spcPct val="90000"/>
              </a:lnSpc>
            </a:pPr>
            <a:r>
              <a:rPr lang="en-GB" sz="2800" dirty="0">
                <a:latin typeface="Candara" panose="020E0502030303020204" pitchFamily="34" charset="0"/>
              </a:rPr>
              <a:t>The government sets an overall target on consumption, production or, most common, emissions</a:t>
            </a:r>
          </a:p>
          <a:p>
            <a:pPr eaLnBrk="1" hangingPunct="1">
              <a:lnSpc>
                <a:spcPct val="90000"/>
              </a:lnSpc>
            </a:pPr>
            <a:r>
              <a:rPr lang="en-GB" sz="2800" dirty="0">
                <a:latin typeface="Candara" panose="020E0502030303020204" pitchFamily="34" charset="0"/>
              </a:rPr>
              <a:t>Each producer obtains a certain amount of emission permits, can sell these, or buy more at the market place</a:t>
            </a:r>
          </a:p>
          <a:p>
            <a:pPr eaLnBrk="1" hangingPunct="1">
              <a:lnSpc>
                <a:spcPct val="90000"/>
              </a:lnSpc>
            </a:pPr>
            <a:r>
              <a:rPr lang="en-GB" sz="2800" dirty="0">
                <a:latin typeface="Candara" panose="020E0502030303020204" pitchFamily="34" charset="0"/>
              </a:rPr>
              <a:t>If the permit market is perfect, all producers pay the same price, and marginal costs of production increase uniformly</a:t>
            </a:r>
          </a:p>
          <a:p>
            <a:pPr eaLnBrk="1" hangingPunct="1">
              <a:lnSpc>
                <a:spcPct val="90000"/>
              </a:lnSpc>
            </a:pPr>
            <a:r>
              <a:rPr lang="en-GB" sz="2800" dirty="0">
                <a:latin typeface="Candara" panose="020E0502030303020204" pitchFamily="34" charset="0"/>
              </a:rPr>
              <a:t>Taxes and tradeable permits are equivalent provided that the regulator knows all marginal abatement costs -- see below</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2768" y="0"/>
            <a:ext cx="7772400" cy="1143000"/>
          </a:xfrm>
        </p:spPr>
        <p:txBody>
          <a:bodyPr/>
          <a:lstStyle/>
          <a:p>
            <a:pPr eaLnBrk="1" hangingPunct="1"/>
            <a:r>
              <a:rPr lang="de-DE" sz="3600" dirty="0">
                <a:latin typeface="Candara" panose="020E0502030303020204" pitchFamily="34" charset="0"/>
              </a:rPr>
              <a:t>Policy instruments</a:t>
            </a:r>
            <a:endParaRPr lang="en-GB" sz="3600" dirty="0">
              <a:latin typeface="Candara" panose="020E0502030303020204" pitchFamily="34" charset="0"/>
            </a:endParaRPr>
          </a:p>
        </p:txBody>
      </p:sp>
      <p:sp>
        <p:nvSpPr>
          <p:cNvPr id="4099" name="Rectangle 3"/>
          <p:cNvSpPr>
            <a:spLocks noGrp="1" noChangeArrowheads="1"/>
          </p:cNvSpPr>
          <p:nvPr>
            <p:ph type="body" idx="1"/>
          </p:nvPr>
        </p:nvSpPr>
        <p:spPr>
          <a:xfrm>
            <a:off x="682768" y="1143000"/>
            <a:ext cx="7772400" cy="4114800"/>
          </a:xfrm>
        </p:spPr>
        <p:txBody>
          <a:bodyPr/>
          <a:lstStyle/>
          <a:p>
            <a:pPr eaLnBrk="1" hangingPunct="1"/>
            <a:r>
              <a:rPr lang="de-DE" dirty="0">
                <a:latin typeface="Candara" panose="020E0502030303020204" pitchFamily="34" charset="0"/>
              </a:rPr>
              <a:t>Instruments recap</a:t>
            </a:r>
          </a:p>
          <a:p>
            <a:pPr lvl="1" eaLnBrk="1" hangingPunct="1"/>
            <a:r>
              <a:rPr lang="de-DE" sz="2400" b="1" dirty="0">
                <a:latin typeface="Candara" panose="020E0502030303020204" pitchFamily="34" charset="0"/>
              </a:rPr>
              <a:t>Coase Theorem</a:t>
            </a:r>
          </a:p>
          <a:p>
            <a:pPr lvl="1" eaLnBrk="1" hangingPunct="1"/>
            <a:r>
              <a:rPr lang="de-DE" sz="2400" dirty="0">
                <a:latin typeface="Candara" panose="020E0502030303020204" pitchFamily="34" charset="0"/>
              </a:rPr>
              <a:t>Weitzman Theorem</a:t>
            </a:r>
          </a:p>
          <a:p>
            <a:pPr eaLnBrk="1" hangingPunct="1"/>
            <a:r>
              <a:rPr lang="de-DE" sz="2800" dirty="0">
                <a:latin typeface="Candara" panose="020E0502030303020204" pitchFamily="34" charset="0"/>
              </a:rPr>
              <a:t>Tradable Emission Permits</a:t>
            </a:r>
          </a:p>
          <a:p>
            <a:pPr lvl="1" eaLnBrk="1" hangingPunct="1"/>
            <a:r>
              <a:rPr lang="de-DE" sz="2400" dirty="0">
                <a:latin typeface="Candara" panose="020E0502030303020204" pitchFamily="34" charset="0"/>
              </a:rPr>
              <a:t>International</a:t>
            </a:r>
          </a:p>
          <a:p>
            <a:pPr lvl="1" eaLnBrk="1" hangingPunct="1"/>
            <a:r>
              <a:rPr lang="de-DE" sz="2400" dirty="0">
                <a:latin typeface="Candara" panose="020E0502030303020204" pitchFamily="34" charset="0"/>
              </a:rPr>
              <a:t>European Union</a:t>
            </a:r>
          </a:p>
          <a:p>
            <a:pPr lvl="1" eaLnBrk="1" hangingPunct="1"/>
            <a:r>
              <a:rPr lang="de-DE" sz="2400" dirty="0">
                <a:latin typeface="Candara" panose="020E0502030303020204" pitchFamily="34" charset="0"/>
              </a:rPr>
              <a:t>United Kingdom</a:t>
            </a:r>
          </a:p>
          <a:p>
            <a:pPr lvl="1" eaLnBrk="1" hangingPunct="1"/>
            <a:r>
              <a:rPr lang="de-DE" sz="2400" dirty="0">
                <a:latin typeface="Candara" panose="020E0502030303020204" pitchFamily="34" charset="0"/>
              </a:rPr>
              <a:t>Border adjustments</a:t>
            </a:r>
          </a:p>
          <a:p>
            <a:pPr eaLnBrk="1" hangingPunct="1"/>
            <a:r>
              <a:rPr lang="de-DE" sz="2800" dirty="0">
                <a:latin typeface="Candara" panose="020E0502030303020204" pitchFamily="34" charset="0"/>
              </a:rPr>
              <a:t>Clean Development Mechanism</a:t>
            </a:r>
          </a:p>
          <a:p>
            <a:pPr eaLnBrk="1" hangingPunct="1"/>
            <a:r>
              <a:rPr lang="de-DE" sz="2800" dirty="0">
                <a:latin typeface="Candara" panose="020E0502030303020204" pitchFamily="34" charset="0"/>
              </a:rPr>
              <a:t>Technological change</a:t>
            </a:r>
            <a:endParaRPr lang="de-DE" sz="2800" dirty="0">
              <a:latin typeface="Comic Sans MS" pitchFamily="66" charset="0"/>
            </a:endParaRPr>
          </a:p>
        </p:txBody>
      </p:sp>
    </p:spTree>
    <p:extLst>
      <p:ext uri="{BB962C8B-B14F-4D97-AF65-F5344CB8AC3E}">
        <p14:creationId xmlns:p14="http://schemas.microsoft.com/office/powerpoint/2010/main" val="1294971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4213" y="0"/>
            <a:ext cx="7772400" cy="1143000"/>
          </a:xfrm>
        </p:spPr>
        <p:txBody>
          <a:bodyPr/>
          <a:lstStyle/>
          <a:p>
            <a:pPr eaLnBrk="1" hangingPunct="1"/>
            <a:r>
              <a:rPr lang="de-DE" sz="3600" dirty="0">
                <a:solidFill>
                  <a:schemeClr val="tx1"/>
                </a:solidFill>
                <a:latin typeface="Candara" panose="020E0502030303020204" pitchFamily="34" charset="0"/>
              </a:rPr>
              <a:t>Permits: Initial Allocation</a:t>
            </a:r>
            <a:endParaRPr lang="en-GB" sz="3600" dirty="0">
              <a:solidFill>
                <a:schemeClr val="tx1"/>
              </a:solidFill>
              <a:latin typeface="Candara" panose="020E0502030303020204" pitchFamily="34" charset="0"/>
            </a:endParaRPr>
          </a:p>
        </p:txBody>
      </p:sp>
      <p:sp>
        <p:nvSpPr>
          <p:cNvPr id="17411" name="Rectangle 3"/>
          <p:cNvSpPr>
            <a:spLocks noGrp="1" noChangeArrowheads="1"/>
          </p:cNvSpPr>
          <p:nvPr>
            <p:ph type="body" idx="1"/>
          </p:nvPr>
        </p:nvSpPr>
        <p:spPr>
          <a:xfrm>
            <a:off x="611560" y="980728"/>
            <a:ext cx="7772400" cy="4114800"/>
          </a:xfrm>
        </p:spPr>
        <p:txBody>
          <a:bodyPr/>
          <a:lstStyle/>
          <a:p>
            <a:pPr eaLnBrk="1" hangingPunct="1">
              <a:lnSpc>
                <a:spcPct val="90000"/>
              </a:lnSpc>
            </a:pPr>
            <a:r>
              <a:rPr lang="de-DE" sz="2600" dirty="0">
                <a:latin typeface="Candara" panose="020E0502030303020204" pitchFamily="34" charset="0"/>
              </a:rPr>
              <a:t>Grandparenting</a:t>
            </a:r>
          </a:p>
          <a:p>
            <a:pPr lvl="1" eaLnBrk="1" hangingPunct="1">
              <a:lnSpc>
                <a:spcPct val="90000"/>
              </a:lnSpc>
            </a:pPr>
            <a:r>
              <a:rPr lang="de-DE" sz="2200" dirty="0">
                <a:latin typeface="Candara" panose="020E0502030303020204" pitchFamily="34" charset="0"/>
              </a:rPr>
              <a:t>Give permits to current emitters</a:t>
            </a:r>
          </a:p>
          <a:p>
            <a:pPr lvl="1" eaLnBrk="1" hangingPunct="1">
              <a:lnSpc>
                <a:spcPct val="90000"/>
              </a:lnSpc>
            </a:pPr>
            <a:r>
              <a:rPr lang="de-DE" sz="2200" dirty="0">
                <a:latin typeface="Candara" panose="020E0502030303020204" pitchFamily="34" charset="0"/>
              </a:rPr>
              <a:t>Politically easy, as confirms status quo</a:t>
            </a:r>
          </a:p>
          <a:p>
            <a:pPr lvl="1" eaLnBrk="1" hangingPunct="1">
              <a:lnSpc>
                <a:spcPct val="90000"/>
              </a:lnSpc>
            </a:pPr>
            <a:r>
              <a:rPr lang="de-DE" sz="2200" dirty="0">
                <a:latin typeface="Candara" panose="020E0502030303020204" pitchFamily="34" charset="0"/>
              </a:rPr>
              <a:t>Market starts without a price</a:t>
            </a:r>
          </a:p>
          <a:p>
            <a:pPr eaLnBrk="1" hangingPunct="1">
              <a:lnSpc>
                <a:spcPct val="90000"/>
              </a:lnSpc>
            </a:pPr>
            <a:r>
              <a:rPr lang="de-DE" sz="2600" dirty="0">
                <a:latin typeface="Candara" panose="020E0502030303020204" pitchFamily="34" charset="0"/>
              </a:rPr>
              <a:t>Auctioning</a:t>
            </a:r>
          </a:p>
          <a:p>
            <a:pPr lvl="1" eaLnBrk="1" hangingPunct="1">
              <a:lnSpc>
                <a:spcPct val="90000"/>
              </a:lnSpc>
            </a:pPr>
            <a:r>
              <a:rPr lang="de-DE" sz="2200" dirty="0">
                <a:latin typeface="Candara" panose="020E0502030303020204" pitchFamily="34" charset="0"/>
              </a:rPr>
              <a:t>Sell permits to highest bidder</a:t>
            </a:r>
          </a:p>
          <a:p>
            <a:pPr lvl="1" eaLnBrk="1" hangingPunct="1">
              <a:lnSpc>
                <a:spcPct val="90000"/>
              </a:lnSpc>
            </a:pPr>
            <a:r>
              <a:rPr lang="de-DE" sz="2200" dirty="0">
                <a:latin typeface="Candara" panose="020E0502030303020204" pitchFamily="34" charset="0"/>
              </a:rPr>
              <a:t>Generates revenue, perhaps a lot</a:t>
            </a:r>
          </a:p>
          <a:p>
            <a:pPr lvl="1" eaLnBrk="1" hangingPunct="1">
              <a:lnSpc>
                <a:spcPct val="90000"/>
              </a:lnSpc>
            </a:pPr>
            <a:r>
              <a:rPr lang="de-DE" sz="2200" dirty="0">
                <a:latin typeface="Candara" panose="020E0502030303020204" pitchFamily="34" charset="0"/>
              </a:rPr>
              <a:t>Cap &amp; trade almost like a tax, except for price variability</a:t>
            </a:r>
          </a:p>
          <a:p>
            <a:pPr eaLnBrk="1" hangingPunct="1">
              <a:lnSpc>
                <a:spcPct val="90000"/>
              </a:lnSpc>
            </a:pPr>
            <a:r>
              <a:rPr lang="de-DE" sz="2600" dirty="0">
                <a:latin typeface="Candara" panose="020E0502030303020204" pitchFamily="34" charset="0"/>
              </a:rPr>
              <a:t>To victim</a:t>
            </a:r>
          </a:p>
          <a:p>
            <a:pPr lvl="1" eaLnBrk="1" hangingPunct="1">
              <a:lnSpc>
                <a:spcPct val="90000"/>
              </a:lnSpc>
            </a:pPr>
            <a:r>
              <a:rPr lang="de-DE" sz="2200" dirty="0">
                <a:latin typeface="Candara" panose="020E0502030303020204" pitchFamily="34" charset="0"/>
              </a:rPr>
              <a:t>Perhaps fair, definitely complicated</a:t>
            </a:r>
          </a:p>
          <a:p>
            <a:pPr lvl="1" eaLnBrk="1" hangingPunct="1">
              <a:lnSpc>
                <a:spcPct val="90000"/>
              </a:lnSpc>
            </a:pPr>
            <a:r>
              <a:rPr lang="de-DE" sz="2200" dirty="0">
                <a:latin typeface="Candara" panose="020E0502030303020204" pitchFamily="34" charset="0"/>
              </a:rPr>
              <a:t>Would generate large transfers</a:t>
            </a:r>
          </a:p>
          <a:p>
            <a:pPr eaLnBrk="1" hangingPunct="1">
              <a:lnSpc>
                <a:spcPct val="90000"/>
              </a:lnSpc>
            </a:pPr>
            <a:r>
              <a:rPr lang="de-DE" sz="2600" dirty="0">
                <a:latin typeface="Candara" panose="020E0502030303020204" pitchFamily="34" charset="0"/>
              </a:rPr>
              <a:t>Per capita</a:t>
            </a:r>
          </a:p>
          <a:p>
            <a:pPr lvl="1" eaLnBrk="1" hangingPunct="1">
              <a:lnSpc>
                <a:spcPct val="90000"/>
              </a:lnSpc>
            </a:pPr>
            <a:r>
              <a:rPr lang="de-DE" sz="2200" dirty="0">
                <a:latin typeface="Candara" panose="020E0502030303020204" pitchFamily="34" charset="0"/>
              </a:rPr>
              <a:t>Perhaps fair, relatively easy</a:t>
            </a:r>
          </a:p>
          <a:p>
            <a:pPr lvl="1" eaLnBrk="1" hangingPunct="1">
              <a:lnSpc>
                <a:spcPct val="90000"/>
              </a:lnSpc>
            </a:pPr>
            <a:r>
              <a:rPr lang="de-DE" sz="2200">
                <a:latin typeface="Candara" panose="020E0502030303020204" pitchFamily="34" charset="0"/>
              </a:rPr>
              <a:t>Would </a:t>
            </a:r>
            <a:r>
              <a:rPr lang="de-DE" sz="2200" dirty="0">
                <a:latin typeface="Candara" panose="020E0502030303020204" pitchFamily="34" charset="0"/>
              </a:rPr>
              <a:t>generate large transfers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4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1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41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41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411">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411">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411">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4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4213" y="0"/>
            <a:ext cx="7772400" cy="1143000"/>
          </a:xfrm>
        </p:spPr>
        <p:txBody>
          <a:bodyPr/>
          <a:lstStyle/>
          <a:p>
            <a:pPr eaLnBrk="1" hangingPunct="1"/>
            <a:r>
              <a:rPr lang="en-GB" sz="3600" dirty="0" err="1">
                <a:solidFill>
                  <a:schemeClr val="tx1"/>
                </a:solidFill>
                <a:latin typeface="Candara" panose="020E0502030303020204" pitchFamily="34" charset="0"/>
              </a:rPr>
              <a:t>Coase</a:t>
            </a:r>
            <a:r>
              <a:rPr lang="en-GB" sz="3600" dirty="0">
                <a:solidFill>
                  <a:schemeClr val="tx1"/>
                </a:solidFill>
                <a:latin typeface="Candara" panose="020E0502030303020204" pitchFamily="34" charset="0"/>
              </a:rPr>
              <a:t> Theorem: Preliminaries</a:t>
            </a:r>
          </a:p>
        </p:txBody>
      </p:sp>
      <p:sp>
        <p:nvSpPr>
          <p:cNvPr id="18435"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18436"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18437" name="Line 5"/>
          <p:cNvSpPr>
            <a:spLocks noChangeShapeType="1"/>
          </p:cNvSpPr>
          <p:nvPr/>
        </p:nvSpPr>
        <p:spPr bwMode="auto">
          <a:xfrm flipV="1">
            <a:off x="2255838" y="1889125"/>
            <a:ext cx="5145087" cy="3389313"/>
          </a:xfrm>
          <a:prstGeom prst="line">
            <a:avLst/>
          </a:prstGeom>
          <a:noFill/>
          <a:ln w="25400">
            <a:solidFill>
              <a:srgbClr val="008000"/>
            </a:solidFill>
            <a:round/>
            <a:headEnd/>
            <a:tailEnd/>
          </a:ln>
        </p:spPr>
        <p:txBody>
          <a:bodyPr/>
          <a:lstStyle/>
          <a:p>
            <a:endParaRPr lang="en-US"/>
          </a:p>
        </p:txBody>
      </p:sp>
      <p:sp>
        <p:nvSpPr>
          <p:cNvPr id="18438" name="Line 7"/>
          <p:cNvSpPr>
            <a:spLocks noChangeShapeType="1"/>
          </p:cNvSpPr>
          <p:nvPr/>
        </p:nvSpPr>
        <p:spPr bwMode="auto">
          <a:xfrm>
            <a:off x="2043113" y="1760538"/>
            <a:ext cx="4498975" cy="3646487"/>
          </a:xfrm>
          <a:prstGeom prst="line">
            <a:avLst/>
          </a:prstGeom>
          <a:noFill/>
          <a:ln w="25400">
            <a:solidFill>
              <a:srgbClr val="993300"/>
            </a:solidFill>
            <a:round/>
            <a:headEnd/>
            <a:tailEnd/>
          </a:ln>
        </p:spPr>
        <p:txBody>
          <a:bodyPr/>
          <a:lstStyle/>
          <a:p>
            <a:endParaRPr lang="en-US"/>
          </a:p>
        </p:txBody>
      </p:sp>
      <p:sp>
        <p:nvSpPr>
          <p:cNvPr id="275464" name="Line 8"/>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275466" name="Line 10"/>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18441" name="Text Box 12"/>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18442" name="Text Box 13"/>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275470" name="Text Box 14"/>
          <p:cNvSpPr txBox="1">
            <a:spLocks noChangeArrowheads="1"/>
          </p:cNvSpPr>
          <p:nvPr/>
        </p:nvSpPr>
        <p:spPr bwMode="auto">
          <a:xfrm>
            <a:off x="1565275" y="35258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275472" name="Text Box 16"/>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18445" name="Text Box 18"/>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18446" name="Text Box 19"/>
          <p:cNvSpPr txBox="1">
            <a:spLocks noChangeArrowheads="1"/>
          </p:cNvSpPr>
          <p:nvPr/>
        </p:nvSpPr>
        <p:spPr bwMode="auto">
          <a:xfrm>
            <a:off x="4835525" y="1373188"/>
            <a:ext cx="4273550" cy="400050"/>
          </a:xfrm>
          <a:prstGeom prst="rect">
            <a:avLst/>
          </a:prstGeom>
          <a:noFill/>
          <a:ln w="25400">
            <a:noFill/>
            <a:miter lim="800000"/>
            <a:headEnd/>
            <a:tailEnd/>
          </a:ln>
        </p:spPr>
        <p:txBody>
          <a:bodyPr wrap="none">
            <a:spAutoFit/>
          </a:bodyPr>
          <a:lstStyle/>
          <a:p>
            <a:pPr eaLnBrk="0" hangingPunct="0"/>
            <a:r>
              <a:rPr lang="en-GB" sz="2000"/>
              <a:t>Marginal benefits of emission reduction</a:t>
            </a:r>
          </a:p>
        </p:txBody>
      </p:sp>
      <p:sp>
        <p:nvSpPr>
          <p:cNvPr id="18447" name="Text Box 21"/>
          <p:cNvSpPr txBox="1">
            <a:spLocks noChangeArrowheads="1"/>
          </p:cNvSpPr>
          <p:nvPr/>
        </p:nvSpPr>
        <p:spPr bwMode="auto">
          <a:xfrm>
            <a:off x="395288" y="1373188"/>
            <a:ext cx="3975100" cy="400050"/>
          </a:xfrm>
          <a:prstGeom prst="rect">
            <a:avLst/>
          </a:prstGeom>
          <a:noFill/>
          <a:ln w="25400">
            <a:noFill/>
            <a:miter lim="800000"/>
            <a:headEnd/>
            <a:tailEnd/>
          </a:ln>
        </p:spPr>
        <p:txBody>
          <a:bodyPr wrap="none">
            <a:spAutoFit/>
          </a:bodyPr>
          <a:lstStyle/>
          <a:p>
            <a:pPr eaLnBrk="0" hangingPunct="0"/>
            <a:r>
              <a:rPr lang="en-GB" sz="2000"/>
              <a:t>Marginal costs of emission reduction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54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54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754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75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4" grpId="0" animBg="1"/>
      <p:bldP spid="275466" grpId="0" animBg="1"/>
      <p:bldP spid="275470" grpId="0" autoUpdateAnimBg="0"/>
      <p:bldP spid="27547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4213" y="0"/>
            <a:ext cx="7772400" cy="1143000"/>
          </a:xfrm>
        </p:spPr>
        <p:txBody>
          <a:bodyPr/>
          <a:lstStyle/>
          <a:p>
            <a:pPr eaLnBrk="1" hangingPunct="1"/>
            <a:r>
              <a:rPr lang="en-GB" sz="3600" dirty="0" err="1">
                <a:solidFill>
                  <a:schemeClr val="tx1"/>
                </a:solidFill>
                <a:latin typeface="Candara" panose="020E0502030303020204" pitchFamily="34" charset="0"/>
              </a:rPr>
              <a:t>Coase</a:t>
            </a:r>
            <a:r>
              <a:rPr lang="en-GB" sz="3600" dirty="0">
                <a:solidFill>
                  <a:schemeClr val="tx1"/>
                </a:solidFill>
                <a:latin typeface="Candara" panose="020E0502030303020204" pitchFamily="34" charset="0"/>
              </a:rPr>
              <a:t> Theorem: Polluter pays</a:t>
            </a:r>
          </a:p>
        </p:txBody>
      </p:sp>
      <p:sp>
        <p:nvSpPr>
          <p:cNvPr id="19459"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19460"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19461" name="Line 5"/>
          <p:cNvSpPr>
            <a:spLocks noChangeShapeType="1"/>
          </p:cNvSpPr>
          <p:nvPr/>
        </p:nvSpPr>
        <p:spPr bwMode="auto">
          <a:xfrm flipV="1">
            <a:off x="2255838" y="1889125"/>
            <a:ext cx="5145087" cy="3389313"/>
          </a:xfrm>
          <a:prstGeom prst="line">
            <a:avLst/>
          </a:prstGeom>
          <a:noFill/>
          <a:ln w="25400">
            <a:solidFill>
              <a:srgbClr val="008000"/>
            </a:solidFill>
            <a:round/>
            <a:headEnd/>
            <a:tailEnd/>
          </a:ln>
        </p:spPr>
        <p:txBody>
          <a:bodyPr/>
          <a:lstStyle/>
          <a:p>
            <a:endParaRPr lang="en-US"/>
          </a:p>
        </p:txBody>
      </p:sp>
      <p:sp>
        <p:nvSpPr>
          <p:cNvPr id="19462" name="Line 6"/>
          <p:cNvSpPr>
            <a:spLocks noChangeShapeType="1"/>
          </p:cNvSpPr>
          <p:nvPr/>
        </p:nvSpPr>
        <p:spPr bwMode="auto">
          <a:xfrm>
            <a:off x="2051050" y="1773238"/>
            <a:ext cx="4498975" cy="3646487"/>
          </a:xfrm>
          <a:prstGeom prst="line">
            <a:avLst/>
          </a:prstGeom>
          <a:noFill/>
          <a:ln w="25400">
            <a:solidFill>
              <a:srgbClr val="993300"/>
            </a:solidFill>
            <a:round/>
            <a:headEnd/>
            <a:tailEnd/>
          </a:ln>
        </p:spPr>
        <p:txBody>
          <a:bodyPr/>
          <a:lstStyle/>
          <a:p>
            <a:endParaRPr lang="en-US"/>
          </a:p>
        </p:txBody>
      </p:sp>
      <p:sp>
        <p:nvSpPr>
          <p:cNvPr id="19463" name="Line 7"/>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19464" name="Line 8"/>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19465" name="Text Box 9"/>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19466" name="Text Box 10"/>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19467" name="Text Box 11"/>
          <p:cNvSpPr txBox="1">
            <a:spLocks noChangeArrowheads="1"/>
          </p:cNvSpPr>
          <p:nvPr/>
        </p:nvSpPr>
        <p:spPr bwMode="auto">
          <a:xfrm>
            <a:off x="1565275" y="35258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19468" name="Text Box 12"/>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19469" name="Text Box 13"/>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19470" name="Line 16"/>
          <p:cNvSpPr>
            <a:spLocks noChangeShapeType="1"/>
          </p:cNvSpPr>
          <p:nvPr/>
        </p:nvSpPr>
        <p:spPr bwMode="auto">
          <a:xfrm>
            <a:off x="2987675" y="2565400"/>
            <a:ext cx="0" cy="2879725"/>
          </a:xfrm>
          <a:prstGeom prst="line">
            <a:avLst/>
          </a:prstGeom>
          <a:noFill/>
          <a:ln w="9525">
            <a:solidFill>
              <a:schemeClr val="tx1"/>
            </a:solidFill>
            <a:round/>
            <a:headEnd type="triangle" w="med" len="med"/>
            <a:tailEnd type="triangle" w="med" len="med"/>
          </a:ln>
        </p:spPr>
        <p:txBody>
          <a:bodyPr/>
          <a:lstStyle/>
          <a:p>
            <a:endParaRPr lang="en-US"/>
          </a:p>
        </p:txBody>
      </p:sp>
      <p:sp>
        <p:nvSpPr>
          <p:cNvPr id="19471" name="Line 17"/>
          <p:cNvSpPr>
            <a:spLocks noChangeShapeType="1"/>
          </p:cNvSpPr>
          <p:nvPr/>
        </p:nvSpPr>
        <p:spPr bwMode="auto">
          <a:xfrm>
            <a:off x="3203575" y="4652963"/>
            <a:ext cx="0" cy="792162"/>
          </a:xfrm>
          <a:prstGeom prst="line">
            <a:avLst/>
          </a:prstGeom>
          <a:noFill/>
          <a:ln w="9525">
            <a:solidFill>
              <a:schemeClr val="tx1"/>
            </a:solidFill>
            <a:round/>
            <a:headEnd type="triangle" w="med" len="med"/>
            <a:tailEnd type="triangle" w="med" len="med"/>
          </a:ln>
        </p:spPr>
        <p:txBody>
          <a:bodyPr/>
          <a:lstStyle/>
          <a:p>
            <a:endParaRPr lang="en-US"/>
          </a:p>
        </p:txBody>
      </p:sp>
      <p:sp>
        <p:nvSpPr>
          <p:cNvPr id="19472" name="Text Box 18"/>
          <p:cNvSpPr txBox="1">
            <a:spLocks noChangeArrowheads="1"/>
          </p:cNvSpPr>
          <p:nvPr/>
        </p:nvSpPr>
        <p:spPr bwMode="auto">
          <a:xfrm>
            <a:off x="2987675" y="3068638"/>
            <a:ext cx="3794125" cy="396875"/>
          </a:xfrm>
          <a:prstGeom prst="rect">
            <a:avLst/>
          </a:prstGeom>
          <a:noFill/>
          <a:ln w="9525">
            <a:noFill/>
            <a:miter lim="800000"/>
            <a:headEnd/>
            <a:tailEnd/>
          </a:ln>
        </p:spPr>
        <p:txBody>
          <a:bodyPr wrap="none">
            <a:spAutoFit/>
          </a:bodyPr>
          <a:lstStyle/>
          <a:p>
            <a:r>
              <a:rPr lang="en-GB" sz="2000"/>
              <a:t>Willingness to compensate pollutee</a:t>
            </a:r>
            <a:endParaRPr lang="en-US" sz="2000"/>
          </a:p>
        </p:txBody>
      </p:sp>
      <p:sp>
        <p:nvSpPr>
          <p:cNvPr id="19473" name="Text Box 19"/>
          <p:cNvSpPr txBox="1">
            <a:spLocks noChangeArrowheads="1"/>
          </p:cNvSpPr>
          <p:nvPr/>
        </p:nvSpPr>
        <p:spPr bwMode="auto">
          <a:xfrm>
            <a:off x="3203575" y="4868863"/>
            <a:ext cx="3768725" cy="396875"/>
          </a:xfrm>
          <a:prstGeom prst="rect">
            <a:avLst/>
          </a:prstGeom>
          <a:noFill/>
          <a:ln w="9525">
            <a:noFill/>
            <a:miter lim="800000"/>
            <a:headEnd/>
            <a:tailEnd/>
          </a:ln>
        </p:spPr>
        <p:txBody>
          <a:bodyPr wrap="none">
            <a:spAutoFit/>
          </a:bodyPr>
          <a:lstStyle/>
          <a:p>
            <a:r>
              <a:rPr lang="en-GB" sz="2000"/>
              <a:t>Compensation needed for pollution</a:t>
            </a:r>
            <a:endParaRPr lang="en-US" sz="2000"/>
          </a:p>
        </p:txBody>
      </p:sp>
      <p:sp>
        <p:nvSpPr>
          <p:cNvPr id="19474" name="Text Box 21"/>
          <p:cNvSpPr txBox="1">
            <a:spLocks noChangeArrowheads="1"/>
          </p:cNvSpPr>
          <p:nvPr/>
        </p:nvSpPr>
        <p:spPr bwMode="auto">
          <a:xfrm>
            <a:off x="395288" y="1373188"/>
            <a:ext cx="3975100" cy="400050"/>
          </a:xfrm>
          <a:prstGeom prst="rect">
            <a:avLst/>
          </a:prstGeom>
          <a:noFill/>
          <a:ln w="25400">
            <a:noFill/>
            <a:miter lim="800000"/>
            <a:headEnd/>
            <a:tailEnd/>
          </a:ln>
        </p:spPr>
        <p:txBody>
          <a:bodyPr wrap="none">
            <a:spAutoFit/>
          </a:bodyPr>
          <a:lstStyle/>
          <a:p>
            <a:pPr eaLnBrk="0" hangingPunct="0"/>
            <a:r>
              <a:rPr lang="en-GB" sz="2000"/>
              <a:t>Marginal costs of emission reduction</a:t>
            </a:r>
          </a:p>
        </p:txBody>
      </p:sp>
      <p:sp>
        <p:nvSpPr>
          <p:cNvPr id="19475" name="Text Box 19"/>
          <p:cNvSpPr txBox="1">
            <a:spLocks noChangeArrowheads="1"/>
          </p:cNvSpPr>
          <p:nvPr/>
        </p:nvSpPr>
        <p:spPr bwMode="auto">
          <a:xfrm>
            <a:off x="4835525" y="1373188"/>
            <a:ext cx="4273550" cy="400050"/>
          </a:xfrm>
          <a:prstGeom prst="rect">
            <a:avLst/>
          </a:prstGeom>
          <a:noFill/>
          <a:ln w="25400">
            <a:noFill/>
            <a:miter lim="800000"/>
            <a:headEnd/>
            <a:tailEnd/>
          </a:ln>
        </p:spPr>
        <p:txBody>
          <a:bodyPr wrap="none">
            <a:spAutoFit/>
          </a:bodyPr>
          <a:lstStyle/>
          <a:p>
            <a:pPr eaLnBrk="0" hangingPunct="0"/>
            <a:r>
              <a:rPr lang="en-GB" sz="2000"/>
              <a:t>Marginal benefits of emission reduction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4213" y="0"/>
            <a:ext cx="7772400" cy="1143000"/>
          </a:xfrm>
        </p:spPr>
        <p:txBody>
          <a:bodyPr/>
          <a:lstStyle/>
          <a:p>
            <a:pPr eaLnBrk="1" hangingPunct="1"/>
            <a:r>
              <a:rPr lang="en-GB" sz="3600" dirty="0" err="1">
                <a:solidFill>
                  <a:schemeClr val="tx1"/>
                </a:solidFill>
                <a:latin typeface="Candara" panose="020E0502030303020204" pitchFamily="34" charset="0"/>
              </a:rPr>
              <a:t>Coase</a:t>
            </a:r>
            <a:r>
              <a:rPr lang="en-GB" sz="3600" dirty="0">
                <a:solidFill>
                  <a:schemeClr val="tx1"/>
                </a:solidFill>
                <a:latin typeface="Candara" panose="020E0502030303020204" pitchFamily="34" charset="0"/>
              </a:rPr>
              <a:t> Theorem: </a:t>
            </a:r>
            <a:r>
              <a:rPr lang="en-GB" sz="3600" dirty="0" err="1">
                <a:solidFill>
                  <a:schemeClr val="tx1"/>
                </a:solidFill>
                <a:latin typeface="Candara" panose="020E0502030303020204" pitchFamily="34" charset="0"/>
              </a:rPr>
              <a:t>Pollutee</a:t>
            </a:r>
            <a:r>
              <a:rPr lang="en-GB" sz="3600" dirty="0">
                <a:solidFill>
                  <a:schemeClr val="tx1"/>
                </a:solidFill>
                <a:latin typeface="Candara" panose="020E0502030303020204" pitchFamily="34" charset="0"/>
              </a:rPr>
              <a:t> pays</a:t>
            </a:r>
          </a:p>
        </p:txBody>
      </p:sp>
      <p:sp>
        <p:nvSpPr>
          <p:cNvPr id="20483"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20484"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20485" name="Line 5"/>
          <p:cNvSpPr>
            <a:spLocks noChangeShapeType="1"/>
          </p:cNvSpPr>
          <p:nvPr/>
        </p:nvSpPr>
        <p:spPr bwMode="auto">
          <a:xfrm flipV="1">
            <a:off x="2255838" y="1889125"/>
            <a:ext cx="5145087" cy="3389313"/>
          </a:xfrm>
          <a:prstGeom prst="line">
            <a:avLst/>
          </a:prstGeom>
          <a:noFill/>
          <a:ln w="25400">
            <a:solidFill>
              <a:srgbClr val="008000"/>
            </a:solidFill>
            <a:round/>
            <a:headEnd/>
            <a:tailEnd/>
          </a:ln>
        </p:spPr>
        <p:txBody>
          <a:bodyPr/>
          <a:lstStyle/>
          <a:p>
            <a:endParaRPr lang="en-US"/>
          </a:p>
        </p:txBody>
      </p:sp>
      <p:sp>
        <p:nvSpPr>
          <p:cNvPr id="20486" name="Line 6"/>
          <p:cNvSpPr>
            <a:spLocks noChangeShapeType="1"/>
          </p:cNvSpPr>
          <p:nvPr/>
        </p:nvSpPr>
        <p:spPr bwMode="auto">
          <a:xfrm>
            <a:off x="2051050" y="1773238"/>
            <a:ext cx="4498975" cy="3646487"/>
          </a:xfrm>
          <a:prstGeom prst="line">
            <a:avLst/>
          </a:prstGeom>
          <a:noFill/>
          <a:ln w="25400">
            <a:solidFill>
              <a:srgbClr val="993300"/>
            </a:solidFill>
            <a:round/>
            <a:headEnd/>
            <a:tailEnd/>
          </a:ln>
        </p:spPr>
        <p:txBody>
          <a:bodyPr/>
          <a:lstStyle/>
          <a:p>
            <a:endParaRPr lang="en-US"/>
          </a:p>
        </p:txBody>
      </p:sp>
      <p:sp>
        <p:nvSpPr>
          <p:cNvPr id="20487" name="Line 7"/>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20488" name="Line 8"/>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20489" name="Text Box 9"/>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20490" name="Text Box 10"/>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20491" name="Text Box 11"/>
          <p:cNvSpPr txBox="1">
            <a:spLocks noChangeArrowheads="1"/>
          </p:cNvSpPr>
          <p:nvPr/>
        </p:nvSpPr>
        <p:spPr bwMode="auto">
          <a:xfrm>
            <a:off x="1565275" y="35258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20492" name="Text Box 12"/>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20493" name="Text Box 13"/>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20494" name="Line 16"/>
          <p:cNvSpPr>
            <a:spLocks noChangeShapeType="1"/>
          </p:cNvSpPr>
          <p:nvPr/>
        </p:nvSpPr>
        <p:spPr bwMode="auto">
          <a:xfrm>
            <a:off x="2987675" y="2565400"/>
            <a:ext cx="0" cy="2879725"/>
          </a:xfrm>
          <a:prstGeom prst="line">
            <a:avLst/>
          </a:prstGeom>
          <a:noFill/>
          <a:ln w="9525">
            <a:solidFill>
              <a:schemeClr val="tx1"/>
            </a:solidFill>
            <a:round/>
            <a:headEnd type="triangle" w="med" len="med"/>
            <a:tailEnd type="triangle" w="med" len="med"/>
          </a:ln>
        </p:spPr>
        <p:txBody>
          <a:bodyPr/>
          <a:lstStyle/>
          <a:p>
            <a:endParaRPr lang="en-US"/>
          </a:p>
        </p:txBody>
      </p:sp>
      <p:sp>
        <p:nvSpPr>
          <p:cNvPr id="20495" name="Line 17"/>
          <p:cNvSpPr>
            <a:spLocks noChangeShapeType="1"/>
          </p:cNvSpPr>
          <p:nvPr/>
        </p:nvSpPr>
        <p:spPr bwMode="auto">
          <a:xfrm>
            <a:off x="3203575" y="4652963"/>
            <a:ext cx="0" cy="792162"/>
          </a:xfrm>
          <a:prstGeom prst="line">
            <a:avLst/>
          </a:prstGeom>
          <a:noFill/>
          <a:ln w="9525">
            <a:solidFill>
              <a:schemeClr val="tx1"/>
            </a:solidFill>
            <a:round/>
            <a:headEnd type="triangle" w="med" len="med"/>
            <a:tailEnd type="triangle" w="med" len="med"/>
          </a:ln>
        </p:spPr>
        <p:txBody>
          <a:bodyPr/>
          <a:lstStyle/>
          <a:p>
            <a:endParaRPr lang="en-US"/>
          </a:p>
        </p:txBody>
      </p:sp>
      <p:sp>
        <p:nvSpPr>
          <p:cNvPr id="20496" name="Text Box 18"/>
          <p:cNvSpPr txBox="1">
            <a:spLocks noChangeArrowheads="1"/>
          </p:cNvSpPr>
          <p:nvPr/>
        </p:nvSpPr>
        <p:spPr bwMode="auto">
          <a:xfrm>
            <a:off x="2987675" y="3068638"/>
            <a:ext cx="3846513" cy="396875"/>
          </a:xfrm>
          <a:prstGeom prst="rect">
            <a:avLst/>
          </a:prstGeom>
          <a:noFill/>
          <a:ln w="9525">
            <a:noFill/>
            <a:miter lim="800000"/>
            <a:headEnd/>
            <a:tailEnd/>
          </a:ln>
        </p:spPr>
        <p:txBody>
          <a:bodyPr wrap="none">
            <a:spAutoFit/>
          </a:bodyPr>
          <a:lstStyle/>
          <a:p>
            <a:r>
              <a:rPr lang="en-GB" sz="2000"/>
              <a:t>Compensation needed not to pollute</a:t>
            </a:r>
            <a:endParaRPr lang="en-US" sz="2000"/>
          </a:p>
        </p:txBody>
      </p:sp>
      <p:sp>
        <p:nvSpPr>
          <p:cNvPr id="20497" name="Text Box 19"/>
          <p:cNvSpPr txBox="1">
            <a:spLocks noChangeArrowheads="1"/>
          </p:cNvSpPr>
          <p:nvPr/>
        </p:nvSpPr>
        <p:spPr bwMode="auto">
          <a:xfrm>
            <a:off x="3203575" y="4868863"/>
            <a:ext cx="3765550" cy="396875"/>
          </a:xfrm>
          <a:prstGeom prst="rect">
            <a:avLst/>
          </a:prstGeom>
          <a:noFill/>
          <a:ln w="9525">
            <a:noFill/>
            <a:miter lim="800000"/>
            <a:headEnd/>
            <a:tailEnd/>
          </a:ln>
        </p:spPr>
        <p:txBody>
          <a:bodyPr wrap="none">
            <a:spAutoFit/>
          </a:bodyPr>
          <a:lstStyle/>
          <a:p>
            <a:r>
              <a:rPr lang="en-GB" sz="2000"/>
              <a:t>Willingness to compensate polluter</a:t>
            </a:r>
            <a:endParaRPr lang="en-US" sz="2000"/>
          </a:p>
        </p:txBody>
      </p:sp>
      <p:sp>
        <p:nvSpPr>
          <p:cNvPr id="20498" name="Text Box 21"/>
          <p:cNvSpPr txBox="1">
            <a:spLocks noChangeArrowheads="1"/>
          </p:cNvSpPr>
          <p:nvPr/>
        </p:nvSpPr>
        <p:spPr bwMode="auto">
          <a:xfrm>
            <a:off x="395288" y="1373188"/>
            <a:ext cx="3975100" cy="400050"/>
          </a:xfrm>
          <a:prstGeom prst="rect">
            <a:avLst/>
          </a:prstGeom>
          <a:noFill/>
          <a:ln w="25400">
            <a:noFill/>
            <a:miter lim="800000"/>
            <a:headEnd/>
            <a:tailEnd/>
          </a:ln>
        </p:spPr>
        <p:txBody>
          <a:bodyPr wrap="none">
            <a:spAutoFit/>
          </a:bodyPr>
          <a:lstStyle/>
          <a:p>
            <a:pPr eaLnBrk="0" hangingPunct="0"/>
            <a:r>
              <a:rPr lang="en-GB" sz="2000"/>
              <a:t>Marginal costs of emission reduction</a:t>
            </a:r>
          </a:p>
        </p:txBody>
      </p:sp>
      <p:sp>
        <p:nvSpPr>
          <p:cNvPr id="20499" name="Text Box 19"/>
          <p:cNvSpPr txBox="1">
            <a:spLocks noChangeArrowheads="1"/>
          </p:cNvSpPr>
          <p:nvPr/>
        </p:nvSpPr>
        <p:spPr bwMode="auto">
          <a:xfrm>
            <a:off x="4835525" y="1373188"/>
            <a:ext cx="4273550" cy="400050"/>
          </a:xfrm>
          <a:prstGeom prst="rect">
            <a:avLst/>
          </a:prstGeom>
          <a:noFill/>
          <a:ln w="25400">
            <a:noFill/>
            <a:miter lim="800000"/>
            <a:headEnd/>
            <a:tailEnd/>
          </a:ln>
        </p:spPr>
        <p:txBody>
          <a:bodyPr wrap="none">
            <a:spAutoFit/>
          </a:bodyPr>
          <a:lstStyle/>
          <a:p>
            <a:pPr eaLnBrk="0" hangingPunct="0"/>
            <a:r>
              <a:rPr lang="en-GB" sz="2000"/>
              <a:t>Marginal benefits of emission reduction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74700" y="0"/>
            <a:ext cx="7772400" cy="1143000"/>
          </a:xfrm>
        </p:spPr>
        <p:txBody>
          <a:bodyPr/>
          <a:lstStyle/>
          <a:p>
            <a:pPr eaLnBrk="1" hangingPunct="1"/>
            <a:r>
              <a:rPr lang="en-GB" sz="3600" dirty="0" err="1">
                <a:latin typeface="Candara" panose="020E0502030303020204" pitchFamily="34" charset="0"/>
              </a:rPr>
              <a:t>Coase</a:t>
            </a:r>
            <a:r>
              <a:rPr lang="en-GB" sz="3600" dirty="0">
                <a:latin typeface="Candara" panose="020E0502030303020204" pitchFamily="34" charset="0"/>
              </a:rPr>
              <a:t> Theorem</a:t>
            </a:r>
          </a:p>
        </p:txBody>
      </p:sp>
      <p:sp>
        <p:nvSpPr>
          <p:cNvPr id="21507" name="Rectangle 3"/>
          <p:cNvSpPr>
            <a:spLocks noGrp="1" noChangeArrowheads="1"/>
          </p:cNvSpPr>
          <p:nvPr>
            <p:ph type="body" idx="1"/>
          </p:nvPr>
        </p:nvSpPr>
        <p:spPr>
          <a:xfrm>
            <a:off x="835025" y="1209675"/>
            <a:ext cx="7772400" cy="4800600"/>
          </a:xfrm>
        </p:spPr>
        <p:txBody>
          <a:bodyPr/>
          <a:lstStyle/>
          <a:p>
            <a:pPr eaLnBrk="1" hangingPunct="1">
              <a:lnSpc>
                <a:spcPct val="90000"/>
              </a:lnSpc>
            </a:pPr>
            <a:r>
              <a:rPr lang="en-GB" sz="2800" dirty="0">
                <a:latin typeface="Candara" panose="020E0502030303020204" pitchFamily="34" charset="0"/>
              </a:rPr>
              <a:t>The </a:t>
            </a:r>
            <a:r>
              <a:rPr lang="en-GB" sz="2800" dirty="0" err="1">
                <a:latin typeface="Candara" panose="020E0502030303020204" pitchFamily="34" charset="0"/>
              </a:rPr>
              <a:t>Coase</a:t>
            </a:r>
            <a:r>
              <a:rPr lang="en-GB" sz="2800" dirty="0">
                <a:latin typeface="Candara" panose="020E0502030303020204" pitchFamily="34" charset="0"/>
              </a:rPr>
              <a:t> Theorem separates efficiency and equity</a:t>
            </a:r>
          </a:p>
          <a:p>
            <a:pPr eaLnBrk="1" hangingPunct="1">
              <a:lnSpc>
                <a:spcPct val="90000"/>
              </a:lnSpc>
            </a:pPr>
            <a:r>
              <a:rPr lang="en-GB" sz="2800" dirty="0">
                <a:latin typeface="Candara" panose="020E0502030303020204" pitchFamily="34" charset="0"/>
              </a:rPr>
              <a:t>Regardless of the initial allocation of property rights, the market will find the same allocation</a:t>
            </a:r>
          </a:p>
          <a:p>
            <a:pPr eaLnBrk="1" hangingPunct="1">
              <a:lnSpc>
                <a:spcPct val="90000"/>
              </a:lnSpc>
            </a:pPr>
            <a:r>
              <a:rPr lang="en-GB" sz="2800" dirty="0">
                <a:latin typeface="Candara" panose="020E0502030303020204" pitchFamily="34" charset="0"/>
              </a:rPr>
              <a:t>The initial allocation: Who pays what</a:t>
            </a:r>
          </a:p>
          <a:p>
            <a:pPr eaLnBrk="1" hangingPunct="1">
              <a:lnSpc>
                <a:spcPct val="90000"/>
              </a:lnSpc>
            </a:pPr>
            <a:r>
              <a:rPr lang="en-GB" sz="2800" dirty="0">
                <a:latin typeface="Candara" panose="020E0502030303020204" pitchFamily="34" charset="0"/>
              </a:rPr>
              <a:t>The final allocation: Who does what</a:t>
            </a:r>
          </a:p>
        </p:txBody>
      </p:sp>
      <p:pic>
        <p:nvPicPr>
          <p:cNvPr id="4" name="Picture 3">
            <a:extLst>
              <a:ext uri="{FF2B5EF4-FFF2-40B4-BE49-F238E27FC236}">
                <a16:creationId xmlns:a16="http://schemas.microsoft.com/office/drawing/2014/main" id="{99CECA49-926C-4F46-8675-B1CD68EF4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3717032"/>
            <a:ext cx="2135619" cy="30203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2768" y="0"/>
            <a:ext cx="7772400" cy="1143000"/>
          </a:xfrm>
        </p:spPr>
        <p:txBody>
          <a:bodyPr/>
          <a:lstStyle/>
          <a:p>
            <a:pPr eaLnBrk="1" hangingPunct="1"/>
            <a:r>
              <a:rPr lang="de-DE" sz="3600" dirty="0">
                <a:latin typeface="Candara" panose="020E0502030303020204" pitchFamily="34" charset="0"/>
              </a:rPr>
              <a:t>Policy instruments</a:t>
            </a:r>
            <a:endParaRPr lang="en-GB" sz="3600" dirty="0">
              <a:latin typeface="Candara" panose="020E0502030303020204" pitchFamily="34" charset="0"/>
            </a:endParaRPr>
          </a:p>
        </p:txBody>
      </p:sp>
      <p:sp>
        <p:nvSpPr>
          <p:cNvPr id="4099" name="Rectangle 3"/>
          <p:cNvSpPr>
            <a:spLocks noGrp="1" noChangeArrowheads="1"/>
          </p:cNvSpPr>
          <p:nvPr>
            <p:ph type="body" idx="1"/>
          </p:nvPr>
        </p:nvSpPr>
        <p:spPr>
          <a:xfrm>
            <a:off x="682768" y="1143000"/>
            <a:ext cx="7772400" cy="4114800"/>
          </a:xfrm>
        </p:spPr>
        <p:txBody>
          <a:bodyPr/>
          <a:lstStyle/>
          <a:p>
            <a:pPr eaLnBrk="1" hangingPunct="1"/>
            <a:r>
              <a:rPr lang="de-DE" b="1" dirty="0">
                <a:latin typeface="Candara" panose="020E0502030303020204" pitchFamily="34" charset="0"/>
              </a:rPr>
              <a:t>Instruments recap</a:t>
            </a:r>
          </a:p>
          <a:p>
            <a:pPr lvl="1" eaLnBrk="1" hangingPunct="1"/>
            <a:r>
              <a:rPr lang="de-DE" sz="2400" dirty="0">
                <a:latin typeface="Candara" panose="020E0502030303020204" pitchFamily="34" charset="0"/>
              </a:rPr>
              <a:t>Coase Theorem</a:t>
            </a:r>
          </a:p>
          <a:p>
            <a:pPr lvl="1" eaLnBrk="1" hangingPunct="1"/>
            <a:r>
              <a:rPr lang="de-DE" sz="2400" dirty="0">
                <a:latin typeface="Candara" panose="020E0502030303020204" pitchFamily="34" charset="0"/>
              </a:rPr>
              <a:t>Weitzman Theorem</a:t>
            </a:r>
          </a:p>
          <a:p>
            <a:pPr eaLnBrk="1" hangingPunct="1"/>
            <a:r>
              <a:rPr lang="de-DE" sz="2800" dirty="0">
                <a:latin typeface="Candara" panose="020E0502030303020204" pitchFamily="34" charset="0"/>
              </a:rPr>
              <a:t>Tradable Emission Permits</a:t>
            </a:r>
          </a:p>
          <a:p>
            <a:pPr lvl="1" eaLnBrk="1" hangingPunct="1"/>
            <a:r>
              <a:rPr lang="de-DE" sz="2400" dirty="0">
                <a:latin typeface="Candara" panose="020E0502030303020204" pitchFamily="34" charset="0"/>
              </a:rPr>
              <a:t>International</a:t>
            </a:r>
          </a:p>
          <a:p>
            <a:pPr lvl="1" eaLnBrk="1" hangingPunct="1"/>
            <a:r>
              <a:rPr lang="de-DE" sz="2400" dirty="0">
                <a:latin typeface="Candara" panose="020E0502030303020204" pitchFamily="34" charset="0"/>
              </a:rPr>
              <a:t>European Union</a:t>
            </a:r>
          </a:p>
          <a:p>
            <a:pPr lvl="1" eaLnBrk="1" hangingPunct="1"/>
            <a:r>
              <a:rPr lang="de-DE" sz="2400" dirty="0">
                <a:latin typeface="Candara" panose="020E0502030303020204" pitchFamily="34" charset="0"/>
              </a:rPr>
              <a:t>United Kingdom</a:t>
            </a:r>
          </a:p>
          <a:p>
            <a:pPr lvl="1" eaLnBrk="1" hangingPunct="1"/>
            <a:r>
              <a:rPr lang="de-DE" sz="2400" dirty="0">
                <a:latin typeface="Candara" panose="020E0502030303020204" pitchFamily="34" charset="0"/>
              </a:rPr>
              <a:t>Border adjustments</a:t>
            </a:r>
          </a:p>
          <a:p>
            <a:pPr eaLnBrk="1" hangingPunct="1"/>
            <a:r>
              <a:rPr lang="de-DE" sz="2800" dirty="0">
                <a:latin typeface="Candara" panose="020E0502030303020204" pitchFamily="34" charset="0"/>
              </a:rPr>
              <a:t>Clean Development Mechanism</a:t>
            </a:r>
          </a:p>
          <a:p>
            <a:pPr eaLnBrk="1" hangingPunct="1"/>
            <a:r>
              <a:rPr lang="de-DE" sz="2800" dirty="0">
                <a:latin typeface="Candara" panose="020E0502030303020204" pitchFamily="34" charset="0"/>
              </a:rPr>
              <a:t>Technological change</a:t>
            </a:r>
            <a:endParaRPr lang="de-DE" sz="2800" dirty="0">
              <a:latin typeface="Comic Sans MS" pitchFamily="66" charset="0"/>
            </a:endParaRPr>
          </a:p>
        </p:txBody>
      </p:sp>
    </p:spTree>
    <p:extLst>
      <p:ext uri="{BB962C8B-B14F-4D97-AF65-F5344CB8AC3E}">
        <p14:creationId xmlns:p14="http://schemas.microsoft.com/office/powerpoint/2010/main" val="3511993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a:xfrm>
            <a:off x="684213" y="0"/>
            <a:ext cx="7772400" cy="1143000"/>
          </a:xfrm>
        </p:spPr>
        <p:txBody>
          <a:bodyPr/>
          <a:lstStyle/>
          <a:p>
            <a:pPr eaLnBrk="1" hangingPunct="1"/>
            <a:r>
              <a:rPr lang="de-DE" sz="3600" dirty="0">
                <a:solidFill>
                  <a:schemeClr val="bg1">
                    <a:lumMod val="50000"/>
                  </a:schemeClr>
                </a:solidFill>
                <a:latin typeface="Comic Sans MS" pitchFamily="66" charset="0"/>
              </a:rPr>
              <a:t>Cost-effectiveness</a:t>
            </a:r>
            <a:endParaRPr lang="en-GB" sz="3600" dirty="0">
              <a:solidFill>
                <a:schemeClr val="bg1">
                  <a:lumMod val="50000"/>
                </a:schemeClr>
              </a:solidFill>
              <a:latin typeface="Comic Sans MS" pitchFamily="66" charset="0"/>
            </a:endParaRPr>
          </a:p>
        </p:txBody>
      </p:sp>
      <p:sp>
        <p:nvSpPr>
          <p:cNvPr id="1031" name="Rectangle 3"/>
          <p:cNvSpPr>
            <a:spLocks noGrp="1" noChangeArrowheads="1"/>
          </p:cNvSpPr>
          <p:nvPr>
            <p:ph type="body" idx="1"/>
          </p:nvPr>
        </p:nvSpPr>
        <p:spPr>
          <a:xfrm>
            <a:off x="685800" y="1676400"/>
            <a:ext cx="7772400" cy="4495800"/>
          </a:xfrm>
        </p:spPr>
        <p:txBody>
          <a:bodyPr/>
          <a:lstStyle/>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buFontTx/>
              <a:buNone/>
            </a:pPr>
            <a:r>
              <a:rPr lang="de-DE" sz="2800" dirty="0">
                <a:solidFill>
                  <a:schemeClr val="tx1">
                    <a:lumMod val="50000"/>
                    <a:lumOff val="50000"/>
                  </a:schemeClr>
                </a:solidFill>
                <a:latin typeface="Comic Sans MS" pitchFamily="66" charset="0"/>
              </a:rPr>
              <a:t>Marginal costs are equal for all producers</a:t>
            </a:r>
            <a:endParaRPr lang="de-DE" sz="2400" dirty="0">
              <a:solidFill>
                <a:schemeClr val="tx1">
                  <a:lumMod val="50000"/>
                  <a:lumOff val="50000"/>
                </a:schemeClr>
              </a:solidFill>
              <a:latin typeface="Comic Sans MS" pitchFamily="66" charset="0"/>
            </a:endParaRPr>
          </a:p>
        </p:txBody>
      </p:sp>
      <mc:AlternateContent xmlns:mc="http://schemas.openxmlformats.org/markup-compatibility/2006" xmlns:a14="http://schemas.microsoft.com/office/drawing/2010/main">
        <mc:Choice Requires="a14">
          <p:sp>
            <p:nvSpPr>
              <p:cNvPr id="1026" name="Object 4"/>
              <p:cNvSpPr txBox="1"/>
              <p:nvPr/>
            </p:nvSpPr>
            <p:spPr bwMode="auto">
              <a:xfrm>
                <a:off x="631825" y="1989138"/>
                <a:ext cx="4445000" cy="914400"/>
              </a:xfrm>
              <a:prstGeom prst="rect">
                <a:avLst/>
              </a:prstGeom>
              <a:noFill/>
            </p:spPr>
            <p:txBody>
              <a:bodyPr>
                <a:normAutofit fontScale="77500" lnSpcReduction="20000"/>
              </a:bodyPr>
              <a:lstStyle/>
              <a:p>
                <a:pPr/>
                <a14:m>
                  <m:oMathPara xmlns:m="http://schemas.openxmlformats.org/officeDocument/2006/math">
                    <m:oMathParaPr>
                      <m:jc m:val="left"/>
                    </m:oMathParaPr>
                    <m:oMath xmlns:m="http://schemas.openxmlformats.org/officeDocument/2006/math">
                      <m:func>
                        <m:funcPr>
                          <m:ctrlPr>
                            <a:rPr lang="en-GB" i="1">
                              <a:solidFill>
                                <a:srgbClr val="000000"/>
                              </a:solidFill>
                              <a:latin typeface="Cambria Math" panose="02040503050406030204" pitchFamily="18" charset="0"/>
                            </a:rPr>
                          </m:ctrlPr>
                        </m:funcPr>
                        <m:fName>
                          <m:r>
                            <m:rPr>
                              <m:sty m:val="p"/>
                            </m:rPr>
                            <a:rPr lang="en-GB" i="0">
                              <a:solidFill>
                                <a:srgbClr val="000000"/>
                              </a:solidFill>
                              <a:latin typeface="Cambria Math" panose="02040503050406030204" pitchFamily="18" charset="0"/>
                            </a:rPr>
                            <m:t>min</m:t>
                          </m:r>
                        </m:fName>
                        <m:e>
                          <m:nary>
                            <m:naryPr>
                              <m:chr m:val="∑"/>
                              <m:ctrlPr>
                                <a:rPr lang="en-GB" i="1">
                                  <a:solidFill>
                                    <a:srgbClr val="000000"/>
                                  </a:solidFill>
                                  <a:latin typeface="Cambria Math" panose="02040503050406030204" pitchFamily="18" charset="0"/>
                                </a:rPr>
                              </m:ctrlPr>
                            </m:naryPr>
                            <m:sub>
                              <m:r>
                                <a:rPr lang="en-GB" i="1">
                                  <a:solidFill>
                                    <a:srgbClr val="000000"/>
                                  </a:solidFill>
                                  <a:latin typeface="Cambria Math" panose="02040503050406030204" pitchFamily="18" charset="0"/>
                                </a:rPr>
                                <m:t>𝑛</m:t>
                              </m:r>
                              <m:r>
                                <a:rPr lang="en-GB" i="1">
                                  <a:solidFill>
                                    <a:srgbClr val="000000"/>
                                  </a:solidFill>
                                  <a:latin typeface="Cambria Math" panose="02040503050406030204" pitchFamily="18" charset="0"/>
                                </a:rPr>
                                <m:t>=1</m:t>
                              </m:r>
                            </m:sub>
                            <m:sup>
                              <m:r>
                                <a:rPr lang="en-GB" i="1">
                                  <a:solidFill>
                                    <a:srgbClr val="000000"/>
                                  </a:solidFill>
                                  <a:latin typeface="Cambria Math" panose="02040503050406030204" pitchFamily="18" charset="0"/>
                                </a:rPr>
                                <m:t>𝑁</m:t>
                              </m:r>
                            </m:sup>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𝑛</m:t>
                                  </m:r>
                                </m:sub>
                              </m:sSub>
                              <m:d>
                                <m:dPr>
                                  <m:ctrlPr>
                                    <a:rPr lang="en-GB" i="1">
                                      <a:solidFill>
                                        <a:srgbClr val="000000"/>
                                      </a:solidFill>
                                      <a:latin typeface="Cambria Math" panose="02040503050406030204" pitchFamily="18" charset="0"/>
                                    </a:rPr>
                                  </m:ctrlPr>
                                </m:dPr>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𝑀</m:t>
                                      </m:r>
                                    </m:e>
                                    <m:sub>
                                      <m:r>
                                        <a:rPr lang="en-GB" i="1">
                                          <a:solidFill>
                                            <a:srgbClr val="000000"/>
                                          </a:solidFill>
                                          <a:latin typeface="Cambria Math" panose="02040503050406030204" pitchFamily="18" charset="0"/>
                                        </a:rPr>
                                        <m:t>𝑛</m:t>
                                      </m:r>
                                    </m:sub>
                                  </m:sSub>
                                </m:e>
                              </m:d>
                              <m:r>
                                <m:rPr>
                                  <m:nor/>
                                </m:rPr>
                                <a:rPr lang="en-GB" i="0">
                                  <a:solidFill>
                                    <a:srgbClr val="000000"/>
                                  </a:solidFill>
                                  <a:latin typeface="Cambria Math" panose="02040503050406030204" pitchFamily="18" charset="0"/>
                                </a:rPr>
                                <m:t> </m:t>
                              </m:r>
                              <m:r>
                                <m:rPr>
                                  <m:nor/>
                                </m:rPr>
                                <a:rPr lang="en-GB" i="0">
                                  <a:solidFill>
                                    <a:srgbClr val="000000"/>
                                  </a:solidFill>
                                  <a:latin typeface="Cambria Math" panose="02040503050406030204" pitchFamily="18" charset="0"/>
                                </a:rPr>
                                <m:t>s</m:t>
                              </m:r>
                              <m:r>
                                <m:rPr>
                                  <m:nor/>
                                </m:rPr>
                                <a:rPr lang="en-GB" i="0">
                                  <a:solidFill>
                                    <a:srgbClr val="000000"/>
                                  </a:solidFill>
                                  <a:latin typeface="Cambria Math" panose="02040503050406030204" pitchFamily="18" charset="0"/>
                                </a:rPr>
                                <m:t>.</m:t>
                              </m:r>
                              <m:r>
                                <m:rPr>
                                  <m:nor/>
                                </m:rPr>
                                <a:rPr lang="en-GB" i="0">
                                  <a:solidFill>
                                    <a:srgbClr val="000000"/>
                                  </a:solidFill>
                                  <a:latin typeface="Cambria Math" panose="02040503050406030204" pitchFamily="18" charset="0"/>
                                </a:rPr>
                                <m:t>t</m:t>
                              </m:r>
                              <m:r>
                                <m:rPr>
                                  <m:nor/>
                                </m:rPr>
                                <a:rPr lang="en-GB" i="0">
                                  <a:solidFill>
                                    <a:srgbClr val="000000"/>
                                  </a:solidFill>
                                  <a:latin typeface="Cambria Math" panose="02040503050406030204" pitchFamily="18" charset="0"/>
                                </a:rPr>
                                <m:t>. </m:t>
                              </m:r>
                              <m:nary>
                                <m:naryPr>
                                  <m:chr m:val="∑"/>
                                  <m:ctrlPr>
                                    <a:rPr lang="en-GB" i="1">
                                      <a:solidFill>
                                        <a:srgbClr val="000000"/>
                                      </a:solidFill>
                                      <a:latin typeface="Cambria Math" panose="02040503050406030204" pitchFamily="18" charset="0"/>
                                    </a:rPr>
                                  </m:ctrlPr>
                                </m:naryPr>
                                <m:sub>
                                  <m:r>
                                    <a:rPr lang="en-GB" i="1">
                                      <a:solidFill>
                                        <a:srgbClr val="000000"/>
                                      </a:solidFill>
                                      <a:latin typeface="Cambria Math" panose="02040503050406030204" pitchFamily="18" charset="0"/>
                                    </a:rPr>
                                    <m:t>𝑛</m:t>
                                  </m:r>
                                  <m:r>
                                    <a:rPr lang="en-GB" i="1">
                                      <a:solidFill>
                                        <a:srgbClr val="000000"/>
                                      </a:solidFill>
                                      <a:latin typeface="Cambria Math" panose="02040503050406030204" pitchFamily="18" charset="0"/>
                                    </a:rPr>
                                    <m:t>=1</m:t>
                                  </m:r>
                                </m:sub>
                                <m:sup>
                                  <m:r>
                                    <a:rPr lang="en-GB" i="1">
                                      <a:solidFill>
                                        <a:srgbClr val="000000"/>
                                      </a:solidFill>
                                      <a:latin typeface="Cambria Math" panose="02040503050406030204" pitchFamily="18" charset="0"/>
                                    </a:rPr>
                                    <m:t>𝑁</m:t>
                                  </m:r>
                                </m:sup>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𝑀</m:t>
                                      </m:r>
                                    </m:e>
                                    <m:sub>
                                      <m:r>
                                        <a:rPr lang="en-GB" i="1">
                                          <a:solidFill>
                                            <a:srgbClr val="000000"/>
                                          </a:solidFill>
                                          <a:latin typeface="Cambria Math" panose="02040503050406030204" pitchFamily="18" charset="0"/>
                                        </a:rPr>
                                        <m:t>𝑛</m:t>
                                      </m:r>
                                    </m:sub>
                                  </m:sSub>
                                  <m:r>
                                    <a:rPr lang="en-GB" i="1">
                                      <a:solidFill>
                                        <a:srgbClr val="000000"/>
                                      </a:solidFill>
                                      <a:latin typeface="Cambria Math" panose="02040503050406030204" pitchFamily="18" charset="0"/>
                                    </a:rPr>
                                    <m:t>≥</m:t>
                                  </m:r>
                                </m:e>
                              </m:nary>
                              <m:r>
                                <a:rPr lang="en-GB" i="1">
                                  <a:solidFill>
                                    <a:srgbClr val="000000"/>
                                  </a:solidFill>
                                  <a:latin typeface="Cambria Math" panose="02040503050406030204" pitchFamily="18" charset="0"/>
                                </a:rPr>
                                <m:t>𝑀</m:t>
                              </m:r>
                            </m:e>
                          </m:nary>
                        </m:e>
                      </m:func>
                    </m:oMath>
                  </m:oMathPara>
                </a14:m>
                <a:endParaRPr lang="en-GB" dirty="0"/>
              </a:p>
            </p:txBody>
          </p:sp>
        </mc:Choice>
        <mc:Fallback xmlns="">
          <p:sp>
            <p:nvSpPr>
              <p:cNvPr id="1026" name="Object 4"/>
              <p:cNvSpPr txBox="1">
                <a:spLocks noRot="1" noChangeAspect="1" noMove="1" noResize="1" noEditPoints="1" noAdjustHandles="1" noChangeArrowheads="1" noChangeShapeType="1" noTextEdit="1"/>
              </p:cNvSpPr>
              <p:nvPr/>
            </p:nvSpPr>
            <p:spPr bwMode="auto">
              <a:xfrm>
                <a:off x="631825" y="1989138"/>
                <a:ext cx="4445000" cy="91440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7" name="Object 5"/>
              <p:cNvSpPr txBox="1"/>
              <p:nvPr/>
            </p:nvSpPr>
            <p:spPr bwMode="auto">
              <a:xfrm>
                <a:off x="655638" y="1196975"/>
                <a:ext cx="2692400" cy="4699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𝑛</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𝑛</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𝑀</m:t>
                          </m:r>
                        </m:e>
                        <m:sub>
                          <m:r>
                            <a:rPr lang="en-GB" i="1">
                              <a:solidFill>
                                <a:srgbClr val="000000"/>
                              </a:solidFill>
                              <a:latin typeface="Cambria Math" panose="02040503050406030204" pitchFamily="18" charset="0"/>
                            </a:rPr>
                            <m:t>𝑛</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𝛾</m:t>
                          </m:r>
                        </m:e>
                        <m:sub>
                          <m:r>
                            <a:rPr lang="en-GB" i="1">
                              <a:solidFill>
                                <a:srgbClr val="000000"/>
                              </a:solidFill>
                              <a:latin typeface="Cambria Math" panose="02040503050406030204" pitchFamily="18" charset="0"/>
                            </a:rPr>
                            <m:t>𝑛</m:t>
                          </m:r>
                        </m:sub>
                      </m:sSub>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𝑀</m:t>
                          </m:r>
                        </m:e>
                        <m:sub>
                          <m:r>
                            <a:rPr lang="en-GB" i="1">
                              <a:solidFill>
                                <a:srgbClr val="000000"/>
                              </a:solidFill>
                              <a:latin typeface="Cambria Math" panose="02040503050406030204" pitchFamily="18" charset="0"/>
                            </a:rPr>
                            <m:t>𝑛</m:t>
                          </m:r>
                        </m:sub>
                        <m:sup>
                          <m:r>
                            <a:rPr lang="en-GB" i="1">
                              <a:solidFill>
                                <a:srgbClr val="000000"/>
                              </a:solidFill>
                              <a:latin typeface="Cambria Math" panose="02040503050406030204" pitchFamily="18" charset="0"/>
                            </a:rPr>
                            <m:t>2</m:t>
                          </m:r>
                        </m:sup>
                      </m:sSubSup>
                    </m:oMath>
                  </m:oMathPara>
                </a14:m>
                <a:endParaRPr lang="en-GB" dirty="0"/>
              </a:p>
            </p:txBody>
          </p:sp>
        </mc:Choice>
        <mc:Fallback xmlns="">
          <p:sp>
            <p:nvSpPr>
              <p:cNvPr id="1027" name="Object 5"/>
              <p:cNvSpPr txBox="1">
                <a:spLocks noRot="1" noChangeAspect="1" noMove="1" noResize="1" noEditPoints="1" noAdjustHandles="1" noChangeArrowheads="1" noChangeShapeType="1" noTextEdit="1"/>
              </p:cNvSpPr>
              <p:nvPr/>
            </p:nvSpPr>
            <p:spPr bwMode="auto">
              <a:xfrm>
                <a:off x="655638" y="1196975"/>
                <a:ext cx="2692400" cy="469900"/>
              </a:xfrm>
              <a:prstGeom prst="rect">
                <a:avLst/>
              </a:prstGeom>
              <a:blipFill>
                <a:blip r:embed="rId4"/>
                <a:stretch>
                  <a:fillRect l="-227" b="-77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8" name="Object 6"/>
              <p:cNvSpPr txBox="1"/>
              <p:nvPr/>
            </p:nvSpPr>
            <p:spPr bwMode="auto">
              <a:xfrm>
                <a:off x="647700" y="3141663"/>
                <a:ext cx="3924300" cy="990600"/>
              </a:xfrm>
              <a:prstGeom prst="rect">
                <a:avLst/>
              </a:prstGeom>
              <a:noFill/>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en-GB" i="1">
                          <a:solidFill>
                            <a:srgbClr val="000000"/>
                          </a:solidFill>
                          <a:latin typeface="Cambria Math" panose="02040503050406030204" pitchFamily="18" charset="0"/>
                        </a:rPr>
                        <m:t>𝐿</m:t>
                      </m:r>
                      <m:r>
                        <a:rPr lang="en-GB" i="1">
                          <a:solidFill>
                            <a:srgbClr val="000000"/>
                          </a:solidFill>
                          <a:latin typeface="Cambria Math" panose="02040503050406030204" pitchFamily="18" charset="0"/>
                        </a:rPr>
                        <m:t>=</m:t>
                      </m:r>
                      <m:nary>
                        <m:naryPr>
                          <m:chr m:val="∑"/>
                          <m:ctrlPr>
                            <a:rPr lang="en-GB" i="1">
                              <a:solidFill>
                                <a:srgbClr val="000000"/>
                              </a:solidFill>
                              <a:latin typeface="Cambria Math" panose="02040503050406030204" pitchFamily="18" charset="0"/>
                            </a:rPr>
                          </m:ctrlPr>
                        </m:naryPr>
                        <m:sub>
                          <m:r>
                            <a:rPr lang="en-GB" i="1">
                              <a:solidFill>
                                <a:srgbClr val="000000"/>
                              </a:solidFill>
                              <a:latin typeface="Cambria Math" panose="02040503050406030204" pitchFamily="18" charset="0"/>
                            </a:rPr>
                            <m:t>𝑛</m:t>
                          </m:r>
                          <m:r>
                            <a:rPr lang="en-GB" i="1">
                              <a:solidFill>
                                <a:srgbClr val="000000"/>
                              </a:solidFill>
                              <a:latin typeface="Cambria Math" panose="02040503050406030204" pitchFamily="18" charset="0"/>
                            </a:rPr>
                            <m:t>=1</m:t>
                          </m:r>
                        </m:sub>
                        <m:sup>
                          <m:r>
                            <a:rPr lang="en-GB" i="1">
                              <a:solidFill>
                                <a:srgbClr val="000000"/>
                              </a:solidFill>
                              <a:latin typeface="Cambria Math" panose="02040503050406030204" pitchFamily="18" charset="0"/>
                            </a:rPr>
                            <m:t>𝑁</m:t>
                          </m:r>
                        </m:sup>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𝑛</m:t>
                              </m:r>
                            </m:sub>
                          </m:sSub>
                        </m:e>
                      </m:nary>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𝜆</m:t>
                      </m:r>
                      <m:d>
                        <m:dPr>
                          <m:ctrlPr>
                            <a:rPr lang="en-GB" i="1">
                              <a:solidFill>
                                <a:srgbClr val="000000"/>
                              </a:solidFill>
                              <a:latin typeface="Cambria Math" panose="02040503050406030204" pitchFamily="18" charset="0"/>
                            </a:rPr>
                          </m:ctrlPr>
                        </m:dPr>
                        <m:e>
                          <m:r>
                            <a:rPr lang="en-GB" i="1">
                              <a:solidFill>
                                <a:srgbClr val="000000"/>
                              </a:solidFill>
                              <a:latin typeface="Cambria Math" panose="02040503050406030204" pitchFamily="18" charset="0"/>
                            </a:rPr>
                            <m:t>𝑀</m:t>
                          </m:r>
                          <m:r>
                            <a:rPr lang="en-GB" i="1">
                              <a:solidFill>
                                <a:srgbClr val="000000"/>
                              </a:solidFill>
                              <a:latin typeface="Cambria Math" panose="02040503050406030204" pitchFamily="18" charset="0"/>
                            </a:rPr>
                            <m:t>−</m:t>
                          </m:r>
                          <m:nary>
                            <m:naryPr>
                              <m:chr m:val="∑"/>
                              <m:ctrlPr>
                                <a:rPr lang="en-GB" i="1">
                                  <a:solidFill>
                                    <a:srgbClr val="000000"/>
                                  </a:solidFill>
                                  <a:latin typeface="Cambria Math" panose="02040503050406030204" pitchFamily="18" charset="0"/>
                                </a:rPr>
                              </m:ctrlPr>
                            </m:naryPr>
                            <m:sub>
                              <m:r>
                                <a:rPr lang="en-GB" i="1">
                                  <a:solidFill>
                                    <a:srgbClr val="000000"/>
                                  </a:solidFill>
                                  <a:latin typeface="Cambria Math" panose="02040503050406030204" pitchFamily="18" charset="0"/>
                                </a:rPr>
                                <m:t>𝑛</m:t>
                              </m:r>
                              <m:r>
                                <a:rPr lang="en-GB" i="1">
                                  <a:solidFill>
                                    <a:srgbClr val="000000"/>
                                  </a:solidFill>
                                  <a:latin typeface="Cambria Math" panose="02040503050406030204" pitchFamily="18" charset="0"/>
                                </a:rPr>
                                <m:t>=1</m:t>
                              </m:r>
                            </m:sub>
                            <m:sup>
                              <m:r>
                                <a:rPr lang="en-GB" i="1">
                                  <a:solidFill>
                                    <a:srgbClr val="000000"/>
                                  </a:solidFill>
                                  <a:latin typeface="Cambria Math" panose="02040503050406030204" pitchFamily="18" charset="0"/>
                                </a:rPr>
                                <m:t>𝑁</m:t>
                              </m:r>
                            </m:sup>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𝑀</m:t>
                                  </m:r>
                                </m:e>
                                <m:sub>
                                  <m:r>
                                    <a:rPr lang="en-GB" i="1">
                                      <a:solidFill>
                                        <a:srgbClr val="000000"/>
                                      </a:solidFill>
                                      <a:latin typeface="Cambria Math" panose="02040503050406030204" pitchFamily="18" charset="0"/>
                                    </a:rPr>
                                    <m:t>𝑛</m:t>
                                  </m:r>
                                </m:sub>
                              </m:sSub>
                            </m:e>
                          </m:nary>
                        </m:e>
                      </m:d>
                    </m:oMath>
                  </m:oMathPara>
                </a14:m>
                <a:endParaRPr lang="en-GB" dirty="0"/>
              </a:p>
            </p:txBody>
          </p:sp>
        </mc:Choice>
        <mc:Fallback xmlns="">
          <p:sp>
            <p:nvSpPr>
              <p:cNvPr id="1028" name="Object 6"/>
              <p:cNvSpPr txBox="1">
                <a:spLocks noRot="1" noChangeAspect="1" noMove="1" noResize="1" noEditPoints="1" noAdjustHandles="1" noChangeArrowheads="1" noChangeShapeType="1" noTextEdit="1"/>
              </p:cNvSpPr>
              <p:nvPr/>
            </p:nvSpPr>
            <p:spPr bwMode="auto">
              <a:xfrm>
                <a:off x="647700" y="3141663"/>
                <a:ext cx="3924300" cy="990600"/>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9" name="Object 7"/>
              <p:cNvSpPr txBox="1"/>
              <p:nvPr/>
            </p:nvSpPr>
            <p:spPr bwMode="auto">
              <a:xfrm>
                <a:off x="684213" y="4386263"/>
                <a:ext cx="5524500" cy="9144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𝐿</m:t>
                          </m:r>
                        </m:num>
                        <m:den>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𝑀</m:t>
                              </m:r>
                            </m:e>
                            <m:sub>
                              <m:r>
                                <a:rPr lang="en-GB" i="1">
                                  <a:solidFill>
                                    <a:srgbClr val="000000"/>
                                  </a:solidFill>
                                  <a:latin typeface="Cambria Math" panose="02040503050406030204" pitchFamily="18" charset="0"/>
                                </a:rPr>
                                <m:t>𝑛</m:t>
                              </m:r>
                            </m:sub>
                          </m:sSub>
                        </m:den>
                      </m:f>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𝑛</m:t>
                          </m:r>
                        </m:sub>
                      </m:sSub>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𝛾</m:t>
                          </m:r>
                        </m:e>
                        <m:sub>
                          <m:r>
                            <a:rPr lang="en-GB" i="1">
                              <a:solidFill>
                                <a:srgbClr val="000000"/>
                              </a:solidFill>
                              <a:latin typeface="Cambria Math" panose="02040503050406030204" pitchFamily="18" charset="0"/>
                            </a:rPr>
                            <m:t>𝑛</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𝑀</m:t>
                          </m:r>
                        </m:e>
                        <m:sub>
                          <m:r>
                            <a:rPr lang="en-GB" i="1">
                              <a:solidFill>
                                <a:srgbClr val="000000"/>
                              </a:solidFill>
                              <a:latin typeface="Cambria Math" panose="02040503050406030204" pitchFamily="18" charset="0"/>
                            </a:rPr>
                            <m:t>𝑛</m:t>
                          </m:r>
                        </m:sub>
                      </m:sSub>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𝜆</m:t>
                      </m:r>
                      <m:r>
                        <a:rPr lang="en-GB" i="1">
                          <a:solidFill>
                            <a:srgbClr val="000000"/>
                          </a:solidFill>
                          <a:latin typeface="Cambria Math" panose="02040503050406030204" pitchFamily="18" charset="0"/>
                        </a:rPr>
                        <m:t>=0⇒</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𝑀</m:t>
                              </m:r>
                            </m:e>
                            <m:sub>
                              <m:r>
                                <a:rPr lang="en-GB" i="1">
                                  <a:solidFill>
                                    <a:srgbClr val="000000"/>
                                  </a:solidFill>
                                  <a:latin typeface="Cambria Math" panose="02040503050406030204" pitchFamily="18" charset="0"/>
                                </a:rPr>
                                <m:t>𝑛</m:t>
                              </m:r>
                            </m:sub>
                          </m:sSub>
                        </m:sub>
                      </m:sSub>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𝜆</m:t>
                      </m:r>
                    </m:oMath>
                  </m:oMathPara>
                </a14:m>
                <a:endParaRPr lang="en-GB" dirty="0"/>
              </a:p>
            </p:txBody>
          </p:sp>
        </mc:Choice>
        <mc:Fallback xmlns="">
          <p:sp>
            <p:nvSpPr>
              <p:cNvPr id="1029" name="Object 7"/>
              <p:cNvSpPr txBox="1">
                <a:spLocks noRot="1" noChangeAspect="1" noMove="1" noResize="1" noEditPoints="1" noAdjustHandles="1" noChangeArrowheads="1" noChangeShapeType="1" noTextEdit="1"/>
              </p:cNvSpPr>
              <p:nvPr/>
            </p:nvSpPr>
            <p:spPr bwMode="auto">
              <a:xfrm>
                <a:off x="684213" y="4386263"/>
                <a:ext cx="5524500" cy="914400"/>
              </a:xfrm>
              <a:prstGeom prst="rect">
                <a:avLst/>
              </a:prstGeom>
              <a:blipFill>
                <a:blip r:embed="rId6"/>
                <a:stretch>
                  <a:fillRect/>
                </a:stretch>
              </a:blipFill>
            </p:spPr>
            <p:txBody>
              <a:bodyPr/>
              <a:lstStyle/>
              <a:p>
                <a:r>
                  <a:rPr lang="en-GB">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a:xfrm>
            <a:off x="755650" y="0"/>
            <a:ext cx="7772400" cy="1143000"/>
          </a:xfrm>
        </p:spPr>
        <p:txBody>
          <a:bodyPr/>
          <a:lstStyle/>
          <a:p>
            <a:pPr eaLnBrk="1" hangingPunct="1"/>
            <a:r>
              <a:rPr lang="de-DE" sz="3600" dirty="0">
                <a:solidFill>
                  <a:schemeClr val="bg1">
                    <a:lumMod val="50000"/>
                  </a:schemeClr>
                </a:solidFill>
                <a:latin typeface="Comic Sans MS" pitchFamily="66" charset="0"/>
              </a:rPr>
              <a:t>Cost-effectiveness</a:t>
            </a:r>
            <a:endParaRPr lang="en-GB" sz="3600" dirty="0">
              <a:solidFill>
                <a:schemeClr val="bg1">
                  <a:lumMod val="50000"/>
                </a:schemeClr>
              </a:solidFill>
              <a:latin typeface="Comic Sans MS" pitchFamily="66" charset="0"/>
            </a:endParaRPr>
          </a:p>
        </p:txBody>
      </p:sp>
      <p:sp>
        <p:nvSpPr>
          <p:cNvPr id="2055" name="Rectangle 3"/>
          <p:cNvSpPr>
            <a:spLocks noGrp="1" noChangeArrowheads="1"/>
          </p:cNvSpPr>
          <p:nvPr>
            <p:ph type="body" sz="half" idx="1"/>
          </p:nvPr>
        </p:nvSpPr>
        <p:spPr>
          <a:xfrm>
            <a:off x="685800" y="1981200"/>
            <a:ext cx="7773988" cy="3824288"/>
          </a:xfrm>
        </p:spPr>
        <p:txBody>
          <a:bodyPr/>
          <a:lstStyle/>
          <a:p>
            <a:pPr eaLnBrk="1" hangingPunct="1">
              <a:lnSpc>
                <a:spcPct val="90000"/>
              </a:lnSpc>
            </a:pPr>
            <a:endParaRPr lang="de-DE" sz="2400" dirty="0">
              <a:latin typeface="Comic Sans MS" pitchFamily="66" charset="0"/>
            </a:endParaRPr>
          </a:p>
          <a:p>
            <a:pPr eaLnBrk="1" hangingPunct="1">
              <a:lnSpc>
                <a:spcPct val="90000"/>
              </a:lnSpc>
            </a:pPr>
            <a:endParaRPr lang="de-DE" sz="2400" dirty="0">
              <a:latin typeface="Comic Sans MS" pitchFamily="66" charset="0"/>
            </a:endParaRPr>
          </a:p>
          <a:p>
            <a:pPr eaLnBrk="1" hangingPunct="1">
              <a:lnSpc>
                <a:spcPct val="90000"/>
              </a:lnSpc>
            </a:pPr>
            <a:endParaRPr lang="de-DE" sz="2400" dirty="0">
              <a:latin typeface="Comic Sans MS" pitchFamily="66" charset="0"/>
            </a:endParaRPr>
          </a:p>
          <a:p>
            <a:pPr eaLnBrk="1" hangingPunct="1">
              <a:lnSpc>
                <a:spcPct val="90000"/>
              </a:lnSpc>
            </a:pPr>
            <a:endParaRPr lang="de-DE" sz="2400" dirty="0">
              <a:latin typeface="Comic Sans MS" pitchFamily="66" charset="0"/>
            </a:endParaRPr>
          </a:p>
          <a:p>
            <a:pPr eaLnBrk="1" hangingPunct="1">
              <a:lnSpc>
                <a:spcPct val="90000"/>
              </a:lnSpc>
            </a:pPr>
            <a:endParaRPr lang="de-DE" sz="2400" dirty="0">
              <a:latin typeface="Comic Sans MS" pitchFamily="66" charset="0"/>
            </a:endParaRPr>
          </a:p>
          <a:p>
            <a:pPr eaLnBrk="1" hangingPunct="1">
              <a:lnSpc>
                <a:spcPct val="90000"/>
              </a:lnSpc>
            </a:pPr>
            <a:endParaRPr lang="de-DE" sz="2400" dirty="0">
              <a:latin typeface="Comic Sans MS" pitchFamily="66" charset="0"/>
            </a:endParaRPr>
          </a:p>
          <a:p>
            <a:pPr eaLnBrk="1" hangingPunct="1">
              <a:lnSpc>
                <a:spcPct val="90000"/>
              </a:lnSpc>
            </a:pPr>
            <a:endParaRPr lang="de-DE" sz="2400" dirty="0">
              <a:latin typeface="Comic Sans MS" pitchFamily="66" charset="0"/>
            </a:endParaRPr>
          </a:p>
          <a:p>
            <a:pPr eaLnBrk="1" hangingPunct="1">
              <a:lnSpc>
                <a:spcPct val="90000"/>
              </a:lnSpc>
            </a:pPr>
            <a:endParaRPr lang="de-DE" sz="2400" dirty="0">
              <a:latin typeface="Comic Sans MS" pitchFamily="66" charset="0"/>
            </a:endParaRPr>
          </a:p>
          <a:p>
            <a:pPr eaLnBrk="1" hangingPunct="1">
              <a:lnSpc>
                <a:spcPct val="90000"/>
              </a:lnSpc>
              <a:buFontTx/>
              <a:buNone/>
            </a:pPr>
            <a:r>
              <a:rPr lang="de-DE" sz="2800" dirty="0">
                <a:solidFill>
                  <a:schemeClr val="tx1">
                    <a:lumMod val="50000"/>
                    <a:lumOff val="50000"/>
                  </a:schemeClr>
                </a:solidFill>
                <a:latin typeface="Comic Sans MS" pitchFamily="66" charset="0"/>
              </a:rPr>
              <a:t>Marginal costs are equal for all producers</a:t>
            </a:r>
            <a:endParaRPr lang="de-DE" sz="2400" dirty="0">
              <a:solidFill>
                <a:schemeClr val="tx1">
                  <a:lumMod val="50000"/>
                  <a:lumOff val="50000"/>
                </a:schemeClr>
              </a:solidFill>
              <a:latin typeface="Comic Sans MS" pitchFamily="66" charset="0"/>
            </a:endParaRPr>
          </a:p>
        </p:txBody>
      </p:sp>
      <mc:AlternateContent xmlns:mc="http://schemas.openxmlformats.org/markup-compatibility/2006" xmlns:a14="http://schemas.microsoft.com/office/drawing/2010/main">
        <mc:Choice Requires="a14">
          <p:sp>
            <p:nvSpPr>
              <p:cNvPr id="2050" name="Object 8"/>
              <p:cNvSpPr txBox="1">
                <a:spLocks noGrp="1"/>
              </p:cNvSpPr>
              <p:nvPr>
                <p:ph sz="quarter" idx="2"/>
              </p:nvPr>
            </p:nvSpPr>
            <p:spPr bwMode="auto">
              <a:xfrm>
                <a:off x="755650" y="3137899"/>
                <a:ext cx="5256510" cy="463550"/>
              </a:xfrm>
              <a:prstGeom prst="rect">
                <a:avLst/>
              </a:prstGeom>
              <a:noFill/>
            </p:spPr>
            <p:txBody>
              <a:bodyPr>
                <a:noAutofit/>
              </a:bodyPr>
              <a:lstStyle/>
              <a:p>
                <a:pPr>
                  <a:buNone/>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𝐶</m:t>
                          </m:r>
                        </m:e>
                        <m:sub>
                          <m:r>
                            <a:rPr lang="en-GB" sz="2800" i="1">
                              <a:solidFill>
                                <a:srgbClr val="000000"/>
                              </a:solidFill>
                              <a:latin typeface="Cambria Math" panose="02040503050406030204" pitchFamily="18" charset="0"/>
                            </a:rPr>
                            <m:t>𝑛</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𝛽</m:t>
                          </m:r>
                        </m:e>
                        <m:sub>
                          <m:r>
                            <a:rPr lang="en-GB" sz="2800" i="1">
                              <a:solidFill>
                                <a:srgbClr val="000000"/>
                              </a:solidFill>
                              <a:latin typeface="Cambria Math" panose="02040503050406030204" pitchFamily="18" charset="0"/>
                            </a:rPr>
                            <m:t>𝑛</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𝛾</m:t>
                          </m:r>
                        </m:e>
                        <m:sub>
                          <m:r>
                            <a:rPr lang="en-GB" sz="2800" i="1">
                              <a:solidFill>
                                <a:srgbClr val="000000"/>
                              </a:solidFill>
                              <a:latin typeface="Cambria Math" panose="02040503050406030204" pitchFamily="18" charset="0"/>
                            </a:rPr>
                            <m:t>𝑛</m:t>
                          </m:r>
                        </m:sub>
                      </m:sSub>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up>
                          <m:r>
                            <a:rPr lang="en-GB" sz="2800" i="1">
                              <a:solidFill>
                                <a:srgbClr val="000000"/>
                              </a:solidFill>
                              <a:latin typeface="Cambria Math" panose="02040503050406030204" pitchFamily="18" charset="0"/>
                            </a:rPr>
                            <m:t>2</m:t>
                          </m:r>
                        </m:sup>
                      </m:sSubSup>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𝑝</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Sub>
                    </m:oMath>
                  </m:oMathPara>
                </a14:m>
                <a:endParaRPr lang="en-GB" sz="2800" dirty="0"/>
              </a:p>
            </p:txBody>
          </p:sp>
        </mc:Choice>
        <mc:Fallback xmlns="">
          <p:sp>
            <p:nvSpPr>
              <p:cNvPr id="2050" name="Object 8"/>
              <p:cNvSpPr txBox="1">
                <a:spLocks noRot="1" noChangeAspect="1" noMove="1" noResize="1" noEditPoints="1" noAdjustHandles="1" noChangeArrowheads="1" noChangeShapeType="1" noTextEdit="1"/>
              </p:cNvSpPr>
              <p:nvPr>
                <p:ph sz="quarter" idx="2"/>
              </p:nvPr>
            </p:nvSpPr>
            <p:spPr bwMode="auto">
              <a:xfrm>
                <a:off x="755650" y="3137899"/>
                <a:ext cx="5256510" cy="46355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51" name="Object 5"/>
              <p:cNvSpPr txBox="1"/>
              <p:nvPr/>
            </p:nvSpPr>
            <p:spPr bwMode="auto">
              <a:xfrm>
                <a:off x="684212" y="1268413"/>
                <a:ext cx="5111924" cy="4826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𝐶</m:t>
                          </m:r>
                        </m:e>
                        <m:sub>
                          <m:r>
                            <a:rPr lang="en-GB" sz="2800" i="1">
                              <a:solidFill>
                                <a:srgbClr val="000000"/>
                              </a:solidFill>
                              <a:latin typeface="Cambria Math" panose="02040503050406030204" pitchFamily="18" charset="0"/>
                            </a:rPr>
                            <m:t>𝑛</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𝛽</m:t>
                          </m:r>
                        </m:e>
                        <m:sub>
                          <m:r>
                            <a:rPr lang="en-GB" sz="2800" i="1">
                              <a:solidFill>
                                <a:srgbClr val="000000"/>
                              </a:solidFill>
                              <a:latin typeface="Cambria Math" panose="02040503050406030204" pitchFamily="18" charset="0"/>
                            </a:rPr>
                            <m:t>𝑛</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𝛾</m:t>
                          </m:r>
                        </m:e>
                        <m:sub>
                          <m:r>
                            <a:rPr lang="en-GB" sz="2800" i="1">
                              <a:solidFill>
                                <a:srgbClr val="000000"/>
                              </a:solidFill>
                              <a:latin typeface="Cambria Math" panose="02040503050406030204" pitchFamily="18" charset="0"/>
                            </a:rPr>
                            <m:t>𝑛</m:t>
                          </m:r>
                        </m:sub>
                      </m:sSub>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up>
                          <m:r>
                            <a:rPr lang="en-GB" sz="2800" i="1">
                              <a:solidFill>
                                <a:srgbClr val="000000"/>
                              </a:solidFill>
                              <a:latin typeface="Cambria Math" panose="02040503050406030204" pitchFamily="18" charset="0"/>
                            </a:rPr>
                            <m:t>2</m:t>
                          </m:r>
                        </m:sup>
                      </m:sSubSup>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𝑡</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Sub>
                    </m:oMath>
                  </m:oMathPara>
                </a14:m>
                <a:endParaRPr lang="en-GB" dirty="0"/>
              </a:p>
            </p:txBody>
          </p:sp>
        </mc:Choice>
        <mc:Fallback xmlns="">
          <p:sp>
            <p:nvSpPr>
              <p:cNvPr id="2051" name="Object 5"/>
              <p:cNvSpPr txBox="1">
                <a:spLocks noRot="1" noChangeAspect="1" noMove="1" noResize="1" noEditPoints="1" noAdjustHandles="1" noChangeArrowheads="1" noChangeShapeType="1" noTextEdit="1"/>
              </p:cNvSpPr>
              <p:nvPr/>
            </p:nvSpPr>
            <p:spPr bwMode="auto">
              <a:xfrm>
                <a:off x="684212" y="1268413"/>
                <a:ext cx="5111924" cy="48260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52" name="Object 7"/>
              <p:cNvSpPr txBox="1"/>
              <p:nvPr/>
            </p:nvSpPr>
            <p:spPr bwMode="auto">
              <a:xfrm>
                <a:off x="684212" y="1982993"/>
                <a:ext cx="6984131" cy="9144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𝐶</m:t>
                              </m:r>
                            </m:e>
                            <m:sub>
                              <m:r>
                                <a:rPr lang="en-GB" sz="2800" i="1">
                                  <a:solidFill>
                                    <a:srgbClr val="000000"/>
                                  </a:solidFill>
                                  <a:latin typeface="Cambria Math" panose="02040503050406030204" pitchFamily="18" charset="0"/>
                                </a:rPr>
                                <m:t>𝑛</m:t>
                              </m:r>
                            </m:sub>
                          </m:sSub>
                        </m:num>
                        <m:den>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Sub>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𝛽</m:t>
                          </m:r>
                        </m:e>
                        <m:sub>
                          <m:r>
                            <a:rPr lang="en-GB" sz="2800" i="1">
                              <a:solidFill>
                                <a:srgbClr val="000000"/>
                              </a:solidFill>
                              <a:latin typeface="Cambria Math" panose="02040503050406030204" pitchFamily="18" charset="0"/>
                            </a:rPr>
                            <m:t>𝑛</m:t>
                          </m:r>
                        </m:sub>
                      </m:sSub>
                      <m:r>
                        <a:rPr lang="en-GB" sz="2800" i="1">
                          <a:solidFill>
                            <a:srgbClr val="000000"/>
                          </a:solidFill>
                          <a:latin typeface="Cambria Math" panose="02040503050406030204" pitchFamily="18" charset="0"/>
                        </a:rPr>
                        <m:t>+2</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𝛾</m:t>
                          </m:r>
                        </m:e>
                        <m:sub>
                          <m:r>
                            <a:rPr lang="en-GB" sz="2800" i="1">
                              <a:solidFill>
                                <a:srgbClr val="000000"/>
                              </a:solidFill>
                              <a:latin typeface="Cambria Math" panose="02040503050406030204" pitchFamily="18" charset="0"/>
                            </a:rPr>
                            <m:t>𝑛</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Sub>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=0⇒</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𝐶</m:t>
                          </m:r>
                        </m:e>
                        <m: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Sub>
                        </m:sub>
                      </m:sSub>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𝑡</m:t>
                      </m:r>
                    </m:oMath>
                  </m:oMathPara>
                </a14:m>
                <a:endParaRPr lang="en-GB" sz="2800" dirty="0"/>
              </a:p>
            </p:txBody>
          </p:sp>
        </mc:Choice>
        <mc:Fallback xmlns="">
          <p:sp>
            <p:nvSpPr>
              <p:cNvPr id="2052" name="Object 7"/>
              <p:cNvSpPr txBox="1">
                <a:spLocks noRot="1" noChangeAspect="1" noMove="1" noResize="1" noEditPoints="1" noAdjustHandles="1" noChangeArrowheads="1" noChangeShapeType="1" noTextEdit="1"/>
              </p:cNvSpPr>
              <p:nvPr/>
            </p:nvSpPr>
            <p:spPr bwMode="auto">
              <a:xfrm>
                <a:off x="684212" y="1982993"/>
                <a:ext cx="6984131" cy="914400"/>
              </a:xfrm>
              <a:prstGeom prst="rect">
                <a:avLst/>
              </a:prstGeom>
              <a:blipFill>
                <a:blip r:embed="rId5"/>
                <a:stretch>
                  <a:fillRect b="-2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53" name="Object 10"/>
              <p:cNvSpPr txBox="1">
                <a:spLocks noGrp="1"/>
              </p:cNvSpPr>
              <p:nvPr>
                <p:ph sz="quarter" idx="3"/>
              </p:nvPr>
            </p:nvSpPr>
            <p:spPr bwMode="auto">
              <a:xfrm>
                <a:off x="755650" y="3893344"/>
                <a:ext cx="5256510" cy="463550"/>
              </a:xfrm>
              <a:prstGeom prst="rect">
                <a:avLst/>
              </a:prstGeom>
              <a:noFill/>
            </p:spPr>
            <p:txBody>
              <a:bodyPr>
                <a:noAutofit/>
              </a:bodyPr>
              <a:lstStyle/>
              <a:p>
                <a:pPr>
                  <a:buNone/>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𝐶</m:t>
                          </m:r>
                        </m:e>
                        <m:sub>
                          <m:r>
                            <a:rPr lang="en-GB" sz="2800" i="1">
                              <a:solidFill>
                                <a:srgbClr val="000000"/>
                              </a:solidFill>
                              <a:latin typeface="Cambria Math" panose="02040503050406030204" pitchFamily="18" charset="0"/>
                            </a:rPr>
                            <m:t>𝑛</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𝛽</m:t>
                          </m:r>
                        </m:e>
                        <m:sub>
                          <m:r>
                            <a:rPr lang="en-GB" sz="2800" i="1">
                              <a:solidFill>
                                <a:srgbClr val="000000"/>
                              </a:solidFill>
                              <a:latin typeface="Cambria Math" panose="02040503050406030204" pitchFamily="18" charset="0"/>
                            </a:rPr>
                            <m:t>𝑛</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𝛾</m:t>
                          </m:r>
                        </m:e>
                        <m:sub>
                          <m:r>
                            <a:rPr lang="en-GB" sz="2800" i="1">
                              <a:solidFill>
                                <a:srgbClr val="000000"/>
                              </a:solidFill>
                              <a:latin typeface="Cambria Math" panose="02040503050406030204" pitchFamily="18" charset="0"/>
                            </a:rPr>
                            <m:t>𝑛</m:t>
                          </m:r>
                        </m:sub>
                      </m:sSub>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up>
                          <m:r>
                            <a:rPr lang="en-GB" sz="2800" i="1">
                              <a:solidFill>
                                <a:srgbClr val="000000"/>
                              </a:solidFill>
                              <a:latin typeface="Cambria Math" panose="02040503050406030204" pitchFamily="18" charset="0"/>
                            </a:rPr>
                            <m:t>2</m:t>
                          </m:r>
                        </m:sup>
                      </m:sSubSup>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𝑠</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𝑛</m:t>
                          </m:r>
                        </m:sub>
                      </m:sSub>
                    </m:oMath>
                  </m:oMathPara>
                </a14:m>
                <a:endParaRPr lang="en-GB" sz="2800" dirty="0"/>
              </a:p>
            </p:txBody>
          </p:sp>
        </mc:Choice>
        <mc:Fallback xmlns="">
          <p:sp>
            <p:nvSpPr>
              <p:cNvPr id="2053" name="Object 10"/>
              <p:cNvSpPr txBox="1">
                <a:spLocks noRot="1" noChangeAspect="1" noMove="1" noResize="1" noEditPoints="1" noAdjustHandles="1" noChangeArrowheads="1" noChangeShapeType="1" noTextEdit="1"/>
              </p:cNvSpPr>
              <p:nvPr>
                <p:ph sz="quarter" idx="3"/>
              </p:nvPr>
            </p:nvSpPr>
            <p:spPr bwMode="auto">
              <a:xfrm>
                <a:off x="755650" y="3893344"/>
                <a:ext cx="5256510" cy="463550"/>
              </a:xfrm>
              <a:prstGeom prst="rect">
                <a:avLst/>
              </a:prstGeom>
              <a:blipFill>
                <a:blip r:embed="rId6"/>
                <a:stretch>
                  <a:fillRect/>
                </a:stretch>
              </a:blipFill>
            </p:spPr>
            <p:txBody>
              <a:bodyPr/>
              <a:lstStyle/>
              <a:p>
                <a:r>
                  <a:rPr lang="en-GB">
                    <a:noFill/>
                  </a:rPr>
                  <a:t> </a:t>
                </a:r>
              </a:p>
            </p:txBody>
          </p:sp>
        </mc:Fallback>
      </mc:AlternateContent>
      <p:pic>
        <p:nvPicPr>
          <p:cNvPr id="8" name="Picture 7">
            <a:extLst>
              <a:ext uri="{FF2B5EF4-FFF2-40B4-BE49-F238E27FC236}">
                <a16:creationId xmlns:a16="http://schemas.microsoft.com/office/drawing/2014/main" id="{4D805D15-C24F-4436-8269-E4E75C13335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19833" y="-27384"/>
            <a:ext cx="2424167" cy="336949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2768" y="0"/>
            <a:ext cx="7772400" cy="1143000"/>
          </a:xfrm>
        </p:spPr>
        <p:txBody>
          <a:bodyPr/>
          <a:lstStyle/>
          <a:p>
            <a:pPr eaLnBrk="1" hangingPunct="1"/>
            <a:r>
              <a:rPr lang="de-DE" sz="3600" dirty="0">
                <a:latin typeface="Candara" panose="020E0502030303020204" pitchFamily="34" charset="0"/>
              </a:rPr>
              <a:t>Policy instruments</a:t>
            </a:r>
            <a:endParaRPr lang="en-GB" sz="3600" dirty="0">
              <a:latin typeface="Candara" panose="020E0502030303020204" pitchFamily="34" charset="0"/>
            </a:endParaRPr>
          </a:p>
        </p:txBody>
      </p:sp>
      <p:sp>
        <p:nvSpPr>
          <p:cNvPr id="4099" name="Rectangle 3"/>
          <p:cNvSpPr>
            <a:spLocks noGrp="1" noChangeArrowheads="1"/>
          </p:cNvSpPr>
          <p:nvPr>
            <p:ph type="body" idx="1"/>
          </p:nvPr>
        </p:nvSpPr>
        <p:spPr>
          <a:xfrm>
            <a:off x="682768" y="1143000"/>
            <a:ext cx="7772400" cy="4114800"/>
          </a:xfrm>
        </p:spPr>
        <p:txBody>
          <a:bodyPr/>
          <a:lstStyle/>
          <a:p>
            <a:pPr eaLnBrk="1" hangingPunct="1"/>
            <a:r>
              <a:rPr lang="de-DE" b="1" dirty="0">
                <a:latin typeface="Candara" panose="020E0502030303020204" pitchFamily="34" charset="0"/>
              </a:rPr>
              <a:t>Instruments recap</a:t>
            </a:r>
          </a:p>
          <a:p>
            <a:pPr lvl="1" eaLnBrk="1" hangingPunct="1"/>
            <a:r>
              <a:rPr lang="de-DE" sz="2400" dirty="0">
                <a:latin typeface="Candara" panose="020E0502030303020204" pitchFamily="34" charset="0"/>
              </a:rPr>
              <a:t>Coase Theorem</a:t>
            </a:r>
          </a:p>
          <a:p>
            <a:pPr lvl="1" eaLnBrk="1" hangingPunct="1"/>
            <a:r>
              <a:rPr lang="de-DE" sz="2400" dirty="0">
                <a:latin typeface="Candara" panose="020E0502030303020204" pitchFamily="34" charset="0"/>
              </a:rPr>
              <a:t>Weitzman Theorem</a:t>
            </a:r>
          </a:p>
          <a:p>
            <a:pPr eaLnBrk="1" hangingPunct="1"/>
            <a:r>
              <a:rPr lang="de-DE" sz="2800" dirty="0">
                <a:latin typeface="Candara" panose="020E0502030303020204" pitchFamily="34" charset="0"/>
              </a:rPr>
              <a:t>Tradable Emission Permits</a:t>
            </a:r>
          </a:p>
          <a:p>
            <a:pPr lvl="1" eaLnBrk="1" hangingPunct="1"/>
            <a:r>
              <a:rPr lang="de-DE" sz="2400" dirty="0">
                <a:latin typeface="Candara" panose="020E0502030303020204" pitchFamily="34" charset="0"/>
              </a:rPr>
              <a:t>International</a:t>
            </a:r>
          </a:p>
          <a:p>
            <a:pPr lvl="1" eaLnBrk="1" hangingPunct="1"/>
            <a:r>
              <a:rPr lang="de-DE" sz="2400" dirty="0">
                <a:latin typeface="Candara" panose="020E0502030303020204" pitchFamily="34" charset="0"/>
              </a:rPr>
              <a:t>European Union</a:t>
            </a:r>
          </a:p>
          <a:p>
            <a:pPr lvl="1" eaLnBrk="1" hangingPunct="1"/>
            <a:r>
              <a:rPr lang="de-DE" sz="2400" dirty="0">
                <a:latin typeface="Candara" panose="020E0502030303020204" pitchFamily="34" charset="0"/>
              </a:rPr>
              <a:t>United Kingdom</a:t>
            </a:r>
          </a:p>
          <a:p>
            <a:pPr lvl="1" eaLnBrk="1" hangingPunct="1"/>
            <a:r>
              <a:rPr lang="de-DE" sz="2400" dirty="0">
                <a:latin typeface="Candara" panose="020E0502030303020204" pitchFamily="34" charset="0"/>
              </a:rPr>
              <a:t>Border adjustments</a:t>
            </a:r>
          </a:p>
          <a:p>
            <a:pPr eaLnBrk="1" hangingPunct="1"/>
            <a:r>
              <a:rPr lang="de-DE" sz="2800" dirty="0">
                <a:latin typeface="Candara" panose="020E0502030303020204" pitchFamily="34" charset="0"/>
              </a:rPr>
              <a:t>Clean Development Mechanism</a:t>
            </a:r>
          </a:p>
          <a:p>
            <a:pPr eaLnBrk="1" hangingPunct="1"/>
            <a:r>
              <a:rPr lang="de-DE" sz="2800" dirty="0">
                <a:latin typeface="Candara" panose="020E0502030303020204" pitchFamily="34" charset="0"/>
              </a:rPr>
              <a:t>Technological change</a:t>
            </a:r>
            <a:endParaRPr lang="de-DE" sz="2800" dirty="0">
              <a:latin typeface="Comic Sans MS" pitchFamily="66" charset="0"/>
            </a:endParaRPr>
          </a:p>
        </p:txBody>
      </p:sp>
    </p:spTree>
    <p:extLst>
      <p:ext uri="{BB962C8B-B14F-4D97-AF65-F5344CB8AC3E}">
        <p14:creationId xmlns:p14="http://schemas.microsoft.com/office/powerpoint/2010/main" val="2560149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4213" y="53975"/>
            <a:ext cx="7772400" cy="1143000"/>
          </a:xfrm>
        </p:spPr>
        <p:txBody>
          <a:bodyPr/>
          <a:lstStyle/>
          <a:p>
            <a:pPr eaLnBrk="1" hangingPunct="1"/>
            <a:r>
              <a:rPr lang="de-DE" sz="3600" dirty="0">
                <a:solidFill>
                  <a:schemeClr val="bg1">
                    <a:lumMod val="50000"/>
                  </a:schemeClr>
                </a:solidFill>
                <a:latin typeface="Candara" panose="020E0502030303020204" pitchFamily="34" charset="0"/>
              </a:rPr>
              <a:t>Cost-Effectiveness</a:t>
            </a:r>
            <a:endParaRPr lang="en-GB" sz="3600" dirty="0">
              <a:solidFill>
                <a:schemeClr val="bg1">
                  <a:lumMod val="50000"/>
                </a:schemeClr>
              </a:solidFill>
              <a:latin typeface="Candara" panose="020E0502030303020204" pitchFamily="34" charset="0"/>
            </a:endParaRPr>
          </a:p>
        </p:txBody>
      </p:sp>
      <p:sp>
        <p:nvSpPr>
          <p:cNvPr id="9219" name="Rectangle 3"/>
          <p:cNvSpPr>
            <a:spLocks noGrp="1" noChangeArrowheads="1"/>
          </p:cNvSpPr>
          <p:nvPr>
            <p:ph type="body" idx="1"/>
          </p:nvPr>
        </p:nvSpPr>
        <p:spPr>
          <a:xfrm>
            <a:off x="611188" y="1052513"/>
            <a:ext cx="7772400" cy="4114800"/>
          </a:xfrm>
        </p:spPr>
        <p:txBody>
          <a:bodyPr/>
          <a:lstStyle/>
          <a:p>
            <a:pPr eaLnBrk="1" hangingPunct="1"/>
            <a:r>
              <a:rPr lang="de-DE" sz="2800" dirty="0">
                <a:solidFill>
                  <a:schemeClr val="bg1">
                    <a:lumMod val="50000"/>
                  </a:schemeClr>
                </a:solidFill>
                <a:latin typeface="Candara" panose="020E0502030303020204" pitchFamily="34" charset="0"/>
              </a:rPr>
              <a:t>Market-based instruments are cost-effective, as every polluter faces the same tax, subsidy or permit price</a:t>
            </a:r>
          </a:p>
          <a:p>
            <a:pPr eaLnBrk="1" hangingPunct="1"/>
            <a:r>
              <a:rPr lang="de-DE" sz="2800" dirty="0">
                <a:solidFill>
                  <a:schemeClr val="bg1">
                    <a:lumMod val="50000"/>
                  </a:schemeClr>
                </a:solidFill>
                <a:latin typeface="Candara" panose="020E0502030303020204" pitchFamily="34" charset="0"/>
              </a:rPr>
              <a:t>Command and control is unlike to be cost-effective, unless the regulator knows a lot and the industry is homogenous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2768" y="0"/>
            <a:ext cx="7772400" cy="1143000"/>
          </a:xfrm>
        </p:spPr>
        <p:txBody>
          <a:bodyPr/>
          <a:lstStyle/>
          <a:p>
            <a:pPr eaLnBrk="1" hangingPunct="1"/>
            <a:r>
              <a:rPr lang="de-DE" sz="3600" dirty="0">
                <a:latin typeface="Candara" panose="020E0502030303020204" pitchFamily="34" charset="0"/>
              </a:rPr>
              <a:t>Policy instruments</a:t>
            </a:r>
            <a:endParaRPr lang="en-GB" sz="3600" dirty="0">
              <a:latin typeface="Candara" panose="020E0502030303020204" pitchFamily="34" charset="0"/>
            </a:endParaRPr>
          </a:p>
        </p:txBody>
      </p:sp>
      <p:sp>
        <p:nvSpPr>
          <p:cNvPr id="4099" name="Rectangle 3"/>
          <p:cNvSpPr>
            <a:spLocks noGrp="1" noChangeArrowheads="1"/>
          </p:cNvSpPr>
          <p:nvPr>
            <p:ph type="body" idx="1"/>
          </p:nvPr>
        </p:nvSpPr>
        <p:spPr>
          <a:xfrm>
            <a:off x="682768" y="1143000"/>
            <a:ext cx="7772400" cy="4114800"/>
          </a:xfrm>
        </p:spPr>
        <p:txBody>
          <a:bodyPr/>
          <a:lstStyle/>
          <a:p>
            <a:pPr eaLnBrk="1" hangingPunct="1"/>
            <a:r>
              <a:rPr lang="de-DE" dirty="0">
                <a:latin typeface="Candara" panose="020E0502030303020204" pitchFamily="34" charset="0"/>
              </a:rPr>
              <a:t>Instruments recap</a:t>
            </a:r>
          </a:p>
          <a:p>
            <a:pPr lvl="1" eaLnBrk="1" hangingPunct="1"/>
            <a:r>
              <a:rPr lang="de-DE" sz="2400" dirty="0">
                <a:latin typeface="Candara" panose="020E0502030303020204" pitchFamily="34" charset="0"/>
              </a:rPr>
              <a:t>Coase Theorem</a:t>
            </a:r>
          </a:p>
          <a:p>
            <a:pPr lvl="1" eaLnBrk="1" hangingPunct="1"/>
            <a:r>
              <a:rPr lang="de-DE" sz="2400" b="1" dirty="0">
                <a:latin typeface="Candara" panose="020E0502030303020204" pitchFamily="34" charset="0"/>
              </a:rPr>
              <a:t>Weitzman Theorem</a:t>
            </a:r>
          </a:p>
          <a:p>
            <a:pPr eaLnBrk="1" hangingPunct="1"/>
            <a:r>
              <a:rPr lang="de-DE" sz="2800" dirty="0">
                <a:latin typeface="Candara" panose="020E0502030303020204" pitchFamily="34" charset="0"/>
              </a:rPr>
              <a:t>Tradable Emission Permits</a:t>
            </a:r>
          </a:p>
          <a:p>
            <a:pPr lvl="1" eaLnBrk="1" hangingPunct="1"/>
            <a:r>
              <a:rPr lang="de-DE" sz="2400" dirty="0">
                <a:latin typeface="Candara" panose="020E0502030303020204" pitchFamily="34" charset="0"/>
              </a:rPr>
              <a:t>International</a:t>
            </a:r>
          </a:p>
          <a:p>
            <a:pPr lvl="1" eaLnBrk="1" hangingPunct="1"/>
            <a:r>
              <a:rPr lang="de-DE" sz="2400" dirty="0">
                <a:latin typeface="Candara" panose="020E0502030303020204" pitchFamily="34" charset="0"/>
              </a:rPr>
              <a:t>European Union</a:t>
            </a:r>
          </a:p>
          <a:p>
            <a:pPr lvl="1" eaLnBrk="1" hangingPunct="1"/>
            <a:r>
              <a:rPr lang="de-DE" sz="2400" dirty="0">
                <a:latin typeface="Candara" panose="020E0502030303020204" pitchFamily="34" charset="0"/>
              </a:rPr>
              <a:t>United Kingdom</a:t>
            </a:r>
          </a:p>
          <a:p>
            <a:pPr lvl="1" eaLnBrk="1" hangingPunct="1"/>
            <a:r>
              <a:rPr lang="de-DE" sz="2400" dirty="0">
                <a:latin typeface="Candara" panose="020E0502030303020204" pitchFamily="34" charset="0"/>
              </a:rPr>
              <a:t>Border adjustments</a:t>
            </a:r>
          </a:p>
          <a:p>
            <a:pPr eaLnBrk="1" hangingPunct="1"/>
            <a:r>
              <a:rPr lang="de-DE" sz="2800" dirty="0">
                <a:latin typeface="Candara" panose="020E0502030303020204" pitchFamily="34" charset="0"/>
              </a:rPr>
              <a:t>Clean Development Mechanism</a:t>
            </a:r>
          </a:p>
          <a:p>
            <a:pPr eaLnBrk="1" hangingPunct="1"/>
            <a:r>
              <a:rPr lang="de-DE" sz="2800" dirty="0">
                <a:latin typeface="Candara" panose="020E0502030303020204" pitchFamily="34" charset="0"/>
              </a:rPr>
              <a:t>Technological change</a:t>
            </a:r>
            <a:endParaRPr lang="de-DE" sz="2800" dirty="0">
              <a:latin typeface="Comic Sans MS" pitchFamily="66" charset="0"/>
            </a:endParaRPr>
          </a:p>
        </p:txBody>
      </p:sp>
    </p:spTree>
    <p:extLst>
      <p:ext uri="{BB962C8B-B14F-4D97-AF65-F5344CB8AC3E}">
        <p14:creationId xmlns:p14="http://schemas.microsoft.com/office/powerpoint/2010/main" val="27072644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4213" y="0"/>
            <a:ext cx="7772400" cy="1143000"/>
          </a:xfrm>
        </p:spPr>
        <p:txBody>
          <a:bodyPr/>
          <a:lstStyle/>
          <a:p>
            <a:pPr eaLnBrk="1" hangingPunct="1"/>
            <a:r>
              <a:rPr lang="de-DE" sz="3600" dirty="0">
                <a:solidFill>
                  <a:schemeClr val="bg1">
                    <a:lumMod val="50000"/>
                  </a:schemeClr>
                </a:solidFill>
                <a:latin typeface="Candara" panose="020E0502030303020204" pitchFamily="34" charset="0"/>
              </a:rPr>
              <a:t>Environmental Effectiveness</a:t>
            </a:r>
            <a:endParaRPr lang="en-GB" sz="3600" dirty="0">
              <a:solidFill>
                <a:schemeClr val="bg1">
                  <a:lumMod val="50000"/>
                </a:schemeClr>
              </a:solidFill>
              <a:latin typeface="Candara" panose="020E0502030303020204" pitchFamily="34" charset="0"/>
            </a:endParaRPr>
          </a:p>
        </p:txBody>
      </p:sp>
      <p:sp>
        <p:nvSpPr>
          <p:cNvPr id="10243" name="Rectangle 3"/>
          <p:cNvSpPr>
            <a:spLocks noGrp="1" noChangeArrowheads="1"/>
          </p:cNvSpPr>
          <p:nvPr>
            <p:ph type="body" idx="1"/>
          </p:nvPr>
        </p:nvSpPr>
        <p:spPr>
          <a:xfrm>
            <a:off x="611188" y="1125538"/>
            <a:ext cx="7772400" cy="4114800"/>
          </a:xfrm>
        </p:spPr>
        <p:txBody>
          <a:bodyPr/>
          <a:lstStyle/>
          <a:p>
            <a:pPr eaLnBrk="1" hangingPunct="1"/>
            <a:r>
              <a:rPr lang="de-DE" sz="2600" dirty="0">
                <a:solidFill>
                  <a:schemeClr val="bg1">
                    <a:lumMod val="50000"/>
                  </a:schemeClr>
                </a:solidFill>
                <a:latin typeface="Candara" panose="020E0502030303020204" pitchFamily="34" charset="0"/>
              </a:rPr>
              <a:t>The environmental effect of taxes and subsidies is uncertain (but its marginal costs are certain)</a:t>
            </a:r>
          </a:p>
          <a:p>
            <a:pPr eaLnBrk="1" hangingPunct="1"/>
            <a:r>
              <a:rPr lang="de-DE" sz="2600" dirty="0">
                <a:solidFill>
                  <a:schemeClr val="bg1">
                    <a:lumMod val="50000"/>
                  </a:schemeClr>
                </a:solidFill>
                <a:latin typeface="Candara" panose="020E0502030303020204" pitchFamily="34" charset="0"/>
              </a:rPr>
              <a:t>The environmental effect of tradeable permits is certain (but its costs are uncertain)</a:t>
            </a:r>
          </a:p>
          <a:p>
            <a:pPr eaLnBrk="1" hangingPunct="1"/>
            <a:r>
              <a:rPr lang="de-DE" sz="2600" dirty="0">
                <a:solidFill>
                  <a:schemeClr val="bg1">
                    <a:lumMod val="50000"/>
                  </a:schemeClr>
                </a:solidFill>
                <a:latin typeface="Candara" panose="020E0502030303020204" pitchFamily="34" charset="0"/>
              </a:rPr>
              <a:t>The environmental effects of emission standards are certain (bar illegal dumping), of input and production standards less certain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4213" y="0"/>
            <a:ext cx="7772400" cy="1143000"/>
          </a:xfrm>
        </p:spPr>
        <p:txBody>
          <a:bodyPr/>
          <a:lstStyle/>
          <a:p>
            <a:pPr eaLnBrk="1" hangingPunct="1"/>
            <a:r>
              <a:rPr lang="en-GB" sz="2800" dirty="0">
                <a:solidFill>
                  <a:schemeClr val="bg1">
                    <a:lumMod val="50000"/>
                  </a:schemeClr>
                </a:solidFill>
                <a:latin typeface="Comic Sans MS" pitchFamily="66" charset="0"/>
              </a:rPr>
              <a:t>Weitzman Theorem: Preliminaries</a:t>
            </a:r>
          </a:p>
        </p:txBody>
      </p:sp>
      <p:sp>
        <p:nvSpPr>
          <p:cNvPr id="287747"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287748"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287749" name="Line 5"/>
          <p:cNvSpPr>
            <a:spLocks noChangeShapeType="1"/>
          </p:cNvSpPr>
          <p:nvPr/>
        </p:nvSpPr>
        <p:spPr bwMode="auto">
          <a:xfrm flipV="1">
            <a:off x="2255838" y="1889125"/>
            <a:ext cx="5145087" cy="3389313"/>
          </a:xfrm>
          <a:prstGeom prst="line">
            <a:avLst/>
          </a:prstGeom>
          <a:noFill/>
          <a:ln w="25400">
            <a:solidFill>
              <a:srgbClr val="008000"/>
            </a:solidFill>
            <a:round/>
            <a:headEnd/>
            <a:tailEnd/>
          </a:ln>
        </p:spPr>
        <p:txBody>
          <a:bodyPr/>
          <a:lstStyle/>
          <a:p>
            <a:endParaRPr lang="en-US"/>
          </a:p>
        </p:txBody>
      </p:sp>
      <p:sp>
        <p:nvSpPr>
          <p:cNvPr id="287750" name="Line 6"/>
          <p:cNvSpPr>
            <a:spLocks noChangeShapeType="1"/>
          </p:cNvSpPr>
          <p:nvPr/>
        </p:nvSpPr>
        <p:spPr bwMode="auto">
          <a:xfrm>
            <a:off x="2670175" y="1401763"/>
            <a:ext cx="4852988" cy="3938587"/>
          </a:xfrm>
          <a:prstGeom prst="line">
            <a:avLst/>
          </a:prstGeom>
          <a:noFill/>
          <a:ln w="25400">
            <a:solidFill>
              <a:srgbClr val="FF0000"/>
            </a:solidFill>
            <a:round/>
            <a:headEnd/>
            <a:tailEnd/>
          </a:ln>
        </p:spPr>
        <p:txBody>
          <a:bodyPr/>
          <a:lstStyle/>
          <a:p>
            <a:endParaRPr lang="en-US"/>
          </a:p>
        </p:txBody>
      </p:sp>
      <p:sp>
        <p:nvSpPr>
          <p:cNvPr id="287751" name="Line 7"/>
          <p:cNvSpPr>
            <a:spLocks noChangeShapeType="1"/>
          </p:cNvSpPr>
          <p:nvPr/>
        </p:nvSpPr>
        <p:spPr bwMode="auto">
          <a:xfrm>
            <a:off x="2043113" y="1760538"/>
            <a:ext cx="4498975" cy="3646487"/>
          </a:xfrm>
          <a:prstGeom prst="line">
            <a:avLst/>
          </a:prstGeom>
          <a:noFill/>
          <a:ln w="25400">
            <a:solidFill>
              <a:srgbClr val="993300"/>
            </a:solidFill>
            <a:round/>
            <a:headEnd/>
            <a:tailEnd/>
          </a:ln>
        </p:spPr>
        <p:txBody>
          <a:bodyPr/>
          <a:lstStyle/>
          <a:p>
            <a:endParaRPr lang="en-US"/>
          </a:p>
        </p:txBody>
      </p:sp>
      <p:sp>
        <p:nvSpPr>
          <p:cNvPr id="287752" name="Line 8"/>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287753" name="Line 9"/>
          <p:cNvSpPr>
            <a:spLocks noChangeShapeType="1"/>
          </p:cNvSpPr>
          <p:nvPr/>
        </p:nvSpPr>
        <p:spPr bwMode="auto">
          <a:xfrm>
            <a:off x="5132388" y="3425825"/>
            <a:ext cx="0" cy="2036763"/>
          </a:xfrm>
          <a:prstGeom prst="line">
            <a:avLst/>
          </a:prstGeom>
          <a:noFill/>
          <a:ln w="25400">
            <a:solidFill>
              <a:schemeClr val="tx1"/>
            </a:solidFill>
            <a:prstDash val="sysDot"/>
            <a:round/>
            <a:headEnd/>
            <a:tailEnd/>
          </a:ln>
        </p:spPr>
        <p:txBody>
          <a:bodyPr/>
          <a:lstStyle/>
          <a:p>
            <a:endParaRPr lang="en-US"/>
          </a:p>
        </p:txBody>
      </p:sp>
      <p:sp>
        <p:nvSpPr>
          <p:cNvPr id="287754" name="Line 10"/>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287755" name="Line 11"/>
          <p:cNvSpPr>
            <a:spLocks noChangeShapeType="1"/>
          </p:cNvSpPr>
          <p:nvPr/>
        </p:nvSpPr>
        <p:spPr bwMode="auto">
          <a:xfrm flipH="1">
            <a:off x="1962150" y="3376613"/>
            <a:ext cx="3133725" cy="0"/>
          </a:xfrm>
          <a:prstGeom prst="line">
            <a:avLst/>
          </a:prstGeom>
          <a:noFill/>
          <a:ln w="25400">
            <a:solidFill>
              <a:schemeClr val="tx1"/>
            </a:solidFill>
            <a:prstDash val="sysDot"/>
            <a:round/>
            <a:headEnd/>
            <a:tailEnd/>
          </a:ln>
        </p:spPr>
        <p:txBody>
          <a:bodyPr/>
          <a:lstStyle/>
          <a:p>
            <a:endParaRPr lang="en-US"/>
          </a:p>
        </p:txBody>
      </p:sp>
      <p:sp>
        <p:nvSpPr>
          <p:cNvPr id="287756" name="Text Box 12"/>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287757" name="Text Box 13"/>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287758" name="Text Box 14"/>
          <p:cNvSpPr txBox="1">
            <a:spLocks noChangeArrowheads="1"/>
          </p:cNvSpPr>
          <p:nvPr/>
        </p:nvSpPr>
        <p:spPr bwMode="auto">
          <a:xfrm>
            <a:off x="1565275" y="35258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287759" name="Text Box 15"/>
          <p:cNvSpPr txBox="1">
            <a:spLocks noChangeArrowheads="1"/>
          </p:cNvSpPr>
          <p:nvPr/>
        </p:nvSpPr>
        <p:spPr bwMode="auto">
          <a:xfrm>
            <a:off x="4935538" y="5521325"/>
            <a:ext cx="395287" cy="396875"/>
          </a:xfrm>
          <a:prstGeom prst="rect">
            <a:avLst/>
          </a:prstGeom>
          <a:noFill/>
          <a:ln w="25400">
            <a:noFill/>
            <a:miter lim="800000"/>
            <a:headEnd/>
            <a:tailEnd/>
          </a:ln>
        </p:spPr>
        <p:txBody>
          <a:bodyPr wrap="none">
            <a:spAutoFit/>
          </a:bodyPr>
          <a:lstStyle/>
          <a:p>
            <a:pPr eaLnBrk="0" hangingPunct="0"/>
            <a:r>
              <a:rPr lang="en-GB" sz="2000"/>
              <a:t>q’</a:t>
            </a:r>
          </a:p>
        </p:txBody>
      </p:sp>
      <p:sp>
        <p:nvSpPr>
          <p:cNvPr id="287760" name="Text Box 16"/>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287761" name="Text Box 17"/>
          <p:cNvSpPr txBox="1">
            <a:spLocks noChangeArrowheads="1"/>
          </p:cNvSpPr>
          <p:nvPr/>
        </p:nvSpPr>
        <p:spPr bwMode="auto">
          <a:xfrm>
            <a:off x="1582738" y="3189288"/>
            <a:ext cx="395287" cy="396875"/>
          </a:xfrm>
          <a:prstGeom prst="rect">
            <a:avLst/>
          </a:prstGeom>
          <a:noFill/>
          <a:ln w="25400">
            <a:noFill/>
            <a:miter lim="800000"/>
            <a:headEnd/>
            <a:tailEnd/>
          </a:ln>
        </p:spPr>
        <p:txBody>
          <a:bodyPr wrap="none">
            <a:spAutoFit/>
          </a:bodyPr>
          <a:lstStyle/>
          <a:p>
            <a:pPr eaLnBrk="0" hangingPunct="0"/>
            <a:r>
              <a:rPr lang="en-GB" sz="2000"/>
              <a:t>p’</a:t>
            </a:r>
          </a:p>
        </p:txBody>
      </p:sp>
      <p:sp>
        <p:nvSpPr>
          <p:cNvPr id="11282" name="Text Box 18"/>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287763" name="Text Box 19"/>
          <p:cNvSpPr txBox="1">
            <a:spLocks noChangeArrowheads="1"/>
          </p:cNvSpPr>
          <p:nvPr/>
        </p:nvSpPr>
        <p:spPr bwMode="auto">
          <a:xfrm>
            <a:off x="6972300" y="1341438"/>
            <a:ext cx="2063750" cy="396875"/>
          </a:xfrm>
          <a:prstGeom prst="rect">
            <a:avLst/>
          </a:prstGeom>
          <a:noFill/>
          <a:ln w="25400">
            <a:noFill/>
            <a:miter lim="800000"/>
            <a:headEnd/>
            <a:tailEnd/>
          </a:ln>
        </p:spPr>
        <p:txBody>
          <a:bodyPr wrap="none">
            <a:spAutoFit/>
          </a:bodyPr>
          <a:lstStyle/>
          <a:p>
            <a:pPr eaLnBrk="0" hangingPunct="0"/>
            <a:r>
              <a:rPr lang="en-GB" sz="2000"/>
              <a:t>Marginal damages</a:t>
            </a:r>
          </a:p>
        </p:txBody>
      </p:sp>
      <p:sp>
        <p:nvSpPr>
          <p:cNvPr id="287764" name="Text Box 20"/>
          <p:cNvSpPr txBox="1">
            <a:spLocks noChangeArrowheads="1"/>
          </p:cNvSpPr>
          <p:nvPr/>
        </p:nvSpPr>
        <p:spPr bwMode="auto">
          <a:xfrm>
            <a:off x="3062288" y="1341438"/>
            <a:ext cx="2662237" cy="396875"/>
          </a:xfrm>
          <a:prstGeom prst="rect">
            <a:avLst/>
          </a:prstGeom>
          <a:noFill/>
          <a:ln w="25400">
            <a:noFill/>
            <a:miter lim="800000"/>
            <a:headEnd/>
            <a:tailEnd/>
          </a:ln>
        </p:spPr>
        <p:txBody>
          <a:bodyPr wrap="none">
            <a:spAutoFit/>
          </a:bodyPr>
          <a:lstStyle/>
          <a:p>
            <a:pPr eaLnBrk="0" hangingPunct="0"/>
            <a:r>
              <a:rPr lang="en-GB" sz="2000"/>
              <a:t>Assumed marginal costs</a:t>
            </a:r>
          </a:p>
        </p:txBody>
      </p:sp>
      <p:sp>
        <p:nvSpPr>
          <p:cNvPr id="287765" name="Text Box 21"/>
          <p:cNvSpPr txBox="1">
            <a:spLocks noChangeArrowheads="1"/>
          </p:cNvSpPr>
          <p:nvPr/>
        </p:nvSpPr>
        <p:spPr bwMode="auto">
          <a:xfrm>
            <a:off x="323850" y="1341438"/>
            <a:ext cx="2197100" cy="396875"/>
          </a:xfrm>
          <a:prstGeom prst="rect">
            <a:avLst/>
          </a:prstGeom>
          <a:noFill/>
          <a:ln w="25400">
            <a:noFill/>
            <a:miter lim="800000"/>
            <a:headEnd/>
            <a:tailEnd/>
          </a:ln>
        </p:spPr>
        <p:txBody>
          <a:bodyPr wrap="none">
            <a:spAutoFit/>
          </a:bodyPr>
          <a:lstStyle/>
          <a:p>
            <a:pPr eaLnBrk="0" hangingPunct="0"/>
            <a:r>
              <a:rPr lang="en-GB" sz="2000"/>
              <a:t>True marginal costs</a:t>
            </a:r>
          </a:p>
        </p:txBody>
      </p:sp>
      <p:sp>
        <p:nvSpPr>
          <p:cNvPr id="287766" name="Text Box 22"/>
          <p:cNvSpPr txBox="1">
            <a:spLocks noChangeArrowheads="1"/>
          </p:cNvSpPr>
          <p:nvPr/>
        </p:nvSpPr>
        <p:spPr bwMode="auto">
          <a:xfrm>
            <a:off x="3027363" y="6172200"/>
            <a:ext cx="3956050"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Quantity instrument: underregulation</a:t>
            </a:r>
          </a:p>
        </p:txBody>
      </p:sp>
      <p:sp>
        <p:nvSpPr>
          <p:cNvPr id="287767" name="Text Box 23"/>
          <p:cNvSpPr txBox="1">
            <a:spLocks noChangeArrowheads="1"/>
          </p:cNvSpPr>
          <p:nvPr/>
        </p:nvSpPr>
        <p:spPr bwMode="auto">
          <a:xfrm rot="-5400000">
            <a:off x="-927893" y="3593306"/>
            <a:ext cx="3462338"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Price instrument: overregulation</a:t>
            </a:r>
          </a:p>
        </p:txBody>
      </p:sp>
      <p:sp>
        <p:nvSpPr>
          <p:cNvPr id="287768" name="Line 24"/>
          <p:cNvSpPr>
            <a:spLocks noChangeShapeType="1"/>
          </p:cNvSpPr>
          <p:nvPr/>
        </p:nvSpPr>
        <p:spPr bwMode="auto">
          <a:xfrm>
            <a:off x="4621213" y="3743325"/>
            <a:ext cx="11112" cy="122238"/>
          </a:xfrm>
          <a:prstGeom prst="line">
            <a:avLst/>
          </a:prstGeom>
          <a:noFill/>
          <a:ln w="25400">
            <a:solidFill>
              <a:srgbClr val="0000FF"/>
            </a:solidFill>
            <a:round/>
            <a:headEnd/>
            <a:tailEnd/>
          </a:ln>
        </p:spPr>
        <p:txBody>
          <a:bodyPr/>
          <a:lstStyle/>
          <a:p>
            <a:endParaRPr lang="en-US"/>
          </a:p>
        </p:txBody>
      </p:sp>
      <p:sp>
        <p:nvSpPr>
          <p:cNvPr id="287769" name="Line 25"/>
          <p:cNvSpPr>
            <a:spLocks noChangeShapeType="1"/>
          </p:cNvSpPr>
          <p:nvPr/>
        </p:nvSpPr>
        <p:spPr bwMode="auto">
          <a:xfrm>
            <a:off x="4743450" y="3670300"/>
            <a:ext cx="11113" cy="231775"/>
          </a:xfrm>
          <a:prstGeom prst="line">
            <a:avLst/>
          </a:prstGeom>
          <a:noFill/>
          <a:ln w="25400">
            <a:solidFill>
              <a:srgbClr val="0000FF"/>
            </a:solidFill>
            <a:round/>
            <a:headEnd/>
            <a:tailEnd/>
          </a:ln>
        </p:spPr>
        <p:txBody>
          <a:bodyPr/>
          <a:lstStyle/>
          <a:p>
            <a:endParaRPr lang="en-US"/>
          </a:p>
        </p:txBody>
      </p:sp>
      <p:sp>
        <p:nvSpPr>
          <p:cNvPr id="287770" name="Line 26"/>
          <p:cNvSpPr>
            <a:spLocks noChangeShapeType="1"/>
          </p:cNvSpPr>
          <p:nvPr/>
        </p:nvSpPr>
        <p:spPr bwMode="auto">
          <a:xfrm flipH="1">
            <a:off x="4852988" y="3608388"/>
            <a:ext cx="11112" cy="403225"/>
          </a:xfrm>
          <a:prstGeom prst="line">
            <a:avLst/>
          </a:prstGeom>
          <a:noFill/>
          <a:ln w="25400">
            <a:solidFill>
              <a:srgbClr val="0000FF"/>
            </a:solidFill>
            <a:round/>
            <a:headEnd/>
            <a:tailEnd/>
          </a:ln>
        </p:spPr>
        <p:txBody>
          <a:bodyPr/>
          <a:lstStyle/>
          <a:p>
            <a:endParaRPr lang="en-US"/>
          </a:p>
        </p:txBody>
      </p:sp>
      <p:sp>
        <p:nvSpPr>
          <p:cNvPr id="287771" name="Line 27"/>
          <p:cNvSpPr>
            <a:spLocks noChangeShapeType="1"/>
          </p:cNvSpPr>
          <p:nvPr/>
        </p:nvSpPr>
        <p:spPr bwMode="auto">
          <a:xfrm>
            <a:off x="4999038" y="3475038"/>
            <a:ext cx="0" cy="658812"/>
          </a:xfrm>
          <a:prstGeom prst="line">
            <a:avLst/>
          </a:prstGeom>
          <a:noFill/>
          <a:ln w="25400">
            <a:solidFill>
              <a:srgbClr val="0000FF"/>
            </a:solidFill>
            <a:round/>
            <a:headEnd/>
            <a:tailEnd/>
          </a:ln>
        </p:spPr>
        <p:txBody>
          <a:bodyPr/>
          <a:lstStyle/>
          <a:p>
            <a:endParaRPr lang="en-US"/>
          </a:p>
        </p:txBody>
      </p:sp>
      <p:sp>
        <p:nvSpPr>
          <p:cNvPr id="287772" name="Line 28"/>
          <p:cNvSpPr>
            <a:spLocks noChangeShapeType="1"/>
          </p:cNvSpPr>
          <p:nvPr/>
        </p:nvSpPr>
        <p:spPr bwMode="auto">
          <a:xfrm>
            <a:off x="4022725" y="3389313"/>
            <a:ext cx="0" cy="719137"/>
          </a:xfrm>
          <a:prstGeom prst="line">
            <a:avLst/>
          </a:prstGeom>
          <a:noFill/>
          <a:ln w="25400">
            <a:solidFill>
              <a:srgbClr val="FF00FF"/>
            </a:solidFill>
            <a:round/>
            <a:headEnd/>
            <a:tailEnd/>
          </a:ln>
        </p:spPr>
        <p:txBody>
          <a:bodyPr/>
          <a:lstStyle/>
          <a:p>
            <a:endParaRPr lang="en-US"/>
          </a:p>
        </p:txBody>
      </p:sp>
      <p:sp>
        <p:nvSpPr>
          <p:cNvPr id="287773" name="Line 29"/>
          <p:cNvSpPr>
            <a:spLocks noChangeShapeType="1"/>
          </p:cNvSpPr>
          <p:nvPr/>
        </p:nvSpPr>
        <p:spPr bwMode="auto">
          <a:xfrm flipH="1">
            <a:off x="4144963" y="3498850"/>
            <a:ext cx="12700" cy="487363"/>
          </a:xfrm>
          <a:prstGeom prst="line">
            <a:avLst/>
          </a:prstGeom>
          <a:noFill/>
          <a:ln w="25400">
            <a:solidFill>
              <a:srgbClr val="FF00FF"/>
            </a:solidFill>
            <a:round/>
            <a:headEnd/>
            <a:tailEnd/>
          </a:ln>
        </p:spPr>
        <p:txBody>
          <a:bodyPr/>
          <a:lstStyle/>
          <a:p>
            <a:endParaRPr lang="en-US"/>
          </a:p>
        </p:txBody>
      </p:sp>
      <p:sp>
        <p:nvSpPr>
          <p:cNvPr id="287774" name="Line 30"/>
          <p:cNvSpPr>
            <a:spLocks noChangeShapeType="1"/>
          </p:cNvSpPr>
          <p:nvPr/>
        </p:nvSpPr>
        <p:spPr bwMode="auto">
          <a:xfrm>
            <a:off x="4279900" y="3621088"/>
            <a:ext cx="0" cy="317500"/>
          </a:xfrm>
          <a:prstGeom prst="line">
            <a:avLst/>
          </a:prstGeom>
          <a:noFill/>
          <a:ln w="25400">
            <a:solidFill>
              <a:srgbClr val="FF00FF"/>
            </a:solidFill>
            <a:round/>
            <a:headEnd/>
            <a:tailEnd/>
          </a:ln>
        </p:spPr>
        <p:txBody>
          <a:bodyPr/>
          <a:lstStyle/>
          <a:p>
            <a:endParaRPr lang="en-US"/>
          </a:p>
        </p:txBody>
      </p:sp>
      <p:sp>
        <p:nvSpPr>
          <p:cNvPr id="287775" name="Line 31"/>
          <p:cNvSpPr>
            <a:spLocks noChangeShapeType="1"/>
          </p:cNvSpPr>
          <p:nvPr/>
        </p:nvSpPr>
        <p:spPr bwMode="auto">
          <a:xfrm flipH="1">
            <a:off x="4389438" y="3706813"/>
            <a:ext cx="11112" cy="146050"/>
          </a:xfrm>
          <a:prstGeom prst="line">
            <a:avLst/>
          </a:prstGeom>
          <a:noFill/>
          <a:ln w="25400">
            <a:solidFill>
              <a:srgbClr val="FF00FF"/>
            </a:solidFill>
            <a:round/>
            <a:headEnd/>
            <a:tailEnd/>
          </a:ln>
        </p:spPr>
        <p:txBody>
          <a:bodyPr/>
          <a:lstStyle/>
          <a:p>
            <a:endParaRPr lang="en-US"/>
          </a:p>
        </p:txBody>
      </p:sp>
      <p:sp>
        <p:nvSpPr>
          <p:cNvPr id="287776" name="Line 32"/>
          <p:cNvSpPr>
            <a:spLocks noChangeShapeType="1"/>
          </p:cNvSpPr>
          <p:nvPr/>
        </p:nvSpPr>
        <p:spPr bwMode="auto">
          <a:xfrm flipH="1">
            <a:off x="2000250" y="4243388"/>
            <a:ext cx="3108325" cy="0"/>
          </a:xfrm>
          <a:prstGeom prst="line">
            <a:avLst/>
          </a:prstGeom>
          <a:noFill/>
          <a:ln w="25400" cap="rnd">
            <a:solidFill>
              <a:schemeClr val="tx1"/>
            </a:solidFill>
            <a:prstDash val="sysDot"/>
            <a:round/>
            <a:headEnd/>
            <a:tailEnd/>
          </a:ln>
        </p:spPr>
        <p:txBody>
          <a:bodyPr/>
          <a:lstStyle/>
          <a:p>
            <a:endParaRPr lang="en-US"/>
          </a:p>
        </p:txBody>
      </p:sp>
      <p:sp>
        <p:nvSpPr>
          <p:cNvPr id="287777" name="Line 33"/>
          <p:cNvSpPr>
            <a:spLocks noChangeShapeType="1"/>
          </p:cNvSpPr>
          <p:nvPr/>
        </p:nvSpPr>
        <p:spPr bwMode="auto">
          <a:xfrm>
            <a:off x="4011613" y="3365500"/>
            <a:ext cx="0" cy="2133600"/>
          </a:xfrm>
          <a:prstGeom prst="line">
            <a:avLst/>
          </a:prstGeom>
          <a:noFill/>
          <a:ln w="25400" cap="rnd">
            <a:solidFill>
              <a:schemeClr val="tx1"/>
            </a:solidFill>
            <a:prstDash val="sysDot"/>
            <a:round/>
            <a:headEnd/>
            <a:tailEnd/>
          </a:ln>
        </p:spPr>
        <p:txBody>
          <a:bodyPr/>
          <a:lstStyle/>
          <a:p>
            <a:endParaRPr lang="en-US"/>
          </a:p>
        </p:txBody>
      </p:sp>
      <p:sp>
        <p:nvSpPr>
          <p:cNvPr id="287778" name="Text Box 34"/>
          <p:cNvSpPr txBox="1">
            <a:spLocks noChangeArrowheads="1"/>
          </p:cNvSpPr>
          <p:nvPr/>
        </p:nvSpPr>
        <p:spPr bwMode="auto">
          <a:xfrm>
            <a:off x="5265738" y="3617913"/>
            <a:ext cx="3125787"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Welfare loss underregulation</a:t>
            </a:r>
          </a:p>
        </p:txBody>
      </p:sp>
      <p:sp>
        <p:nvSpPr>
          <p:cNvPr id="287779" name="Text Box 35"/>
          <p:cNvSpPr txBox="1">
            <a:spLocks noChangeArrowheads="1"/>
          </p:cNvSpPr>
          <p:nvPr/>
        </p:nvSpPr>
        <p:spPr bwMode="auto">
          <a:xfrm>
            <a:off x="1039813" y="3905250"/>
            <a:ext cx="2998787"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Welfare loss overregulation</a:t>
            </a:r>
          </a:p>
        </p:txBody>
      </p:sp>
      <p:sp>
        <p:nvSpPr>
          <p:cNvPr id="287780" name="Line 36"/>
          <p:cNvSpPr>
            <a:spLocks noChangeShapeType="1"/>
          </p:cNvSpPr>
          <p:nvPr/>
        </p:nvSpPr>
        <p:spPr bwMode="auto">
          <a:xfrm>
            <a:off x="5095875" y="3425825"/>
            <a:ext cx="0" cy="731838"/>
          </a:xfrm>
          <a:prstGeom prst="line">
            <a:avLst/>
          </a:prstGeom>
          <a:noFill/>
          <a:ln w="25400">
            <a:solidFill>
              <a:srgbClr val="0000FF"/>
            </a:solidFill>
            <a:round/>
            <a:headEnd/>
            <a:tailEnd/>
          </a:ln>
        </p:spPr>
        <p:txBody>
          <a:bodyPr/>
          <a:lstStyle/>
          <a:p>
            <a:endParaRPr lang="en-US"/>
          </a:p>
        </p:txBody>
      </p:sp>
      <p:sp>
        <p:nvSpPr>
          <p:cNvPr id="287781" name="Text Box 37"/>
          <p:cNvSpPr txBox="1">
            <a:spLocks noChangeArrowheads="1"/>
          </p:cNvSpPr>
          <p:nvPr/>
        </p:nvSpPr>
        <p:spPr bwMode="auto">
          <a:xfrm>
            <a:off x="3816350" y="5553075"/>
            <a:ext cx="423863" cy="396875"/>
          </a:xfrm>
          <a:prstGeom prst="rect">
            <a:avLst/>
          </a:prstGeom>
          <a:noFill/>
          <a:ln w="25400">
            <a:noFill/>
            <a:miter lim="800000"/>
            <a:headEnd/>
            <a:tailEnd/>
          </a:ln>
        </p:spPr>
        <p:txBody>
          <a:bodyPr wrap="none">
            <a:spAutoFit/>
          </a:bodyPr>
          <a:lstStyle/>
          <a:p>
            <a:pPr eaLnBrk="0" hangingPunct="0"/>
            <a:r>
              <a:rPr lang="en-GB" sz="2000"/>
              <a:t>q”</a:t>
            </a:r>
          </a:p>
        </p:txBody>
      </p:sp>
      <p:sp>
        <p:nvSpPr>
          <p:cNvPr id="287782" name="Text Box 38"/>
          <p:cNvSpPr txBox="1">
            <a:spLocks noChangeArrowheads="1"/>
          </p:cNvSpPr>
          <p:nvPr/>
        </p:nvSpPr>
        <p:spPr bwMode="auto">
          <a:xfrm>
            <a:off x="1547813" y="4149725"/>
            <a:ext cx="423862" cy="396875"/>
          </a:xfrm>
          <a:prstGeom prst="rect">
            <a:avLst/>
          </a:prstGeom>
          <a:noFill/>
          <a:ln w="25400">
            <a:noFill/>
            <a:miter lim="800000"/>
            <a:headEnd/>
            <a:tailEnd/>
          </a:ln>
        </p:spPr>
        <p:txBody>
          <a:bodyPr wrap="none">
            <a:spAutoFit/>
          </a:bodyPr>
          <a:lstStyle/>
          <a:p>
            <a:pPr eaLnBrk="0" hangingPunct="0"/>
            <a:r>
              <a:rPr lang="en-GB" sz="2000"/>
              <a: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77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877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877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877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877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877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877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877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77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87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877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877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877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2877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877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2877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2877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28776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2877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499"/>
                                          </p:stCondLst>
                                        </p:cTn>
                                        <p:tgtEl>
                                          <p:spTgt spid="28776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499"/>
                                          </p:stCondLst>
                                        </p:cTn>
                                        <p:tgtEl>
                                          <p:spTgt spid="28777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499"/>
                                          </p:stCondLst>
                                        </p:cTn>
                                        <p:tgtEl>
                                          <p:spTgt spid="2877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8777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499"/>
                                          </p:stCondLst>
                                        </p:cTn>
                                        <p:tgtEl>
                                          <p:spTgt spid="28777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499"/>
                                          </p:stCondLst>
                                        </p:cTn>
                                        <p:tgtEl>
                                          <p:spTgt spid="28776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499"/>
                                          </p:stCondLst>
                                        </p:cTn>
                                        <p:tgtEl>
                                          <p:spTgt spid="28776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499"/>
                                          </p:stCondLst>
                                        </p:cTn>
                                        <p:tgtEl>
                                          <p:spTgt spid="28778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499"/>
                                          </p:stCondLst>
                                        </p:cTn>
                                        <p:tgtEl>
                                          <p:spTgt spid="28777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28777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499"/>
                                          </p:stCondLst>
                                        </p:cTn>
                                        <p:tgtEl>
                                          <p:spTgt spid="28777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499"/>
                                          </p:stCondLst>
                                        </p:cTn>
                                        <p:tgtEl>
                                          <p:spTgt spid="28777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499"/>
                                          </p:stCondLst>
                                        </p:cTn>
                                        <p:tgtEl>
                                          <p:spTgt spid="28777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499"/>
                                          </p:stCondLst>
                                        </p:cTn>
                                        <p:tgtEl>
                                          <p:spTgt spid="28777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499"/>
                                          </p:stCondLst>
                                        </p:cTn>
                                        <p:tgtEl>
                                          <p:spTgt spid="28778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499"/>
                                          </p:stCondLst>
                                        </p:cTn>
                                        <p:tgtEl>
                                          <p:spTgt spid="287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animBg="1"/>
      <p:bldP spid="287748" grpId="0" animBg="1"/>
      <p:bldP spid="287749" grpId="0" animBg="1"/>
      <p:bldP spid="287750" grpId="0" animBg="1"/>
      <p:bldP spid="287751" grpId="0" animBg="1"/>
      <p:bldP spid="287752" grpId="0" animBg="1"/>
      <p:bldP spid="287753" grpId="0" animBg="1"/>
      <p:bldP spid="287754" grpId="0" animBg="1"/>
      <p:bldP spid="287755" grpId="0" animBg="1"/>
      <p:bldP spid="287756" grpId="0" autoUpdateAnimBg="0"/>
      <p:bldP spid="287757" grpId="0" autoUpdateAnimBg="0"/>
      <p:bldP spid="287758" grpId="0" autoUpdateAnimBg="0"/>
      <p:bldP spid="287759" grpId="0" autoUpdateAnimBg="0"/>
      <p:bldP spid="287760" grpId="0" autoUpdateAnimBg="0"/>
      <p:bldP spid="287761" grpId="0" autoUpdateAnimBg="0"/>
      <p:bldP spid="287763" grpId="0" autoUpdateAnimBg="0"/>
      <p:bldP spid="287764" grpId="0" autoUpdateAnimBg="0"/>
      <p:bldP spid="287765" grpId="0" autoUpdateAnimBg="0"/>
      <p:bldP spid="287766" grpId="0" autoUpdateAnimBg="0"/>
      <p:bldP spid="287767" grpId="0" autoUpdateAnimBg="0"/>
      <p:bldP spid="287768" grpId="0" animBg="1"/>
      <p:bldP spid="287769" grpId="0" animBg="1"/>
      <p:bldP spid="287770" grpId="0" animBg="1"/>
      <p:bldP spid="287771" grpId="0" animBg="1"/>
      <p:bldP spid="287772" grpId="0" animBg="1"/>
      <p:bldP spid="287773" grpId="0" animBg="1"/>
      <p:bldP spid="287774" grpId="0" animBg="1"/>
      <p:bldP spid="287775" grpId="0" animBg="1"/>
      <p:bldP spid="287776" grpId="0" animBg="1"/>
      <p:bldP spid="287777" grpId="0" animBg="1"/>
      <p:bldP spid="287778" grpId="0" autoUpdateAnimBg="0"/>
      <p:bldP spid="287779" grpId="0" autoUpdateAnimBg="0"/>
      <p:bldP spid="287780" grpId="0" animBg="1"/>
      <p:bldP spid="287781" grpId="0" autoUpdateAnimBg="0"/>
      <p:bldP spid="28778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4213" y="0"/>
            <a:ext cx="7772400" cy="1143000"/>
          </a:xfrm>
        </p:spPr>
        <p:txBody>
          <a:bodyPr/>
          <a:lstStyle/>
          <a:p>
            <a:pPr eaLnBrk="1" hangingPunct="1"/>
            <a:r>
              <a:rPr lang="en-GB" sz="2800" dirty="0">
                <a:solidFill>
                  <a:schemeClr val="bg1">
                    <a:lumMod val="50000"/>
                  </a:schemeClr>
                </a:solidFill>
                <a:latin typeface="Candara" panose="020E0502030303020204" pitchFamily="34" charset="0"/>
              </a:rPr>
              <a:t>Weitzman Theorem: MD steeper than MC</a:t>
            </a:r>
          </a:p>
        </p:txBody>
      </p:sp>
      <p:sp>
        <p:nvSpPr>
          <p:cNvPr id="12291"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12292"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12293" name="Line 5"/>
          <p:cNvSpPr>
            <a:spLocks noChangeShapeType="1"/>
          </p:cNvSpPr>
          <p:nvPr/>
        </p:nvSpPr>
        <p:spPr bwMode="auto">
          <a:xfrm flipV="1">
            <a:off x="3400425" y="1098550"/>
            <a:ext cx="3000375" cy="4325938"/>
          </a:xfrm>
          <a:prstGeom prst="line">
            <a:avLst/>
          </a:prstGeom>
          <a:noFill/>
          <a:ln w="25400">
            <a:solidFill>
              <a:srgbClr val="008000"/>
            </a:solidFill>
            <a:round/>
            <a:headEnd/>
            <a:tailEnd/>
          </a:ln>
        </p:spPr>
        <p:txBody>
          <a:bodyPr/>
          <a:lstStyle/>
          <a:p>
            <a:endParaRPr lang="en-US"/>
          </a:p>
        </p:txBody>
      </p:sp>
      <p:sp>
        <p:nvSpPr>
          <p:cNvPr id="12294" name="Line 6"/>
          <p:cNvSpPr>
            <a:spLocks noChangeShapeType="1"/>
          </p:cNvSpPr>
          <p:nvPr/>
        </p:nvSpPr>
        <p:spPr bwMode="auto">
          <a:xfrm>
            <a:off x="2670175" y="1401763"/>
            <a:ext cx="4852988" cy="3938587"/>
          </a:xfrm>
          <a:prstGeom prst="line">
            <a:avLst/>
          </a:prstGeom>
          <a:noFill/>
          <a:ln w="25400">
            <a:solidFill>
              <a:srgbClr val="FF0000"/>
            </a:solidFill>
            <a:round/>
            <a:headEnd/>
            <a:tailEnd/>
          </a:ln>
        </p:spPr>
        <p:txBody>
          <a:bodyPr/>
          <a:lstStyle/>
          <a:p>
            <a:endParaRPr lang="en-US"/>
          </a:p>
        </p:txBody>
      </p:sp>
      <p:sp>
        <p:nvSpPr>
          <p:cNvPr id="12295" name="Line 7"/>
          <p:cNvSpPr>
            <a:spLocks noChangeShapeType="1"/>
          </p:cNvSpPr>
          <p:nvPr/>
        </p:nvSpPr>
        <p:spPr bwMode="auto">
          <a:xfrm>
            <a:off x="2043113" y="1760538"/>
            <a:ext cx="4498975" cy="3646487"/>
          </a:xfrm>
          <a:prstGeom prst="line">
            <a:avLst/>
          </a:prstGeom>
          <a:noFill/>
          <a:ln w="25400">
            <a:solidFill>
              <a:srgbClr val="993300"/>
            </a:solidFill>
            <a:round/>
            <a:headEnd/>
            <a:tailEnd/>
          </a:ln>
        </p:spPr>
        <p:txBody>
          <a:bodyPr/>
          <a:lstStyle/>
          <a:p>
            <a:endParaRPr lang="en-US"/>
          </a:p>
        </p:txBody>
      </p:sp>
      <p:sp>
        <p:nvSpPr>
          <p:cNvPr id="12296" name="Line 8"/>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12297" name="Line 9"/>
          <p:cNvSpPr>
            <a:spLocks noChangeShapeType="1"/>
          </p:cNvSpPr>
          <p:nvPr/>
        </p:nvSpPr>
        <p:spPr bwMode="auto">
          <a:xfrm flipH="1">
            <a:off x="4913313" y="3243263"/>
            <a:ext cx="12700" cy="2219325"/>
          </a:xfrm>
          <a:prstGeom prst="line">
            <a:avLst/>
          </a:prstGeom>
          <a:noFill/>
          <a:ln w="25400">
            <a:solidFill>
              <a:schemeClr val="tx1"/>
            </a:solidFill>
            <a:prstDash val="sysDot"/>
            <a:round/>
            <a:headEnd/>
            <a:tailEnd/>
          </a:ln>
        </p:spPr>
        <p:txBody>
          <a:bodyPr/>
          <a:lstStyle/>
          <a:p>
            <a:endParaRPr lang="en-US"/>
          </a:p>
        </p:txBody>
      </p:sp>
      <p:sp>
        <p:nvSpPr>
          <p:cNvPr id="12298" name="Line 10"/>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12299" name="Line 11"/>
          <p:cNvSpPr>
            <a:spLocks noChangeShapeType="1"/>
          </p:cNvSpPr>
          <p:nvPr/>
        </p:nvSpPr>
        <p:spPr bwMode="auto">
          <a:xfrm flipH="1">
            <a:off x="1974850" y="3243263"/>
            <a:ext cx="2938463" cy="0"/>
          </a:xfrm>
          <a:prstGeom prst="line">
            <a:avLst/>
          </a:prstGeom>
          <a:noFill/>
          <a:ln w="25400">
            <a:solidFill>
              <a:schemeClr val="tx1"/>
            </a:solidFill>
            <a:prstDash val="sysDot"/>
            <a:round/>
            <a:headEnd/>
            <a:tailEnd/>
          </a:ln>
        </p:spPr>
        <p:txBody>
          <a:bodyPr/>
          <a:lstStyle/>
          <a:p>
            <a:endParaRPr lang="en-US"/>
          </a:p>
        </p:txBody>
      </p:sp>
      <p:sp>
        <p:nvSpPr>
          <p:cNvPr id="12300" name="Text Box 12"/>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12301" name="Text Box 13"/>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12302" name="Text Box 14"/>
          <p:cNvSpPr txBox="1">
            <a:spLocks noChangeArrowheads="1"/>
          </p:cNvSpPr>
          <p:nvPr/>
        </p:nvSpPr>
        <p:spPr bwMode="auto">
          <a:xfrm>
            <a:off x="1565275" y="35258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12303" name="Text Box 15"/>
          <p:cNvSpPr txBox="1">
            <a:spLocks noChangeArrowheads="1"/>
          </p:cNvSpPr>
          <p:nvPr/>
        </p:nvSpPr>
        <p:spPr bwMode="auto">
          <a:xfrm>
            <a:off x="4752975" y="5497513"/>
            <a:ext cx="395288" cy="396875"/>
          </a:xfrm>
          <a:prstGeom prst="rect">
            <a:avLst/>
          </a:prstGeom>
          <a:noFill/>
          <a:ln w="25400">
            <a:noFill/>
            <a:miter lim="800000"/>
            <a:headEnd/>
            <a:tailEnd/>
          </a:ln>
        </p:spPr>
        <p:txBody>
          <a:bodyPr wrap="none">
            <a:spAutoFit/>
          </a:bodyPr>
          <a:lstStyle/>
          <a:p>
            <a:pPr eaLnBrk="0" hangingPunct="0"/>
            <a:r>
              <a:rPr lang="en-GB" sz="2000"/>
              <a:t>q’</a:t>
            </a:r>
          </a:p>
        </p:txBody>
      </p:sp>
      <p:sp>
        <p:nvSpPr>
          <p:cNvPr id="12304" name="Text Box 16"/>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12305" name="Text Box 17"/>
          <p:cNvSpPr txBox="1">
            <a:spLocks noChangeArrowheads="1"/>
          </p:cNvSpPr>
          <p:nvPr/>
        </p:nvSpPr>
        <p:spPr bwMode="auto">
          <a:xfrm>
            <a:off x="1593850" y="2994025"/>
            <a:ext cx="395288" cy="396875"/>
          </a:xfrm>
          <a:prstGeom prst="rect">
            <a:avLst/>
          </a:prstGeom>
          <a:noFill/>
          <a:ln w="25400">
            <a:noFill/>
            <a:miter lim="800000"/>
            <a:headEnd/>
            <a:tailEnd/>
          </a:ln>
        </p:spPr>
        <p:txBody>
          <a:bodyPr wrap="none">
            <a:spAutoFit/>
          </a:bodyPr>
          <a:lstStyle/>
          <a:p>
            <a:pPr eaLnBrk="0" hangingPunct="0"/>
            <a:r>
              <a:rPr lang="en-GB" sz="2000"/>
              <a:t>p’</a:t>
            </a:r>
          </a:p>
        </p:txBody>
      </p:sp>
      <p:sp>
        <p:nvSpPr>
          <p:cNvPr id="12306" name="Text Box 18"/>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12307" name="Text Box 19"/>
          <p:cNvSpPr txBox="1">
            <a:spLocks noChangeArrowheads="1"/>
          </p:cNvSpPr>
          <p:nvPr/>
        </p:nvSpPr>
        <p:spPr bwMode="auto">
          <a:xfrm>
            <a:off x="6484938" y="958850"/>
            <a:ext cx="2063750" cy="396875"/>
          </a:xfrm>
          <a:prstGeom prst="rect">
            <a:avLst/>
          </a:prstGeom>
          <a:noFill/>
          <a:ln w="25400">
            <a:noFill/>
            <a:miter lim="800000"/>
            <a:headEnd/>
            <a:tailEnd/>
          </a:ln>
        </p:spPr>
        <p:txBody>
          <a:bodyPr wrap="none">
            <a:spAutoFit/>
          </a:bodyPr>
          <a:lstStyle/>
          <a:p>
            <a:pPr eaLnBrk="0" hangingPunct="0"/>
            <a:r>
              <a:rPr lang="en-GB" sz="2000"/>
              <a:t>Marginal damages</a:t>
            </a:r>
          </a:p>
        </p:txBody>
      </p:sp>
      <p:sp>
        <p:nvSpPr>
          <p:cNvPr id="12308" name="Text Box 22"/>
          <p:cNvSpPr txBox="1">
            <a:spLocks noChangeArrowheads="1"/>
          </p:cNvSpPr>
          <p:nvPr/>
        </p:nvSpPr>
        <p:spPr bwMode="auto">
          <a:xfrm>
            <a:off x="3027363" y="6172200"/>
            <a:ext cx="3956050"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Quantity instrument: underregulation</a:t>
            </a:r>
          </a:p>
        </p:txBody>
      </p:sp>
      <p:sp>
        <p:nvSpPr>
          <p:cNvPr id="12309" name="Text Box 23"/>
          <p:cNvSpPr txBox="1">
            <a:spLocks noChangeArrowheads="1"/>
          </p:cNvSpPr>
          <p:nvPr/>
        </p:nvSpPr>
        <p:spPr bwMode="auto">
          <a:xfrm rot="-5400000">
            <a:off x="-927893" y="3593306"/>
            <a:ext cx="3462338"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Price instrument: overregulation</a:t>
            </a:r>
          </a:p>
        </p:txBody>
      </p:sp>
      <p:sp>
        <p:nvSpPr>
          <p:cNvPr id="12310" name="Line 24"/>
          <p:cNvSpPr>
            <a:spLocks noChangeShapeType="1"/>
          </p:cNvSpPr>
          <p:nvPr/>
        </p:nvSpPr>
        <p:spPr bwMode="auto">
          <a:xfrm>
            <a:off x="4610100" y="3683000"/>
            <a:ext cx="22225" cy="182563"/>
          </a:xfrm>
          <a:prstGeom prst="line">
            <a:avLst/>
          </a:prstGeom>
          <a:noFill/>
          <a:ln w="25400">
            <a:solidFill>
              <a:srgbClr val="0000FF"/>
            </a:solidFill>
            <a:round/>
            <a:headEnd/>
            <a:tailEnd/>
          </a:ln>
        </p:spPr>
        <p:txBody>
          <a:bodyPr/>
          <a:lstStyle/>
          <a:p>
            <a:endParaRPr lang="en-US"/>
          </a:p>
        </p:txBody>
      </p:sp>
      <p:sp>
        <p:nvSpPr>
          <p:cNvPr id="12311" name="Line 25"/>
          <p:cNvSpPr>
            <a:spLocks noChangeShapeType="1"/>
          </p:cNvSpPr>
          <p:nvPr/>
        </p:nvSpPr>
        <p:spPr bwMode="auto">
          <a:xfrm>
            <a:off x="4732338" y="3487738"/>
            <a:ext cx="22225" cy="414337"/>
          </a:xfrm>
          <a:prstGeom prst="line">
            <a:avLst/>
          </a:prstGeom>
          <a:noFill/>
          <a:ln w="25400">
            <a:solidFill>
              <a:srgbClr val="0000FF"/>
            </a:solidFill>
            <a:round/>
            <a:headEnd/>
            <a:tailEnd/>
          </a:ln>
        </p:spPr>
        <p:txBody>
          <a:bodyPr/>
          <a:lstStyle/>
          <a:p>
            <a:endParaRPr lang="en-US"/>
          </a:p>
        </p:txBody>
      </p:sp>
      <p:sp>
        <p:nvSpPr>
          <p:cNvPr id="12312" name="Line 26"/>
          <p:cNvSpPr>
            <a:spLocks noChangeShapeType="1"/>
          </p:cNvSpPr>
          <p:nvPr/>
        </p:nvSpPr>
        <p:spPr bwMode="auto">
          <a:xfrm flipH="1">
            <a:off x="4852988" y="3376613"/>
            <a:ext cx="22225" cy="635000"/>
          </a:xfrm>
          <a:prstGeom prst="line">
            <a:avLst/>
          </a:prstGeom>
          <a:noFill/>
          <a:ln w="25400">
            <a:solidFill>
              <a:srgbClr val="0000FF"/>
            </a:solidFill>
            <a:round/>
            <a:headEnd/>
            <a:tailEnd/>
          </a:ln>
        </p:spPr>
        <p:txBody>
          <a:bodyPr/>
          <a:lstStyle/>
          <a:p>
            <a:endParaRPr lang="en-US"/>
          </a:p>
        </p:txBody>
      </p:sp>
      <p:sp>
        <p:nvSpPr>
          <p:cNvPr id="12313" name="Line 27"/>
          <p:cNvSpPr>
            <a:spLocks noChangeShapeType="1"/>
          </p:cNvSpPr>
          <p:nvPr/>
        </p:nvSpPr>
        <p:spPr bwMode="auto">
          <a:xfrm>
            <a:off x="4022725" y="3389313"/>
            <a:ext cx="0" cy="1049337"/>
          </a:xfrm>
          <a:prstGeom prst="line">
            <a:avLst/>
          </a:prstGeom>
          <a:noFill/>
          <a:ln w="25400">
            <a:solidFill>
              <a:srgbClr val="FF00FF"/>
            </a:solidFill>
            <a:round/>
            <a:headEnd/>
            <a:tailEnd/>
          </a:ln>
        </p:spPr>
        <p:txBody>
          <a:bodyPr/>
          <a:lstStyle/>
          <a:p>
            <a:endParaRPr lang="en-US"/>
          </a:p>
        </p:txBody>
      </p:sp>
      <p:sp>
        <p:nvSpPr>
          <p:cNvPr id="12314" name="Line 28"/>
          <p:cNvSpPr>
            <a:spLocks noChangeShapeType="1"/>
          </p:cNvSpPr>
          <p:nvPr/>
        </p:nvSpPr>
        <p:spPr bwMode="auto">
          <a:xfrm>
            <a:off x="4157663" y="3498850"/>
            <a:ext cx="11112" cy="731838"/>
          </a:xfrm>
          <a:prstGeom prst="line">
            <a:avLst/>
          </a:prstGeom>
          <a:noFill/>
          <a:ln w="25400">
            <a:solidFill>
              <a:srgbClr val="FF00FF"/>
            </a:solidFill>
            <a:round/>
            <a:headEnd/>
            <a:tailEnd/>
          </a:ln>
        </p:spPr>
        <p:txBody>
          <a:bodyPr/>
          <a:lstStyle/>
          <a:p>
            <a:endParaRPr lang="en-US"/>
          </a:p>
        </p:txBody>
      </p:sp>
      <p:sp>
        <p:nvSpPr>
          <p:cNvPr id="12315" name="Line 29"/>
          <p:cNvSpPr>
            <a:spLocks noChangeShapeType="1"/>
          </p:cNvSpPr>
          <p:nvPr/>
        </p:nvSpPr>
        <p:spPr bwMode="auto">
          <a:xfrm>
            <a:off x="4279900" y="3621088"/>
            <a:ext cx="0" cy="463550"/>
          </a:xfrm>
          <a:prstGeom prst="line">
            <a:avLst/>
          </a:prstGeom>
          <a:noFill/>
          <a:ln w="25400">
            <a:solidFill>
              <a:srgbClr val="FF00FF"/>
            </a:solidFill>
            <a:round/>
            <a:headEnd/>
            <a:tailEnd/>
          </a:ln>
        </p:spPr>
        <p:txBody>
          <a:bodyPr/>
          <a:lstStyle/>
          <a:p>
            <a:endParaRPr lang="en-US"/>
          </a:p>
        </p:txBody>
      </p:sp>
      <p:sp>
        <p:nvSpPr>
          <p:cNvPr id="12316" name="Line 30"/>
          <p:cNvSpPr>
            <a:spLocks noChangeShapeType="1"/>
          </p:cNvSpPr>
          <p:nvPr/>
        </p:nvSpPr>
        <p:spPr bwMode="auto">
          <a:xfrm flipH="1">
            <a:off x="4389438" y="3706813"/>
            <a:ext cx="11112" cy="242887"/>
          </a:xfrm>
          <a:prstGeom prst="line">
            <a:avLst/>
          </a:prstGeom>
          <a:noFill/>
          <a:ln w="25400">
            <a:solidFill>
              <a:srgbClr val="FF00FF"/>
            </a:solidFill>
            <a:round/>
            <a:headEnd/>
            <a:tailEnd/>
          </a:ln>
        </p:spPr>
        <p:txBody>
          <a:bodyPr/>
          <a:lstStyle/>
          <a:p>
            <a:endParaRPr lang="en-US"/>
          </a:p>
        </p:txBody>
      </p:sp>
      <p:sp>
        <p:nvSpPr>
          <p:cNvPr id="12317" name="Line 31"/>
          <p:cNvSpPr>
            <a:spLocks noChangeShapeType="1"/>
          </p:cNvSpPr>
          <p:nvPr/>
        </p:nvSpPr>
        <p:spPr bwMode="auto">
          <a:xfrm flipH="1">
            <a:off x="1963738" y="4108450"/>
            <a:ext cx="2936875" cy="0"/>
          </a:xfrm>
          <a:prstGeom prst="line">
            <a:avLst/>
          </a:prstGeom>
          <a:noFill/>
          <a:ln w="25400" cap="rnd">
            <a:solidFill>
              <a:schemeClr val="tx1"/>
            </a:solidFill>
            <a:prstDash val="sysDot"/>
            <a:round/>
            <a:headEnd/>
            <a:tailEnd/>
          </a:ln>
        </p:spPr>
        <p:txBody>
          <a:bodyPr/>
          <a:lstStyle/>
          <a:p>
            <a:endParaRPr lang="en-US"/>
          </a:p>
        </p:txBody>
      </p:sp>
      <p:sp>
        <p:nvSpPr>
          <p:cNvPr id="12318" name="Line 32"/>
          <p:cNvSpPr>
            <a:spLocks noChangeShapeType="1"/>
          </p:cNvSpPr>
          <p:nvPr/>
        </p:nvSpPr>
        <p:spPr bwMode="auto">
          <a:xfrm flipH="1">
            <a:off x="3852863" y="3267075"/>
            <a:ext cx="12700" cy="2206625"/>
          </a:xfrm>
          <a:prstGeom prst="line">
            <a:avLst/>
          </a:prstGeom>
          <a:noFill/>
          <a:ln w="25400" cap="rnd">
            <a:solidFill>
              <a:schemeClr val="tx1"/>
            </a:solidFill>
            <a:prstDash val="sysDot"/>
            <a:round/>
            <a:headEnd/>
            <a:tailEnd/>
          </a:ln>
        </p:spPr>
        <p:txBody>
          <a:bodyPr/>
          <a:lstStyle/>
          <a:p>
            <a:endParaRPr lang="en-US"/>
          </a:p>
        </p:txBody>
      </p:sp>
      <p:sp>
        <p:nvSpPr>
          <p:cNvPr id="12319" name="Text Box 33"/>
          <p:cNvSpPr txBox="1">
            <a:spLocks noChangeArrowheads="1"/>
          </p:cNvSpPr>
          <p:nvPr/>
        </p:nvSpPr>
        <p:spPr bwMode="auto">
          <a:xfrm>
            <a:off x="5265738" y="3617913"/>
            <a:ext cx="3125787"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Welfare loss underregulation</a:t>
            </a:r>
          </a:p>
        </p:txBody>
      </p:sp>
      <p:sp>
        <p:nvSpPr>
          <p:cNvPr id="12320" name="Text Box 34"/>
          <p:cNvSpPr txBox="1">
            <a:spLocks noChangeArrowheads="1"/>
          </p:cNvSpPr>
          <p:nvPr/>
        </p:nvSpPr>
        <p:spPr bwMode="auto">
          <a:xfrm>
            <a:off x="1039813" y="3905250"/>
            <a:ext cx="2998787"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Welfare loss overregulation</a:t>
            </a:r>
          </a:p>
        </p:txBody>
      </p:sp>
      <p:sp>
        <p:nvSpPr>
          <p:cNvPr id="12321" name="Line 35"/>
          <p:cNvSpPr>
            <a:spLocks noChangeShapeType="1"/>
          </p:cNvSpPr>
          <p:nvPr/>
        </p:nvSpPr>
        <p:spPr bwMode="auto">
          <a:xfrm>
            <a:off x="3889375" y="3279775"/>
            <a:ext cx="0" cy="1414463"/>
          </a:xfrm>
          <a:prstGeom prst="line">
            <a:avLst/>
          </a:prstGeom>
          <a:noFill/>
          <a:ln w="25400">
            <a:solidFill>
              <a:srgbClr val="FF00FF"/>
            </a:solidFill>
            <a:round/>
            <a:headEnd/>
            <a:tailEnd/>
          </a:ln>
        </p:spPr>
        <p:txBody>
          <a:bodyPr/>
          <a:lstStyle/>
          <a:p>
            <a:endParaRPr lang="en-US"/>
          </a:p>
        </p:txBody>
      </p:sp>
      <p:sp>
        <p:nvSpPr>
          <p:cNvPr id="277540" name="Text Box 36"/>
          <p:cNvSpPr txBox="1">
            <a:spLocks noChangeArrowheads="1"/>
          </p:cNvSpPr>
          <p:nvPr/>
        </p:nvSpPr>
        <p:spPr bwMode="auto">
          <a:xfrm>
            <a:off x="1547813" y="4149725"/>
            <a:ext cx="423862" cy="396875"/>
          </a:xfrm>
          <a:prstGeom prst="rect">
            <a:avLst/>
          </a:prstGeom>
          <a:noFill/>
          <a:ln w="25400">
            <a:noFill/>
            <a:miter lim="800000"/>
            <a:headEnd/>
            <a:tailEnd/>
          </a:ln>
        </p:spPr>
        <p:txBody>
          <a:bodyPr wrap="none">
            <a:spAutoFit/>
          </a:bodyPr>
          <a:lstStyle/>
          <a:p>
            <a:pPr eaLnBrk="0" hangingPunct="0"/>
            <a:r>
              <a:rPr lang="en-GB" sz="2000"/>
              <a:t>p”</a:t>
            </a:r>
          </a:p>
        </p:txBody>
      </p:sp>
      <p:sp>
        <p:nvSpPr>
          <p:cNvPr id="277541" name="Text Box 37"/>
          <p:cNvSpPr txBox="1">
            <a:spLocks noChangeArrowheads="1"/>
          </p:cNvSpPr>
          <p:nvPr/>
        </p:nvSpPr>
        <p:spPr bwMode="auto">
          <a:xfrm>
            <a:off x="3816350" y="5553075"/>
            <a:ext cx="423863" cy="396875"/>
          </a:xfrm>
          <a:prstGeom prst="rect">
            <a:avLst/>
          </a:prstGeom>
          <a:noFill/>
          <a:ln w="25400">
            <a:noFill/>
            <a:miter lim="800000"/>
            <a:headEnd/>
            <a:tailEnd/>
          </a:ln>
        </p:spPr>
        <p:txBody>
          <a:bodyPr wrap="none">
            <a:spAutoFit/>
          </a:bodyPr>
          <a:lstStyle/>
          <a:p>
            <a:pPr eaLnBrk="0" hangingPunct="0"/>
            <a:r>
              <a:rPr lang="en-GB" sz="2000"/>
              <a:t>q”</a:t>
            </a:r>
          </a:p>
        </p:txBody>
      </p:sp>
      <p:sp>
        <p:nvSpPr>
          <p:cNvPr id="38" name="Text Box 21"/>
          <p:cNvSpPr txBox="1">
            <a:spLocks noChangeArrowheads="1"/>
          </p:cNvSpPr>
          <p:nvPr/>
        </p:nvSpPr>
        <p:spPr bwMode="auto">
          <a:xfrm>
            <a:off x="323850" y="1341438"/>
            <a:ext cx="2197100" cy="396875"/>
          </a:xfrm>
          <a:prstGeom prst="rect">
            <a:avLst/>
          </a:prstGeom>
          <a:noFill/>
          <a:ln w="25400">
            <a:noFill/>
            <a:miter lim="800000"/>
            <a:headEnd/>
            <a:tailEnd/>
          </a:ln>
        </p:spPr>
        <p:txBody>
          <a:bodyPr wrap="none">
            <a:spAutoFit/>
          </a:bodyPr>
          <a:lstStyle/>
          <a:p>
            <a:pPr eaLnBrk="0" hangingPunct="0"/>
            <a:r>
              <a:rPr lang="en-GB" sz="2000"/>
              <a:t>True marginal costs</a:t>
            </a:r>
          </a:p>
        </p:txBody>
      </p:sp>
      <p:sp>
        <p:nvSpPr>
          <p:cNvPr id="39" name="Text Box 20"/>
          <p:cNvSpPr txBox="1">
            <a:spLocks noChangeArrowheads="1"/>
          </p:cNvSpPr>
          <p:nvPr/>
        </p:nvSpPr>
        <p:spPr bwMode="auto">
          <a:xfrm>
            <a:off x="3062288" y="1341438"/>
            <a:ext cx="2662237" cy="396875"/>
          </a:xfrm>
          <a:prstGeom prst="rect">
            <a:avLst/>
          </a:prstGeom>
          <a:noFill/>
          <a:ln w="25400">
            <a:noFill/>
            <a:miter lim="800000"/>
            <a:headEnd/>
            <a:tailEnd/>
          </a:ln>
        </p:spPr>
        <p:txBody>
          <a:bodyPr wrap="none">
            <a:spAutoFit/>
          </a:bodyPr>
          <a:lstStyle/>
          <a:p>
            <a:pPr eaLnBrk="0" hangingPunct="0"/>
            <a:r>
              <a:rPr lang="en-GB" sz="2000"/>
              <a:t>Assumed marginal costs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775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75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40" grpId="0" autoUpdateAnimBg="0"/>
      <p:bldP spid="277541" grpId="0" autoUpdateAnimBg="0"/>
      <p:bldP spid="38" grpId="0" autoUpdateAnimBg="0"/>
      <p:bldP spid="39"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4213" y="0"/>
            <a:ext cx="7772400" cy="1143000"/>
          </a:xfrm>
        </p:spPr>
        <p:txBody>
          <a:bodyPr/>
          <a:lstStyle/>
          <a:p>
            <a:pPr eaLnBrk="1" hangingPunct="1"/>
            <a:r>
              <a:rPr lang="en-GB" sz="2800" dirty="0">
                <a:latin typeface="Candara" panose="020E0502030303020204" pitchFamily="34" charset="0"/>
              </a:rPr>
              <a:t>Weitzman Theorem: MD less steep than MC</a:t>
            </a:r>
          </a:p>
        </p:txBody>
      </p:sp>
      <p:sp>
        <p:nvSpPr>
          <p:cNvPr id="13315"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13316"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13317" name="Line 5"/>
          <p:cNvSpPr>
            <a:spLocks noChangeShapeType="1"/>
          </p:cNvSpPr>
          <p:nvPr/>
        </p:nvSpPr>
        <p:spPr bwMode="auto">
          <a:xfrm flipV="1">
            <a:off x="2133600" y="2484438"/>
            <a:ext cx="6351588" cy="2046287"/>
          </a:xfrm>
          <a:prstGeom prst="line">
            <a:avLst/>
          </a:prstGeom>
          <a:noFill/>
          <a:ln w="25400">
            <a:solidFill>
              <a:srgbClr val="008000"/>
            </a:solidFill>
            <a:round/>
            <a:headEnd/>
            <a:tailEnd/>
          </a:ln>
        </p:spPr>
        <p:txBody>
          <a:bodyPr/>
          <a:lstStyle/>
          <a:p>
            <a:endParaRPr lang="en-US"/>
          </a:p>
        </p:txBody>
      </p:sp>
      <p:sp>
        <p:nvSpPr>
          <p:cNvPr id="13318" name="Line 6"/>
          <p:cNvSpPr>
            <a:spLocks noChangeShapeType="1"/>
          </p:cNvSpPr>
          <p:nvPr/>
        </p:nvSpPr>
        <p:spPr bwMode="auto">
          <a:xfrm>
            <a:off x="2670175" y="1401763"/>
            <a:ext cx="4852988" cy="3938587"/>
          </a:xfrm>
          <a:prstGeom prst="line">
            <a:avLst/>
          </a:prstGeom>
          <a:noFill/>
          <a:ln w="25400">
            <a:solidFill>
              <a:srgbClr val="FF0000"/>
            </a:solidFill>
            <a:round/>
            <a:headEnd/>
            <a:tailEnd/>
          </a:ln>
        </p:spPr>
        <p:txBody>
          <a:bodyPr/>
          <a:lstStyle/>
          <a:p>
            <a:endParaRPr lang="en-US"/>
          </a:p>
        </p:txBody>
      </p:sp>
      <p:sp>
        <p:nvSpPr>
          <p:cNvPr id="13319" name="Line 7"/>
          <p:cNvSpPr>
            <a:spLocks noChangeShapeType="1"/>
          </p:cNvSpPr>
          <p:nvPr/>
        </p:nvSpPr>
        <p:spPr bwMode="auto">
          <a:xfrm>
            <a:off x="2043113" y="1760538"/>
            <a:ext cx="4498975" cy="3646487"/>
          </a:xfrm>
          <a:prstGeom prst="line">
            <a:avLst/>
          </a:prstGeom>
          <a:noFill/>
          <a:ln w="25400">
            <a:solidFill>
              <a:srgbClr val="993300"/>
            </a:solidFill>
            <a:round/>
            <a:headEnd/>
            <a:tailEnd/>
          </a:ln>
        </p:spPr>
        <p:txBody>
          <a:bodyPr/>
          <a:lstStyle/>
          <a:p>
            <a:endParaRPr lang="en-US"/>
          </a:p>
        </p:txBody>
      </p:sp>
      <p:sp>
        <p:nvSpPr>
          <p:cNvPr id="13320" name="Line 8"/>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13321" name="Line 9"/>
          <p:cNvSpPr>
            <a:spLocks noChangeShapeType="1"/>
          </p:cNvSpPr>
          <p:nvPr/>
        </p:nvSpPr>
        <p:spPr bwMode="auto">
          <a:xfrm>
            <a:off x="5303838" y="3535363"/>
            <a:ext cx="0" cy="1927225"/>
          </a:xfrm>
          <a:prstGeom prst="line">
            <a:avLst/>
          </a:prstGeom>
          <a:noFill/>
          <a:ln w="25400">
            <a:solidFill>
              <a:schemeClr val="tx1"/>
            </a:solidFill>
            <a:prstDash val="sysDot"/>
            <a:round/>
            <a:headEnd/>
            <a:tailEnd/>
          </a:ln>
        </p:spPr>
        <p:txBody>
          <a:bodyPr/>
          <a:lstStyle/>
          <a:p>
            <a:endParaRPr lang="en-US"/>
          </a:p>
        </p:txBody>
      </p:sp>
      <p:sp>
        <p:nvSpPr>
          <p:cNvPr id="13322" name="Line 10"/>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13323" name="Line 11"/>
          <p:cNvSpPr>
            <a:spLocks noChangeShapeType="1"/>
          </p:cNvSpPr>
          <p:nvPr/>
        </p:nvSpPr>
        <p:spPr bwMode="auto">
          <a:xfrm flipH="1">
            <a:off x="1974850" y="3546475"/>
            <a:ext cx="3303588" cy="12700"/>
          </a:xfrm>
          <a:prstGeom prst="line">
            <a:avLst/>
          </a:prstGeom>
          <a:noFill/>
          <a:ln w="25400">
            <a:solidFill>
              <a:schemeClr val="tx1"/>
            </a:solidFill>
            <a:prstDash val="sysDot"/>
            <a:round/>
            <a:headEnd/>
            <a:tailEnd/>
          </a:ln>
        </p:spPr>
        <p:txBody>
          <a:bodyPr/>
          <a:lstStyle/>
          <a:p>
            <a:endParaRPr lang="en-US"/>
          </a:p>
        </p:txBody>
      </p:sp>
      <p:sp>
        <p:nvSpPr>
          <p:cNvPr id="13324" name="Text Box 12"/>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13325" name="Text Box 13"/>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13326" name="Text Box 14"/>
          <p:cNvSpPr txBox="1">
            <a:spLocks noChangeArrowheads="1"/>
          </p:cNvSpPr>
          <p:nvPr/>
        </p:nvSpPr>
        <p:spPr bwMode="auto">
          <a:xfrm>
            <a:off x="1589088" y="35385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13327" name="Text Box 15"/>
          <p:cNvSpPr txBox="1">
            <a:spLocks noChangeArrowheads="1"/>
          </p:cNvSpPr>
          <p:nvPr/>
        </p:nvSpPr>
        <p:spPr bwMode="auto">
          <a:xfrm>
            <a:off x="5094288" y="5521325"/>
            <a:ext cx="395287" cy="396875"/>
          </a:xfrm>
          <a:prstGeom prst="rect">
            <a:avLst/>
          </a:prstGeom>
          <a:noFill/>
          <a:ln w="25400">
            <a:noFill/>
            <a:miter lim="800000"/>
            <a:headEnd/>
            <a:tailEnd/>
          </a:ln>
        </p:spPr>
        <p:txBody>
          <a:bodyPr wrap="none">
            <a:spAutoFit/>
          </a:bodyPr>
          <a:lstStyle/>
          <a:p>
            <a:pPr eaLnBrk="0" hangingPunct="0"/>
            <a:r>
              <a:rPr lang="en-GB" sz="2000"/>
              <a:t>q’</a:t>
            </a:r>
          </a:p>
        </p:txBody>
      </p:sp>
      <p:sp>
        <p:nvSpPr>
          <p:cNvPr id="13328" name="Text Box 16"/>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13329" name="Text Box 17"/>
          <p:cNvSpPr txBox="1">
            <a:spLocks noChangeArrowheads="1"/>
          </p:cNvSpPr>
          <p:nvPr/>
        </p:nvSpPr>
        <p:spPr bwMode="auto">
          <a:xfrm>
            <a:off x="1593850" y="3335338"/>
            <a:ext cx="395288" cy="396875"/>
          </a:xfrm>
          <a:prstGeom prst="rect">
            <a:avLst/>
          </a:prstGeom>
          <a:noFill/>
          <a:ln w="25400">
            <a:noFill/>
            <a:miter lim="800000"/>
            <a:headEnd/>
            <a:tailEnd/>
          </a:ln>
        </p:spPr>
        <p:txBody>
          <a:bodyPr wrap="none">
            <a:spAutoFit/>
          </a:bodyPr>
          <a:lstStyle/>
          <a:p>
            <a:pPr eaLnBrk="0" hangingPunct="0"/>
            <a:r>
              <a:rPr lang="en-GB" sz="2000"/>
              <a:t>p’</a:t>
            </a:r>
          </a:p>
        </p:txBody>
      </p:sp>
      <p:sp>
        <p:nvSpPr>
          <p:cNvPr id="13330" name="Text Box 18"/>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13331" name="Text Box 19"/>
          <p:cNvSpPr txBox="1">
            <a:spLocks noChangeArrowheads="1"/>
          </p:cNvSpPr>
          <p:nvPr/>
        </p:nvSpPr>
        <p:spPr bwMode="auto">
          <a:xfrm>
            <a:off x="6886575" y="2019300"/>
            <a:ext cx="2063750" cy="396875"/>
          </a:xfrm>
          <a:prstGeom prst="rect">
            <a:avLst/>
          </a:prstGeom>
          <a:noFill/>
          <a:ln w="25400">
            <a:noFill/>
            <a:miter lim="800000"/>
            <a:headEnd/>
            <a:tailEnd/>
          </a:ln>
        </p:spPr>
        <p:txBody>
          <a:bodyPr wrap="none">
            <a:spAutoFit/>
          </a:bodyPr>
          <a:lstStyle/>
          <a:p>
            <a:pPr eaLnBrk="0" hangingPunct="0"/>
            <a:r>
              <a:rPr lang="en-GB" sz="2000"/>
              <a:t>Marginal damages</a:t>
            </a:r>
          </a:p>
        </p:txBody>
      </p:sp>
      <p:sp>
        <p:nvSpPr>
          <p:cNvPr id="13332" name="Text Box 22"/>
          <p:cNvSpPr txBox="1">
            <a:spLocks noChangeArrowheads="1"/>
          </p:cNvSpPr>
          <p:nvPr/>
        </p:nvSpPr>
        <p:spPr bwMode="auto">
          <a:xfrm>
            <a:off x="3027363" y="6172200"/>
            <a:ext cx="3956050"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Quantity instrument: underregulation</a:t>
            </a:r>
          </a:p>
        </p:txBody>
      </p:sp>
      <p:sp>
        <p:nvSpPr>
          <p:cNvPr id="13333" name="Text Box 23"/>
          <p:cNvSpPr txBox="1">
            <a:spLocks noChangeArrowheads="1"/>
          </p:cNvSpPr>
          <p:nvPr/>
        </p:nvSpPr>
        <p:spPr bwMode="auto">
          <a:xfrm rot="-5400000">
            <a:off x="-927893" y="3593306"/>
            <a:ext cx="3462338"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Price instrument: overregulation</a:t>
            </a:r>
          </a:p>
        </p:txBody>
      </p:sp>
      <p:sp>
        <p:nvSpPr>
          <p:cNvPr id="13334" name="Line 24"/>
          <p:cNvSpPr>
            <a:spLocks noChangeShapeType="1"/>
          </p:cNvSpPr>
          <p:nvPr/>
        </p:nvSpPr>
        <p:spPr bwMode="auto">
          <a:xfrm>
            <a:off x="4621213" y="3743325"/>
            <a:ext cx="11112" cy="122238"/>
          </a:xfrm>
          <a:prstGeom prst="line">
            <a:avLst/>
          </a:prstGeom>
          <a:noFill/>
          <a:ln w="25400">
            <a:solidFill>
              <a:srgbClr val="0000FF"/>
            </a:solidFill>
            <a:round/>
            <a:headEnd/>
            <a:tailEnd/>
          </a:ln>
        </p:spPr>
        <p:txBody>
          <a:bodyPr/>
          <a:lstStyle/>
          <a:p>
            <a:endParaRPr lang="en-US"/>
          </a:p>
        </p:txBody>
      </p:sp>
      <p:sp>
        <p:nvSpPr>
          <p:cNvPr id="13335" name="Line 25"/>
          <p:cNvSpPr>
            <a:spLocks noChangeShapeType="1"/>
          </p:cNvSpPr>
          <p:nvPr/>
        </p:nvSpPr>
        <p:spPr bwMode="auto">
          <a:xfrm>
            <a:off x="4743450" y="3706813"/>
            <a:ext cx="11113" cy="231775"/>
          </a:xfrm>
          <a:prstGeom prst="line">
            <a:avLst/>
          </a:prstGeom>
          <a:noFill/>
          <a:ln w="25400">
            <a:solidFill>
              <a:srgbClr val="0000FF"/>
            </a:solidFill>
            <a:round/>
            <a:headEnd/>
            <a:tailEnd/>
          </a:ln>
        </p:spPr>
        <p:txBody>
          <a:bodyPr/>
          <a:lstStyle/>
          <a:p>
            <a:endParaRPr lang="en-US"/>
          </a:p>
        </p:txBody>
      </p:sp>
      <p:sp>
        <p:nvSpPr>
          <p:cNvPr id="13336" name="Line 26"/>
          <p:cNvSpPr>
            <a:spLocks noChangeShapeType="1"/>
          </p:cNvSpPr>
          <p:nvPr/>
        </p:nvSpPr>
        <p:spPr bwMode="auto">
          <a:xfrm flipH="1">
            <a:off x="4852988" y="3681413"/>
            <a:ext cx="11112" cy="330200"/>
          </a:xfrm>
          <a:prstGeom prst="line">
            <a:avLst/>
          </a:prstGeom>
          <a:noFill/>
          <a:ln w="25400">
            <a:solidFill>
              <a:srgbClr val="0000FF"/>
            </a:solidFill>
            <a:round/>
            <a:headEnd/>
            <a:tailEnd/>
          </a:ln>
        </p:spPr>
        <p:txBody>
          <a:bodyPr/>
          <a:lstStyle/>
          <a:p>
            <a:endParaRPr lang="en-US"/>
          </a:p>
        </p:txBody>
      </p:sp>
      <p:sp>
        <p:nvSpPr>
          <p:cNvPr id="13337" name="Line 27"/>
          <p:cNvSpPr>
            <a:spLocks noChangeShapeType="1"/>
          </p:cNvSpPr>
          <p:nvPr/>
        </p:nvSpPr>
        <p:spPr bwMode="auto">
          <a:xfrm>
            <a:off x="4973638" y="3621088"/>
            <a:ext cx="12700" cy="512762"/>
          </a:xfrm>
          <a:prstGeom prst="line">
            <a:avLst/>
          </a:prstGeom>
          <a:noFill/>
          <a:ln w="25400">
            <a:solidFill>
              <a:srgbClr val="0000FF"/>
            </a:solidFill>
            <a:round/>
            <a:headEnd/>
            <a:tailEnd/>
          </a:ln>
        </p:spPr>
        <p:txBody>
          <a:bodyPr/>
          <a:lstStyle/>
          <a:p>
            <a:endParaRPr lang="en-US"/>
          </a:p>
        </p:txBody>
      </p:sp>
      <p:sp>
        <p:nvSpPr>
          <p:cNvPr id="13338" name="Line 28"/>
          <p:cNvSpPr>
            <a:spLocks noChangeShapeType="1"/>
          </p:cNvSpPr>
          <p:nvPr/>
        </p:nvSpPr>
        <p:spPr bwMode="auto">
          <a:xfrm>
            <a:off x="4279900" y="3584575"/>
            <a:ext cx="0" cy="317500"/>
          </a:xfrm>
          <a:prstGeom prst="line">
            <a:avLst/>
          </a:prstGeom>
          <a:noFill/>
          <a:ln w="25400">
            <a:solidFill>
              <a:srgbClr val="FF00FF"/>
            </a:solidFill>
            <a:round/>
            <a:headEnd/>
            <a:tailEnd/>
          </a:ln>
        </p:spPr>
        <p:txBody>
          <a:bodyPr/>
          <a:lstStyle/>
          <a:p>
            <a:endParaRPr lang="en-US"/>
          </a:p>
        </p:txBody>
      </p:sp>
      <p:sp>
        <p:nvSpPr>
          <p:cNvPr id="13339" name="Line 29"/>
          <p:cNvSpPr>
            <a:spLocks noChangeShapeType="1"/>
          </p:cNvSpPr>
          <p:nvPr/>
        </p:nvSpPr>
        <p:spPr bwMode="auto">
          <a:xfrm flipH="1">
            <a:off x="4376738" y="3670300"/>
            <a:ext cx="11112" cy="146050"/>
          </a:xfrm>
          <a:prstGeom prst="line">
            <a:avLst/>
          </a:prstGeom>
          <a:noFill/>
          <a:ln w="25400">
            <a:solidFill>
              <a:srgbClr val="FF00FF"/>
            </a:solidFill>
            <a:round/>
            <a:headEnd/>
            <a:tailEnd/>
          </a:ln>
        </p:spPr>
        <p:txBody>
          <a:bodyPr/>
          <a:lstStyle/>
          <a:p>
            <a:endParaRPr lang="en-US"/>
          </a:p>
        </p:txBody>
      </p:sp>
      <p:sp>
        <p:nvSpPr>
          <p:cNvPr id="13340" name="Line 30"/>
          <p:cNvSpPr>
            <a:spLocks noChangeShapeType="1"/>
          </p:cNvSpPr>
          <p:nvPr/>
        </p:nvSpPr>
        <p:spPr bwMode="auto">
          <a:xfrm flipH="1">
            <a:off x="1987550" y="4413250"/>
            <a:ext cx="3314700" cy="0"/>
          </a:xfrm>
          <a:prstGeom prst="line">
            <a:avLst/>
          </a:prstGeom>
          <a:noFill/>
          <a:ln w="25400" cap="rnd">
            <a:solidFill>
              <a:schemeClr val="tx1"/>
            </a:solidFill>
            <a:prstDash val="sysDot"/>
            <a:round/>
            <a:headEnd/>
            <a:tailEnd/>
          </a:ln>
        </p:spPr>
        <p:txBody>
          <a:bodyPr/>
          <a:lstStyle/>
          <a:p>
            <a:endParaRPr lang="en-US"/>
          </a:p>
        </p:txBody>
      </p:sp>
      <p:sp>
        <p:nvSpPr>
          <p:cNvPr id="13341" name="Line 31"/>
          <p:cNvSpPr>
            <a:spLocks noChangeShapeType="1"/>
          </p:cNvSpPr>
          <p:nvPr/>
        </p:nvSpPr>
        <p:spPr bwMode="auto">
          <a:xfrm>
            <a:off x="4230688" y="3548063"/>
            <a:ext cx="0" cy="1914525"/>
          </a:xfrm>
          <a:prstGeom prst="line">
            <a:avLst/>
          </a:prstGeom>
          <a:noFill/>
          <a:ln w="25400" cap="rnd">
            <a:solidFill>
              <a:schemeClr val="tx1"/>
            </a:solidFill>
            <a:prstDash val="sysDot"/>
            <a:round/>
            <a:headEnd/>
            <a:tailEnd/>
          </a:ln>
        </p:spPr>
        <p:txBody>
          <a:bodyPr/>
          <a:lstStyle/>
          <a:p>
            <a:endParaRPr lang="en-US"/>
          </a:p>
        </p:txBody>
      </p:sp>
      <p:sp>
        <p:nvSpPr>
          <p:cNvPr id="13342" name="Text Box 32"/>
          <p:cNvSpPr txBox="1">
            <a:spLocks noChangeArrowheads="1"/>
          </p:cNvSpPr>
          <p:nvPr/>
        </p:nvSpPr>
        <p:spPr bwMode="auto">
          <a:xfrm>
            <a:off x="5265738" y="3617913"/>
            <a:ext cx="3125787"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Welfare loss underregulation</a:t>
            </a:r>
          </a:p>
        </p:txBody>
      </p:sp>
      <p:sp>
        <p:nvSpPr>
          <p:cNvPr id="13343" name="Text Box 33"/>
          <p:cNvSpPr txBox="1">
            <a:spLocks noChangeArrowheads="1"/>
          </p:cNvSpPr>
          <p:nvPr/>
        </p:nvSpPr>
        <p:spPr bwMode="auto">
          <a:xfrm>
            <a:off x="1039813" y="3905250"/>
            <a:ext cx="2998787"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Welfare loss overregulation</a:t>
            </a:r>
          </a:p>
        </p:txBody>
      </p:sp>
      <p:sp>
        <p:nvSpPr>
          <p:cNvPr id="13344" name="Line 34"/>
          <p:cNvSpPr>
            <a:spLocks noChangeShapeType="1"/>
          </p:cNvSpPr>
          <p:nvPr/>
        </p:nvSpPr>
        <p:spPr bwMode="auto">
          <a:xfrm>
            <a:off x="5265738" y="3511550"/>
            <a:ext cx="0" cy="854075"/>
          </a:xfrm>
          <a:prstGeom prst="line">
            <a:avLst/>
          </a:prstGeom>
          <a:noFill/>
          <a:ln w="25400">
            <a:solidFill>
              <a:srgbClr val="0000FF"/>
            </a:solidFill>
            <a:round/>
            <a:headEnd/>
            <a:tailEnd/>
          </a:ln>
        </p:spPr>
        <p:txBody>
          <a:bodyPr/>
          <a:lstStyle/>
          <a:p>
            <a:endParaRPr lang="en-US"/>
          </a:p>
        </p:txBody>
      </p:sp>
      <p:sp>
        <p:nvSpPr>
          <p:cNvPr id="13345" name="Line 35"/>
          <p:cNvSpPr>
            <a:spLocks noChangeShapeType="1"/>
          </p:cNvSpPr>
          <p:nvPr/>
        </p:nvSpPr>
        <p:spPr bwMode="auto">
          <a:xfrm>
            <a:off x="5078413" y="3603625"/>
            <a:ext cx="0" cy="635000"/>
          </a:xfrm>
          <a:prstGeom prst="line">
            <a:avLst/>
          </a:prstGeom>
          <a:noFill/>
          <a:ln w="25400">
            <a:solidFill>
              <a:srgbClr val="0000FF"/>
            </a:solidFill>
            <a:round/>
            <a:headEnd/>
            <a:tailEnd/>
          </a:ln>
        </p:spPr>
        <p:txBody>
          <a:bodyPr/>
          <a:lstStyle/>
          <a:p>
            <a:endParaRPr lang="en-US"/>
          </a:p>
        </p:txBody>
      </p:sp>
      <p:sp>
        <p:nvSpPr>
          <p:cNvPr id="13346" name="Line 36"/>
          <p:cNvSpPr>
            <a:spLocks noChangeShapeType="1"/>
          </p:cNvSpPr>
          <p:nvPr/>
        </p:nvSpPr>
        <p:spPr bwMode="auto">
          <a:xfrm flipH="1">
            <a:off x="5157788" y="3573463"/>
            <a:ext cx="11112" cy="695325"/>
          </a:xfrm>
          <a:prstGeom prst="line">
            <a:avLst/>
          </a:prstGeom>
          <a:noFill/>
          <a:ln w="25400">
            <a:solidFill>
              <a:srgbClr val="0000FF"/>
            </a:solidFill>
            <a:round/>
            <a:headEnd/>
            <a:tailEnd/>
          </a:ln>
        </p:spPr>
        <p:txBody>
          <a:bodyPr/>
          <a:lstStyle/>
          <a:p>
            <a:endParaRPr lang="en-US"/>
          </a:p>
        </p:txBody>
      </p:sp>
      <p:sp>
        <p:nvSpPr>
          <p:cNvPr id="279589" name="Text Box 37"/>
          <p:cNvSpPr txBox="1">
            <a:spLocks noChangeArrowheads="1"/>
          </p:cNvSpPr>
          <p:nvPr/>
        </p:nvSpPr>
        <p:spPr bwMode="auto">
          <a:xfrm>
            <a:off x="1547813" y="4149725"/>
            <a:ext cx="423862" cy="396875"/>
          </a:xfrm>
          <a:prstGeom prst="rect">
            <a:avLst/>
          </a:prstGeom>
          <a:noFill/>
          <a:ln w="25400">
            <a:noFill/>
            <a:miter lim="800000"/>
            <a:headEnd/>
            <a:tailEnd/>
          </a:ln>
        </p:spPr>
        <p:txBody>
          <a:bodyPr wrap="none">
            <a:spAutoFit/>
          </a:bodyPr>
          <a:lstStyle/>
          <a:p>
            <a:pPr eaLnBrk="0" hangingPunct="0"/>
            <a:r>
              <a:rPr lang="en-GB" sz="2000"/>
              <a:t>p”</a:t>
            </a:r>
          </a:p>
        </p:txBody>
      </p:sp>
      <p:sp>
        <p:nvSpPr>
          <p:cNvPr id="279590" name="Text Box 38"/>
          <p:cNvSpPr txBox="1">
            <a:spLocks noChangeArrowheads="1"/>
          </p:cNvSpPr>
          <p:nvPr/>
        </p:nvSpPr>
        <p:spPr bwMode="auto">
          <a:xfrm>
            <a:off x="3816350" y="5553075"/>
            <a:ext cx="423863" cy="396875"/>
          </a:xfrm>
          <a:prstGeom prst="rect">
            <a:avLst/>
          </a:prstGeom>
          <a:noFill/>
          <a:ln w="25400">
            <a:noFill/>
            <a:miter lim="800000"/>
            <a:headEnd/>
            <a:tailEnd/>
          </a:ln>
        </p:spPr>
        <p:txBody>
          <a:bodyPr wrap="none">
            <a:spAutoFit/>
          </a:bodyPr>
          <a:lstStyle/>
          <a:p>
            <a:pPr eaLnBrk="0" hangingPunct="0"/>
            <a:r>
              <a:rPr lang="en-GB" sz="2000"/>
              <a:t>q”</a:t>
            </a:r>
          </a:p>
        </p:txBody>
      </p:sp>
      <p:sp>
        <p:nvSpPr>
          <p:cNvPr id="39" name="Text Box 21"/>
          <p:cNvSpPr txBox="1">
            <a:spLocks noChangeArrowheads="1"/>
          </p:cNvSpPr>
          <p:nvPr/>
        </p:nvSpPr>
        <p:spPr bwMode="auto">
          <a:xfrm>
            <a:off x="323850" y="1341438"/>
            <a:ext cx="2197100" cy="396875"/>
          </a:xfrm>
          <a:prstGeom prst="rect">
            <a:avLst/>
          </a:prstGeom>
          <a:noFill/>
          <a:ln w="25400">
            <a:noFill/>
            <a:miter lim="800000"/>
            <a:headEnd/>
            <a:tailEnd/>
          </a:ln>
        </p:spPr>
        <p:txBody>
          <a:bodyPr wrap="none">
            <a:spAutoFit/>
          </a:bodyPr>
          <a:lstStyle/>
          <a:p>
            <a:pPr eaLnBrk="0" hangingPunct="0"/>
            <a:r>
              <a:rPr lang="en-GB" sz="2000"/>
              <a:t>True marginal costs</a:t>
            </a:r>
          </a:p>
        </p:txBody>
      </p:sp>
      <p:sp>
        <p:nvSpPr>
          <p:cNvPr id="40" name="Text Box 20"/>
          <p:cNvSpPr txBox="1">
            <a:spLocks noChangeArrowheads="1"/>
          </p:cNvSpPr>
          <p:nvPr/>
        </p:nvSpPr>
        <p:spPr bwMode="auto">
          <a:xfrm>
            <a:off x="3062288" y="1341438"/>
            <a:ext cx="2662237" cy="396875"/>
          </a:xfrm>
          <a:prstGeom prst="rect">
            <a:avLst/>
          </a:prstGeom>
          <a:noFill/>
          <a:ln w="25400">
            <a:noFill/>
            <a:miter lim="800000"/>
            <a:headEnd/>
            <a:tailEnd/>
          </a:ln>
        </p:spPr>
        <p:txBody>
          <a:bodyPr wrap="none">
            <a:spAutoFit/>
          </a:bodyPr>
          <a:lstStyle/>
          <a:p>
            <a:pPr eaLnBrk="0" hangingPunct="0"/>
            <a:r>
              <a:rPr lang="en-GB" sz="2000"/>
              <a:t>Assumed marginal costs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795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959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89" grpId="0" autoUpdateAnimBg="0"/>
      <p:bldP spid="279590" grpId="0" autoUpdateAnimBg="0"/>
      <p:bldP spid="39" grpId="0" autoUpdateAnimBg="0"/>
      <p:bldP spid="40"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4213" y="0"/>
            <a:ext cx="7772400" cy="1143000"/>
          </a:xfrm>
        </p:spPr>
        <p:txBody>
          <a:bodyPr/>
          <a:lstStyle/>
          <a:p>
            <a:pPr eaLnBrk="1" hangingPunct="1"/>
            <a:r>
              <a:rPr lang="en-GB" sz="2800" dirty="0">
                <a:solidFill>
                  <a:schemeClr val="bg1">
                    <a:lumMod val="50000"/>
                  </a:schemeClr>
                </a:solidFill>
                <a:latin typeface="Candara" panose="020E0502030303020204" pitchFamily="34" charset="0"/>
              </a:rPr>
              <a:t>Weitzman Theorem: MD as steep as MC</a:t>
            </a:r>
          </a:p>
        </p:txBody>
      </p:sp>
      <p:sp>
        <p:nvSpPr>
          <p:cNvPr id="14339"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14340"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14341" name="Line 5"/>
          <p:cNvSpPr>
            <a:spLocks noChangeShapeType="1"/>
          </p:cNvSpPr>
          <p:nvPr/>
        </p:nvSpPr>
        <p:spPr bwMode="auto">
          <a:xfrm flipV="1">
            <a:off x="2255838" y="1889125"/>
            <a:ext cx="5145087" cy="3389313"/>
          </a:xfrm>
          <a:prstGeom prst="line">
            <a:avLst/>
          </a:prstGeom>
          <a:noFill/>
          <a:ln w="25400">
            <a:solidFill>
              <a:srgbClr val="008000"/>
            </a:solidFill>
            <a:round/>
            <a:headEnd/>
            <a:tailEnd/>
          </a:ln>
        </p:spPr>
        <p:txBody>
          <a:bodyPr/>
          <a:lstStyle/>
          <a:p>
            <a:endParaRPr lang="en-US"/>
          </a:p>
        </p:txBody>
      </p:sp>
      <p:sp>
        <p:nvSpPr>
          <p:cNvPr id="14342" name="Line 6"/>
          <p:cNvSpPr>
            <a:spLocks noChangeShapeType="1"/>
          </p:cNvSpPr>
          <p:nvPr/>
        </p:nvSpPr>
        <p:spPr bwMode="auto">
          <a:xfrm>
            <a:off x="2670175" y="1401763"/>
            <a:ext cx="4852988" cy="3938587"/>
          </a:xfrm>
          <a:prstGeom prst="line">
            <a:avLst/>
          </a:prstGeom>
          <a:noFill/>
          <a:ln w="25400">
            <a:solidFill>
              <a:srgbClr val="FF0000"/>
            </a:solidFill>
            <a:round/>
            <a:headEnd/>
            <a:tailEnd/>
          </a:ln>
        </p:spPr>
        <p:txBody>
          <a:bodyPr/>
          <a:lstStyle/>
          <a:p>
            <a:endParaRPr lang="en-US"/>
          </a:p>
        </p:txBody>
      </p:sp>
      <p:sp>
        <p:nvSpPr>
          <p:cNvPr id="14343" name="Line 7"/>
          <p:cNvSpPr>
            <a:spLocks noChangeShapeType="1"/>
          </p:cNvSpPr>
          <p:nvPr/>
        </p:nvSpPr>
        <p:spPr bwMode="auto">
          <a:xfrm>
            <a:off x="2043113" y="1760538"/>
            <a:ext cx="4498975" cy="3646487"/>
          </a:xfrm>
          <a:prstGeom prst="line">
            <a:avLst/>
          </a:prstGeom>
          <a:noFill/>
          <a:ln w="25400">
            <a:solidFill>
              <a:srgbClr val="993300"/>
            </a:solidFill>
            <a:round/>
            <a:headEnd/>
            <a:tailEnd/>
          </a:ln>
        </p:spPr>
        <p:txBody>
          <a:bodyPr/>
          <a:lstStyle/>
          <a:p>
            <a:endParaRPr lang="en-US"/>
          </a:p>
        </p:txBody>
      </p:sp>
      <p:sp>
        <p:nvSpPr>
          <p:cNvPr id="14344" name="Line 8"/>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14345" name="Line 9"/>
          <p:cNvSpPr>
            <a:spLocks noChangeShapeType="1"/>
          </p:cNvSpPr>
          <p:nvPr/>
        </p:nvSpPr>
        <p:spPr bwMode="auto">
          <a:xfrm>
            <a:off x="5132388" y="3425825"/>
            <a:ext cx="0" cy="2036763"/>
          </a:xfrm>
          <a:prstGeom prst="line">
            <a:avLst/>
          </a:prstGeom>
          <a:noFill/>
          <a:ln w="25400">
            <a:solidFill>
              <a:schemeClr val="tx1"/>
            </a:solidFill>
            <a:prstDash val="sysDot"/>
            <a:round/>
            <a:headEnd/>
            <a:tailEnd/>
          </a:ln>
        </p:spPr>
        <p:txBody>
          <a:bodyPr/>
          <a:lstStyle/>
          <a:p>
            <a:endParaRPr lang="en-US"/>
          </a:p>
        </p:txBody>
      </p:sp>
      <p:sp>
        <p:nvSpPr>
          <p:cNvPr id="14346" name="Line 10"/>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14347" name="Line 11"/>
          <p:cNvSpPr>
            <a:spLocks noChangeShapeType="1"/>
          </p:cNvSpPr>
          <p:nvPr/>
        </p:nvSpPr>
        <p:spPr bwMode="auto">
          <a:xfrm flipH="1">
            <a:off x="1962150" y="3376613"/>
            <a:ext cx="3133725" cy="0"/>
          </a:xfrm>
          <a:prstGeom prst="line">
            <a:avLst/>
          </a:prstGeom>
          <a:noFill/>
          <a:ln w="25400">
            <a:solidFill>
              <a:schemeClr val="tx1"/>
            </a:solidFill>
            <a:prstDash val="sysDot"/>
            <a:round/>
            <a:headEnd/>
            <a:tailEnd/>
          </a:ln>
        </p:spPr>
        <p:txBody>
          <a:bodyPr/>
          <a:lstStyle/>
          <a:p>
            <a:endParaRPr lang="en-US"/>
          </a:p>
        </p:txBody>
      </p:sp>
      <p:sp>
        <p:nvSpPr>
          <p:cNvPr id="14348" name="Text Box 12"/>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14349" name="Text Box 13"/>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14350" name="Text Box 14"/>
          <p:cNvSpPr txBox="1">
            <a:spLocks noChangeArrowheads="1"/>
          </p:cNvSpPr>
          <p:nvPr/>
        </p:nvSpPr>
        <p:spPr bwMode="auto">
          <a:xfrm>
            <a:off x="1565275" y="35258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14351" name="Text Box 15"/>
          <p:cNvSpPr txBox="1">
            <a:spLocks noChangeArrowheads="1"/>
          </p:cNvSpPr>
          <p:nvPr/>
        </p:nvSpPr>
        <p:spPr bwMode="auto">
          <a:xfrm>
            <a:off x="4935538" y="5521325"/>
            <a:ext cx="395287" cy="396875"/>
          </a:xfrm>
          <a:prstGeom prst="rect">
            <a:avLst/>
          </a:prstGeom>
          <a:noFill/>
          <a:ln w="25400">
            <a:noFill/>
            <a:miter lim="800000"/>
            <a:headEnd/>
            <a:tailEnd/>
          </a:ln>
        </p:spPr>
        <p:txBody>
          <a:bodyPr wrap="none">
            <a:spAutoFit/>
          </a:bodyPr>
          <a:lstStyle/>
          <a:p>
            <a:pPr eaLnBrk="0" hangingPunct="0"/>
            <a:r>
              <a:rPr lang="en-GB" sz="2000"/>
              <a:t>q’</a:t>
            </a:r>
          </a:p>
        </p:txBody>
      </p:sp>
      <p:sp>
        <p:nvSpPr>
          <p:cNvPr id="14352" name="Text Box 16"/>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14353" name="Text Box 17"/>
          <p:cNvSpPr txBox="1">
            <a:spLocks noChangeArrowheads="1"/>
          </p:cNvSpPr>
          <p:nvPr/>
        </p:nvSpPr>
        <p:spPr bwMode="auto">
          <a:xfrm>
            <a:off x="1582738" y="3189288"/>
            <a:ext cx="395287" cy="396875"/>
          </a:xfrm>
          <a:prstGeom prst="rect">
            <a:avLst/>
          </a:prstGeom>
          <a:noFill/>
          <a:ln w="25400">
            <a:noFill/>
            <a:miter lim="800000"/>
            <a:headEnd/>
            <a:tailEnd/>
          </a:ln>
        </p:spPr>
        <p:txBody>
          <a:bodyPr wrap="none">
            <a:spAutoFit/>
          </a:bodyPr>
          <a:lstStyle/>
          <a:p>
            <a:pPr eaLnBrk="0" hangingPunct="0"/>
            <a:r>
              <a:rPr lang="en-GB" sz="2000"/>
              <a:t>p’</a:t>
            </a:r>
          </a:p>
        </p:txBody>
      </p:sp>
      <p:sp>
        <p:nvSpPr>
          <p:cNvPr id="14354" name="Text Box 18"/>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14355" name="Text Box 22"/>
          <p:cNvSpPr txBox="1">
            <a:spLocks noChangeArrowheads="1"/>
          </p:cNvSpPr>
          <p:nvPr/>
        </p:nvSpPr>
        <p:spPr bwMode="auto">
          <a:xfrm>
            <a:off x="3027363" y="6172200"/>
            <a:ext cx="3956050"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Quantity instrument: underregulation</a:t>
            </a:r>
          </a:p>
        </p:txBody>
      </p:sp>
      <p:sp>
        <p:nvSpPr>
          <p:cNvPr id="14356" name="Text Box 23"/>
          <p:cNvSpPr txBox="1">
            <a:spLocks noChangeArrowheads="1"/>
          </p:cNvSpPr>
          <p:nvPr/>
        </p:nvSpPr>
        <p:spPr bwMode="auto">
          <a:xfrm rot="-5400000">
            <a:off x="-927893" y="3593306"/>
            <a:ext cx="3462338"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Price instrument: overregulation</a:t>
            </a:r>
          </a:p>
        </p:txBody>
      </p:sp>
      <p:sp>
        <p:nvSpPr>
          <p:cNvPr id="14357" name="Line 24"/>
          <p:cNvSpPr>
            <a:spLocks noChangeShapeType="1"/>
          </p:cNvSpPr>
          <p:nvPr/>
        </p:nvSpPr>
        <p:spPr bwMode="auto">
          <a:xfrm>
            <a:off x="4621213" y="3743325"/>
            <a:ext cx="11112" cy="122238"/>
          </a:xfrm>
          <a:prstGeom prst="line">
            <a:avLst/>
          </a:prstGeom>
          <a:noFill/>
          <a:ln w="25400">
            <a:solidFill>
              <a:srgbClr val="0000FF"/>
            </a:solidFill>
            <a:round/>
            <a:headEnd/>
            <a:tailEnd/>
          </a:ln>
        </p:spPr>
        <p:txBody>
          <a:bodyPr/>
          <a:lstStyle/>
          <a:p>
            <a:endParaRPr lang="en-US"/>
          </a:p>
        </p:txBody>
      </p:sp>
      <p:sp>
        <p:nvSpPr>
          <p:cNvPr id="14358" name="Line 25"/>
          <p:cNvSpPr>
            <a:spLocks noChangeShapeType="1"/>
          </p:cNvSpPr>
          <p:nvPr/>
        </p:nvSpPr>
        <p:spPr bwMode="auto">
          <a:xfrm>
            <a:off x="4743450" y="3670300"/>
            <a:ext cx="11113" cy="231775"/>
          </a:xfrm>
          <a:prstGeom prst="line">
            <a:avLst/>
          </a:prstGeom>
          <a:noFill/>
          <a:ln w="25400">
            <a:solidFill>
              <a:srgbClr val="0000FF"/>
            </a:solidFill>
            <a:round/>
            <a:headEnd/>
            <a:tailEnd/>
          </a:ln>
        </p:spPr>
        <p:txBody>
          <a:bodyPr/>
          <a:lstStyle/>
          <a:p>
            <a:endParaRPr lang="en-US"/>
          </a:p>
        </p:txBody>
      </p:sp>
      <p:sp>
        <p:nvSpPr>
          <p:cNvPr id="14359" name="Line 26"/>
          <p:cNvSpPr>
            <a:spLocks noChangeShapeType="1"/>
          </p:cNvSpPr>
          <p:nvPr/>
        </p:nvSpPr>
        <p:spPr bwMode="auto">
          <a:xfrm flipH="1">
            <a:off x="4852988" y="3608388"/>
            <a:ext cx="11112" cy="403225"/>
          </a:xfrm>
          <a:prstGeom prst="line">
            <a:avLst/>
          </a:prstGeom>
          <a:noFill/>
          <a:ln w="25400">
            <a:solidFill>
              <a:srgbClr val="0000FF"/>
            </a:solidFill>
            <a:round/>
            <a:headEnd/>
            <a:tailEnd/>
          </a:ln>
        </p:spPr>
        <p:txBody>
          <a:bodyPr/>
          <a:lstStyle/>
          <a:p>
            <a:endParaRPr lang="en-US"/>
          </a:p>
        </p:txBody>
      </p:sp>
      <p:sp>
        <p:nvSpPr>
          <p:cNvPr id="14360" name="Line 27"/>
          <p:cNvSpPr>
            <a:spLocks noChangeShapeType="1"/>
          </p:cNvSpPr>
          <p:nvPr/>
        </p:nvSpPr>
        <p:spPr bwMode="auto">
          <a:xfrm>
            <a:off x="4999038" y="3475038"/>
            <a:ext cx="0" cy="658812"/>
          </a:xfrm>
          <a:prstGeom prst="line">
            <a:avLst/>
          </a:prstGeom>
          <a:noFill/>
          <a:ln w="25400">
            <a:solidFill>
              <a:srgbClr val="0000FF"/>
            </a:solidFill>
            <a:round/>
            <a:headEnd/>
            <a:tailEnd/>
          </a:ln>
        </p:spPr>
        <p:txBody>
          <a:bodyPr/>
          <a:lstStyle/>
          <a:p>
            <a:endParaRPr lang="en-US"/>
          </a:p>
        </p:txBody>
      </p:sp>
      <p:sp>
        <p:nvSpPr>
          <p:cNvPr id="14361" name="Line 28"/>
          <p:cNvSpPr>
            <a:spLocks noChangeShapeType="1"/>
          </p:cNvSpPr>
          <p:nvPr/>
        </p:nvSpPr>
        <p:spPr bwMode="auto">
          <a:xfrm>
            <a:off x="4022725" y="3389313"/>
            <a:ext cx="0" cy="719137"/>
          </a:xfrm>
          <a:prstGeom prst="line">
            <a:avLst/>
          </a:prstGeom>
          <a:noFill/>
          <a:ln w="25400">
            <a:solidFill>
              <a:srgbClr val="FF00FF"/>
            </a:solidFill>
            <a:round/>
            <a:headEnd/>
            <a:tailEnd/>
          </a:ln>
        </p:spPr>
        <p:txBody>
          <a:bodyPr/>
          <a:lstStyle/>
          <a:p>
            <a:endParaRPr lang="en-US"/>
          </a:p>
        </p:txBody>
      </p:sp>
      <p:sp>
        <p:nvSpPr>
          <p:cNvPr id="14362" name="Line 29"/>
          <p:cNvSpPr>
            <a:spLocks noChangeShapeType="1"/>
          </p:cNvSpPr>
          <p:nvPr/>
        </p:nvSpPr>
        <p:spPr bwMode="auto">
          <a:xfrm flipH="1">
            <a:off x="4144963" y="3498850"/>
            <a:ext cx="12700" cy="487363"/>
          </a:xfrm>
          <a:prstGeom prst="line">
            <a:avLst/>
          </a:prstGeom>
          <a:noFill/>
          <a:ln w="25400">
            <a:solidFill>
              <a:srgbClr val="FF00FF"/>
            </a:solidFill>
            <a:round/>
            <a:headEnd/>
            <a:tailEnd/>
          </a:ln>
        </p:spPr>
        <p:txBody>
          <a:bodyPr/>
          <a:lstStyle/>
          <a:p>
            <a:endParaRPr lang="en-US"/>
          </a:p>
        </p:txBody>
      </p:sp>
      <p:sp>
        <p:nvSpPr>
          <p:cNvPr id="14363" name="Line 30"/>
          <p:cNvSpPr>
            <a:spLocks noChangeShapeType="1"/>
          </p:cNvSpPr>
          <p:nvPr/>
        </p:nvSpPr>
        <p:spPr bwMode="auto">
          <a:xfrm>
            <a:off x="4279900" y="3621088"/>
            <a:ext cx="0" cy="317500"/>
          </a:xfrm>
          <a:prstGeom prst="line">
            <a:avLst/>
          </a:prstGeom>
          <a:noFill/>
          <a:ln w="25400">
            <a:solidFill>
              <a:srgbClr val="FF00FF"/>
            </a:solidFill>
            <a:round/>
            <a:headEnd/>
            <a:tailEnd/>
          </a:ln>
        </p:spPr>
        <p:txBody>
          <a:bodyPr/>
          <a:lstStyle/>
          <a:p>
            <a:endParaRPr lang="en-US"/>
          </a:p>
        </p:txBody>
      </p:sp>
      <p:sp>
        <p:nvSpPr>
          <p:cNvPr id="14364" name="Line 31"/>
          <p:cNvSpPr>
            <a:spLocks noChangeShapeType="1"/>
          </p:cNvSpPr>
          <p:nvPr/>
        </p:nvSpPr>
        <p:spPr bwMode="auto">
          <a:xfrm flipH="1">
            <a:off x="4389438" y="3706813"/>
            <a:ext cx="11112" cy="146050"/>
          </a:xfrm>
          <a:prstGeom prst="line">
            <a:avLst/>
          </a:prstGeom>
          <a:noFill/>
          <a:ln w="25400">
            <a:solidFill>
              <a:srgbClr val="FF00FF"/>
            </a:solidFill>
            <a:round/>
            <a:headEnd/>
            <a:tailEnd/>
          </a:ln>
        </p:spPr>
        <p:txBody>
          <a:bodyPr/>
          <a:lstStyle/>
          <a:p>
            <a:endParaRPr lang="en-US"/>
          </a:p>
        </p:txBody>
      </p:sp>
      <p:sp>
        <p:nvSpPr>
          <p:cNvPr id="14365" name="Line 32"/>
          <p:cNvSpPr>
            <a:spLocks noChangeShapeType="1"/>
          </p:cNvSpPr>
          <p:nvPr/>
        </p:nvSpPr>
        <p:spPr bwMode="auto">
          <a:xfrm flipH="1">
            <a:off x="2000250" y="4243388"/>
            <a:ext cx="3108325" cy="0"/>
          </a:xfrm>
          <a:prstGeom prst="line">
            <a:avLst/>
          </a:prstGeom>
          <a:noFill/>
          <a:ln w="25400" cap="rnd">
            <a:solidFill>
              <a:schemeClr val="tx1"/>
            </a:solidFill>
            <a:prstDash val="sysDot"/>
            <a:round/>
            <a:headEnd/>
            <a:tailEnd/>
          </a:ln>
        </p:spPr>
        <p:txBody>
          <a:bodyPr/>
          <a:lstStyle/>
          <a:p>
            <a:endParaRPr lang="en-US"/>
          </a:p>
        </p:txBody>
      </p:sp>
      <p:sp>
        <p:nvSpPr>
          <p:cNvPr id="14366" name="Line 33"/>
          <p:cNvSpPr>
            <a:spLocks noChangeShapeType="1"/>
          </p:cNvSpPr>
          <p:nvPr/>
        </p:nvSpPr>
        <p:spPr bwMode="auto">
          <a:xfrm>
            <a:off x="4011613" y="3365500"/>
            <a:ext cx="0" cy="2133600"/>
          </a:xfrm>
          <a:prstGeom prst="line">
            <a:avLst/>
          </a:prstGeom>
          <a:noFill/>
          <a:ln w="25400" cap="rnd">
            <a:solidFill>
              <a:schemeClr val="tx1"/>
            </a:solidFill>
            <a:prstDash val="sysDot"/>
            <a:round/>
            <a:headEnd/>
            <a:tailEnd/>
          </a:ln>
        </p:spPr>
        <p:txBody>
          <a:bodyPr/>
          <a:lstStyle/>
          <a:p>
            <a:endParaRPr lang="en-US"/>
          </a:p>
        </p:txBody>
      </p:sp>
      <p:sp>
        <p:nvSpPr>
          <p:cNvPr id="14367" name="Text Box 34"/>
          <p:cNvSpPr txBox="1">
            <a:spLocks noChangeArrowheads="1"/>
          </p:cNvSpPr>
          <p:nvPr/>
        </p:nvSpPr>
        <p:spPr bwMode="auto">
          <a:xfrm>
            <a:off x="5265738" y="3617913"/>
            <a:ext cx="3125787"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Welfare loss underregulation</a:t>
            </a:r>
          </a:p>
        </p:txBody>
      </p:sp>
      <p:sp>
        <p:nvSpPr>
          <p:cNvPr id="14368" name="Text Box 35"/>
          <p:cNvSpPr txBox="1">
            <a:spLocks noChangeArrowheads="1"/>
          </p:cNvSpPr>
          <p:nvPr/>
        </p:nvSpPr>
        <p:spPr bwMode="auto">
          <a:xfrm>
            <a:off x="1039813" y="3905250"/>
            <a:ext cx="2998787"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Welfare loss overregulation</a:t>
            </a:r>
          </a:p>
        </p:txBody>
      </p:sp>
      <p:sp>
        <p:nvSpPr>
          <p:cNvPr id="14369" name="Line 36"/>
          <p:cNvSpPr>
            <a:spLocks noChangeShapeType="1"/>
          </p:cNvSpPr>
          <p:nvPr/>
        </p:nvSpPr>
        <p:spPr bwMode="auto">
          <a:xfrm>
            <a:off x="5095875" y="3425825"/>
            <a:ext cx="0" cy="731838"/>
          </a:xfrm>
          <a:prstGeom prst="line">
            <a:avLst/>
          </a:prstGeom>
          <a:noFill/>
          <a:ln w="25400">
            <a:solidFill>
              <a:srgbClr val="0000FF"/>
            </a:solidFill>
            <a:round/>
            <a:headEnd/>
            <a:tailEnd/>
          </a:ln>
        </p:spPr>
        <p:txBody>
          <a:bodyPr/>
          <a:lstStyle/>
          <a:p>
            <a:endParaRPr lang="en-US"/>
          </a:p>
        </p:txBody>
      </p:sp>
      <p:sp>
        <p:nvSpPr>
          <p:cNvPr id="281637" name="Text Box 37"/>
          <p:cNvSpPr txBox="1">
            <a:spLocks noChangeArrowheads="1"/>
          </p:cNvSpPr>
          <p:nvPr/>
        </p:nvSpPr>
        <p:spPr bwMode="auto">
          <a:xfrm>
            <a:off x="1547813" y="4149725"/>
            <a:ext cx="423862" cy="396875"/>
          </a:xfrm>
          <a:prstGeom prst="rect">
            <a:avLst/>
          </a:prstGeom>
          <a:noFill/>
          <a:ln w="25400">
            <a:noFill/>
            <a:miter lim="800000"/>
            <a:headEnd/>
            <a:tailEnd/>
          </a:ln>
        </p:spPr>
        <p:txBody>
          <a:bodyPr wrap="none">
            <a:spAutoFit/>
          </a:bodyPr>
          <a:lstStyle/>
          <a:p>
            <a:pPr eaLnBrk="0" hangingPunct="0"/>
            <a:r>
              <a:rPr lang="en-GB" sz="2000"/>
              <a:t>p”</a:t>
            </a:r>
          </a:p>
        </p:txBody>
      </p:sp>
      <p:sp>
        <p:nvSpPr>
          <p:cNvPr id="281638" name="Text Box 38"/>
          <p:cNvSpPr txBox="1">
            <a:spLocks noChangeArrowheads="1"/>
          </p:cNvSpPr>
          <p:nvPr/>
        </p:nvSpPr>
        <p:spPr bwMode="auto">
          <a:xfrm>
            <a:off x="3816350" y="5553075"/>
            <a:ext cx="423863" cy="396875"/>
          </a:xfrm>
          <a:prstGeom prst="rect">
            <a:avLst/>
          </a:prstGeom>
          <a:noFill/>
          <a:ln w="25400">
            <a:noFill/>
            <a:miter lim="800000"/>
            <a:headEnd/>
            <a:tailEnd/>
          </a:ln>
        </p:spPr>
        <p:txBody>
          <a:bodyPr wrap="none">
            <a:spAutoFit/>
          </a:bodyPr>
          <a:lstStyle/>
          <a:p>
            <a:pPr eaLnBrk="0" hangingPunct="0"/>
            <a:r>
              <a:rPr lang="en-GB" sz="2000"/>
              <a:t>q”</a:t>
            </a:r>
          </a:p>
        </p:txBody>
      </p:sp>
      <p:sp>
        <p:nvSpPr>
          <p:cNvPr id="39" name="Text Box 21"/>
          <p:cNvSpPr txBox="1">
            <a:spLocks noChangeArrowheads="1"/>
          </p:cNvSpPr>
          <p:nvPr/>
        </p:nvSpPr>
        <p:spPr bwMode="auto">
          <a:xfrm>
            <a:off x="323850" y="1341438"/>
            <a:ext cx="2197100" cy="396875"/>
          </a:xfrm>
          <a:prstGeom prst="rect">
            <a:avLst/>
          </a:prstGeom>
          <a:noFill/>
          <a:ln w="25400">
            <a:noFill/>
            <a:miter lim="800000"/>
            <a:headEnd/>
            <a:tailEnd/>
          </a:ln>
        </p:spPr>
        <p:txBody>
          <a:bodyPr wrap="none">
            <a:spAutoFit/>
          </a:bodyPr>
          <a:lstStyle/>
          <a:p>
            <a:pPr eaLnBrk="0" hangingPunct="0"/>
            <a:r>
              <a:rPr lang="en-GB" sz="2000"/>
              <a:t>True marginal costs</a:t>
            </a:r>
          </a:p>
        </p:txBody>
      </p:sp>
      <p:sp>
        <p:nvSpPr>
          <p:cNvPr id="40" name="Text Box 20"/>
          <p:cNvSpPr txBox="1">
            <a:spLocks noChangeArrowheads="1"/>
          </p:cNvSpPr>
          <p:nvPr/>
        </p:nvSpPr>
        <p:spPr bwMode="auto">
          <a:xfrm>
            <a:off x="3062288" y="1341438"/>
            <a:ext cx="2662237" cy="396875"/>
          </a:xfrm>
          <a:prstGeom prst="rect">
            <a:avLst/>
          </a:prstGeom>
          <a:noFill/>
          <a:ln w="25400">
            <a:noFill/>
            <a:miter lim="800000"/>
            <a:headEnd/>
            <a:tailEnd/>
          </a:ln>
        </p:spPr>
        <p:txBody>
          <a:bodyPr wrap="none">
            <a:spAutoFit/>
          </a:bodyPr>
          <a:lstStyle/>
          <a:p>
            <a:pPr eaLnBrk="0" hangingPunct="0"/>
            <a:r>
              <a:rPr lang="en-GB" sz="2000"/>
              <a:t>Assumed marginal costs</a:t>
            </a:r>
          </a:p>
        </p:txBody>
      </p:sp>
      <p:sp>
        <p:nvSpPr>
          <p:cNvPr id="42" name="Text Box 19"/>
          <p:cNvSpPr txBox="1">
            <a:spLocks noChangeArrowheads="1"/>
          </p:cNvSpPr>
          <p:nvPr/>
        </p:nvSpPr>
        <p:spPr bwMode="auto">
          <a:xfrm>
            <a:off x="6972300" y="1341438"/>
            <a:ext cx="2063750" cy="396875"/>
          </a:xfrm>
          <a:prstGeom prst="rect">
            <a:avLst/>
          </a:prstGeom>
          <a:noFill/>
          <a:ln w="25400">
            <a:noFill/>
            <a:miter lim="800000"/>
            <a:headEnd/>
            <a:tailEnd/>
          </a:ln>
        </p:spPr>
        <p:txBody>
          <a:bodyPr wrap="none">
            <a:spAutoFit/>
          </a:bodyPr>
          <a:lstStyle/>
          <a:p>
            <a:pPr eaLnBrk="0" hangingPunct="0"/>
            <a:r>
              <a:rPr lang="en-GB" sz="2000"/>
              <a:t>Marginal damages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816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816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37" grpId="0" autoUpdateAnimBg="0"/>
      <p:bldP spid="281638" grpId="0" autoUpdateAnimBg="0"/>
      <p:bldP spid="39" grpId="0" autoUpdateAnimBg="0"/>
      <p:bldP spid="40" grpId="0" autoUpdateAnimBg="0"/>
      <p:bldP spid="4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74700" y="0"/>
            <a:ext cx="7772400" cy="1143000"/>
          </a:xfrm>
        </p:spPr>
        <p:txBody>
          <a:bodyPr/>
          <a:lstStyle/>
          <a:p>
            <a:pPr eaLnBrk="1" hangingPunct="1"/>
            <a:r>
              <a:rPr lang="en-GB" sz="3600" dirty="0">
                <a:solidFill>
                  <a:schemeClr val="bg1">
                    <a:lumMod val="50000"/>
                  </a:schemeClr>
                </a:solidFill>
                <a:latin typeface="Candara" panose="020E0502030303020204" pitchFamily="34" charset="0"/>
              </a:rPr>
              <a:t>Weitzman Theorem</a:t>
            </a:r>
          </a:p>
        </p:txBody>
      </p:sp>
      <p:sp>
        <p:nvSpPr>
          <p:cNvPr id="15363" name="Rectangle 3"/>
          <p:cNvSpPr>
            <a:spLocks noGrp="1" noChangeArrowheads="1"/>
          </p:cNvSpPr>
          <p:nvPr>
            <p:ph type="body" idx="1"/>
          </p:nvPr>
        </p:nvSpPr>
        <p:spPr>
          <a:xfrm>
            <a:off x="835025" y="1209675"/>
            <a:ext cx="7772400" cy="4800600"/>
          </a:xfrm>
        </p:spPr>
        <p:txBody>
          <a:bodyPr/>
          <a:lstStyle/>
          <a:p>
            <a:pPr eaLnBrk="1" hangingPunct="1">
              <a:lnSpc>
                <a:spcPct val="90000"/>
              </a:lnSpc>
            </a:pPr>
            <a:r>
              <a:rPr lang="en-GB" sz="2800" dirty="0">
                <a:solidFill>
                  <a:schemeClr val="bg1">
                    <a:lumMod val="50000"/>
                  </a:schemeClr>
                </a:solidFill>
                <a:latin typeface="Candara" panose="020E0502030303020204" pitchFamily="34" charset="0"/>
              </a:rPr>
              <a:t>If the marginal damage cost curve is less steep than the marginal abatement cost curve, then mistakes with price instruments (taxes) are less costly than are mistakes with quantity instruments (tradable permits)</a:t>
            </a:r>
          </a:p>
          <a:p>
            <a:pPr eaLnBrk="1" hangingPunct="1">
              <a:lnSpc>
                <a:spcPct val="90000"/>
              </a:lnSpc>
            </a:pPr>
            <a:r>
              <a:rPr lang="en-GB" sz="2800" dirty="0">
                <a:solidFill>
                  <a:schemeClr val="bg1">
                    <a:lumMod val="50000"/>
                  </a:schemeClr>
                </a:solidFill>
                <a:latin typeface="Candara" panose="020E0502030303020204" pitchFamily="34" charset="0"/>
              </a:rPr>
              <a:t>If the marginal damage cost curve is steeper than the marginal abatement cost curve, then mistake with quantity instruments (tradable permits) are less costly than are mistakes with price instruments (taxes)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74700" y="0"/>
            <a:ext cx="7772400" cy="1143000"/>
          </a:xfrm>
        </p:spPr>
        <p:txBody>
          <a:bodyPr/>
          <a:lstStyle/>
          <a:p>
            <a:pPr eaLnBrk="1" hangingPunct="1"/>
            <a:r>
              <a:rPr lang="en-GB" sz="3600" dirty="0">
                <a:latin typeface="Candara" panose="020E0502030303020204" pitchFamily="34" charset="0"/>
              </a:rPr>
              <a:t>Weitzman Theorem</a:t>
            </a:r>
          </a:p>
        </p:txBody>
      </p:sp>
      <p:sp>
        <p:nvSpPr>
          <p:cNvPr id="16387" name="Rectangle 3"/>
          <p:cNvSpPr>
            <a:spLocks noGrp="1" noChangeArrowheads="1"/>
          </p:cNvSpPr>
          <p:nvPr>
            <p:ph type="body" idx="1"/>
          </p:nvPr>
        </p:nvSpPr>
        <p:spPr>
          <a:xfrm>
            <a:off x="835025" y="1209675"/>
            <a:ext cx="7772400" cy="4800600"/>
          </a:xfrm>
        </p:spPr>
        <p:txBody>
          <a:bodyPr/>
          <a:lstStyle/>
          <a:p>
            <a:pPr eaLnBrk="1" hangingPunct="1">
              <a:lnSpc>
                <a:spcPct val="90000"/>
              </a:lnSpc>
            </a:pPr>
            <a:r>
              <a:rPr lang="en-GB" sz="2800" dirty="0">
                <a:latin typeface="Candara" panose="020E0502030303020204" pitchFamily="34" charset="0"/>
              </a:rPr>
              <a:t>If environmental pollution is a stock variable, pollution would not be very sensitive to changes in emissions and the marginal damage cost curve would be relatively flat, that is, not vary much with emissions</a:t>
            </a:r>
          </a:p>
          <a:p>
            <a:pPr eaLnBrk="1" hangingPunct="1">
              <a:lnSpc>
                <a:spcPct val="90000"/>
              </a:lnSpc>
            </a:pPr>
            <a:r>
              <a:rPr lang="en-GB" sz="2800" dirty="0">
                <a:latin typeface="Candara" panose="020E0502030303020204" pitchFamily="34" charset="0"/>
              </a:rPr>
              <a:t>In this case (e.g., climate change, biodiversity loss), taxes are preferred over tradable permits</a:t>
            </a:r>
          </a:p>
          <a:p>
            <a:pPr eaLnBrk="1" hangingPunct="1">
              <a:lnSpc>
                <a:spcPct val="90000"/>
              </a:lnSpc>
            </a:pPr>
            <a:endParaRPr lang="en-GB" sz="2800" dirty="0">
              <a:latin typeface="Candara" panose="020E0502030303020204" pitchFamily="34" charset="0"/>
            </a:endParaRPr>
          </a:p>
          <a:p>
            <a:pPr eaLnBrk="1" hangingPunct="1">
              <a:lnSpc>
                <a:spcPct val="90000"/>
              </a:lnSpc>
            </a:pPr>
            <a:endParaRPr lang="en-GB" sz="2800" dirty="0">
              <a:latin typeface="Candara" panose="020E0502030303020204" pitchFamily="34" charset="0"/>
            </a:endParaRPr>
          </a:p>
          <a:p>
            <a:pPr marL="0" indent="0" eaLnBrk="1" hangingPunct="1">
              <a:lnSpc>
                <a:spcPct val="90000"/>
              </a:lnSpc>
              <a:buNone/>
            </a:pPr>
            <a:r>
              <a:rPr lang="en-GB" sz="2800" dirty="0">
                <a:latin typeface="Candara" panose="020E0502030303020204" pitchFamily="34" charset="0"/>
              </a:rPr>
              <a:t>https://richardtol.shinyapps.io/Weitzman/</a:t>
            </a:r>
          </a:p>
          <a:p>
            <a:pPr eaLnBrk="1" hangingPunct="1">
              <a:lnSpc>
                <a:spcPct val="90000"/>
              </a:lnSpc>
            </a:pPr>
            <a:endParaRPr lang="en-GB" sz="2800" dirty="0">
              <a:latin typeface="Candara" panose="020E0502030303020204" pitchFamily="34" charset="0"/>
            </a:endParaRPr>
          </a:p>
        </p:txBody>
      </p:sp>
      <p:pic>
        <p:nvPicPr>
          <p:cNvPr id="4" name="Picture 3">
            <a:extLst>
              <a:ext uri="{FF2B5EF4-FFF2-40B4-BE49-F238E27FC236}">
                <a16:creationId xmlns:a16="http://schemas.microsoft.com/office/drawing/2014/main" id="{9552EA92-FB5B-4ECA-98B6-64BADD7BF1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6296" y="4077072"/>
            <a:ext cx="1800200" cy="27003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2768" y="0"/>
            <a:ext cx="7772400" cy="1143000"/>
          </a:xfrm>
        </p:spPr>
        <p:txBody>
          <a:bodyPr/>
          <a:lstStyle/>
          <a:p>
            <a:pPr eaLnBrk="1" hangingPunct="1"/>
            <a:r>
              <a:rPr lang="de-DE" sz="3600" dirty="0">
                <a:latin typeface="Candara" panose="020E0502030303020204" pitchFamily="34" charset="0"/>
              </a:rPr>
              <a:t>Policy instruments</a:t>
            </a:r>
            <a:endParaRPr lang="en-GB" sz="3600" dirty="0">
              <a:latin typeface="Candara" panose="020E0502030303020204" pitchFamily="34" charset="0"/>
            </a:endParaRPr>
          </a:p>
        </p:txBody>
      </p:sp>
      <p:sp>
        <p:nvSpPr>
          <p:cNvPr id="4099" name="Rectangle 3"/>
          <p:cNvSpPr>
            <a:spLocks noGrp="1" noChangeArrowheads="1"/>
          </p:cNvSpPr>
          <p:nvPr>
            <p:ph type="body" idx="1"/>
          </p:nvPr>
        </p:nvSpPr>
        <p:spPr>
          <a:xfrm>
            <a:off x="682768" y="1143000"/>
            <a:ext cx="7772400" cy="4114800"/>
          </a:xfrm>
        </p:spPr>
        <p:txBody>
          <a:bodyPr/>
          <a:lstStyle/>
          <a:p>
            <a:pPr eaLnBrk="1" hangingPunct="1"/>
            <a:r>
              <a:rPr lang="de-DE" dirty="0">
                <a:latin typeface="Candara" panose="020E0502030303020204" pitchFamily="34" charset="0"/>
              </a:rPr>
              <a:t>Instruments recap</a:t>
            </a:r>
          </a:p>
          <a:p>
            <a:pPr lvl="1" eaLnBrk="1" hangingPunct="1"/>
            <a:r>
              <a:rPr lang="de-DE" sz="2400" dirty="0">
                <a:latin typeface="Candara" panose="020E0502030303020204" pitchFamily="34" charset="0"/>
              </a:rPr>
              <a:t>Coase Theorem</a:t>
            </a:r>
          </a:p>
          <a:p>
            <a:pPr lvl="1" eaLnBrk="1" hangingPunct="1"/>
            <a:r>
              <a:rPr lang="de-DE" sz="2400" dirty="0">
                <a:latin typeface="Candara" panose="020E0502030303020204" pitchFamily="34" charset="0"/>
              </a:rPr>
              <a:t>Weitzman Theorem</a:t>
            </a:r>
          </a:p>
          <a:p>
            <a:pPr eaLnBrk="1" hangingPunct="1"/>
            <a:r>
              <a:rPr lang="de-DE" sz="2800" b="1" dirty="0">
                <a:latin typeface="Candara" panose="020E0502030303020204" pitchFamily="34" charset="0"/>
              </a:rPr>
              <a:t>Tradable Emission Permits</a:t>
            </a:r>
          </a:p>
          <a:p>
            <a:pPr lvl="1" eaLnBrk="1" hangingPunct="1"/>
            <a:r>
              <a:rPr lang="de-DE" sz="2400" b="1" dirty="0">
                <a:latin typeface="Candara" panose="020E0502030303020204" pitchFamily="34" charset="0"/>
              </a:rPr>
              <a:t>International</a:t>
            </a:r>
          </a:p>
          <a:p>
            <a:pPr lvl="1" eaLnBrk="1" hangingPunct="1"/>
            <a:r>
              <a:rPr lang="de-DE" sz="2400" dirty="0">
                <a:latin typeface="Candara" panose="020E0502030303020204" pitchFamily="34" charset="0"/>
              </a:rPr>
              <a:t>European Union</a:t>
            </a:r>
          </a:p>
          <a:p>
            <a:pPr lvl="1" eaLnBrk="1" hangingPunct="1"/>
            <a:r>
              <a:rPr lang="de-DE" sz="2400" dirty="0">
                <a:latin typeface="Candara" panose="020E0502030303020204" pitchFamily="34" charset="0"/>
              </a:rPr>
              <a:t>United Kingdom</a:t>
            </a:r>
          </a:p>
          <a:p>
            <a:pPr lvl="1" eaLnBrk="1" hangingPunct="1"/>
            <a:r>
              <a:rPr lang="de-DE" sz="2400" dirty="0">
                <a:latin typeface="Candara" panose="020E0502030303020204" pitchFamily="34" charset="0"/>
              </a:rPr>
              <a:t>Border adjustments</a:t>
            </a:r>
          </a:p>
          <a:p>
            <a:pPr eaLnBrk="1" hangingPunct="1"/>
            <a:r>
              <a:rPr lang="de-DE" sz="2800" dirty="0">
                <a:latin typeface="Candara" panose="020E0502030303020204" pitchFamily="34" charset="0"/>
              </a:rPr>
              <a:t>Clean Development Mechanism</a:t>
            </a:r>
          </a:p>
          <a:p>
            <a:pPr eaLnBrk="1" hangingPunct="1"/>
            <a:r>
              <a:rPr lang="de-DE" sz="2800" dirty="0">
                <a:latin typeface="Candara" panose="020E0502030303020204" pitchFamily="34" charset="0"/>
              </a:rPr>
              <a:t>Technological change</a:t>
            </a:r>
            <a:endParaRPr lang="de-DE" sz="2800" dirty="0">
              <a:latin typeface="Comic Sans MS" pitchFamily="66" charset="0"/>
            </a:endParaRPr>
          </a:p>
        </p:txBody>
      </p:sp>
    </p:spTree>
    <p:extLst>
      <p:ext uri="{BB962C8B-B14F-4D97-AF65-F5344CB8AC3E}">
        <p14:creationId xmlns:p14="http://schemas.microsoft.com/office/powerpoint/2010/main" val="285403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4213" y="0"/>
            <a:ext cx="7772400" cy="1143000"/>
          </a:xfrm>
        </p:spPr>
        <p:txBody>
          <a:bodyPr/>
          <a:lstStyle/>
          <a:p>
            <a:pPr eaLnBrk="1" hangingPunct="1"/>
            <a:r>
              <a:rPr lang="de-DE" sz="3600" dirty="0">
                <a:solidFill>
                  <a:schemeClr val="bg1">
                    <a:lumMod val="50000"/>
                  </a:schemeClr>
                </a:solidFill>
                <a:latin typeface="Candara" panose="020E0502030303020204" pitchFamily="34" charset="0"/>
              </a:rPr>
              <a:t>Direct Regulation</a:t>
            </a:r>
            <a:endParaRPr lang="en-GB" sz="3600" dirty="0">
              <a:solidFill>
                <a:schemeClr val="bg1">
                  <a:lumMod val="50000"/>
                </a:schemeClr>
              </a:solidFill>
              <a:latin typeface="Candara" panose="020E0502030303020204" pitchFamily="34" charset="0"/>
            </a:endParaRPr>
          </a:p>
        </p:txBody>
      </p:sp>
      <p:sp>
        <p:nvSpPr>
          <p:cNvPr id="5123" name="Rectangle 3"/>
          <p:cNvSpPr>
            <a:spLocks noGrp="1" noChangeArrowheads="1"/>
          </p:cNvSpPr>
          <p:nvPr>
            <p:ph type="body" idx="1"/>
          </p:nvPr>
        </p:nvSpPr>
        <p:spPr>
          <a:xfrm>
            <a:off x="684213" y="1125538"/>
            <a:ext cx="7772400" cy="4572000"/>
          </a:xfrm>
        </p:spPr>
        <p:txBody>
          <a:bodyPr/>
          <a:lstStyle/>
          <a:p>
            <a:pPr eaLnBrk="1" hangingPunct="1">
              <a:lnSpc>
                <a:spcPct val="90000"/>
              </a:lnSpc>
            </a:pPr>
            <a:r>
              <a:rPr lang="de-DE" sz="2800" dirty="0">
                <a:solidFill>
                  <a:schemeClr val="bg1">
                    <a:lumMod val="50000"/>
                  </a:schemeClr>
                </a:solidFill>
                <a:latin typeface="Candara" panose="020E0502030303020204" pitchFamily="34" charset="0"/>
              </a:rPr>
              <a:t>It is the most common form of environmental regulation, and highly successful in past management of point sources of toxic materials</a:t>
            </a:r>
          </a:p>
          <a:p>
            <a:pPr eaLnBrk="1" hangingPunct="1">
              <a:lnSpc>
                <a:spcPct val="90000"/>
              </a:lnSpc>
            </a:pPr>
            <a:r>
              <a:rPr lang="de-DE" sz="2800" dirty="0">
                <a:solidFill>
                  <a:schemeClr val="bg1">
                    <a:lumMod val="50000"/>
                  </a:schemeClr>
                </a:solidFill>
                <a:latin typeface="Candara" panose="020E0502030303020204" pitchFamily="34" charset="0"/>
              </a:rPr>
              <a:t>Essentially, command and control prescribes aspects of the production process, be it inputs, production or outputs</a:t>
            </a:r>
          </a:p>
          <a:p>
            <a:pPr eaLnBrk="1" hangingPunct="1">
              <a:lnSpc>
                <a:spcPct val="90000"/>
              </a:lnSpc>
            </a:pPr>
            <a:r>
              <a:rPr lang="de-DE" sz="2800" dirty="0">
                <a:solidFill>
                  <a:schemeClr val="bg1">
                    <a:lumMod val="50000"/>
                  </a:schemeClr>
                </a:solidFill>
                <a:latin typeface="Candara" panose="020E0502030303020204" pitchFamily="34" charset="0"/>
              </a:rPr>
              <a:t>Requires substantial knowledge on the part of the regulator</a:t>
            </a:r>
          </a:p>
          <a:p>
            <a:pPr eaLnBrk="1" hangingPunct="1">
              <a:lnSpc>
                <a:spcPct val="90000"/>
              </a:lnSpc>
            </a:pPr>
            <a:r>
              <a:rPr lang="de-DE" sz="2800" dirty="0">
                <a:solidFill>
                  <a:schemeClr val="bg1">
                    <a:lumMod val="50000"/>
                  </a:schemeClr>
                </a:solidFill>
                <a:latin typeface="Candara" panose="020E0502030303020204" pitchFamily="34" charset="0"/>
              </a:rPr>
              <a:t>Requires relatively homogenous producers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7388" y="0"/>
            <a:ext cx="7772400" cy="1052736"/>
          </a:xfrm>
        </p:spPr>
        <p:txBody>
          <a:bodyPr/>
          <a:lstStyle/>
          <a:p>
            <a:r>
              <a:rPr lang="de-DE" sz="3600" dirty="0">
                <a:latin typeface="Candara" panose="020E0502030303020204" pitchFamily="34" charset="0"/>
              </a:rPr>
              <a:t>International Emissions Trade</a:t>
            </a:r>
            <a:endParaRPr lang="en-GB" sz="3600" dirty="0">
              <a:latin typeface="Candara" panose="020E0502030303020204" pitchFamily="34" charset="0"/>
            </a:endParaRPr>
          </a:p>
        </p:txBody>
      </p:sp>
      <p:sp>
        <p:nvSpPr>
          <p:cNvPr id="29699" name="Rectangle 3"/>
          <p:cNvSpPr>
            <a:spLocks noGrp="1" noChangeArrowheads="1"/>
          </p:cNvSpPr>
          <p:nvPr>
            <p:ph type="body" idx="1"/>
          </p:nvPr>
        </p:nvSpPr>
        <p:spPr>
          <a:xfrm>
            <a:off x="661159" y="872331"/>
            <a:ext cx="7772400" cy="5113337"/>
          </a:xfrm>
        </p:spPr>
        <p:txBody>
          <a:bodyPr/>
          <a:lstStyle/>
          <a:p>
            <a:pPr>
              <a:lnSpc>
                <a:spcPct val="90000"/>
              </a:lnSpc>
            </a:pPr>
            <a:r>
              <a:rPr lang="de-DE" sz="2800" dirty="0">
                <a:latin typeface="Candara" panose="020E0502030303020204" pitchFamily="34" charset="0"/>
              </a:rPr>
              <a:t>Kyoto Protocol / Marrakech Accords</a:t>
            </a:r>
          </a:p>
          <a:p>
            <a:pPr lvl="1">
              <a:lnSpc>
                <a:spcPct val="90000"/>
              </a:lnSpc>
            </a:pPr>
            <a:r>
              <a:rPr lang="de-DE" sz="2400" dirty="0">
                <a:latin typeface="Candara" panose="020E0502030303020204" pitchFamily="34" charset="0"/>
              </a:rPr>
              <a:t>Emissions trade in the OECD</a:t>
            </a:r>
          </a:p>
          <a:p>
            <a:pPr lvl="1">
              <a:lnSpc>
                <a:spcPct val="90000"/>
              </a:lnSpc>
            </a:pPr>
            <a:r>
              <a:rPr lang="de-DE" sz="2400" dirty="0">
                <a:latin typeface="Candara" panose="020E0502030303020204" pitchFamily="34" charset="0"/>
              </a:rPr>
              <a:t>Joint Implementation (project based) between OECD and Countries in Transition</a:t>
            </a:r>
          </a:p>
          <a:p>
            <a:pPr lvl="1">
              <a:lnSpc>
                <a:spcPct val="90000"/>
              </a:lnSpc>
            </a:pPr>
            <a:r>
              <a:rPr lang="de-DE" sz="2400" b="1" dirty="0">
                <a:latin typeface="Candara" panose="020E0502030303020204" pitchFamily="34" charset="0"/>
              </a:rPr>
              <a:t>Clean Development Mechanism </a:t>
            </a:r>
            <a:r>
              <a:rPr lang="de-DE" sz="2400" dirty="0">
                <a:latin typeface="Candara" panose="020E0502030303020204" pitchFamily="34" charset="0"/>
              </a:rPr>
              <a:t>(project based) between OECD and Less Developed Countries</a:t>
            </a:r>
          </a:p>
          <a:p>
            <a:pPr>
              <a:lnSpc>
                <a:spcPct val="90000"/>
              </a:lnSpc>
            </a:pPr>
            <a:r>
              <a:rPr lang="de-DE" sz="2800" dirty="0">
                <a:latin typeface="Candara" panose="020E0502030303020204" pitchFamily="34" charset="0"/>
              </a:rPr>
              <a:t>Within the EU, there is the </a:t>
            </a:r>
            <a:r>
              <a:rPr lang="de-DE" sz="2800" b="1" dirty="0">
                <a:latin typeface="Candara" panose="020E0502030303020204" pitchFamily="34" charset="0"/>
              </a:rPr>
              <a:t>Emissions Trading </a:t>
            </a:r>
            <a:r>
              <a:rPr lang="de-DE" sz="2800" dirty="0">
                <a:latin typeface="Candara" panose="020E0502030303020204" pitchFamily="34" charset="0"/>
              </a:rPr>
              <a:t>Scheme/</a:t>
            </a:r>
            <a:r>
              <a:rPr lang="de-DE" sz="2800" b="1" dirty="0">
                <a:latin typeface="Candara" panose="020E0502030303020204" pitchFamily="34" charset="0"/>
              </a:rPr>
              <a:t>System</a:t>
            </a:r>
            <a:r>
              <a:rPr lang="de-DE" sz="2800" dirty="0">
                <a:latin typeface="Candara" panose="020E0502030303020204" pitchFamily="34" charset="0"/>
              </a:rPr>
              <a:t>, and one for aviation</a:t>
            </a:r>
          </a:p>
          <a:p>
            <a:pPr>
              <a:lnSpc>
                <a:spcPct val="90000"/>
              </a:lnSpc>
            </a:pPr>
            <a:r>
              <a:rPr lang="de-DE" sz="2800" dirty="0">
                <a:latin typeface="Candara" panose="020E0502030303020204" pitchFamily="34" charset="0"/>
              </a:rPr>
              <a:t>1 permit market in NE USA, 1 California+Quebec, Ontario, Nova Scotia, 9+1 in China, New Zealand, South Korea, Switzerland, </a:t>
            </a:r>
            <a:r>
              <a:rPr lang="de-DE" sz="2800" b="1" dirty="0">
                <a:latin typeface="Candara" panose="020E0502030303020204" pitchFamily="34" charset="0"/>
              </a:rPr>
              <a:t>UK</a:t>
            </a:r>
            <a:r>
              <a:rPr lang="de-DE" sz="2800" dirty="0">
                <a:latin typeface="Candara" panose="020E0502030303020204" pitchFamily="34" charset="0"/>
              </a:rPr>
              <a:t>, Germany and Kazakhstan (?) </a:t>
            </a:r>
          </a:p>
          <a:p>
            <a:pPr>
              <a:lnSpc>
                <a:spcPct val="90000"/>
              </a:lnSpc>
            </a:pPr>
            <a:r>
              <a:rPr lang="de-DE" sz="2800" dirty="0">
                <a:latin typeface="Candara" panose="020E0502030303020204" pitchFamily="34" charset="0"/>
              </a:rPr>
              <a:t>Note that a single market creates a single price – 21 markets </a:t>
            </a:r>
            <a:r>
              <a:rPr lang="de-DE" sz="2800" dirty="0" err="1">
                <a:latin typeface="Candara" panose="020E0502030303020204" pitchFamily="34" charset="0"/>
              </a:rPr>
              <a:t>means</a:t>
            </a:r>
            <a:r>
              <a:rPr lang="de-DE" sz="2800" dirty="0">
                <a:latin typeface="Candara" panose="020E0502030303020204" pitchFamily="34" charset="0"/>
              </a:rPr>
              <a:t> 21 prices</a:t>
            </a:r>
          </a:p>
        </p:txBody>
      </p:sp>
    </p:spTree>
    <p:extLst>
      <p:ext uri="{BB962C8B-B14F-4D97-AF65-F5344CB8AC3E}">
        <p14:creationId xmlns:p14="http://schemas.microsoft.com/office/powerpoint/2010/main" val="11574954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line chart&#10;&#10;Description automatically generated">
            <a:extLst>
              <a:ext uri="{FF2B5EF4-FFF2-40B4-BE49-F238E27FC236}">
                <a16:creationId xmlns:a16="http://schemas.microsoft.com/office/drawing/2014/main" id="{BD7DC8C0-E163-AD44-4A54-CD5FF8163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4"/>
            <a:ext cx="9144000" cy="5135217"/>
          </a:xfrm>
          <a:prstGeom prst="rect">
            <a:avLst/>
          </a:prstGeom>
        </p:spPr>
      </p:pic>
    </p:spTree>
    <p:extLst>
      <p:ext uri="{BB962C8B-B14F-4D97-AF65-F5344CB8AC3E}">
        <p14:creationId xmlns:p14="http://schemas.microsoft.com/office/powerpoint/2010/main" val="13015377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line chart&#10;&#10;Description automatically generated">
            <a:extLst>
              <a:ext uri="{FF2B5EF4-FFF2-40B4-BE49-F238E27FC236}">
                <a16:creationId xmlns:a16="http://schemas.microsoft.com/office/drawing/2014/main" id="{3F71ACFE-35C6-E8D7-7F18-9B385FFF62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4"/>
            <a:ext cx="9144000" cy="5135217"/>
          </a:xfrm>
          <a:prstGeom prst="rect">
            <a:avLst/>
          </a:prstGeom>
        </p:spPr>
      </p:pic>
    </p:spTree>
    <p:extLst>
      <p:ext uri="{BB962C8B-B14F-4D97-AF65-F5344CB8AC3E}">
        <p14:creationId xmlns:p14="http://schemas.microsoft.com/office/powerpoint/2010/main" val="14203529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line chart&#10;&#10;Description automatically generated">
            <a:extLst>
              <a:ext uri="{FF2B5EF4-FFF2-40B4-BE49-F238E27FC236}">
                <a16:creationId xmlns:a16="http://schemas.microsoft.com/office/drawing/2014/main" id="{9DDA864C-5F69-0533-3740-768C33ADA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4"/>
            <a:ext cx="9144000" cy="5135217"/>
          </a:xfrm>
          <a:prstGeom prst="rect">
            <a:avLst/>
          </a:prstGeom>
        </p:spPr>
      </p:pic>
    </p:spTree>
    <p:extLst>
      <p:ext uri="{BB962C8B-B14F-4D97-AF65-F5344CB8AC3E}">
        <p14:creationId xmlns:p14="http://schemas.microsoft.com/office/powerpoint/2010/main" val="29322884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77EB985D-5529-F5AC-F25D-249FCF1704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4" y="-27384"/>
            <a:ext cx="9144000" cy="5135217"/>
          </a:xfrm>
          <a:prstGeom prst="rect">
            <a:avLst/>
          </a:prstGeom>
        </p:spPr>
      </p:pic>
    </p:spTree>
    <p:extLst>
      <p:ext uri="{BB962C8B-B14F-4D97-AF65-F5344CB8AC3E}">
        <p14:creationId xmlns:p14="http://schemas.microsoft.com/office/powerpoint/2010/main" val="18350635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7388" y="0"/>
            <a:ext cx="7772400" cy="1143000"/>
          </a:xfrm>
        </p:spPr>
        <p:txBody>
          <a:bodyPr/>
          <a:lstStyle/>
          <a:p>
            <a:r>
              <a:rPr lang="de-DE" sz="3600" dirty="0">
                <a:latin typeface="Candara" panose="020E0502030303020204" pitchFamily="34" charset="0"/>
              </a:rPr>
              <a:t>Can permit markets be coupled?</a:t>
            </a:r>
            <a:endParaRPr lang="en-GB" sz="3600" dirty="0">
              <a:latin typeface="Candara" panose="020E0502030303020204" pitchFamily="34" charset="0"/>
            </a:endParaRPr>
          </a:p>
        </p:txBody>
      </p:sp>
      <p:sp>
        <p:nvSpPr>
          <p:cNvPr id="29699" name="Rectangle 3"/>
          <p:cNvSpPr>
            <a:spLocks noGrp="1" noChangeArrowheads="1"/>
          </p:cNvSpPr>
          <p:nvPr>
            <p:ph type="body" idx="1"/>
          </p:nvPr>
        </p:nvSpPr>
        <p:spPr>
          <a:xfrm>
            <a:off x="251520" y="1052513"/>
            <a:ext cx="8424936" cy="5113337"/>
          </a:xfrm>
        </p:spPr>
        <p:txBody>
          <a:bodyPr/>
          <a:lstStyle/>
          <a:p>
            <a:pPr>
              <a:lnSpc>
                <a:spcPct val="90000"/>
              </a:lnSpc>
            </a:pPr>
            <a:r>
              <a:rPr lang="en-GB" sz="2800" dirty="0">
                <a:latin typeface="Candara" panose="020E0502030303020204" pitchFamily="34" charset="0"/>
              </a:rPr>
              <a:t>Long distance trade is older than the nation state</a:t>
            </a:r>
          </a:p>
          <a:p>
            <a:pPr>
              <a:lnSpc>
                <a:spcPct val="90000"/>
              </a:lnSpc>
            </a:pPr>
            <a:r>
              <a:rPr lang="en-GB" sz="2800" dirty="0">
                <a:latin typeface="Candara" panose="020E0502030303020204" pitchFamily="34" charset="0"/>
              </a:rPr>
              <a:t>Permits are not goods, however, but government licenses</a:t>
            </a:r>
          </a:p>
          <a:p>
            <a:pPr>
              <a:lnSpc>
                <a:spcPct val="90000"/>
              </a:lnSpc>
            </a:pPr>
            <a:r>
              <a:rPr lang="en-GB" sz="2800" dirty="0">
                <a:latin typeface="Candara" panose="020E0502030303020204" pitchFamily="34" charset="0"/>
              </a:rPr>
              <a:t>International permit trade thus requires government acts of mutual recognition</a:t>
            </a:r>
          </a:p>
          <a:p>
            <a:pPr>
              <a:lnSpc>
                <a:spcPct val="90000"/>
              </a:lnSpc>
            </a:pPr>
            <a:r>
              <a:rPr lang="en-GB" sz="2800" dirty="0">
                <a:latin typeface="Candara" panose="020E0502030303020204" pitchFamily="34" charset="0"/>
              </a:rPr>
              <a:t>Heterogeneity in permits (monitoring, enforcement, definition) can be accommodated, e.g., through a rating system</a:t>
            </a:r>
          </a:p>
          <a:p>
            <a:pPr>
              <a:lnSpc>
                <a:spcPct val="90000"/>
              </a:lnSpc>
            </a:pPr>
            <a:r>
              <a:rPr lang="en-GB" sz="2800" dirty="0">
                <a:latin typeface="Candara" panose="020E0502030303020204" pitchFamily="34" charset="0"/>
              </a:rPr>
              <a:t>Permit markets do not fall under WTO, so trade can be regulated at will</a:t>
            </a:r>
          </a:p>
          <a:p>
            <a:pPr>
              <a:lnSpc>
                <a:spcPct val="90000"/>
              </a:lnSpc>
            </a:pPr>
            <a:r>
              <a:rPr lang="en-GB" sz="2800" dirty="0">
                <a:latin typeface="Candara" panose="020E0502030303020204" pitchFamily="34" charset="0"/>
              </a:rPr>
              <a:t>Can ... but is not ... regulators have been reluctant to accept each other’s permits</a:t>
            </a:r>
          </a:p>
          <a:p>
            <a:pPr>
              <a:lnSpc>
                <a:spcPct val="90000"/>
              </a:lnSpc>
            </a:pPr>
            <a:endParaRPr lang="de-DE" sz="2800" dirty="0">
              <a:latin typeface="Candara" panose="020E0502030303020204" pitchFamily="34" charset="0"/>
            </a:endParaRPr>
          </a:p>
        </p:txBody>
      </p:sp>
    </p:spTree>
    <p:extLst>
      <p:ext uri="{BB962C8B-B14F-4D97-AF65-F5344CB8AC3E}">
        <p14:creationId xmlns:p14="http://schemas.microsoft.com/office/powerpoint/2010/main" val="36789746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2768" y="0"/>
            <a:ext cx="7772400" cy="1143000"/>
          </a:xfrm>
        </p:spPr>
        <p:txBody>
          <a:bodyPr/>
          <a:lstStyle/>
          <a:p>
            <a:pPr eaLnBrk="1" hangingPunct="1"/>
            <a:r>
              <a:rPr lang="de-DE" sz="3600" dirty="0">
                <a:latin typeface="Candara" panose="020E0502030303020204" pitchFamily="34" charset="0"/>
              </a:rPr>
              <a:t>Policy instruments</a:t>
            </a:r>
            <a:endParaRPr lang="en-GB" sz="3600" dirty="0">
              <a:latin typeface="Candara" panose="020E0502030303020204" pitchFamily="34" charset="0"/>
            </a:endParaRPr>
          </a:p>
        </p:txBody>
      </p:sp>
      <p:sp>
        <p:nvSpPr>
          <p:cNvPr id="4099" name="Rectangle 3"/>
          <p:cNvSpPr>
            <a:spLocks noGrp="1" noChangeArrowheads="1"/>
          </p:cNvSpPr>
          <p:nvPr>
            <p:ph type="body" idx="1"/>
          </p:nvPr>
        </p:nvSpPr>
        <p:spPr>
          <a:xfrm>
            <a:off x="682768" y="1143000"/>
            <a:ext cx="7772400" cy="4114800"/>
          </a:xfrm>
        </p:spPr>
        <p:txBody>
          <a:bodyPr/>
          <a:lstStyle/>
          <a:p>
            <a:pPr eaLnBrk="1" hangingPunct="1"/>
            <a:r>
              <a:rPr lang="de-DE" dirty="0">
                <a:latin typeface="Candara" panose="020E0502030303020204" pitchFamily="34" charset="0"/>
              </a:rPr>
              <a:t>Instruments recap</a:t>
            </a:r>
          </a:p>
          <a:p>
            <a:pPr lvl="1" eaLnBrk="1" hangingPunct="1"/>
            <a:r>
              <a:rPr lang="de-DE" sz="2400" dirty="0">
                <a:latin typeface="Candara" panose="020E0502030303020204" pitchFamily="34" charset="0"/>
              </a:rPr>
              <a:t>Coase Theorem</a:t>
            </a:r>
          </a:p>
          <a:p>
            <a:pPr lvl="1" eaLnBrk="1" hangingPunct="1"/>
            <a:r>
              <a:rPr lang="de-DE" sz="2400" dirty="0">
                <a:latin typeface="Candara" panose="020E0502030303020204" pitchFamily="34" charset="0"/>
              </a:rPr>
              <a:t>Weitzman Theorem</a:t>
            </a:r>
          </a:p>
          <a:p>
            <a:pPr eaLnBrk="1" hangingPunct="1"/>
            <a:r>
              <a:rPr lang="de-DE" sz="2800" dirty="0">
                <a:latin typeface="Candara" panose="020E0502030303020204" pitchFamily="34" charset="0"/>
              </a:rPr>
              <a:t>Tradable Emission Permits</a:t>
            </a:r>
          </a:p>
          <a:p>
            <a:pPr lvl="1" eaLnBrk="1" hangingPunct="1"/>
            <a:r>
              <a:rPr lang="de-DE" sz="2400" dirty="0">
                <a:latin typeface="Candara" panose="020E0502030303020204" pitchFamily="34" charset="0"/>
              </a:rPr>
              <a:t>International</a:t>
            </a:r>
          </a:p>
          <a:p>
            <a:pPr lvl="1" eaLnBrk="1" hangingPunct="1"/>
            <a:r>
              <a:rPr lang="de-DE" sz="2400" b="1" dirty="0">
                <a:latin typeface="Candara" panose="020E0502030303020204" pitchFamily="34" charset="0"/>
              </a:rPr>
              <a:t>European Union</a:t>
            </a:r>
          </a:p>
          <a:p>
            <a:pPr lvl="1" eaLnBrk="1" hangingPunct="1"/>
            <a:r>
              <a:rPr lang="de-DE" sz="2400" dirty="0">
                <a:latin typeface="Candara" panose="020E0502030303020204" pitchFamily="34" charset="0"/>
              </a:rPr>
              <a:t>United Kingdom</a:t>
            </a:r>
          </a:p>
          <a:p>
            <a:pPr lvl="1" eaLnBrk="1" hangingPunct="1"/>
            <a:r>
              <a:rPr lang="de-DE" sz="2400" dirty="0">
                <a:latin typeface="Candara" panose="020E0502030303020204" pitchFamily="34" charset="0"/>
              </a:rPr>
              <a:t>Border adjustments</a:t>
            </a:r>
          </a:p>
          <a:p>
            <a:pPr eaLnBrk="1" hangingPunct="1"/>
            <a:r>
              <a:rPr lang="de-DE" sz="2800" dirty="0">
                <a:latin typeface="Candara" panose="020E0502030303020204" pitchFamily="34" charset="0"/>
              </a:rPr>
              <a:t>Clean Development Mechanism</a:t>
            </a:r>
          </a:p>
          <a:p>
            <a:pPr eaLnBrk="1" hangingPunct="1"/>
            <a:r>
              <a:rPr lang="de-DE" sz="2800" dirty="0">
                <a:latin typeface="Candara" panose="020E0502030303020204" pitchFamily="34" charset="0"/>
              </a:rPr>
              <a:t>Technological change</a:t>
            </a:r>
            <a:endParaRPr lang="de-DE" sz="2800" dirty="0">
              <a:latin typeface="Comic Sans MS" pitchFamily="66" charset="0"/>
            </a:endParaRPr>
          </a:p>
        </p:txBody>
      </p:sp>
    </p:spTree>
    <p:extLst>
      <p:ext uri="{BB962C8B-B14F-4D97-AF65-F5344CB8AC3E}">
        <p14:creationId xmlns:p14="http://schemas.microsoft.com/office/powerpoint/2010/main" val="23740680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4213" y="0"/>
            <a:ext cx="7772400" cy="1143000"/>
          </a:xfrm>
        </p:spPr>
        <p:txBody>
          <a:bodyPr/>
          <a:lstStyle/>
          <a:p>
            <a:r>
              <a:rPr lang="de-DE" sz="3600" dirty="0">
                <a:latin typeface="Candara" panose="020E0502030303020204" pitchFamily="34" charset="0"/>
              </a:rPr>
              <a:t>EU Emissions Trading System</a:t>
            </a:r>
            <a:endParaRPr lang="en-GB" sz="3600" dirty="0">
              <a:latin typeface="Candara" panose="020E0502030303020204" pitchFamily="34" charset="0"/>
            </a:endParaRPr>
          </a:p>
        </p:txBody>
      </p:sp>
      <p:sp>
        <p:nvSpPr>
          <p:cNvPr id="31747" name="Rectangle 3"/>
          <p:cNvSpPr>
            <a:spLocks noGrp="1" noChangeArrowheads="1"/>
          </p:cNvSpPr>
          <p:nvPr>
            <p:ph type="body" idx="1"/>
          </p:nvPr>
        </p:nvSpPr>
        <p:spPr>
          <a:xfrm>
            <a:off x="611188" y="1052513"/>
            <a:ext cx="7772400" cy="5113337"/>
          </a:xfrm>
        </p:spPr>
        <p:txBody>
          <a:bodyPr/>
          <a:lstStyle/>
          <a:p>
            <a:pPr>
              <a:lnSpc>
                <a:spcPct val="90000"/>
              </a:lnSpc>
            </a:pPr>
            <a:r>
              <a:rPr lang="de-DE" sz="2800" dirty="0">
                <a:latin typeface="Candara" panose="020E0502030303020204" pitchFamily="34" charset="0"/>
              </a:rPr>
              <a:t>Covers part of carbon dioxide, some nitrous oxide</a:t>
            </a:r>
          </a:p>
          <a:p>
            <a:pPr>
              <a:lnSpc>
                <a:spcPct val="90000"/>
              </a:lnSpc>
            </a:pPr>
            <a:r>
              <a:rPr lang="de-DE" sz="2800" dirty="0">
                <a:latin typeface="Candara" panose="020E0502030303020204" pitchFamily="34" charset="0"/>
              </a:rPr>
              <a:t>Mid-stream trade</a:t>
            </a:r>
          </a:p>
          <a:p>
            <a:pPr>
              <a:lnSpc>
                <a:spcPct val="90000"/>
              </a:lnSpc>
            </a:pPr>
            <a:r>
              <a:rPr lang="de-DE" sz="2800" dirty="0">
                <a:latin typeface="Candara" panose="020E0502030303020204" pitchFamily="34" charset="0"/>
              </a:rPr>
              <a:t>Grandparenting of permits – capital subsidy of billions of euros</a:t>
            </a:r>
          </a:p>
          <a:p>
            <a:pPr lvl="1">
              <a:lnSpc>
                <a:spcPct val="90000"/>
              </a:lnSpc>
            </a:pPr>
            <a:r>
              <a:rPr lang="de-DE" sz="2400" dirty="0">
                <a:latin typeface="Candara" panose="020E0502030303020204" pitchFamily="34" charset="0"/>
              </a:rPr>
              <a:t>Gradual transition to auctioning (40% in 2013, 57% in 2020), to be completed by </a:t>
            </a:r>
            <a:r>
              <a:rPr lang="de-DE" sz="2400" strike="sngStrike" dirty="0">
                <a:latin typeface="Candara" panose="020E0502030303020204" pitchFamily="34" charset="0"/>
              </a:rPr>
              <a:t>2020</a:t>
            </a:r>
            <a:r>
              <a:rPr lang="de-DE" sz="2400" dirty="0">
                <a:latin typeface="Candara" panose="020E0502030303020204" pitchFamily="34" charset="0"/>
              </a:rPr>
              <a:t> 2030</a:t>
            </a:r>
          </a:p>
          <a:p>
            <a:pPr>
              <a:lnSpc>
                <a:spcPct val="90000"/>
              </a:lnSpc>
            </a:pPr>
            <a:r>
              <a:rPr lang="de-DE" sz="2800" dirty="0">
                <a:latin typeface="Candara" panose="020E0502030303020204" pitchFamily="34" charset="0"/>
              </a:rPr>
              <a:t>Banking (after 2012) but not borrowing</a:t>
            </a:r>
          </a:p>
          <a:p>
            <a:pPr>
              <a:lnSpc>
                <a:spcPct val="90000"/>
              </a:lnSpc>
            </a:pPr>
            <a:r>
              <a:rPr lang="de-DE" sz="2800" dirty="0">
                <a:latin typeface="Candara" panose="020E0502030303020204" pitchFamily="34" charset="0"/>
              </a:rPr>
              <a:t>Full banking and borrowing 2008-12, 2013-2020, 2021-2030</a:t>
            </a:r>
          </a:p>
          <a:p>
            <a:pPr>
              <a:lnSpc>
                <a:spcPct val="90000"/>
              </a:lnSpc>
            </a:pPr>
            <a:r>
              <a:rPr lang="de-DE" sz="2800" dirty="0">
                <a:latin typeface="Candara" panose="020E0502030303020204" pitchFamily="34" charset="0"/>
              </a:rPr>
              <a:t>Fines for excess emissions</a:t>
            </a:r>
          </a:p>
        </p:txBody>
      </p:sp>
    </p:spTree>
    <p:extLst>
      <p:ext uri="{BB962C8B-B14F-4D97-AF65-F5344CB8AC3E}">
        <p14:creationId xmlns:p14="http://schemas.microsoft.com/office/powerpoint/2010/main" val="25722423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E2F978-A0E9-81F8-E51C-66FE3FD66346}"/>
              </a:ext>
            </a:extLst>
          </p:cNvPr>
          <p:cNvPicPr>
            <a:picLocks noChangeAspect="1"/>
          </p:cNvPicPr>
          <p:nvPr/>
        </p:nvPicPr>
        <p:blipFill>
          <a:blip r:embed="rId2"/>
          <a:stretch>
            <a:fillRect/>
          </a:stretch>
        </p:blipFill>
        <p:spPr>
          <a:xfrm>
            <a:off x="0" y="-1"/>
            <a:ext cx="9144000" cy="6625621"/>
          </a:xfrm>
          <a:prstGeom prst="rect">
            <a:avLst/>
          </a:prstGeom>
        </p:spPr>
      </p:pic>
    </p:spTree>
    <p:extLst>
      <p:ext uri="{BB962C8B-B14F-4D97-AF65-F5344CB8AC3E}">
        <p14:creationId xmlns:p14="http://schemas.microsoft.com/office/powerpoint/2010/main" val="11173497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4213" y="0"/>
            <a:ext cx="7772400" cy="1143000"/>
          </a:xfrm>
        </p:spPr>
        <p:txBody>
          <a:bodyPr/>
          <a:lstStyle/>
          <a:p>
            <a:r>
              <a:rPr lang="de-DE" sz="3600" dirty="0">
                <a:latin typeface="Candara" panose="020E0502030303020204" pitchFamily="34" charset="0"/>
              </a:rPr>
              <a:t>Teething issues?</a:t>
            </a:r>
            <a:endParaRPr lang="en-GB" sz="3600" dirty="0">
              <a:latin typeface="Candara" panose="020E0502030303020204" pitchFamily="34" charset="0"/>
            </a:endParaRPr>
          </a:p>
        </p:txBody>
      </p:sp>
      <p:sp>
        <p:nvSpPr>
          <p:cNvPr id="31747" name="Rectangle 3"/>
          <p:cNvSpPr>
            <a:spLocks noGrp="1" noChangeArrowheads="1"/>
          </p:cNvSpPr>
          <p:nvPr>
            <p:ph type="body" idx="1"/>
          </p:nvPr>
        </p:nvSpPr>
        <p:spPr>
          <a:xfrm>
            <a:off x="611188" y="1052513"/>
            <a:ext cx="7772400" cy="5113337"/>
          </a:xfrm>
        </p:spPr>
        <p:txBody>
          <a:bodyPr/>
          <a:lstStyle/>
          <a:p>
            <a:pPr>
              <a:lnSpc>
                <a:spcPct val="90000"/>
              </a:lnSpc>
            </a:pPr>
            <a:r>
              <a:rPr lang="de-DE" sz="2800" dirty="0">
                <a:latin typeface="Candara" panose="020E0502030303020204" pitchFamily="34" charset="0"/>
              </a:rPr>
              <a:t>Initial allocation by Member States – beggar thy neighbour – oversupply</a:t>
            </a:r>
          </a:p>
          <a:p>
            <a:pPr lvl="1">
              <a:lnSpc>
                <a:spcPct val="90000"/>
              </a:lnSpc>
            </a:pPr>
            <a:r>
              <a:rPr lang="de-DE" sz="2400" dirty="0">
                <a:latin typeface="Candara" panose="020E0502030303020204" pitchFamily="34" charset="0"/>
              </a:rPr>
              <a:t>European Commission is now in charge</a:t>
            </a:r>
          </a:p>
          <a:p>
            <a:pPr>
              <a:lnSpc>
                <a:spcPct val="90000"/>
              </a:lnSpc>
            </a:pPr>
            <a:r>
              <a:rPr lang="de-DE" sz="2800" dirty="0">
                <a:latin typeface="Candara" panose="020E0502030303020204" pitchFamily="34" charset="0"/>
              </a:rPr>
              <a:t>Electronic registries were hacked</a:t>
            </a:r>
          </a:p>
          <a:p>
            <a:pPr>
              <a:lnSpc>
                <a:spcPct val="90000"/>
              </a:lnSpc>
            </a:pPr>
            <a:r>
              <a:rPr lang="de-DE" sz="2800" dirty="0">
                <a:latin typeface="Candara" panose="020E0502030303020204" pitchFamily="34" charset="0"/>
              </a:rPr>
              <a:t>Rumania did not monitor for a while</a:t>
            </a:r>
          </a:p>
          <a:p>
            <a:pPr>
              <a:lnSpc>
                <a:spcPct val="90000"/>
              </a:lnSpc>
            </a:pPr>
            <a:r>
              <a:rPr lang="de-DE" sz="2800" dirty="0">
                <a:latin typeface="Candara" panose="020E0502030303020204" pitchFamily="34" charset="0"/>
              </a:rPr>
              <a:t>Carousel fraud (€300 mln uncovered)</a:t>
            </a:r>
          </a:p>
          <a:p>
            <a:pPr lvl="1">
              <a:lnSpc>
                <a:spcPct val="90000"/>
              </a:lnSpc>
            </a:pPr>
            <a:r>
              <a:rPr lang="de-DE" sz="2400" dirty="0">
                <a:latin typeface="Candara" panose="020E0502030303020204" pitchFamily="34" charset="0"/>
              </a:rPr>
              <a:t>VAT rules standardised in 2010</a:t>
            </a:r>
          </a:p>
          <a:p>
            <a:pPr>
              <a:lnSpc>
                <a:spcPct val="90000"/>
              </a:lnSpc>
            </a:pPr>
            <a:r>
              <a:rPr lang="de-DE" sz="2800" dirty="0">
                <a:latin typeface="Candara" panose="020E0502030303020204" pitchFamily="34" charset="0"/>
              </a:rPr>
              <a:t>Monitoring and enforcement with the Member States</a:t>
            </a:r>
          </a:p>
        </p:txBody>
      </p:sp>
    </p:spTree>
    <p:extLst>
      <p:ext uri="{BB962C8B-B14F-4D97-AF65-F5344CB8AC3E}">
        <p14:creationId xmlns:p14="http://schemas.microsoft.com/office/powerpoint/2010/main" val="3820484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4213" y="0"/>
            <a:ext cx="7772400" cy="1143000"/>
          </a:xfrm>
        </p:spPr>
        <p:txBody>
          <a:bodyPr/>
          <a:lstStyle/>
          <a:p>
            <a:pPr eaLnBrk="1" hangingPunct="1"/>
            <a:r>
              <a:rPr lang="de-DE" sz="3600" dirty="0">
                <a:solidFill>
                  <a:schemeClr val="bg1">
                    <a:lumMod val="50000"/>
                  </a:schemeClr>
                </a:solidFill>
                <a:latin typeface="Candara" panose="020E0502030303020204" pitchFamily="34" charset="0"/>
              </a:rPr>
              <a:t>Types of Direct Regulation</a:t>
            </a:r>
            <a:endParaRPr lang="en-GB" sz="3600" dirty="0">
              <a:solidFill>
                <a:schemeClr val="bg1">
                  <a:lumMod val="50000"/>
                </a:schemeClr>
              </a:solidFill>
              <a:latin typeface="Candara" panose="020E0502030303020204" pitchFamily="34" charset="0"/>
            </a:endParaRPr>
          </a:p>
        </p:txBody>
      </p:sp>
      <p:sp>
        <p:nvSpPr>
          <p:cNvPr id="6147" name="Rectangle 3"/>
          <p:cNvSpPr>
            <a:spLocks noGrp="1" noChangeArrowheads="1"/>
          </p:cNvSpPr>
          <p:nvPr>
            <p:ph type="body" idx="1"/>
          </p:nvPr>
        </p:nvSpPr>
        <p:spPr>
          <a:xfrm>
            <a:off x="684213" y="1052513"/>
            <a:ext cx="7772400" cy="4572000"/>
          </a:xfrm>
        </p:spPr>
        <p:txBody>
          <a:bodyPr/>
          <a:lstStyle/>
          <a:p>
            <a:pPr eaLnBrk="1" hangingPunct="1">
              <a:lnSpc>
                <a:spcPct val="90000"/>
              </a:lnSpc>
            </a:pPr>
            <a:r>
              <a:rPr lang="de-DE" sz="2400" dirty="0">
                <a:solidFill>
                  <a:schemeClr val="bg1">
                    <a:lumMod val="50000"/>
                  </a:schemeClr>
                </a:solidFill>
                <a:latin typeface="Candara" panose="020E0502030303020204" pitchFamily="34" charset="0"/>
              </a:rPr>
              <a:t>Inputs, e.g., fuel efficiency</a:t>
            </a:r>
          </a:p>
          <a:p>
            <a:pPr eaLnBrk="1" hangingPunct="1">
              <a:lnSpc>
                <a:spcPct val="90000"/>
              </a:lnSpc>
            </a:pPr>
            <a:r>
              <a:rPr lang="de-DE" sz="2400" dirty="0">
                <a:solidFill>
                  <a:schemeClr val="bg1">
                    <a:lumMod val="50000"/>
                  </a:schemeClr>
                </a:solidFill>
                <a:latin typeface="Candara" panose="020E0502030303020204" pitchFamily="34" charset="0"/>
              </a:rPr>
              <a:t>Technology, e.g., catalytic convertors</a:t>
            </a:r>
          </a:p>
          <a:p>
            <a:pPr lvl="1" eaLnBrk="1" hangingPunct="1">
              <a:lnSpc>
                <a:spcPct val="90000"/>
              </a:lnSpc>
            </a:pPr>
            <a:r>
              <a:rPr lang="de-DE" sz="2400" dirty="0">
                <a:solidFill>
                  <a:schemeClr val="bg1">
                    <a:lumMod val="50000"/>
                  </a:schemeClr>
                </a:solidFill>
                <a:latin typeface="Candara" panose="020E0502030303020204" pitchFamily="34" charset="0"/>
              </a:rPr>
              <a:t>Best practible means</a:t>
            </a:r>
          </a:p>
          <a:p>
            <a:pPr lvl="1" eaLnBrk="1" hangingPunct="1">
              <a:lnSpc>
                <a:spcPct val="90000"/>
              </a:lnSpc>
            </a:pPr>
            <a:r>
              <a:rPr lang="de-DE" sz="2400" dirty="0">
                <a:solidFill>
                  <a:schemeClr val="bg1">
                    <a:lumMod val="50000"/>
                  </a:schemeClr>
                </a:solidFill>
                <a:latin typeface="Candara" panose="020E0502030303020204" pitchFamily="34" charset="0"/>
              </a:rPr>
              <a:t>Best available technology (not exceeding excessive costs)</a:t>
            </a:r>
          </a:p>
          <a:p>
            <a:pPr eaLnBrk="1" hangingPunct="1">
              <a:lnSpc>
                <a:spcPct val="90000"/>
              </a:lnSpc>
            </a:pPr>
            <a:r>
              <a:rPr lang="de-DE" sz="2600" dirty="0">
                <a:solidFill>
                  <a:schemeClr val="bg1">
                    <a:lumMod val="50000"/>
                  </a:schemeClr>
                </a:solidFill>
                <a:latin typeface="Candara" panose="020E0502030303020204" pitchFamily="34" charset="0"/>
              </a:rPr>
              <a:t>Outputs</a:t>
            </a:r>
          </a:p>
          <a:p>
            <a:pPr lvl="1" eaLnBrk="1" hangingPunct="1">
              <a:lnSpc>
                <a:spcPct val="90000"/>
              </a:lnSpc>
            </a:pPr>
            <a:r>
              <a:rPr lang="de-DE" sz="2400" dirty="0">
                <a:solidFill>
                  <a:schemeClr val="bg1">
                    <a:lumMod val="50000"/>
                  </a:schemeClr>
                </a:solidFill>
                <a:latin typeface="Candara" panose="020E0502030303020204" pitchFamily="34" charset="0"/>
              </a:rPr>
              <a:t>Products, e.g., carcinogenic toys</a:t>
            </a:r>
          </a:p>
          <a:p>
            <a:pPr lvl="1" eaLnBrk="1" hangingPunct="1">
              <a:lnSpc>
                <a:spcPct val="90000"/>
              </a:lnSpc>
            </a:pPr>
            <a:r>
              <a:rPr lang="de-DE" sz="2400" dirty="0">
                <a:solidFill>
                  <a:schemeClr val="bg1">
                    <a:lumMod val="50000"/>
                  </a:schemeClr>
                </a:solidFill>
                <a:latin typeface="Candara" panose="020E0502030303020204" pitchFamily="34" charset="0"/>
              </a:rPr>
              <a:t>Waste, e.g., sulphur emissions</a:t>
            </a:r>
          </a:p>
          <a:p>
            <a:pPr eaLnBrk="1" hangingPunct="1">
              <a:lnSpc>
                <a:spcPct val="90000"/>
              </a:lnSpc>
            </a:pPr>
            <a:r>
              <a:rPr lang="de-DE" sz="2600" dirty="0">
                <a:solidFill>
                  <a:schemeClr val="bg1">
                    <a:lumMod val="50000"/>
                  </a:schemeClr>
                </a:solidFill>
                <a:latin typeface="Candara" panose="020E0502030303020204" pitchFamily="34" charset="0"/>
              </a:rPr>
              <a:t>Timing, e.g., air traffic</a:t>
            </a:r>
          </a:p>
          <a:p>
            <a:pPr eaLnBrk="1" hangingPunct="1">
              <a:lnSpc>
                <a:spcPct val="90000"/>
              </a:lnSpc>
            </a:pPr>
            <a:r>
              <a:rPr lang="de-DE" sz="2600" dirty="0">
                <a:solidFill>
                  <a:schemeClr val="bg1">
                    <a:lumMod val="50000"/>
                  </a:schemeClr>
                </a:solidFill>
                <a:latin typeface="Candara" panose="020E0502030303020204" pitchFamily="34" charset="0"/>
              </a:rPr>
              <a:t>Location, e.g., nature reserves</a:t>
            </a:r>
          </a:p>
          <a:p>
            <a:pPr eaLnBrk="1" hangingPunct="1">
              <a:lnSpc>
                <a:spcPct val="90000"/>
              </a:lnSpc>
            </a:pPr>
            <a:r>
              <a:rPr lang="de-DE" sz="2600" dirty="0">
                <a:solidFill>
                  <a:schemeClr val="bg1">
                    <a:lumMod val="50000"/>
                  </a:schemeClr>
                </a:solidFill>
                <a:latin typeface="Candara" panose="020E0502030303020204" pitchFamily="34" charset="0"/>
              </a:rPr>
              <a:t>Prohibition, e.g., CFCs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2768" y="0"/>
            <a:ext cx="7772400" cy="1143000"/>
          </a:xfrm>
        </p:spPr>
        <p:txBody>
          <a:bodyPr/>
          <a:lstStyle/>
          <a:p>
            <a:pPr eaLnBrk="1" hangingPunct="1"/>
            <a:r>
              <a:rPr lang="de-DE" sz="3600" dirty="0">
                <a:latin typeface="Candara" panose="020E0502030303020204" pitchFamily="34" charset="0"/>
              </a:rPr>
              <a:t>Policy instruments</a:t>
            </a:r>
            <a:endParaRPr lang="en-GB" sz="3600" dirty="0">
              <a:latin typeface="Candara" panose="020E0502030303020204" pitchFamily="34" charset="0"/>
            </a:endParaRPr>
          </a:p>
        </p:txBody>
      </p:sp>
      <p:sp>
        <p:nvSpPr>
          <p:cNvPr id="4099" name="Rectangle 3"/>
          <p:cNvSpPr>
            <a:spLocks noGrp="1" noChangeArrowheads="1"/>
          </p:cNvSpPr>
          <p:nvPr>
            <p:ph type="body" idx="1"/>
          </p:nvPr>
        </p:nvSpPr>
        <p:spPr>
          <a:xfrm>
            <a:off x="682768" y="1143000"/>
            <a:ext cx="7772400" cy="4114800"/>
          </a:xfrm>
        </p:spPr>
        <p:txBody>
          <a:bodyPr/>
          <a:lstStyle/>
          <a:p>
            <a:pPr eaLnBrk="1" hangingPunct="1"/>
            <a:r>
              <a:rPr lang="de-DE" dirty="0">
                <a:latin typeface="Candara" panose="020E0502030303020204" pitchFamily="34" charset="0"/>
              </a:rPr>
              <a:t>Instruments recap</a:t>
            </a:r>
          </a:p>
          <a:p>
            <a:pPr lvl="1" eaLnBrk="1" hangingPunct="1"/>
            <a:r>
              <a:rPr lang="de-DE" sz="2400" dirty="0">
                <a:latin typeface="Candara" panose="020E0502030303020204" pitchFamily="34" charset="0"/>
              </a:rPr>
              <a:t>Coase Theorem</a:t>
            </a:r>
          </a:p>
          <a:p>
            <a:pPr lvl="1" eaLnBrk="1" hangingPunct="1"/>
            <a:r>
              <a:rPr lang="de-DE" sz="2400" dirty="0">
                <a:latin typeface="Candara" panose="020E0502030303020204" pitchFamily="34" charset="0"/>
              </a:rPr>
              <a:t>Weitzman Theorem</a:t>
            </a:r>
          </a:p>
          <a:p>
            <a:pPr eaLnBrk="1" hangingPunct="1"/>
            <a:r>
              <a:rPr lang="de-DE" sz="2800" dirty="0">
                <a:latin typeface="Candara" panose="020E0502030303020204" pitchFamily="34" charset="0"/>
              </a:rPr>
              <a:t>Tradable Emission Permits</a:t>
            </a:r>
          </a:p>
          <a:p>
            <a:pPr lvl="1" eaLnBrk="1" hangingPunct="1"/>
            <a:r>
              <a:rPr lang="de-DE" sz="2400" dirty="0">
                <a:latin typeface="Candara" panose="020E0502030303020204" pitchFamily="34" charset="0"/>
              </a:rPr>
              <a:t>International</a:t>
            </a:r>
          </a:p>
          <a:p>
            <a:pPr lvl="1" eaLnBrk="1" hangingPunct="1"/>
            <a:r>
              <a:rPr lang="de-DE" sz="2400" dirty="0">
                <a:latin typeface="Candara" panose="020E0502030303020204" pitchFamily="34" charset="0"/>
              </a:rPr>
              <a:t>European Union</a:t>
            </a:r>
          </a:p>
          <a:p>
            <a:pPr lvl="1" eaLnBrk="1" hangingPunct="1"/>
            <a:r>
              <a:rPr lang="de-DE" sz="2400" b="1" dirty="0">
                <a:latin typeface="Candara" panose="020E0502030303020204" pitchFamily="34" charset="0"/>
              </a:rPr>
              <a:t>United Kingdom</a:t>
            </a:r>
          </a:p>
          <a:p>
            <a:pPr lvl="1" eaLnBrk="1" hangingPunct="1"/>
            <a:r>
              <a:rPr lang="de-DE" sz="2400" dirty="0">
                <a:latin typeface="Candara" panose="020E0502030303020204" pitchFamily="34" charset="0"/>
              </a:rPr>
              <a:t>Border adjustments</a:t>
            </a:r>
          </a:p>
          <a:p>
            <a:pPr eaLnBrk="1" hangingPunct="1"/>
            <a:r>
              <a:rPr lang="de-DE" sz="2800" dirty="0">
                <a:latin typeface="Candara" panose="020E0502030303020204" pitchFamily="34" charset="0"/>
              </a:rPr>
              <a:t>Clean Development Mechanism</a:t>
            </a:r>
          </a:p>
          <a:p>
            <a:pPr eaLnBrk="1" hangingPunct="1"/>
            <a:r>
              <a:rPr lang="de-DE" sz="2800" dirty="0">
                <a:latin typeface="Candara" panose="020E0502030303020204" pitchFamily="34" charset="0"/>
              </a:rPr>
              <a:t>Technological change</a:t>
            </a:r>
            <a:endParaRPr lang="de-DE" sz="2800" dirty="0">
              <a:latin typeface="Comic Sans MS" pitchFamily="66" charset="0"/>
            </a:endParaRPr>
          </a:p>
        </p:txBody>
      </p:sp>
    </p:spTree>
    <p:extLst>
      <p:ext uri="{BB962C8B-B14F-4D97-AF65-F5344CB8AC3E}">
        <p14:creationId xmlns:p14="http://schemas.microsoft.com/office/powerpoint/2010/main" val="12612039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4213" y="0"/>
            <a:ext cx="7772400" cy="1143000"/>
          </a:xfrm>
        </p:spPr>
        <p:txBody>
          <a:bodyPr/>
          <a:lstStyle/>
          <a:p>
            <a:r>
              <a:rPr lang="de-DE" sz="3600" dirty="0">
                <a:latin typeface="Candara" panose="020E0502030303020204" pitchFamily="34" charset="0"/>
              </a:rPr>
              <a:t>UK ETS</a:t>
            </a:r>
            <a:endParaRPr lang="en-GB" sz="3600" dirty="0">
              <a:latin typeface="Candara" panose="020E0502030303020204" pitchFamily="34" charset="0"/>
            </a:endParaRPr>
          </a:p>
        </p:txBody>
      </p:sp>
      <p:sp>
        <p:nvSpPr>
          <p:cNvPr id="31747" name="Rectangle 3"/>
          <p:cNvSpPr>
            <a:spLocks noGrp="1" noChangeArrowheads="1"/>
          </p:cNvSpPr>
          <p:nvPr>
            <p:ph type="body" idx="1"/>
          </p:nvPr>
        </p:nvSpPr>
        <p:spPr>
          <a:xfrm>
            <a:off x="611188" y="1052513"/>
            <a:ext cx="7772400" cy="5113337"/>
          </a:xfrm>
        </p:spPr>
        <p:txBody>
          <a:bodyPr/>
          <a:lstStyle/>
          <a:p>
            <a:pPr>
              <a:lnSpc>
                <a:spcPct val="90000"/>
              </a:lnSpc>
            </a:pPr>
            <a:r>
              <a:rPr lang="en-GB" sz="2800" dirty="0">
                <a:latin typeface="Candara" panose="020E0502030303020204" pitchFamily="34" charset="0"/>
              </a:rPr>
              <a:t>The UK ETS “started” on 1 Jan 2021</a:t>
            </a:r>
          </a:p>
          <a:p>
            <a:pPr>
              <a:lnSpc>
                <a:spcPct val="90000"/>
              </a:lnSpc>
            </a:pPr>
            <a:r>
              <a:rPr lang="en-GB" sz="2800" dirty="0">
                <a:latin typeface="Candara" panose="020E0502030303020204" pitchFamily="34" charset="0"/>
              </a:rPr>
              <a:t>This was not necessary</a:t>
            </a:r>
          </a:p>
          <a:p>
            <a:pPr lvl="1">
              <a:lnSpc>
                <a:spcPct val="90000"/>
              </a:lnSpc>
            </a:pPr>
            <a:r>
              <a:rPr lang="en-GB" sz="2400" dirty="0">
                <a:latin typeface="Candara" panose="020E0502030303020204" pitchFamily="34" charset="0"/>
              </a:rPr>
              <a:t>Iceland, Liechtenstein and Norway</a:t>
            </a:r>
          </a:p>
          <a:p>
            <a:pPr>
              <a:lnSpc>
                <a:spcPct val="90000"/>
              </a:lnSpc>
            </a:pPr>
            <a:r>
              <a:rPr lang="en-GB" sz="2800" dirty="0">
                <a:latin typeface="Candara" panose="020E0502030303020204" pitchFamily="34" charset="0"/>
              </a:rPr>
              <a:t>UK dithered about whether or not to stay in the EU, which meant that UK companies lost their free allocation of permits in 2018</a:t>
            </a:r>
          </a:p>
          <a:p>
            <a:pPr lvl="1">
              <a:lnSpc>
                <a:spcPct val="90000"/>
              </a:lnSpc>
            </a:pPr>
            <a:r>
              <a:rPr lang="en-GB" sz="2400" dirty="0">
                <a:latin typeface="Candara" panose="020E0502030303020204" pitchFamily="34" charset="0"/>
              </a:rPr>
              <a:t>One factor in the bankruptcy of British Steel</a:t>
            </a:r>
          </a:p>
          <a:p>
            <a:pPr>
              <a:lnSpc>
                <a:spcPct val="90000"/>
              </a:lnSpc>
            </a:pPr>
            <a:r>
              <a:rPr lang="en-GB" sz="2800" dirty="0">
                <a:latin typeface="Candara" panose="020E0502030303020204" pitchFamily="34" charset="0"/>
              </a:rPr>
              <a:t>HMG not sure carbon tax or tradable permits</a:t>
            </a:r>
          </a:p>
          <a:p>
            <a:pPr lvl="1">
              <a:lnSpc>
                <a:spcPct val="90000"/>
              </a:lnSpc>
            </a:pPr>
            <a:r>
              <a:rPr lang="en-GB" sz="2400" dirty="0">
                <a:latin typeface="Candara" panose="020E0502030303020204" pitchFamily="34" charset="0"/>
              </a:rPr>
              <a:t>First trade was on 19 May 2021</a:t>
            </a:r>
          </a:p>
          <a:p>
            <a:pPr>
              <a:lnSpc>
                <a:spcPct val="90000"/>
              </a:lnSpc>
            </a:pPr>
            <a:r>
              <a:rPr lang="en-GB" sz="2800" dirty="0">
                <a:latin typeface="Candara" panose="020E0502030303020204" pitchFamily="34" charset="0"/>
              </a:rPr>
              <a:t>UK ETS is a carbon copy of EU ETS</a:t>
            </a:r>
          </a:p>
          <a:p>
            <a:pPr lvl="1">
              <a:lnSpc>
                <a:spcPct val="90000"/>
              </a:lnSpc>
            </a:pPr>
            <a:r>
              <a:rPr lang="en-GB" sz="2400" dirty="0">
                <a:latin typeface="Candara" panose="020E0502030303020204" pitchFamily="34" charset="0"/>
              </a:rPr>
              <a:t>except Cost Containment Mechanism</a:t>
            </a:r>
          </a:p>
          <a:p>
            <a:pPr lvl="1">
              <a:lnSpc>
                <a:spcPct val="90000"/>
              </a:lnSpc>
            </a:pPr>
            <a:r>
              <a:rPr lang="en-GB" sz="2400" dirty="0">
                <a:latin typeface="Candara" panose="020E0502030303020204" pitchFamily="34" charset="0"/>
              </a:rPr>
              <a:t>If average price is greater than price of previous 2 years for 3 months in a row, then nothing happens</a:t>
            </a:r>
          </a:p>
          <a:p>
            <a:pPr>
              <a:lnSpc>
                <a:spcPct val="90000"/>
              </a:lnSpc>
            </a:pPr>
            <a:endParaRPr lang="en-GB" sz="2800" dirty="0">
              <a:latin typeface="Candara" panose="020E0502030303020204" pitchFamily="34" charset="0"/>
            </a:endParaRPr>
          </a:p>
          <a:p>
            <a:pPr lvl="1">
              <a:lnSpc>
                <a:spcPct val="90000"/>
              </a:lnSpc>
            </a:pPr>
            <a:endParaRPr lang="en-GB" sz="2400" dirty="0">
              <a:latin typeface="Candara" panose="020E0502030303020204" pitchFamily="34" charset="0"/>
            </a:endParaRPr>
          </a:p>
        </p:txBody>
      </p:sp>
    </p:spTree>
    <p:extLst>
      <p:ext uri="{BB962C8B-B14F-4D97-AF65-F5344CB8AC3E}">
        <p14:creationId xmlns:p14="http://schemas.microsoft.com/office/powerpoint/2010/main" val="26433798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C8E895-9988-EC81-482A-8F13D6C06867}"/>
              </a:ext>
            </a:extLst>
          </p:cNvPr>
          <p:cNvPicPr>
            <a:picLocks noChangeAspect="1"/>
          </p:cNvPicPr>
          <p:nvPr/>
        </p:nvPicPr>
        <p:blipFill>
          <a:blip r:embed="rId2"/>
          <a:stretch>
            <a:fillRect/>
          </a:stretch>
        </p:blipFill>
        <p:spPr>
          <a:xfrm>
            <a:off x="21680" y="0"/>
            <a:ext cx="9105370" cy="6597352"/>
          </a:xfrm>
          <a:prstGeom prst="rect">
            <a:avLst/>
          </a:prstGeom>
        </p:spPr>
      </p:pic>
    </p:spTree>
    <p:extLst>
      <p:ext uri="{BB962C8B-B14F-4D97-AF65-F5344CB8AC3E}">
        <p14:creationId xmlns:p14="http://schemas.microsoft.com/office/powerpoint/2010/main" val="22218432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4213" y="0"/>
            <a:ext cx="7772400" cy="1143000"/>
          </a:xfrm>
        </p:spPr>
        <p:txBody>
          <a:bodyPr/>
          <a:lstStyle/>
          <a:p>
            <a:r>
              <a:rPr lang="de-DE" sz="3600" dirty="0">
                <a:latin typeface="Candara" panose="020E0502030303020204" pitchFamily="34" charset="0"/>
              </a:rPr>
              <a:t>UK ETS</a:t>
            </a:r>
            <a:endParaRPr lang="en-GB" sz="3600" dirty="0">
              <a:latin typeface="Candara" panose="020E0502030303020204" pitchFamily="34" charset="0"/>
            </a:endParaRPr>
          </a:p>
        </p:txBody>
      </p:sp>
      <p:sp>
        <p:nvSpPr>
          <p:cNvPr id="31747" name="Rectangle 3"/>
          <p:cNvSpPr>
            <a:spLocks noGrp="1" noChangeArrowheads="1"/>
          </p:cNvSpPr>
          <p:nvPr>
            <p:ph type="body" idx="1"/>
          </p:nvPr>
        </p:nvSpPr>
        <p:spPr>
          <a:xfrm>
            <a:off x="611188" y="1052513"/>
            <a:ext cx="7772400" cy="5113337"/>
          </a:xfrm>
        </p:spPr>
        <p:txBody>
          <a:bodyPr/>
          <a:lstStyle/>
          <a:p>
            <a:pPr>
              <a:lnSpc>
                <a:spcPct val="90000"/>
              </a:lnSpc>
            </a:pPr>
            <a:r>
              <a:rPr lang="de-DE" sz="2800" dirty="0">
                <a:latin typeface="Candara" panose="020E0502030303020204" pitchFamily="34" charset="0"/>
              </a:rPr>
              <a:t>Average price in 2021 £55.59/tCO2</a:t>
            </a:r>
          </a:p>
          <a:p>
            <a:pPr>
              <a:lnSpc>
                <a:spcPct val="90000"/>
              </a:lnSpc>
            </a:pPr>
            <a:r>
              <a:rPr lang="de-DE" sz="2800" dirty="0">
                <a:latin typeface="Candara" panose="020E0502030303020204" pitchFamily="34" charset="0"/>
              </a:rPr>
              <a:t>Average price in EU: €49.43/tCO2 = £41.34/tCO2</a:t>
            </a:r>
          </a:p>
          <a:p>
            <a:pPr>
              <a:lnSpc>
                <a:spcPct val="90000"/>
              </a:lnSpc>
            </a:pPr>
            <a:endParaRPr lang="de-DE" sz="2800" dirty="0">
              <a:latin typeface="Candara" panose="020E0502030303020204" pitchFamily="34" charset="0"/>
            </a:endParaRPr>
          </a:p>
          <a:p>
            <a:pPr>
              <a:lnSpc>
                <a:spcPct val="90000"/>
              </a:lnSpc>
            </a:pPr>
            <a:r>
              <a:rPr lang="de-DE" sz="2800" dirty="0">
                <a:latin typeface="Candara" panose="020E0502030303020204" pitchFamily="34" charset="0"/>
              </a:rPr>
              <a:t>Number of permits: 84 mln tCO2</a:t>
            </a:r>
          </a:p>
          <a:p>
            <a:pPr>
              <a:lnSpc>
                <a:spcPct val="90000"/>
              </a:lnSpc>
            </a:pPr>
            <a:endParaRPr lang="de-DE" sz="2800" dirty="0">
              <a:latin typeface="Candara" panose="020E0502030303020204" pitchFamily="34" charset="0"/>
            </a:endParaRPr>
          </a:p>
          <a:p>
            <a:pPr>
              <a:lnSpc>
                <a:spcPct val="90000"/>
              </a:lnSpc>
            </a:pPr>
            <a:r>
              <a:rPr lang="de-DE" sz="2800" dirty="0">
                <a:latin typeface="Candara" panose="020E0502030303020204" pitchFamily="34" charset="0"/>
              </a:rPr>
              <a:t>Cost: £14.15/tCO2 * 84,867,000 tCO2 = £1,200,868,050</a:t>
            </a:r>
          </a:p>
        </p:txBody>
      </p:sp>
    </p:spTree>
    <p:extLst>
      <p:ext uri="{BB962C8B-B14F-4D97-AF65-F5344CB8AC3E}">
        <p14:creationId xmlns:p14="http://schemas.microsoft.com/office/powerpoint/2010/main" val="35327746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2768" y="0"/>
            <a:ext cx="7772400" cy="1143000"/>
          </a:xfrm>
        </p:spPr>
        <p:txBody>
          <a:bodyPr/>
          <a:lstStyle/>
          <a:p>
            <a:pPr eaLnBrk="1" hangingPunct="1"/>
            <a:r>
              <a:rPr lang="de-DE" sz="3600" dirty="0">
                <a:latin typeface="Candara" panose="020E0502030303020204" pitchFamily="34" charset="0"/>
              </a:rPr>
              <a:t>Policy instruments</a:t>
            </a:r>
            <a:endParaRPr lang="en-GB" sz="3600" dirty="0">
              <a:latin typeface="Candara" panose="020E0502030303020204" pitchFamily="34" charset="0"/>
            </a:endParaRPr>
          </a:p>
        </p:txBody>
      </p:sp>
      <p:sp>
        <p:nvSpPr>
          <p:cNvPr id="4099" name="Rectangle 3"/>
          <p:cNvSpPr>
            <a:spLocks noGrp="1" noChangeArrowheads="1"/>
          </p:cNvSpPr>
          <p:nvPr>
            <p:ph type="body" idx="1"/>
          </p:nvPr>
        </p:nvSpPr>
        <p:spPr>
          <a:xfrm>
            <a:off x="682768" y="1143000"/>
            <a:ext cx="7772400" cy="4114800"/>
          </a:xfrm>
        </p:spPr>
        <p:txBody>
          <a:bodyPr/>
          <a:lstStyle/>
          <a:p>
            <a:pPr eaLnBrk="1" hangingPunct="1"/>
            <a:r>
              <a:rPr lang="de-DE" dirty="0">
                <a:latin typeface="Candara" panose="020E0502030303020204" pitchFamily="34" charset="0"/>
              </a:rPr>
              <a:t>Instruments recap</a:t>
            </a:r>
          </a:p>
          <a:p>
            <a:pPr lvl="1" eaLnBrk="1" hangingPunct="1"/>
            <a:r>
              <a:rPr lang="de-DE" sz="2400" dirty="0">
                <a:latin typeface="Candara" panose="020E0502030303020204" pitchFamily="34" charset="0"/>
              </a:rPr>
              <a:t>Coase Theorem</a:t>
            </a:r>
          </a:p>
          <a:p>
            <a:pPr lvl="1" eaLnBrk="1" hangingPunct="1"/>
            <a:r>
              <a:rPr lang="de-DE" sz="2400" dirty="0">
                <a:latin typeface="Candara" panose="020E0502030303020204" pitchFamily="34" charset="0"/>
              </a:rPr>
              <a:t>Weitzman Theorem</a:t>
            </a:r>
          </a:p>
          <a:p>
            <a:pPr eaLnBrk="1" hangingPunct="1"/>
            <a:r>
              <a:rPr lang="de-DE" sz="2800" dirty="0">
                <a:latin typeface="Candara" panose="020E0502030303020204" pitchFamily="34" charset="0"/>
              </a:rPr>
              <a:t>Tradable Emission Permits</a:t>
            </a:r>
          </a:p>
          <a:p>
            <a:pPr lvl="1" eaLnBrk="1" hangingPunct="1"/>
            <a:r>
              <a:rPr lang="de-DE" sz="2400" dirty="0">
                <a:latin typeface="Candara" panose="020E0502030303020204" pitchFamily="34" charset="0"/>
              </a:rPr>
              <a:t>International</a:t>
            </a:r>
          </a:p>
          <a:p>
            <a:pPr lvl="1" eaLnBrk="1" hangingPunct="1"/>
            <a:r>
              <a:rPr lang="de-DE" sz="2400" dirty="0">
                <a:latin typeface="Candara" panose="020E0502030303020204" pitchFamily="34" charset="0"/>
              </a:rPr>
              <a:t>European Union</a:t>
            </a:r>
          </a:p>
          <a:p>
            <a:pPr lvl="1" eaLnBrk="1" hangingPunct="1"/>
            <a:r>
              <a:rPr lang="de-DE" sz="2400" dirty="0">
                <a:latin typeface="Candara" panose="020E0502030303020204" pitchFamily="34" charset="0"/>
              </a:rPr>
              <a:t>United Kingdom</a:t>
            </a:r>
          </a:p>
          <a:p>
            <a:pPr lvl="1" eaLnBrk="1" hangingPunct="1"/>
            <a:r>
              <a:rPr lang="de-DE" sz="2400" b="1" dirty="0">
                <a:latin typeface="Candara" panose="020E0502030303020204" pitchFamily="34" charset="0"/>
              </a:rPr>
              <a:t>Border adjustments</a:t>
            </a:r>
          </a:p>
          <a:p>
            <a:pPr eaLnBrk="1" hangingPunct="1"/>
            <a:r>
              <a:rPr lang="de-DE" sz="2800" dirty="0">
                <a:latin typeface="Candara" panose="020E0502030303020204" pitchFamily="34" charset="0"/>
              </a:rPr>
              <a:t>Clean Development Mechanism</a:t>
            </a:r>
          </a:p>
          <a:p>
            <a:pPr eaLnBrk="1" hangingPunct="1"/>
            <a:r>
              <a:rPr lang="de-DE" sz="2800" dirty="0">
                <a:latin typeface="Candara" panose="020E0502030303020204" pitchFamily="34" charset="0"/>
              </a:rPr>
              <a:t>Technological change</a:t>
            </a:r>
            <a:endParaRPr lang="de-DE" sz="2800" dirty="0">
              <a:latin typeface="Comic Sans MS" pitchFamily="66" charset="0"/>
            </a:endParaRPr>
          </a:p>
        </p:txBody>
      </p:sp>
    </p:spTree>
    <p:extLst>
      <p:ext uri="{BB962C8B-B14F-4D97-AF65-F5344CB8AC3E}">
        <p14:creationId xmlns:p14="http://schemas.microsoft.com/office/powerpoint/2010/main" val="12589769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4213" y="0"/>
            <a:ext cx="7772400" cy="1143000"/>
          </a:xfrm>
        </p:spPr>
        <p:txBody>
          <a:bodyPr/>
          <a:lstStyle/>
          <a:p>
            <a:r>
              <a:rPr lang="de-DE" sz="3600" dirty="0">
                <a:latin typeface="Candara" panose="020E0502030303020204" pitchFamily="34" charset="0"/>
              </a:rPr>
              <a:t>Border adjustments</a:t>
            </a:r>
            <a:endParaRPr lang="en-GB" sz="3600" dirty="0">
              <a:latin typeface="Candara" panose="020E0502030303020204" pitchFamily="34" charset="0"/>
            </a:endParaRPr>
          </a:p>
        </p:txBody>
      </p:sp>
      <p:sp>
        <p:nvSpPr>
          <p:cNvPr id="31747" name="Rectangle 3"/>
          <p:cNvSpPr>
            <a:spLocks noGrp="1" noChangeArrowheads="1"/>
          </p:cNvSpPr>
          <p:nvPr>
            <p:ph type="body" idx="1"/>
          </p:nvPr>
        </p:nvSpPr>
        <p:spPr>
          <a:xfrm>
            <a:off x="611188" y="1052513"/>
            <a:ext cx="7772400" cy="5113337"/>
          </a:xfrm>
        </p:spPr>
        <p:txBody>
          <a:bodyPr/>
          <a:lstStyle/>
          <a:p>
            <a:pPr>
              <a:lnSpc>
                <a:spcPct val="90000"/>
              </a:lnSpc>
            </a:pPr>
            <a:r>
              <a:rPr lang="de-DE" sz="2800" dirty="0">
                <a:latin typeface="Candara" panose="020E0502030303020204" pitchFamily="34" charset="0"/>
              </a:rPr>
              <a:t>Allocation in EU and UK ETS is a mix of auctioned and grandparented permits</a:t>
            </a:r>
          </a:p>
          <a:p>
            <a:pPr>
              <a:lnSpc>
                <a:spcPct val="90000"/>
              </a:lnSpc>
            </a:pPr>
            <a:r>
              <a:rPr lang="de-DE" sz="2800" dirty="0">
                <a:latin typeface="Candara" panose="020E0502030303020204" pitchFamily="34" charset="0"/>
              </a:rPr>
              <a:t>EU has long tried to reduce grandparenting</a:t>
            </a:r>
          </a:p>
          <a:p>
            <a:pPr>
              <a:lnSpc>
                <a:spcPct val="90000"/>
              </a:lnSpc>
            </a:pPr>
            <a:r>
              <a:rPr lang="de-DE" sz="2800" dirty="0">
                <a:latin typeface="Candara" panose="020E0502030303020204" pitchFamily="34" charset="0"/>
              </a:rPr>
              <a:t>Grandparenting continues in sectors that are exposed to international trade</a:t>
            </a:r>
          </a:p>
          <a:p>
            <a:pPr lvl="1">
              <a:lnSpc>
                <a:spcPct val="90000"/>
              </a:lnSpc>
            </a:pPr>
            <a:r>
              <a:rPr lang="de-DE" sz="2400" dirty="0">
                <a:latin typeface="Candara" panose="020E0502030303020204" pitchFamily="34" charset="0"/>
              </a:rPr>
              <a:t>Domestic steel, with a carbon price, competes with imported steel, without a carbon price</a:t>
            </a:r>
          </a:p>
          <a:p>
            <a:pPr>
              <a:lnSpc>
                <a:spcPct val="90000"/>
              </a:lnSpc>
            </a:pPr>
            <a:r>
              <a:rPr lang="de-DE" sz="2800" dirty="0">
                <a:latin typeface="Candara" panose="020E0502030303020204" pitchFamily="34" charset="0"/>
              </a:rPr>
              <a:t>These sectors receive free permits, which is essentially a capital subsidy</a:t>
            </a:r>
          </a:p>
          <a:p>
            <a:pPr>
              <a:lnSpc>
                <a:spcPct val="90000"/>
              </a:lnSpc>
            </a:pPr>
            <a:endParaRPr lang="de-DE" sz="2800" dirty="0">
              <a:latin typeface="Candara" panose="020E0502030303020204" pitchFamily="34" charset="0"/>
            </a:endParaRPr>
          </a:p>
        </p:txBody>
      </p:sp>
    </p:spTree>
    <p:extLst>
      <p:ext uri="{BB962C8B-B14F-4D97-AF65-F5344CB8AC3E}">
        <p14:creationId xmlns:p14="http://schemas.microsoft.com/office/powerpoint/2010/main" val="24899779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4213" y="0"/>
            <a:ext cx="7772400" cy="1143000"/>
          </a:xfrm>
        </p:spPr>
        <p:txBody>
          <a:bodyPr/>
          <a:lstStyle/>
          <a:p>
            <a:r>
              <a:rPr lang="de-DE" sz="3600" dirty="0">
                <a:latin typeface="Candara" panose="020E0502030303020204" pitchFamily="34" charset="0"/>
              </a:rPr>
              <a:t>Border adjustments</a:t>
            </a:r>
            <a:endParaRPr lang="en-GB" sz="3600" dirty="0">
              <a:latin typeface="Candara" panose="020E0502030303020204" pitchFamily="34" charset="0"/>
            </a:endParaRPr>
          </a:p>
        </p:txBody>
      </p:sp>
      <p:sp>
        <p:nvSpPr>
          <p:cNvPr id="31747" name="Rectangle 3"/>
          <p:cNvSpPr>
            <a:spLocks noGrp="1" noChangeArrowheads="1"/>
          </p:cNvSpPr>
          <p:nvPr>
            <p:ph type="body" idx="1"/>
          </p:nvPr>
        </p:nvSpPr>
        <p:spPr>
          <a:xfrm>
            <a:off x="611188" y="1052513"/>
            <a:ext cx="7772400" cy="5113337"/>
          </a:xfrm>
        </p:spPr>
        <p:txBody>
          <a:bodyPr/>
          <a:lstStyle/>
          <a:p>
            <a:pPr>
              <a:lnSpc>
                <a:spcPct val="90000"/>
              </a:lnSpc>
            </a:pPr>
            <a:r>
              <a:rPr lang="de-DE" sz="2800" dirty="0">
                <a:latin typeface="Candara" panose="020E0502030303020204" pitchFamily="34" charset="0"/>
              </a:rPr>
              <a:t>The EU hopes to introduce a border adjustment in lieu of grandparenting</a:t>
            </a:r>
          </a:p>
          <a:p>
            <a:pPr>
              <a:lnSpc>
                <a:spcPct val="90000"/>
              </a:lnSpc>
            </a:pPr>
            <a:r>
              <a:rPr lang="de-DE" sz="2800" dirty="0">
                <a:latin typeface="Candara" panose="020E0502030303020204" pitchFamily="34" charset="0"/>
              </a:rPr>
              <a:t>Under WTO rules, an emissions tax on domestic production can be rebated on exports, levied on imports</a:t>
            </a:r>
          </a:p>
          <a:p>
            <a:pPr>
              <a:lnSpc>
                <a:spcPct val="90000"/>
              </a:lnSpc>
            </a:pPr>
            <a:r>
              <a:rPr lang="de-DE" sz="2800" dirty="0">
                <a:latin typeface="Candara" panose="020E0502030303020204" pitchFamily="34" charset="0"/>
              </a:rPr>
              <a:t>The main disputes are over whether foreign production is not discriminated against</a:t>
            </a:r>
          </a:p>
          <a:p>
            <a:pPr>
              <a:lnSpc>
                <a:spcPct val="90000"/>
              </a:lnSpc>
            </a:pPr>
            <a:r>
              <a:rPr lang="de-DE" sz="2800" dirty="0">
                <a:latin typeface="Candara" panose="020E0502030303020204" pitchFamily="34" charset="0"/>
              </a:rPr>
              <a:t>Tradable permits are no taxes, however</a:t>
            </a:r>
          </a:p>
          <a:p>
            <a:pPr>
              <a:lnSpc>
                <a:spcPct val="90000"/>
              </a:lnSpc>
            </a:pPr>
            <a:r>
              <a:rPr lang="de-DE" sz="2800" dirty="0">
                <a:latin typeface="Candara" panose="020E0502030303020204" pitchFamily="34" charset="0"/>
              </a:rPr>
              <a:t>EU will issue certificates, sell to importers at the permit price</a:t>
            </a:r>
          </a:p>
          <a:p>
            <a:pPr>
              <a:lnSpc>
                <a:spcPct val="90000"/>
              </a:lnSpc>
            </a:pPr>
            <a:r>
              <a:rPr lang="de-DE" sz="2800" dirty="0">
                <a:latin typeface="Candara" panose="020E0502030303020204" pitchFamily="34" charset="0"/>
              </a:rPr>
              <a:t>Certificates are not permits: No cap on imported emissions</a:t>
            </a:r>
          </a:p>
          <a:p>
            <a:pPr>
              <a:lnSpc>
                <a:spcPct val="90000"/>
              </a:lnSpc>
            </a:pPr>
            <a:endParaRPr lang="de-DE" sz="2800" dirty="0">
              <a:latin typeface="Candara" panose="020E0502030303020204" pitchFamily="34" charset="0"/>
            </a:endParaRPr>
          </a:p>
        </p:txBody>
      </p:sp>
    </p:spTree>
    <p:extLst>
      <p:ext uri="{BB962C8B-B14F-4D97-AF65-F5344CB8AC3E}">
        <p14:creationId xmlns:p14="http://schemas.microsoft.com/office/powerpoint/2010/main" val="34274877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2768" y="0"/>
            <a:ext cx="7772400" cy="1143000"/>
          </a:xfrm>
        </p:spPr>
        <p:txBody>
          <a:bodyPr/>
          <a:lstStyle/>
          <a:p>
            <a:pPr eaLnBrk="1" hangingPunct="1"/>
            <a:r>
              <a:rPr lang="de-DE" sz="3600" dirty="0">
                <a:latin typeface="Candara" panose="020E0502030303020204" pitchFamily="34" charset="0"/>
              </a:rPr>
              <a:t>Policy instruments</a:t>
            </a:r>
            <a:endParaRPr lang="en-GB" sz="3600" dirty="0">
              <a:latin typeface="Candara" panose="020E0502030303020204" pitchFamily="34" charset="0"/>
            </a:endParaRPr>
          </a:p>
        </p:txBody>
      </p:sp>
      <p:sp>
        <p:nvSpPr>
          <p:cNvPr id="4099" name="Rectangle 3"/>
          <p:cNvSpPr>
            <a:spLocks noGrp="1" noChangeArrowheads="1"/>
          </p:cNvSpPr>
          <p:nvPr>
            <p:ph type="body" idx="1"/>
          </p:nvPr>
        </p:nvSpPr>
        <p:spPr>
          <a:xfrm>
            <a:off x="682768" y="1143000"/>
            <a:ext cx="7772400" cy="4114800"/>
          </a:xfrm>
        </p:spPr>
        <p:txBody>
          <a:bodyPr/>
          <a:lstStyle/>
          <a:p>
            <a:pPr eaLnBrk="1" hangingPunct="1"/>
            <a:r>
              <a:rPr lang="de-DE" dirty="0">
                <a:latin typeface="Candara" panose="020E0502030303020204" pitchFamily="34" charset="0"/>
              </a:rPr>
              <a:t>Instruments recap</a:t>
            </a:r>
          </a:p>
          <a:p>
            <a:pPr lvl="1" eaLnBrk="1" hangingPunct="1"/>
            <a:r>
              <a:rPr lang="de-DE" sz="2400" dirty="0">
                <a:latin typeface="Candara" panose="020E0502030303020204" pitchFamily="34" charset="0"/>
              </a:rPr>
              <a:t>Coase Theorem</a:t>
            </a:r>
          </a:p>
          <a:p>
            <a:pPr lvl="1" eaLnBrk="1" hangingPunct="1"/>
            <a:r>
              <a:rPr lang="de-DE" sz="2400" dirty="0">
                <a:latin typeface="Candara" panose="020E0502030303020204" pitchFamily="34" charset="0"/>
              </a:rPr>
              <a:t>Weitzman Theorem</a:t>
            </a:r>
          </a:p>
          <a:p>
            <a:pPr eaLnBrk="1" hangingPunct="1"/>
            <a:r>
              <a:rPr lang="de-DE" sz="2800" dirty="0">
                <a:latin typeface="Candara" panose="020E0502030303020204" pitchFamily="34" charset="0"/>
              </a:rPr>
              <a:t>Tradable Emission Permits</a:t>
            </a:r>
          </a:p>
          <a:p>
            <a:pPr lvl="1" eaLnBrk="1" hangingPunct="1"/>
            <a:r>
              <a:rPr lang="de-DE" sz="2400" dirty="0">
                <a:latin typeface="Candara" panose="020E0502030303020204" pitchFamily="34" charset="0"/>
              </a:rPr>
              <a:t>International</a:t>
            </a:r>
          </a:p>
          <a:p>
            <a:pPr lvl="1" eaLnBrk="1" hangingPunct="1"/>
            <a:r>
              <a:rPr lang="de-DE" sz="2400" dirty="0">
                <a:latin typeface="Candara" panose="020E0502030303020204" pitchFamily="34" charset="0"/>
              </a:rPr>
              <a:t>European Union</a:t>
            </a:r>
          </a:p>
          <a:p>
            <a:pPr lvl="1" eaLnBrk="1" hangingPunct="1"/>
            <a:r>
              <a:rPr lang="de-DE" sz="2400" dirty="0">
                <a:latin typeface="Candara" panose="020E0502030303020204" pitchFamily="34" charset="0"/>
              </a:rPr>
              <a:t>United Kingdom</a:t>
            </a:r>
          </a:p>
          <a:p>
            <a:pPr lvl="1" eaLnBrk="1" hangingPunct="1"/>
            <a:r>
              <a:rPr lang="de-DE" sz="2400" dirty="0">
                <a:latin typeface="Candara" panose="020E0502030303020204" pitchFamily="34" charset="0"/>
              </a:rPr>
              <a:t>Border adjustments</a:t>
            </a:r>
          </a:p>
          <a:p>
            <a:pPr eaLnBrk="1" hangingPunct="1"/>
            <a:r>
              <a:rPr lang="de-DE" sz="2800" b="1" dirty="0">
                <a:latin typeface="Candara" panose="020E0502030303020204" pitchFamily="34" charset="0"/>
              </a:rPr>
              <a:t>Clean Development Mechanism</a:t>
            </a:r>
          </a:p>
          <a:p>
            <a:pPr eaLnBrk="1" hangingPunct="1"/>
            <a:r>
              <a:rPr lang="de-DE" sz="2800" dirty="0">
                <a:latin typeface="Candara" panose="020E0502030303020204" pitchFamily="34" charset="0"/>
              </a:rPr>
              <a:t>Technological change</a:t>
            </a:r>
            <a:endParaRPr lang="de-DE" sz="2800" dirty="0">
              <a:latin typeface="Comic Sans MS" pitchFamily="66" charset="0"/>
            </a:endParaRPr>
          </a:p>
        </p:txBody>
      </p:sp>
    </p:spTree>
    <p:extLst>
      <p:ext uri="{BB962C8B-B14F-4D97-AF65-F5344CB8AC3E}">
        <p14:creationId xmlns:p14="http://schemas.microsoft.com/office/powerpoint/2010/main" val="20917299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4213" y="0"/>
            <a:ext cx="7772400" cy="1143000"/>
          </a:xfrm>
        </p:spPr>
        <p:txBody>
          <a:bodyPr/>
          <a:lstStyle/>
          <a:p>
            <a:r>
              <a:rPr lang="de-DE" sz="3600" dirty="0">
                <a:latin typeface="Candara" panose="020E0502030303020204" pitchFamily="34" charset="0"/>
              </a:rPr>
              <a:t>Clean Development Mechanism</a:t>
            </a:r>
            <a:endParaRPr lang="en-GB" sz="3600" dirty="0">
              <a:latin typeface="Candara" panose="020E0502030303020204" pitchFamily="34" charset="0"/>
            </a:endParaRPr>
          </a:p>
        </p:txBody>
      </p:sp>
      <p:sp>
        <p:nvSpPr>
          <p:cNvPr id="31747" name="Rectangle 3"/>
          <p:cNvSpPr>
            <a:spLocks noGrp="1" noChangeArrowheads="1"/>
          </p:cNvSpPr>
          <p:nvPr>
            <p:ph type="body" idx="1"/>
          </p:nvPr>
        </p:nvSpPr>
        <p:spPr>
          <a:xfrm>
            <a:off x="611188" y="1052513"/>
            <a:ext cx="7772400" cy="5113337"/>
          </a:xfrm>
        </p:spPr>
        <p:txBody>
          <a:bodyPr/>
          <a:lstStyle/>
          <a:p>
            <a:pPr>
              <a:lnSpc>
                <a:spcPct val="90000"/>
              </a:lnSpc>
            </a:pPr>
            <a:r>
              <a:rPr lang="de-DE" sz="2800" dirty="0">
                <a:latin typeface="Candara" panose="020E0502030303020204" pitchFamily="34" charset="0"/>
              </a:rPr>
              <a:t>CDM allows rich countries to invest in emission reduction in poor countries</a:t>
            </a:r>
          </a:p>
          <a:p>
            <a:pPr>
              <a:lnSpc>
                <a:spcPct val="90000"/>
              </a:lnSpc>
            </a:pPr>
            <a:r>
              <a:rPr lang="de-DE" sz="2800" dirty="0">
                <a:latin typeface="Candara" panose="020E0502030303020204" pitchFamily="34" charset="0"/>
              </a:rPr>
              <a:t>Poor countries do not have emission targets, so the trade is in Certified Emission Reduction credits (CERs)</a:t>
            </a:r>
          </a:p>
          <a:p>
            <a:pPr>
              <a:lnSpc>
                <a:spcPct val="90000"/>
              </a:lnSpc>
            </a:pPr>
            <a:r>
              <a:rPr lang="de-DE" sz="2800" dirty="0">
                <a:latin typeface="Candara" panose="020E0502030303020204" pitchFamily="34" charset="0"/>
              </a:rPr>
              <a:t>CERs are project-based, difference between emissions as they would be with and without the project</a:t>
            </a:r>
          </a:p>
          <a:p>
            <a:pPr>
              <a:lnSpc>
                <a:spcPct val="90000"/>
              </a:lnSpc>
            </a:pPr>
            <a:r>
              <a:rPr lang="de-DE" sz="2800" dirty="0">
                <a:latin typeface="Candara" panose="020E0502030303020204" pitchFamily="34" charset="0"/>
              </a:rPr>
              <a:t>There is therefore a hefty bureaucracy, which excludes smaller projects and poorer countries, and drives a price wedge between ETS and CER</a:t>
            </a:r>
          </a:p>
        </p:txBody>
      </p:sp>
    </p:spTree>
    <p:extLst>
      <p:ext uri="{BB962C8B-B14F-4D97-AF65-F5344CB8AC3E}">
        <p14:creationId xmlns:p14="http://schemas.microsoft.com/office/powerpoint/2010/main" val="3752470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4213" y="0"/>
            <a:ext cx="7772400" cy="1143000"/>
          </a:xfrm>
        </p:spPr>
        <p:txBody>
          <a:bodyPr/>
          <a:lstStyle/>
          <a:p>
            <a:r>
              <a:rPr lang="de-DE" sz="3600" dirty="0">
                <a:latin typeface="Candara" panose="020E0502030303020204" pitchFamily="34" charset="0"/>
              </a:rPr>
              <a:t>Clean Development Mechanism -2</a:t>
            </a:r>
            <a:endParaRPr lang="en-GB" sz="3600" dirty="0">
              <a:latin typeface="Candara" panose="020E0502030303020204" pitchFamily="34" charset="0"/>
            </a:endParaRPr>
          </a:p>
        </p:txBody>
      </p:sp>
      <p:sp>
        <p:nvSpPr>
          <p:cNvPr id="31747" name="Rectangle 3"/>
          <p:cNvSpPr>
            <a:spLocks noGrp="1" noChangeArrowheads="1"/>
          </p:cNvSpPr>
          <p:nvPr>
            <p:ph type="body" idx="1"/>
          </p:nvPr>
        </p:nvSpPr>
        <p:spPr>
          <a:xfrm>
            <a:off x="611188" y="1052513"/>
            <a:ext cx="7772400" cy="5113337"/>
          </a:xfrm>
        </p:spPr>
        <p:txBody>
          <a:bodyPr/>
          <a:lstStyle/>
          <a:p>
            <a:pPr>
              <a:lnSpc>
                <a:spcPct val="90000"/>
              </a:lnSpc>
            </a:pPr>
            <a:r>
              <a:rPr lang="de-DE" sz="2800" dirty="0">
                <a:latin typeface="Candara" panose="020E0502030303020204" pitchFamily="34" charset="0"/>
              </a:rPr>
              <a:t>Projects can meet all criteria without reducing emissions</a:t>
            </a:r>
          </a:p>
          <a:p>
            <a:pPr>
              <a:lnSpc>
                <a:spcPct val="90000"/>
              </a:lnSpc>
            </a:pPr>
            <a:r>
              <a:rPr lang="de-DE" sz="2800" dirty="0">
                <a:latin typeface="Candara" panose="020E0502030303020204" pitchFamily="34" charset="0"/>
              </a:rPr>
              <a:t>Closing a factory (without reducing overall supply) would earn CERs</a:t>
            </a:r>
          </a:p>
          <a:p>
            <a:pPr>
              <a:lnSpc>
                <a:spcPct val="90000"/>
              </a:lnSpc>
            </a:pPr>
            <a:r>
              <a:rPr lang="de-DE" sz="2800" dirty="0">
                <a:latin typeface="Candara" panose="020E0502030303020204" pitchFamily="34" charset="0"/>
              </a:rPr>
              <a:t>The carbon value of HFC23 far exceeds its market value. It is profitable to build an HFC23 plant, plan to turn it on, sell the carbon credits instead, break it down again, and rebuild under a different name in a different location</a:t>
            </a:r>
          </a:p>
          <a:p>
            <a:pPr>
              <a:lnSpc>
                <a:spcPct val="90000"/>
              </a:lnSpc>
            </a:pPr>
            <a:r>
              <a:rPr lang="de-DE" sz="2800" dirty="0">
                <a:latin typeface="Candara" panose="020E0502030303020204" pitchFamily="34" charset="0"/>
              </a:rPr>
              <a:t>Now forbidden</a:t>
            </a:r>
          </a:p>
        </p:txBody>
      </p:sp>
    </p:spTree>
    <p:extLst>
      <p:ext uri="{BB962C8B-B14F-4D97-AF65-F5344CB8AC3E}">
        <p14:creationId xmlns:p14="http://schemas.microsoft.com/office/powerpoint/2010/main" val="84804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4213" y="0"/>
            <a:ext cx="7772400" cy="1143000"/>
          </a:xfrm>
        </p:spPr>
        <p:txBody>
          <a:bodyPr/>
          <a:lstStyle/>
          <a:p>
            <a:pPr eaLnBrk="1" hangingPunct="1"/>
            <a:r>
              <a:rPr lang="de-DE" sz="3600" dirty="0">
                <a:solidFill>
                  <a:schemeClr val="bg1">
                    <a:lumMod val="50000"/>
                  </a:schemeClr>
                </a:solidFill>
                <a:latin typeface="Candara" panose="020E0502030303020204" pitchFamily="34" charset="0"/>
              </a:rPr>
              <a:t>Taxes and Subsidies</a:t>
            </a:r>
            <a:endParaRPr lang="en-GB" sz="3600" dirty="0">
              <a:solidFill>
                <a:schemeClr val="bg1">
                  <a:lumMod val="50000"/>
                </a:schemeClr>
              </a:solidFill>
              <a:latin typeface="Candara" panose="020E0502030303020204" pitchFamily="34" charset="0"/>
            </a:endParaRPr>
          </a:p>
        </p:txBody>
      </p:sp>
      <p:sp>
        <p:nvSpPr>
          <p:cNvPr id="7171" name="Rectangle 3"/>
          <p:cNvSpPr>
            <a:spLocks noGrp="1" noChangeArrowheads="1"/>
          </p:cNvSpPr>
          <p:nvPr>
            <p:ph type="body" idx="1"/>
          </p:nvPr>
        </p:nvSpPr>
        <p:spPr>
          <a:xfrm>
            <a:off x="684213" y="1052513"/>
            <a:ext cx="7772400" cy="4572000"/>
          </a:xfrm>
        </p:spPr>
        <p:txBody>
          <a:bodyPr/>
          <a:lstStyle/>
          <a:p>
            <a:pPr eaLnBrk="1" hangingPunct="1">
              <a:lnSpc>
                <a:spcPct val="90000"/>
              </a:lnSpc>
            </a:pPr>
            <a:r>
              <a:rPr lang="de-DE" sz="2800" dirty="0">
                <a:solidFill>
                  <a:schemeClr val="bg1">
                    <a:lumMod val="50000"/>
                  </a:schemeClr>
                </a:solidFill>
                <a:latin typeface="Candara" panose="020E0502030303020204" pitchFamily="34" charset="0"/>
              </a:rPr>
              <a:t>Taxes: Pay a charge or levy or penalty for every unit consumed, produced or emitted</a:t>
            </a:r>
          </a:p>
          <a:p>
            <a:pPr eaLnBrk="1" hangingPunct="1">
              <a:lnSpc>
                <a:spcPct val="90000"/>
              </a:lnSpc>
            </a:pPr>
            <a:r>
              <a:rPr lang="de-DE" sz="2800" dirty="0">
                <a:solidFill>
                  <a:schemeClr val="bg1">
                    <a:lumMod val="50000"/>
                  </a:schemeClr>
                </a:solidFill>
                <a:latin typeface="Candara" panose="020E0502030303020204" pitchFamily="34" charset="0"/>
              </a:rPr>
              <a:t>Subsidies: Receive a premium for every unit </a:t>
            </a:r>
            <a:r>
              <a:rPr lang="de-DE" sz="2800" i="1" dirty="0">
                <a:solidFill>
                  <a:schemeClr val="bg1">
                    <a:lumMod val="50000"/>
                  </a:schemeClr>
                </a:solidFill>
                <a:latin typeface="Candara" panose="020E0502030303020204" pitchFamily="34" charset="0"/>
              </a:rPr>
              <a:t>not</a:t>
            </a:r>
            <a:r>
              <a:rPr lang="de-DE" sz="2800" dirty="0">
                <a:solidFill>
                  <a:schemeClr val="bg1">
                    <a:lumMod val="50000"/>
                  </a:schemeClr>
                </a:solidFill>
                <a:latin typeface="Candara" panose="020E0502030303020204" pitchFamily="34" charset="0"/>
              </a:rPr>
              <a:t> consumed, produced or emitted</a:t>
            </a:r>
          </a:p>
          <a:p>
            <a:pPr eaLnBrk="1" hangingPunct="1">
              <a:lnSpc>
                <a:spcPct val="90000"/>
              </a:lnSpc>
            </a:pPr>
            <a:r>
              <a:rPr lang="de-DE" sz="2800" dirty="0">
                <a:solidFill>
                  <a:schemeClr val="bg1">
                    <a:lumMod val="50000"/>
                  </a:schemeClr>
                </a:solidFill>
                <a:latin typeface="Candara" panose="020E0502030303020204" pitchFamily="34" charset="0"/>
              </a:rPr>
              <a:t>Uniform taxes and subsidies have a uniform effect on marginal production costs, thus ensuring efficiency</a:t>
            </a:r>
          </a:p>
          <a:p>
            <a:pPr eaLnBrk="1" hangingPunct="1">
              <a:lnSpc>
                <a:spcPct val="90000"/>
              </a:lnSpc>
            </a:pPr>
            <a:r>
              <a:rPr lang="de-DE" sz="2800" dirty="0">
                <a:solidFill>
                  <a:schemeClr val="bg1">
                    <a:lumMod val="50000"/>
                  </a:schemeClr>
                </a:solidFill>
                <a:latin typeface="Candara" panose="020E0502030303020204" pitchFamily="34" charset="0"/>
              </a:rPr>
              <a:t>Taxes and subsidies have an equivalent effect on emissions in the short run, but have different budgetary distributional, and long-term effects: Taxes increases costs, subsidies lower costs in polluting sectors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2768" y="0"/>
            <a:ext cx="7772400" cy="1143000"/>
          </a:xfrm>
        </p:spPr>
        <p:txBody>
          <a:bodyPr/>
          <a:lstStyle/>
          <a:p>
            <a:pPr eaLnBrk="1" hangingPunct="1"/>
            <a:r>
              <a:rPr lang="de-DE" sz="3600" dirty="0">
                <a:latin typeface="Candara" panose="020E0502030303020204" pitchFamily="34" charset="0"/>
              </a:rPr>
              <a:t>Policy instruments</a:t>
            </a:r>
            <a:endParaRPr lang="en-GB" sz="3600" dirty="0">
              <a:latin typeface="Candara" panose="020E0502030303020204" pitchFamily="34" charset="0"/>
            </a:endParaRPr>
          </a:p>
        </p:txBody>
      </p:sp>
      <p:sp>
        <p:nvSpPr>
          <p:cNvPr id="4099" name="Rectangle 3"/>
          <p:cNvSpPr>
            <a:spLocks noGrp="1" noChangeArrowheads="1"/>
          </p:cNvSpPr>
          <p:nvPr>
            <p:ph type="body" idx="1"/>
          </p:nvPr>
        </p:nvSpPr>
        <p:spPr>
          <a:xfrm>
            <a:off x="682768" y="1143000"/>
            <a:ext cx="7772400" cy="4114800"/>
          </a:xfrm>
        </p:spPr>
        <p:txBody>
          <a:bodyPr/>
          <a:lstStyle/>
          <a:p>
            <a:pPr eaLnBrk="1" hangingPunct="1"/>
            <a:r>
              <a:rPr lang="de-DE" dirty="0">
                <a:latin typeface="Candara" panose="020E0502030303020204" pitchFamily="34" charset="0"/>
              </a:rPr>
              <a:t>Instruments recap</a:t>
            </a:r>
          </a:p>
          <a:p>
            <a:pPr lvl="1" eaLnBrk="1" hangingPunct="1"/>
            <a:r>
              <a:rPr lang="de-DE" sz="2400" dirty="0">
                <a:latin typeface="Candara" panose="020E0502030303020204" pitchFamily="34" charset="0"/>
              </a:rPr>
              <a:t>Coase Theorem</a:t>
            </a:r>
          </a:p>
          <a:p>
            <a:pPr lvl="1" eaLnBrk="1" hangingPunct="1"/>
            <a:r>
              <a:rPr lang="de-DE" sz="2400" dirty="0">
                <a:latin typeface="Candara" panose="020E0502030303020204" pitchFamily="34" charset="0"/>
              </a:rPr>
              <a:t>Weitzman Theorem</a:t>
            </a:r>
          </a:p>
          <a:p>
            <a:pPr eaLnBrk="1" hangingPunct="1"/>
            <a:r>
              <a:rPr lang="de-DE" sz="2800" dirty="0">
                <a:latin typeface="Candara" panose="020E0502030303020204" pitchFamily="34" charset="0"/>
              </a:rPr>
              <a:t>Tradable Emission Permits</a:t>
            </a:r>
          </a:p>
          <a:p>
            <a:pPr lvl="1" eaLnBrk="1" hangingPunct="1"/>
            <a:r>
              <a:rPr lang="de-DE" sz="2400" dirty="0">
                <a:latin typeface="Candara" panose="020E0502030303020204" pitchFamily="34" charset="0"/>
              </a:rPr>
              <a:t>International</a:t>
            </a:r>
          </a:p>
          <a:p>
            <a:pPr lvl="1" eaLnBrk="1" hangingPunct="1"/>
            <a:r>
              <a:rPr lang="de-DE" sz="2400" dirty="0">
                <a:latin typeface="Candara" panose="020E0502030303020204" pitchFamily="34" charset="0"/>
              </a:rPr>
              <a:t>European Union</a:t>
            </a:r>
          </a:p>
          <a:p>
            <a:pPr lvl="1" eaLnBrk="1" hangingPunct="1"/>
            <a:r>
              <a:rPr lang="de-DE" sz="2400" dirty="0">
                <a:latin typeface="Candara" panose="020E0502030303020204" pitchFamily="34" charset="0"/>
              </a:rPr>
              <a:t>United Kingdom</a:t>
            </a:r>
          </a:p>
          <a:p>
            <a:pPr lvl="1" eaLnBrk="1" hangingPunct="1"/>
            <a:r>
              <a:rPr lang="de-DE" sz="2400" dirty="0">
                <a:latin typeface="Candara" panose="020E0502030303020204" pitchFamily="34" charset="0"/>
              </a:rPr>
              <a:t>Border adjustments</a:t>
            </a:r>
          </a:p>
          <a:p>
            <a:pPr eaLnBrk="1" hangingPunct="1"/>
            <a:r>
              <a:rPr lang="de-DE" sz="2800" dirty="0">
                <a:latin typeface="Candara" panose="020E0502030303020204" pitchFamily="34" charset="0"/>
              </a:rPr>
              <a:t>Clean Development Mechanism</a:t>
            </a:r>
          </a:p>
          <a:p>
            <a:pPr eaLnBrk="1" hangingPunct="1"/>
            <a:r>
              <a:rPr lang="de-DE" sz="2800" b="1" dirty="0">
                <a:latin typeface="Candara" panose="020E0502030303020204" pitchFamily="34" charset="0"/>
              </a:rPr>
              <a:t>Technological change</a:t>
            </a:r>
            <a:endParaRPr lang="de-DE" sz="2800" b="1" dirty="0">
              <a:latin typeface="Comic Sans MS" pitchFamily="66" charset="0"/>
            </a:endParaRPr>
          </a:p>
        </p:txBody>
      </p:sp>
    </p:spTree>
    <p:extLst>
      <p:ext uri="{BB962C8B-B14F-4D97-AF65-F5344CB8AC3E}">
        <p14:creationId xmlns:p14="http://schemas.microsoft.com/office/powerpoint/2010/main" val="1489773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0"/>
            <a:ext cx="7772400" cy="1143000"/>
          </a:xfrm>
        </p:spPr>
        <p:txBody>
          <a:bodyPr/>
          <a:lstStyle/>
          <a:p>
            <a:r>
              <a:rPr lang="de-DE" sz="3600" dirty="0">
                <a:latin typeface="Candara" panose="020E0502030303020204" pitchFamily="34" charset="0"/>
              </a:rPr>
              <a:t>Technological progress</a:t>
            </a:r>
            <a:endParaRPr lang="en-GB" sz="3600" dirty="0">
              <a:latin typeface="Candara" panose="020E0502030303020204" pitchFamily="34" charset="0"/>
            </a:endParaRPr>
          </a:p>
        </p:txBody>
      </p:sp>
      <p:sp>
        <p:nvSpPr>
          <p:cNvPr id="23555" name="Rectangle 3"/>
          <p:cNvSpPr>
            <a:spLocks noGrp="1" noChangeArrowheads="1"/>
          </p:cNvSpPr>
          <p:nvPr>
            <p:ph type="body" idx="1"/>
          </p:nvPr>
        </p:nvSpPr>
        <p:spPr>
          <a:xfrm>
            <a:off x="685800" y="1143000"/>
            <a:ext cx="7772400" cy="4800600"/>
          </a:xfrm>
        </p:spPr>
        <p:txBody>
          <a:bodyPr/>
          <a:lstStyle/>
          <a:p>
            <a:r>
              <a:rPr lang="de-DE" sz="2800" dirty="0">
                <a:latin typeface="Candara" panose="020E0502030303020204" pitchFamily="34" charset="0"/>
              </a:rPr>
              <a:t>If technological progress can be accelerated and directed towards carbon-neutral energy, costs of emission reduction would fall substantially</a:t>
            </a:r>
          </a:p>
        </p:txBody>
      </p:sp>
    </p:spTree>
    <p:extLst>
      <p:ext uri="{BB962C8B-B14F-4D97-AF65-F5344CB8AC3E}">
        <p14:creationId xmlns:p14="http://schemas.microsoft.com/office/powerpoint/2010/main" val="2950003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3892" name="Picture 4"/>
          <p:cNvPicPr>
            <a:picLocks noChangeAspect="1" noChangeArrowheads="1"/>
          </p:cNvPicPr>
          <p:nvPr/>
        </p:nvPicPr>
        <p:blipFill>
          <a:blip r:embed="rId3" cstate="print"/>
          <a:srcRect/>
          <a:stretch>
            <a:fillRect/>
          </a:stretch>
        </p:blipFill>
        <p:spPr bwMode="auto">
          <a:xfrm>
            <a:off x="0" y="0"/>
            <a:ext cx="9144000" cy="3706813"/>
          </a:xfrm>
          <a:prstGeom prst="rect">
            <a:avLst/>
          </a:prstGeom>
          <a:noFill/>
          <a:ln w="9525">
            <a:noFill/>
            <a:miter lim="800000"/>
            <a:headEnd/>
            <a:tailEnd/>
          </a:ln>
          <a:effectLst/>
        </p:spPr>
      </p:pic>
    </p:spTree>
    <p:extLst>
      <p:ext uri="{BB962C8B-B14F-4D97-AF65-F5344CB8AC3E}">
        <p14:creationId xmlns:p14="http://schemas.microsoft.com/office/powerpoint/2010/main" val="38233686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5940" name="Picture 4"/>
          <p:cNvPicPr>
            <a:picLocks noChangeAspect="1" noChangeArrowheads="1"/>
          </p:cNvPicPr>
          <p:nvPr/>
        </p:nvPicPr>
        <p:blipFill>
          <a:blip r:embed="rId3" cstate="print"/>
          <a:srcRect/>
          <a:stretch>
            <a:fillRect/>
          </a:stretch>
        </p:blipFill>
        <p:spPr bwMode="auto">
          <a:xfrm>
            <a:off x="0" y="0"/>
            <a:ext cx="9144000" cy="4156075"/>
          </a:xfrm>
          <a:prstGeom prst="rect">
            <a:avLst/>
          </a:prstGeom>
          <a:noFill/>
          <a:ln w="9525">
            <a:noFill/>
            <a:miter lim="800000"/>
            <a:headEnd/>
            <a:tailEnd/>
          </a:ln>
          <a:effectLst/>
        </p:spPr>
      </p:pic>
    </p:spTree>
    <p:extLst>
      <p:ext uri="{BB962C8B-B14F-4D97-AF65-F5344CB8AC3E}">
        <p14:creationId xmlns:p14="http://schemas.microsoft.com/office/powerpoint/2010/main" val="39016460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0"/>
            <a:ext cx="7772400" cy="1143000"/>
          </a:xfrm>
        </p:spPr>
        <p:txBody>
          <a:bodyPr/>
          <a:lstStyle/>
          <a:p>
            <a:r>
              <a:rPr lang="de-DE" sz="3600" dirty="0">
                <a:latin typeface="Candara" panose="020E0502030303020204" pitchFamily="34" charset="0"/>
              </a:rPr>
              <a:t>Technological progress</a:t>
            </a:r>
            <a:endParaRPr lang="en-GB" sz="3600" dirty="0">
              <a:latin typeface="Candara" panose="020E0502030303020204" pitchFamily="34" charset="0"/>
            </a:endParaRPr>
          </a:p>
        </p:txBody>
      </p:sp>
      <p:sp>
        <p:nvSpPr>
          <p:cNvPr id="23555" name="Rectangle 3"/>
          <p:cNvSpPr>
            <a:spLocks noGrp="1" noChangeArrowheads="1"/>
          </p:cNvSpPr>
          <p:nvPr>
            <p:ph type="body" idx="1"/>
          </p:nvPr>
        </p:nvSpPr>
        <p:spPr>
          <a:xfrm>
            <a:off x="685800" y="1143000"/>
            <a:ext cx="7772400" cy="4800600"/>
          </a:xfrm>
        </p:spPr>
        <p:txBody>
          <a:bodyPr/>
          <a:lstStyle/>
          <a:p>
            <a:r>
              <a:rPr lang="de-DE" sz="2800" dirty="0">
                <a:latin typeface="Candara" panose="020E0502030303020204" pitchFamily="34" charset="0"/>
              </a:rPr>
              <a:t>If technological progress can be accelerated and direct towards carbon-neutral energy, costs of emission reduction would fall substantially</a:t>
            </a:r>
          </a:p>
          <a:p>
            <a:r>
              <a:rPr lang="de-DE" sz="2800" dirty="0">
                <a:latin typeface="Candara" panose="020E0502030303020204" pitchFamily="34" charset="0"/>
              </a:rPr>
              <a:t>Just redirecting technology may be very expensive, as climate policy would come at the expense of economic growth, medical care and so on</a:t>
            </a:r>
          </a:p>
          <a:p>
            <a:r>
              <a:rPr lang="en-GB" sz="2800" dirty="0">
                <a:latin typeface="Candara" panose="020E0502030303020204" pitchFamily="34" charset="0"/>
              </a:rPr>
              <a:t>How can this be done?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0"/>
            <a:ext cx="7772400" cy="1143000"/>
          </a:xfrm>
        </p:spPr>
        <p:txBody>
          <a:bodyPr/>
          <a:lstStyle/>
          <a:p>
            <a:r>
              <a:rPr lang="de-DE" sz="3600" dirty="0">
                <a:latin typeface="Candara" panose="020E0502030303020204" pitchFamily="34" charset="0"/>
              </a:rPr>
              <a:t>Externalities and risks</a:t>
            </a:r>
            <a:endParaRPr lang="en-GB" sz="3600" dirty="0">
              <a:latin typeface="Candara" panose="020E0502030303020204" pitchFamily="34" charset="0"/>
            </a:endParaRPr>
          </a:p>
        </p:txBody>
      </p:sp>
      <p:sp>
        <p:nvSpPr>
          <p:cNvPr id="24579" name="Rectangle 3"/>
          <p:cNvSpPr>
            <a:spLocks noGrp="1" noChangeArrowheads="1"/>
          </p:cNvSpPr>
          <p:nvPr>
            <p:ph type="body" idx="1"/>
          </p:nvPr>
        </p:nvSpPr>
        <p:spPr>
          <a:xfrm>
            <a:off x="685800" y="1143000"/>
            <a:ext cx="7772400" cy="4800600"/>
          </a:xfrm>
        </p:spPr>
        <p:txBody>
          <a:bodyPr/>
          <a:lstStyle/>
          <a:p>
            <a:pPr>
              <a:lnSpc>
                <a:spcPct val="80000"/>
              </a:lnSpc>
            </a:pPr>
            <a:r>
              <a:rPr lang="de-DE" sz="2800" dirty="0">
                <a:latin typeface="Candara" panose="020E0502030303020204" pitchFamily="34" charset="0"/>
              </a:rPr>
              <a:t>Knowledge can be copied – it spills between companies and countries</a:t>
            </a:r>
          </a:p>
          <a:p>
            <a:pPr>
              <a:lnSpc>
                <a:spcPct val="80000"/>
              </a:lnSpc>
            </a:pPr>
            <a:r>
              <a:rPr lang="de-DE" sz="2800" dirty="0">
                <a:latin typeface="Candara" panose="020E0502030303020204" pitchFamily="34" charset="0"/>
              </a:rPr>
              <a:t>That implies that the innovator will not reap the full benefits, which means that there is underinvestment in research and development</a:t>
            </a:r>
          </a:p>
          <a:p>
            <a:pPr>
              <a:lnSpc>
                <a:spcPct val="80000"/>
              </a:lnSpc>
            </a:pPr>
            <a:r>
              <a:rPr lang="de-DE" sz="2800" dirty="0">
                <a:latin typeface="Candara" panose="020E0502030303020204" pitchFamily="34" charset="0"/>
              </a:rPr>
              <a:t>R&amp;D is a risky investment</a:t>
            </a:r>
          </a:p>
          <a:p>
            <a:pPr lvl="1">
              <a:lnSpc>
                <a:spcPct val="80000"/>
              </a:lnSpc>
            </a:pPr>
            <a:r>
              <a:rPr lang="en-GB" sz="2400" dirty="0">
                <a:latin typeface="Candara" panose="020E0502030303020204" pitchFamily="34" charset="0"/>
              </a:rPr>
              <a:t>Knowledge production is uncertain</a:t>
            </a:r>
          </a:p>
          <a:p>
            <a:pPr lvl="1">
              <a:lnSpc>
                <a:spcPct val="80000"/>
              </a:lnSpc>
            </a:pPr>
            <a:r>
              <a:rPr lang="en-GB" sz="2400" dirty="0">
                <a:latin typeface="Candara" panose="020E0502030303020204" pitchFamily="34" charset="0"/>
              </a:rPr>
              <a:t>Future market is uncertain</a:t>
            </a:r>
          </a:p>
          <a:p>
            <a:pPr lvl="1">
              <a:lnSpc>
                <a:spcPct val="80000"/>
              </a:lnSpc>
            </a:pPr>
            <a:r>
              <a:rPr lang="en-GB" sz="2400" dirty="0">
                <a:latin typeface="Candara" panose="020E0502030303020204" pitchFamily="34" charset="0"/>
              </a:rPr>
              <a:t>More underinvestment</a:t>
            </a:r>
          </a:p>
          <a:p>
            <a:pPr>
              <a:lnSpc>
                <a:spcPct val="80000"/>
              </a:lnSpc>
            </a:pPr>
            <a:r>
              <a:rPr lang="de-DE" sz="2800" dirty="0">
                <a:latin typeface="Candara" panose="020E0502030303020204" pitchFamily="34" charset="0"/>
              </a:rPr>
              <a:t>Policies that accelerate R&amp;D thus increase welfare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0"/>
            <a:ext cx="7772400" cy="1143000"/>
          </a:xfrm>
        </p:spPr>
        <p:txBody>
          <a:bodyPr/>
          <a:lstStyle/>
          <a:p>
            <a:r>
              <a:rPr lang="de-DE" sz="3600" dirty="0">
                <a:latin typeface="Candara" panose="020E0502030303020204" pitchFamily="34" charset="0"/>
              </a:rPr>
              <a:t>Three types</a:t>
            </a:r>
            <a:endParaRPr lang="en-GB" sz="3600" dirty="0">
              <a:latin typeface="Candara" panose="020E0502030303020204" pitchFamily="34" charset="0"/>
            </a:endParaRPr>
          </a:p>
        </p:txBody>
      </p:sp>
      <p:sp>
        <p:nvSpPr>
          <p:cNvPr id="25603" name="Rectangle 3"/>
          <p:cNvSpPr>
            <a:spLocks noGrp="1" noChangeArrowheads="1"/>
          </p:cNvSpPr>
          <p:nvPr>
            <p:ph type="body" idx="1"/>
          </p:nvPr>
        </p:nvSpPr>
        <p:spPr>
          <a:xfrm>
            <a:off x="685800" y="1143000"/>
            <a:ext cx="7772400" cy="4800600"/>
          </a:xfrm>
        </p:spPr>
        <p:txBody>
          <a:bodyPr/>
          <a:lstStyle/>
          <a:p>
            <a:r>
              <a:rPr lang="de-DE" sz="2800" dirty="0">
                <a:latin typeface="Candara" panose="020E0502030303020204" pitchFamily="34" charset="0"/>
              </a:rPr>
              <a:t>Invention</a:t>
            </a:r>
          </a:p>
          <a:p>
            <a:pPr lvl="1"/>
            <a:r>
              <a:rPr lang="en-GB" sz="2400" dirty="0">
                <a:latin typeface="Candara" panose="020E0502030303020204" pitchFamily="34" charset="0"/>
              </a:rPr>
              <a:t>Something new</a:t>
            </a:r>
          </a:p>
          <a:p>
            <a:r>
              <a:rPr lang="en-GB" sz="2800" dirty="0">
                <a:latin typeface="Candara" panose="020E0502030303020204" pitchFamily="34" charset="0"/>
              </a:rPr>
              <a:t>Innovation</a:t>
            </a:r>
          </a:p>
          <a:p>
            <a:pPr lvl="1"/>
            <a:r>
              <a:rPr lang="en-GB" sz="2400" dirty="0">
                <a:latin typeface="Candara" panose="020E0502030303020204" pitchFamily="34" charset="0"/>
              </a:rPr>
              <a:t>Bring the invention to the market</a:t>
            </a:r>
          </a:p>
          <a:p>
            <a:r>
              <a:rPr lang="en-GB" sz="2800" dirty="0">
                <a:latin typeface="Candara" panose="020E0502030303020204" pitchFamily="34" charset="0"/>
              </a:rPr>
              <a:t>Diffusion</a:t>
            </a:r>
          </a:p>
          <a:p>
            <a:pPr lvl="1"/>
            <a:r>
              <a:rPr lang="en-GB" sz="2400" dirty="0">
                <a:latin typeface="Candara" panose="020E0502030303020204" pitchFamily="34" charset="0"/>
              </a:rPr>
              <a:t>From niche application to mass market</a:t>
            </a:r>
          </a:p>
          <a:p>
            <a:endParaRPr lang="en-GB" sz="2800" dirty="0">
              <a:latin typeface="Candara" panose="020E0502030303020204" pitchFamily="34" charset="0"/>
            </a:endParaRPr>
          </a:p>
          <a:p>
            <a:r>
              <a:rPr lang="en-GB" sz="2800" dirty="0">
                <a:latin typeface="Candara" panose="020E0502030303020204" pitchFamily="34" charset="0"/>
              </a:rPr>
              <a:t>The climate problem can be solved by innovation and diffusion, but invention would help</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9600" y="0"/>
            <a:ext cx="7772400" cy="1143000"/>
          </a:xfrm>
        </p:spPr>
        <p:txBody>
          <a:bodyPr/>
          <a:lstStyle/>
          <a:p>
            <a:r>
              <a:rPr lang="de-DE" sz="3600" dirty="0">
                <a:latin typeface="Candara" panose="020E0502030303020204" pitchFamily="34" charset="0"/>
              </a:rPr>
              <a:t>Technology instruments for innovation</a:t>
            </a:r>
            <a:endParaRPr lang="en-GB" sz="3600" dirty="0">
              <a:latin typeface="Candara" panose="020E0502030303020204" pitchFamily="34" charset="0"/>
            </a:endParaRPr>
          </a:p>
        </p:txBody>
      </p:sp>
      <p:sp>
        <p:nvSpPr>
          <p:cNvPr id="26627" name="Rectangle 3"/>
          <p:cNvSpPr>
            <a:spLocks noGrp="1" noChangeArrowheads="1"/>
          </p:cNvSpPr>
          <p:nvPr>
            <p:ph type="body" idx="1"/>
          </p:nvPr>
        </p:nvSpPr>
        <p:spPr>
          <a:xfrm>
            <a:off x="685800" y="1143000"/>
            <a:ext cx="7772400" cy="5410200"/>
          </a:xfrm>
        </p:spPr>
        <p:txBody>
          <a:bodyPr/>
          <a:lstStyle/>
          <a:p>
            <a:pPr>
              <a:lnSpc>
                <a:spcPct val="90000"/>
              </a:lnSpc>
            </a:pPr>
            <a:r>
              <a:rPr lang="de-DE" sz="2800" dirty="0">
                <a:latin typeface="Candara" panose="020E0502030303020204" pitchFamily="34" charset="0"/>
              </a:rPr>
              <a:t>Patents</a:t>
            </a:r>
          </a:p>
          <a:p>
            <a:pPr lvl="1">
              <a:lnSpc>
                <a:spcPct val="90000"/>
              </a:lnSpc>
            </a:pPr>
            <a:r>
              <a:rPr lang="de-DE" sz="2400" dirty="0">
                <a:latin typeface="Candara" panose="020E0502030303020204" pitchFamily="34" charset="0"/>
              </a:rPr>
              <a:t>Temporary monopoly</a:t>
            </a:r>
          </a:p>
          <a:p>
            <a:pPr>
              <a:lnSpc>
                <a:spcPct val="90000"/>
              </a:lnSpc>
            </a:pPr>
            <a:r>
              <a:rPr lang="de-DE" sz="2800" dirty="0">
                <a:latin typeface="Candara" panose="020E0502030303020204" pitchFamily="34" charset="0"/>
              </a:rPr>
              <a:t>R&amp;D subsidies</a:t>
            </a:r>
          </a:p>
          <a:p>
            <a:pPr lvl="1">
              <a:lnSpc>
                <a:spcPct val="90000"/>
              </a:lnSpc>
            </a:pPr>
            <a:r>
              <a:rPr lang="de-DE" sz="2400" dirty="0">
                <a:latin typeface="Candara" panose="020E0502030303020204" pitchFamily="34" charset="0"/>
              </a:rPr>
              <a:t>Inputs not output</a:t>
            </a:r>
          </a:p>
          <a:p>
            <a:pPr lvl="1">
              <a:lnSpc>
                <a:spcPct val="90000"/>
              </a:lnSpc>
            </a:pPr>
            <a:r>
              <a:rPr lang="de-DE" sz="2400" dirty="0">
                <a:latin typeface="Candara" panose="020E0502030303020204" pitchFamily="34" charset="0"/>
              </a:rPr>
              <a:t>Picking winners</a:t>
            </a:r>
          </a:p>
          <a:p>
            <a:pPr>
              <a:lnSpc>
                <a:spcPct val="90000"/>
              </a:lnSpc>
            </a:pPr>
            <a:r>
              <a:rPr lang="de-DE" sz="2800" dirty="0">
                <a:latin typeface="Candara" panose="020E0502030303020204" pitchFamily="34" charset="0"/>
              </a:rPr>
              <a:t>Government procurement</a:t>
            </a:r>
          </a:p>
          <a:p>
            <a:pPr>
              <a:lnSpc>
                <a:spcPct val="90000"/>
              </a:lnSpc>
            </a:pPr>
            <a:r>
              <a:rPr lang="de-DE" sz="2800" dirty="0">
                <a:latin typeface="Candara" panose="020E0502030303020204" pitchFamily="34" charset="0"/>
              </a:rPr>
              <a:t>Conditional procurement</a:t>
            </a:r>
          </a:p>
          <a:p>
            <a:pPr lvl="1">
              <a:lnSpc>
                <a:spcPct val="90000"/>
              </a:lnSpc>
            </a:pPr>
            <a:r>
              <a:rPr lang="de-DE" sz="2400" dirty="0">
                <a:latin typeface="Candara" panose="020E0502030303020204" pitchFamily="34" charset="0"/>
              </a:rPr>
              <a:t>Guaranteed purchase</a:t>
            </a:r>
          </a:p>
          <a:p>
            <a:pPr>
              <a:lnSpc>
                <a:spcPct val="90000"/>
              </a:lnSpc>
            </a:pPr>
            <a:r>
              <a:rPr lang="de-DE" sz="2800" dirty="0">
                <a:latin typeface="Candara" panose="020E0502030303020204" pitchFamily="34" charset="0"/>
              </a:rPr>
              <a:t>Conditional monopoly</a:t>
            </a:r>
          </a:p>
          <a:p>
            <a:pPr>
              <a:lnSpc>
                <a:spcPct val="90000"/>
              </a:lnSpc>
            </a:pPr>
            <a:r>
              <a:rPr lang="de-DE" sz="2800" dirty="0">
                <a:latin typeface="Candara" panose="020E0502030303020204" pitchFamily="34" charset="0"/>
              </a:rPr>
              <a:t>Prize</a:t>
            </a:r>
          </a:p>
          <a:p>
            <a:pPr>
              <a:lnSpc>
                <a:spcPct val="90000"/>
              </a:lnSpc>
            </a:pPr>
            <a:r>
              <a:rPr lang="de-DE" sz="2800" dirty="0">
                <a:latin typeface="Candara" panose="020E0502030303020204" pitchFamily="34" charset="0"/>
              </a:rPr>
              <a:t>Predictable price signals</a:t>
            </a:r>
          </a:p>
          <a:p>
            <a:pPr lvl="1">
              <a:lnSpc>
                <a:spcPct val="90000"/>
              </a:lnSpc>
            </a:pPr>
            <a:r>
              <a:rPr lang="de-DE" sz="2400" dirty="0">
                <a:latin typeface="Candara" panose="020E0502030303020204" pitchFamily="34" charset="0"/>
              </a:rPr>
              <a:t>Taxes better than tradable permits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0"/>
            <a:ext cx="7772400" cy="1143000"/>
          </a:xfrm>
        </p:spPr>
        <p:txBody>
          <a:bodyPr/>
          <a:lstStyle/>
          <a:p>
            <a:pPr eaLnBrk="1" hangingPunct="1"/>
            <a:r>
              <a:rPr lang="de-DE" sz="3600" dirty="0">
                <a:latin typeface="Candara" panose="020E0502030303020204" pitchFamily="34" charset="0"/>
              </a:rPr>
              <a:t>Taxes and Subsidies</a:t>
            </a:r>
            <a:endParaRPr lang="en-GB" sz="3600" dirty="0">
              <a:latin typeface="Candara" panose="020E0502030303020204" pitchFamily="34" charset="0"/>
            </a:endParaRPr>
          </a:p>
        </p:txBody>
      </p:sp>
      <p:sp>
        <p:nvSpPr>
          <p:cNvPr id="5123" name="Rectangle 3"/>
          <p:cNvSpPr>
            <a:spLocks noGrp="1" noChangeArrowheads="1"/>
          </p:cNvSpPr>
          <p:nvPr>
            <p:ph type="body" idx="1"/>
          </p:nvPr>
        </p:nvSpPr>
        <p:spPr>
          <a:xfrm>
            <a:off x="685800" y="1066800"/>
            <a:ext cx="7772400" cy="4572000"/>
          </a:xfrm>
        </p:spPr>
        <p:txBody>
          <a:bodyPr/>
          <a:lstStyle/>
          <a:p>
            <a:pPr eaLnBrk="1" hangingPunct="1">
              <a:lnSpc>
                <a:spcPct val="90000"/>
              </a:lnSpc>
            </a:pPr>
            <a:r>
              <a:rPr lang="de-DE" sz="2800" dirty="0">
                <a:latin typeface="Candara" panose="020E0502030303020204" pitchFamily="34" charset="0"/>
              </a:rPr>
              <a:t>Taxes: Pay a charge or levy or penalty for every unit consumed, produced or emitted</a:t>
            </a:r>
          </a:p>
          <a:p>
            <a:pPr eaLnBrk="1" hangingPunct="1">
              <a:lnSpc>
                <a:spcPct val="90000"/>
              </a:lnSpc>
            </a:pPr>
            <a:r>
              <a:rPr lang="de-DE" sz="2800" dirty="0">
                <a:latin typeface="Candara" panose="020E0502030303020204" pitchFamily="34" charset="0"/>
              </a:rPr>
              <a:t>Subsidies: Receive a premium for every unit </a:t>
            </a:r>
            <a:r>
              <a:rPr lang="de-DE" sz="2800" i="1" dirty="0">
                <a:latin typeface="Candara" panose="020E0502030303020204" pitchFamily="34" charset="0"/>
              </a:rPr>
              <a:t>not</a:t>
            </a:r>
            <a:r>
              <a:rPr lang="de-DE" sz="2800" dirty="0">
                <a:latin typeface="Candara" panose="020E0502030303020204" pitchFamily="34" charset="0"/>
              </a:rPr>
              <a:t> consumed, produced or emitted</a:t>
            </a:r>
          </a:p>
          <a:p>
            <a:pPr eaLnBrk="1" hangingPunct="1">
              <a:lnSpc>
                <a:spcPct val="90000"/>
              </a:lnSpc>
            </a:pPr>
            <a:r>
              <a:rPr lang="de-DE" sz="2800" dirty="0">
                <a:latin typeface="Candara" panose="020E0502030303020204" pitchFamily="34" charset="0"/>
              </a:rPr>
              <a:t>Different effects on emissions in the short-run?</a:t>
            </a:r>
            <a:endParaRPr lang="de-DE" sz="2400" dirty="0">
              <a:latin typeface="Candara" panose="020E0502030303020204" pitchFamily="34" charset="0"/>
            </a:endParaRPr>
          </a:p>
        </p:txBody>
      </p:sp>
    </p:spTree>
    <p:extLst>
      <p:ext uri="{BB962C8B-B14F-4D97-AF65-F5344CB8AC3E}">
        <p14:creationId xmlns:p14="http://schemas.microsoft.com/office/powerpoint/2010/main" val="3548335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
        <p:nvSpPr>
          <p:cNvPr id="2" name="TextBox 1">
            <a:extLst>
              <a:ext uri="{FF2B5EF4-FFF2-40B4-BE49-F238E27FC236}">
                <a16:creationId xmlns:a16="http://schemas.microsoft.com/office/drawing/2014/main" id="{899690AD-B642-4A5A-99C9-81EE1312FA9F}"/>
              </a:ext>
            </a:extLst>
          </p:cNvPr>
          <p:cNvSpPr txBox="1"/>
          <p:nvPr/>
        </p:nvSpPr>
        <p:spPr>
          <a:xfrm>
            <a:off x="228600" y="5811633"/>
            <a:ext cx="5876930" cy="830997"/>
          </a:xfrm>
          <a:prstGeom prst="rect">
            <a:avLst/>
          </a:prstGeom>
          <a:noFill/>
        </p:spPr>
        <p:txBody>
          <a:bodyPr wrap="none" rtlCol="0">
            <a:spAutoFit/>
          </a:bodyPr>
          <a:lstStyle/>
          <a:p>
            <a:r>
              <a:rPr lang="en-GB" dirty="0">
                <a:latin typeface="Candara" panose="020E0502030303020204" pitchFamily="34" charset="0"/>
              </a:rPr>
              <a:t>If you reduce emissions, you pay less tax.</a:t>
            </a:r>
          </a:p>
          <a:p>
            <a:r>
              <a:rPr lang="en-GB" dirty="0">
                <a:latin typeface="Candara" panose="020E0502030303020204" pitchFamily="34" charset="0"/>
              </a:rPr>
              <a:t>If you increase emissions, you pay more tax.</a:t>
            </a:r>
          </a:p>
        </p:txBody>
      </p:sp>
    </p:spTree>
    <p:extLst>
      <p:ext uri="{BB962C8B-B14F-4D97-AF65-F5344CB8AC3E}">
        <p14:creationId xmlns:p14="http://schemas.microsoft.com/office/powerpoint/2010/main" val="262098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3"/>
          <p:cNvPicPr>
            <a:picLocks noChangeAspect="1" noChangeArrowheads="1"/>
          </p:cNvPicPr>
          <p:nvPr/>
        </p:nvPicPr>
        <p:blipFill>
          <a:blip r:embed="rId2" cstate="print"/>
          <a:srcRect/>
          <a:stretch>
            <a:fillRect/>
          </a:stretch>
        </p:blipFill>
        <p:spPr bwMode="auto">
          <a:xfrm>
            <a:off x="0" y="0"/>
            <a:ext cx="9144000" cy="6548438"/>
          </a:xfrm>
          <a:prstGeom prst="rect">
            <a:avLst/>
          </a:prstGeom>
          <a:noFill/>
          <a:ln w="9525">
            <a:noFill/>
            <a:miter lim="800000"/>
            <a:headEnd/>
            <a:tailEnd/>
          </a:ln>
        </p:spPr>
      </p:pic>
      <p:sp>
        <p:nvSpPr>
          <p:cNvPr id="3" name="TextBox 2">
            <a:extLst>
              <a:ext uri="{FF2B5EF4-FFF2-40B4-BE49-F238E27FC236}">
                <a16:creationId xmlns:a16="http://schemas.microsoft.com/office/drawing/2014/main" id="{8294D29F-2CEE-4B61-9C0C-04FCDF68F4BC}"/>
              </a:ext>
            </a:extLst>
          </p:cNvPr>
          <p:cNvSpPr txBox="1"/>
          <p:nvPr/>
        </p:nvSpPr>
        <p:spPr>
          <a:xfrm>
            <a:off x="228600" y="5811633"/>
            <a:ext cx="8321509" cy="830997"/>
          </a:xfrm>
          <a:prstGeom prst="rect">
            <a:avLst/>
          </a:prstGeom>
          <a:noFill/>
        </p:spPr>
        <p:txBody>
          <a:bodyPr wrap="none" rtlCol="0">
            <a:spAutoFit/>
          </a:bodyPr>
          <a:lstStyle/>
          <a:p>
            <a:r>
              <a:rPr lang="en-GB" dirty="0">
                <a:latin typeface="Candara" panose="020E0502030303020204" pitchFamily="34" charset="0"/>
              </a:rPr>
              <a:t>If you reduce emissions, you pay less tax, or get more subsidy.</a:t>
            </a:r>
          </a:p>
          <a:p>
            <a:r>
              <a:rPr lang="en-GB" dirty="0">
                <a:latin typeface="Candara" panose="020E0502030303020204" pitchFamily="34" charset="0"/>
              </a:rPr>
              <a:t>If you increase emissions, you pay more tax, or get less subsidy.</a:t>
            </a:r>
          </a:p>
        </p:txBody>
      </p:sp>
    </p:spTree>
  </p:cSld>
  <p:clrMapOvr>
    <a:masterClrMapping/>
  </p:clrMapOvr>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2616</Words>
  <Application>Microsoft Office PowerPoint</Application>
  <PresentationFormat>On-screen Show (4:3)</PresentationFormat>
  <Paragraphs>499</Paragraphs>
  <Slides>67</Slides>
  <Notes>49</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Cambria Math</vt:lpstr>
      <vt:lpstr>Candara</vt:lpstr>
      <vt:lpstr>Comic Sans MS</vt:lpstr>
      <vt:lpstr>Times New Roman</vt:lpstr>
      <vt:lpstr>Standarddesign</vt:lpstr>
      <vt:lpstr>Policy instruments</vt:lpstr>
      <vt:lpstr>Lectures</vt:lpstr>
      <vt:lpstr>Policy instruments</vt:lpstr>
      <vt:lpstr>Direct Regulation</vt:lpstr>
      <vt:lpstr>Types of Direct Regulation</vt:lpstr>
      <vt:lpstr>Taxes and Subsidies</vt:lpstr>
      <vt:lpstr>Taxes and Subsidies</vt:lpstr>
      <vt:lpstr>PowerPoint Presentation</vt:lpstr>
      <vt:lpstr>PowerPoint Presentation</vt:lpstr>
      <vt:lpstr>Taxes and Subsidies</vt:lpstr>
      <vt:lpstr>PowerPoint Presentation</vt:lpstr>
      <vt:lpstr>PowerPoint Presentation</vt:lpstr>
      <vt:lpstr>PowerPoint Presentation</vt:lpstr>
      <vt:lpstr>PowerPoint Presentation</vt:lpstr>
      <vt:lpstr>Taxes and Subsidies</vt:lpstr>
      <vt:lpstr>Tradeable Permits</vt:lpstr>
      <vt:lpstr>Tradeable Permits</vt:lpstr>
      <vt:lpstr>PowerPoint Presentation</vt:lpstr>
      <vt:lpstr>PowerPoint Presentation</vt:lpstr>
      <vt:lpstr>Tradeable Permits</vt:lpstr>
      <vt:lpstr>Policy instruments</vt:lpstr>
      <vt:lpstr>Permits: Initial Allocation</vt:lpstr>
      <vt:lpstr>Coase Theorem: Preliminaries</vt:lpstr>
      <vt:lpstr>Coase Theorem: Polluter pays</vt:lpstr>
      <vt:lpstr>Coase Theorem: Pollutee pays</vt:lpstr>
      <vt:lpstr>Coase Theorem</vt:lpstr>
      <vt:lpstr>Policy instruments</vt:lpstr>
      <vt:lpstr>Cost-effectiveness</vt:lpstr>
      <vt:lpstr>Cost-effectiveness</vt:lpstr>
      <vt:lpstr>Cost-Effectiveness</vt:lpstr>
      <vt:lpstr>Policy instruments</vt:lpstr>
      <vt:lpstr>Environmental Effectiveness</vt:lpstr>
      <vt:lpstr>Weitzman Theorem: Preliminaries</vt:lpstr>
      <vt:lpstr>Weitzman Theorem: MD steeper than MC</vt:lpstr>
      <vt:lpstr>Weitzman Theorem: MD less steep than MC</vt:lpstr>
      <vt:lpstr>Weitzman Theorem: MD as steep as MC</vt:lpstr>
      <vt:lpstr>Weitzman Theorem</vt:lpstr>
      <vt:lpstr>Weitzman Theorem</vt:lpstr>
      <vt:lpstr>Policy instruments</vt:lpstr>
      <vt:lpstr>International Emissions Trade</vt:lpstr>
      <vt:lpstr>PowerPoint Presentation</vt:lpstr>
      <vt:lpstr>PowerPoint Presentation</vt:lpstr>
      <vt:lpstr>PowerPoint Presentation</vt:lpstr>
      <vt:lpstr>PowerPoint Presentation</vt:lpstr>
      <vt:lpstr>Can permit markets be coupled?</vt:lpstr>
      <vt:lpstr>Policy instruments</vt:lpstr>
      <vt:lpstr>EU Emissions Trading System</vt:lpstr>
      <vt:lpstr>PowerPoint Presentation</vt:lpstr>
      <vt:lpstr>Teething issues?</vt:lpstr>
      <vt:lpstr>Policy instruments</vt:lpstr>
      <vt:lpstr>UK ETS</vt:lpstr>
      <vt:lpstr>PowerPoint Presentation</vt:lpstr>
      <vt:lpstr>UK ETS</vt:lpstr>
      <vt:lpstr>Policy instruments</vt:lpstr>
      <vt:lpstr>Border adjustments</vt:lpstr>
      <vt:lpstr>Border adjustments</vt:lpstr>
      <vt:lpstr>Policy instruments</vt:lpstr>
      <vt:lpstr>Clean Development Mechanism</vt:lpstr>
      <vt:lpstr>Clean Development Mechanism -2</vt:lpstr>
      <vt:lpstr>Policy instruments</vt:lpstr>
      <vt:lpstr>Technological progress</vt:lpstr>
      <vt:lpstr>PowerPoint Presentation</vt:lpstr>
      <vt:lpstr>PowerPoint Presentation</vt:lpstr>
      <vt:lpstr>Technological progress</vt:lpstr>
      <vt:lpstr>Externalities and risks</vt:lpstr>
      <vt:lpstr>Three types</vt:lpstr>
      <vt:lpstr>Technology instruments for innovation</vt:lpstr>
    </vt:vector>
  </TitlesOfParts>
  <Company>ZMAW Universität Hamburg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and Resource Economics, lecture 1</dc:title>
  <dc:creator>Richard Tol</dc:creator>
  <cp:lastModifiedBy>Richard Tol</cp:lastModifiedBy>
  <cp:revision>293</cp:revision>
  <dcterms:created xsi:type="dcterms:W3CDTF">2000-09-24T19:27:04Z</dcterms:created>
  <dcterms:modified xsi:type="dcterms:W3CDTF">2022-10-19T09:55:56Z</dcterms:modified>
</cp:coreProperties>
</file>