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79" r:id="rId3"/>
    <p:sldId id="410" r:id="rId4"/>
    <p:sldId id="500" r:id="rId5"/>
    <p:sldId id="359" r:id="rId6"/>
    <p:sldId id="360" r:id="rId7"/>
    <p:sldId id="361" r:id="rId8"/>
    <p:sldId id="362" r:id="rId9"/>
    <p:sldId id="363" r:id="rId10"/>
    <p:sldId id="364" r:id="rId11"/>
    <p:sldId id="382" r:id="rId12"/>
    <p:sldId id="502" r:id="rId13"/>
    <p:sldId id="366" r:id="rId14"/>
    <p:sldId id="367" r:id="rId15"/>
    <p:sldId id="505" r:id="rId16"/>
    <p:sldId id="383" r:id="rId17"/>
    <p:sldId id="506" r:id="rId18"/>
    <p:sldId id="50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504" r:id="rId42"/>
    <p:sldId id="406" r:id="rId43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67" d="100"/>
          <a:sy n="67" d="100"/>
        </p:scale>
        <p:origin x="6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4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1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4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1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0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6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9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3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6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2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13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14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18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6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3113" y="3747212"/>
            <a:ext cx="430887" cy="3110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Dell, Jones, </a:t>
            </a:r>
            <a:r>
              <a:rPr lang="en-GB" sz="1600" dirty="0" err="1">
                <a:latin typeface="Candara" panose="020E0502030303020204" pitchFamily="34" charset="0"/>
              </a:rPr>
              <a:t>Olken</a:t>
            </a:r>
            <a:r>
              <a:rPr lang="en-GB" sz="1600" dirty="0">
                <a:latin typeface="Candara" panose="020E0502030303020204" pitchFamily="34" charset="0"/>
              </a:rPr>
              <a:t>, 2012, AEJ Macro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0C8F4-A507-445E-9821-858136A1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929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D8733-5363-48B4-9433-1124C5C4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en-GB" sz="2800" b="1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97915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climate change is difficult because it changes slowly over time while other important things change faster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Climate differences over space are larger but confounded with all sorts of everything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weather is easy because data is plentiful and shocks are random (or rather orthogonal to the economy)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Extrapolating from weather shocks to climate change is problematic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46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Extrapolate from weather shocks to climate change?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Climate is what you expect, weather is what you get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throws the punches, climate trains the boxer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is your mood, climate is your personality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If you don't like the weather, wait. If you don't like the climate, move.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Adaptation is different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Put up your umbrella, buy an umbrella 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Close the flood gates, build flood gates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Short-term vs long-term elasticity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Fixed vs malleable capital stock, technology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Expectations matter too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B58BDD-7730-1F8F-F8C9-03883180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0"/>
            <a:ext cx="84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8C6685-EEBD-5FFA-3E3B-D990EEC0048C}"/>
                  </a:ext>
                </a:extLst>
              </p:cNvPr>
              <p:cNvSpPr txBox="1"/>
              <p:nvPr/>
            </p:nvSpPr>
            <p:spPr>
              <a:xfrm>
                <a:off x="6172200" y="533400"/>
                <a:ext cx="2324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8C6685-EEBD-5FFA-3E3B-D990EEC0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"/>
                <a:ext cx="23244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03996-C981-BAA8-5B36-FB44DE919186}"/>
                  </a:ext>
                </a:extLst>
              </p:cNvPr>
              <p:cNvSpPr txBox="1"/>
              <p:nvPr/>
            </p:nvSpPr>
            <p:spPr>
              <a:xfrm>
                <a:off x="6244317" y="4114800"/>
                <a:ext cx="2537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03996-C981-BAA8-5B36-FB44DE91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17" y="4114800"/>
                <a:ext cx="25376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6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3657600"/>
            <a:ext cx="4401827" cy="315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228600"/>
            <a:ext cx="9190371" cy="6581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6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en-GB" sz="2800" b="1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- 2000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E0587-11D8-465B-BF9F-EADEDE67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BC42C-178D-482E-BC00-7B7357BC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- 1913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12DAF-5611-444F-B4F5-5C44659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4506-3C6A-4E67-A472-3F3DD09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- 1870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BF806-A3D2-48DD-AD6D-E949794A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- 1820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B9A6-464B-401E-B53B-772844A7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AB2A1-4C40-4B52-A640-6F9616C3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BF553-9284-4281-B85B-D2C5425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6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682A-5B18-4F7E-A197-3A5C17B7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D01B8-F0C0-4A40-AC7B-4B73E41A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sz="2800" b="1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en-GB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7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9A916-B581-428E-9982-F2E489C4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80DAA-6A3E-40E9-87C0-B6763A8C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</p:txBody>
      </p:sp>
    </p:spTree>
    <p:extLst>
      <p:ext uri="{BB962C8B-B14F-4D97-AF65-F5344CB8AC3E}">
        <p14:creationId xmlns:p14="http://schemas.microsoft.com/office/powerpoint/2010/main" val="1161157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A8CF-CDF3-4B68-BB34-69D9C6FD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33624"/>
            <a:ext cx="2314575" cy="27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3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511" y="6519446"/>
            <a:ext cx="23134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Olsson, </a:t>
            </a:r>
            <a:r>
              <a:rPr lang="en-GB" sz="1600" dirty="0" err="1">
                <a:latin typeface="Candara" panose="020E0502030303020204" pitchFamily="34" charset="0"/>
              </a:rPr>
              <a:t>Hibbs</a:t>
            </a:r>
            <a:r>
              <a:rPr lang="en-GB" sz="1600" dirty="0">
                <a:latin typeface="Candara" panose="020E0502030303020204" pitchFamily="34" charset="0"/>
              </a:rPr>
              <a:t>, 2005, 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DFC96-2FED-4255-8A8A-32071272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63286"/>
            <a:ext cx="9185563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C5111-7E33-4EBD-BF4B-6E8403ED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624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4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C4AA1-27DE-4CD1-BC18-26597C04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010400" cy="688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F93CF-436B-49C4-B5A5-1B000075CC2A}"/>
              </a:ext>
            </a:extLst>
          </p:cNvPr>
          <p:cNvSpPr txBox="1"/>
          <p:nvPr/>
        </p:nvSpPr>
        <p:spPr>
          <a:xfrm>
            <a:off x="8713113" y="3703931"/>
            <a:ext cx="430887" cy="3154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Gallup, Sachs, Mellinger, 1999, IRSR</a:t>
            </a:r>
          </a:p>
        </p:txBody>
      </p:sp>
    </p:spTree>
    <p:extLst>
      <p:ext uri="{BB962C8B-B14F-4D97-AF65-F5344CB8AC3E}">
        <p14:creationId xmlns:p14="http://schemas.microsoft.com/office/powerpoint/2010/main" val="103775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Acemoglu</a:t>
            </a:r>
            <a:r>
              <a:rPr lang="en-GB" sz="2800" dirty="0">
                <a:latin typeface="Candara" panose="020E0502030303020204" pitchFamily="34" charset="0"/>
              </a:rPr>
              <a:t>: Climate and geography were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1638-0968-40FC-AFD8-788813D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3113" y="3197383"/>
            <a:ext cx="430887" cy="36606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err="1">
                <a:latin typeface="Candara" panose="020E0502030303020204" pitchFamily="34" charset="0"/>
              </a:rPr>
              <a:t>Acemoglu</a:t>
            </a:r>
            <a:r>
              <a:rPr lang="en-GB" sz="1600" dirty="0">
                <a:latin typeface="Candara" panose="020E0502030303020204" pitchFamily="34" charset="0"/>
              </a:rPr>
              <a:t>, Johnson, Robinson, 2001, AER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7AA1-0CF8-4A4E-AE9E-E044A883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" y="0"/>
            <a:ext cx="8583503" cy="6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Easterly, Rodrik: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Dalgaard</a:t>
            </a:r>
            <a:r>
              <a:rPr lang="en-GB" sz="2800" dirty="0">
                <a:latin typeface="Candara" panose="020E0502030303020204" pitchFamily="34" charset="0"/>
              </a:rPr>
              <a:t>: Adding subnational observation, climate is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Johansson: It’s UV, actually, via blindness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</a:t>
            </a:r>
            <a:r>
              <a:rPr lang="en-GB" sz="2800" dirty="0" err="1">
                <a:latin typeface="Candara" panose="020E0502030303020204" pitchFamily="34" charset="0"/>
              </a:rPr>
              <a:t>Tse-tse</a:t>
            </a:r>
            <a:r>
              <a:rPr lang="en-GB" sz="2800" dirty="0">
                <a:latin typeface="Candara" panose="020E0502030303020204" pitchFamily="34" charset="0"/>
              </a:rPr>
              <a:t> did it (in the past)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59613"/>
            <a:ext cx="1752600" cy="2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E3F79A-33CC-75B6-85BB-CC8BAA1B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9144000" cy="6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Poverty traps?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infant mortality is high (and it is in hot and wet climes), parents would have many children to ensure that at least a few survive. Risk-average parents would have more children than they want. Parents could not afford health care and education. Children grow up to be poor too.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there is a risk of losing it all (and there is in volatile climes), there is no point in saving for the future. A feast and famine culture gets engrained. May also steer investment in non-perishables, such as education.</a:t>
            </a:r>
            <a:endParaRPr lang="en-GB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culture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2425" y="990600"/>
            <a:ext cx="6858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Depression, aggression, xenophobia, autocracy, and individualism all associate with climate variables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Higher crop yields cause long-term orientation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More volatile climate causes loss aversion</a:t>
            </a: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lower discount rate and risk aversion imply higher investment</a:t>
            </a: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Increase in seasonality necessitated food storage which enabled agriculture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1026" name="Picture 2" descr="Loop | Evert Van de Vliert">
            <a:extLst>
              <a:ext uri="{FF2B5EF4-FFF2-40B4-BE49-F238E27FC236}">
                <a16:creationId xmlns:a16="http://schemas.microsoft.com/office/drawing/2014/main" id="{B42EC0A0-0DB8-3093-B8CF-7E19AD1B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23825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ded Galor — Wikipédia">
            <a:extLst>
              <a:ext uri="{FF2B5EF4-FFF2-40B4-BE49-F238E27FC236}">
                <a16:creationId xmlns:a16="http://schemas.microsoft.com/office/drawing/2014/main" id="{63B4FB2D-CE42-5546-A165-3E42E55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73" y="2171699"/>
            <a:ext cx="2012728" cy="28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8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could intensify such mechanisms.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would be an enormous welfare loss.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this is still speculative – and it clear that there is no ground for fatalism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Cultures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Infectious disease is treatable and preventable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 affect welfare through four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Utility (e.g., species loss)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Labour (e.g., morbidity)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Output per worker (e.g., agricultural productivity)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Depreciation (e.g., floods)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Utility: no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output is lower in period t, less is consumed and less is saved, so that there is less capital and less output in period t+1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Ditto for higher depreciation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 -2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principle, people could compensate through increased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Not rational as the returns to capital have fallen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Besides, this would cut consumption even more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 labour force shrinks, there is more capital per worker, higher labour productivity, higher wages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The rational response is to consume the windfall, save less, until the capital-labour ratio is back at its desired value</a:t>
            </a:r>
            <a:endParaRPr lang="en-GB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Effect is small as the health impacts of climate change primarily fall on the non-working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00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5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On-screen Show (4:3)</PresentationFormat>
  <Paragraphs>158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Cambria Math</vt:lpstr>
      <vt:lpstr>Candara</vt:lpstr>
      <vt:lpstr>Comic Sans MS</vt:lpstr>
      <vt:lpstr>Times New Roman</vt:lpstr>
      <vt:lpstr>Standarddesign</vt:lpstr>
      <vt:lpstr>Climate and Development</vt:lpstr>
      <vt:lpstr>Lectures</vt:lpstr>
      <vt:lpstr>Climate and Development</vt:lpstr>
      <vt:lpstr>PowerPoint Presentation</vt:lpstr>
      <vt:lpstr>Climate change and growth</vt:lpstr>
      <vt:lpstr>Climate change and growth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and Development</vt:lpstr>
      <vt:lpstr>Weather v climate</vt:lpstr>
      <vt:lpstr>Weather v climate</vt:lpstr>
      <vt:lpstr>PowerPoint Presentation</vt:lpstr>
      <vt:lpstr>PowerPoint Presentation</vt:lpstr>
      <vt:lpstr>PowerPoint Presentation</vt:lpstr>
      <vt:lpstr>Climate and Development</vt:lpstr>
      <vt:lpstr>Climate and poverty</vt:lpstr>
      <vt:lpstr>Cool countries tend to be rich, hot countries poor - 2000 </vt:lpstr>
      <vt:lpstr>Cool countries tend to be rich, hot countries poor - 1950 </vt:lpstr>
      <vt:lpstr>Cool countries tend to be rich, hot countries poor - 1913 </vt:lpstr>
      <vt:lpstr>Cool countries tend to be rich, hot countries poor - 1900 </vt:lpstr>
      <vt:lpstr>Cool countries tend to be rich, hot countries poor - 1870 </vt:lpstr>
      <vt:lpstr>Cool countries tend to be rich, hot countries poor - 1820 </vt:lpstr>
      <vt:lpstr>Cool countries tend to be rich, hot countries poor - 1800 </vt:lpstr>
      <vt:lpstr>Cool countries tend to be poor, hot countries rich - 1750 </vt:lpstr>
      <vt:lpstr>Cool countries tend to be poor, hot countries rich - 1700 </vt:lpstr>
      <vt:lpstr>Cool countries tend to be poor, hot countries rich - 1650 </vt:lpstr>
      <vt:lpstr>Cool countries tend to be poor, hot countries rich - 1600 </vt:lpstr>
      <vt:lpstr>Cool countries tend to be poor, hot countries rich - 0 </vt:lpstr>
      <vt:lpstr>Climate and poverty</vt:lpstr>
      <vt:lpstr>Climate and poverty</vt:lpstr>
      <vt:lpstr>PowerPoint Presentation</vt:lpstr>
      <vt:lpstr>Climate and poverty</vt:lpstr>
      <vt:lpstr>PowerPoint Presentation</vt:lpstr>
      <vt:lpstr>Climate and poverty</vt:lpstr>
      <vt:lpstr>PowerPoint Presentation</vt:lpstr>
      <vt:lpstr>Climate and poverty</vt:lpstr>
      <vt:lpstr>Poverty traps?</vt:lpstr>
      <vt:lpstr>Climate and culture</vt:lpstr>
      <vt:lpstr>Climate change and poverty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220</cp:revision>
  <dcterms:created xsi:type="dcterms:W3CDTF">2000-09-24T19:27:04Z</dcterms:created>
  <dcterms:modified xsi:type="dcterms:W3CDTF">2022-11-19T15:27:49Z</dcterms:modified>
</cp:coreProperties>
</file>