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1" r:id="rId3"/>
    <p:sldId id="272" r:id="rId4"/>
    <p:sldId id="273" r:id="rId5"/>
  </p:sldIdLst>
  <p:sldSz cx="9144000" cy="6858000" type="screen4x3"/>
  <p:notesSz cx="6772275" cy="99028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C53517-321D-43E4-83F3-0D339A1E965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4982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03763"/>
            <a:ext cx="541655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8A6F2D-A04E-4066-88AF-BA0375EF40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C750BD-67D8-4DCD-9AE7-02FDC78C431B}" type="slidenum">
              <a:rPr lang="en-US"/>
              <a:pPr/>
              <a:t>1</a:t>
            </a:fld>
            <a:endParaRPr 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F9963-0857-4E66-82C1-DBDA60D48E2E}" type="slidenum">
              <a:rPr lang="en-US"/>
              <a:pPr/>
              <a:t>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53FD-C351-41CA-AFB4-B85C63D30765}" type="slidenum">
              <a:rPr lang="en-US"/>
              <a:pPr/>
              <a:t>3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53FD-C351-41CA-AFB4-B85C63D30765}" type="slidenum">
              <a:rPr lang="en-US"/>
              <a:pPr/>
              <a:t>4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88027-EFAD-4556-ABA9-DF285B1AF10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E8633-0FE4-41F2-86F6-9524409D704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B93715-47D8-40BF-A2FE-D15D38E41F8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405C04-86EB-40BF-B8EE-300DC4875D6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4BC7A-EE57-414F-AA59-98594C3C3E3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35BF4-8DCC-44A4-B36D-87378C929BF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EA8727-FE26-4F62-9E4E-707B45866D5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2BBAC4-4B4E-4DE5-9C73-37BB7339635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4EF73-6D79-4A2B-BF62-D39DF28B912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D57CCE-DD38-4234-94DF-67EF74DAC0E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D0A12-6A14-4852-9CD9-ABA4AAE0C5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664E724-5A37-4C96-A44C-C255F737E71F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57200"/>
            <a:ext cx="8229600" cy="1447800"/>
          </a:xfrm>
        </p:spPr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Climate Economics</a:t>
            </a:r>
            <a:endParaRPr lang="en-GB" dirty="0">
              <a:latin typeface="Candara" panose="020E0502030303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667000"/>
            <a:ext cx="8077200" cy="1752600"/>
          </a:xfrm>
        </p:spPr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Dr Richard S.J. Tol MEA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 </a:t>
            </a:r>
            <a:r>
              <a:rPr lang="de-DE" sz="2800" dirty="0">
                <a:latin typeface="Candara" panose="020E0502030303020204" pitchFamily="34" charset="0"/>
              </a:rPr>
              <a:t>Professor of the Economics of Climate Change</a:t>
            </a:r>
          </a:p>
          <a:p>
            <a:pPr eaLnBrk="1" hangingPunct="1"/>
            <a:r>
              <a:rPr lang="de-DE" sz="2800" i="1" dirty="0">
                <a:latin typeface="Candara" panose="020E0502030303020204" pitchFamily="34" charset="0"/>
              </a:rPr>
              <a:t>Vrije Universiteit Amsterdam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Professor of Economics</a:t>
            </a:r>
          </a:p>
          <a:p>
            <a:pPr eaLnBrk="1" hangingPunct="1"/>
            <a:r>
              <a:rPr lang="de-DE" sz="2800" i="1" dirty="0">
                <a:latin typeface="Candara" panose="020E0502030303020204" pitchFamily="34" charset="0"/>
              </a:rPr>
              <a:t>University of Sussex</a:t>
            </a:r>
            <a:endParaRPr lang="en-GB" sz="2800" i="1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458200" cy="5029200"/>
          </a:xfrm>
        </p:spPr>
        <p:txBody>
          <a:bodyPr/>
          <a:lstStyle/>
          <a:p>
            <a:pPr eaLnBrk="1" hangingPunct="1">
              <a:buNone/>
            </a:pPr>
            <a:r>
              <a:rPr lang="de-DE" dirty="0">
                <a:latin typeface="Candara" panose="020E0502030303020204" pitchFamily="34" charset="0"/>
              </a:rPr>
              <a:t>Contact</a:t>
            </a:r>
          </a:p>
          <a:p>
            <a:pPr eaLnBrk="1" hangingPunct="1">
              <a:buNone/>
            </a:pPr>
            <a:r>
              <a:rPr lang="de-DE" dirty="0">
                <a:latin typeface="Candara" panose="020E0502030303020204" pitchFamily="34" charset="0"/>
              </a:rPr>
              <a:t>r.tol@sussex.ac.uk</a:t>
            </a:r>
          </a:p>
          <a:p>
            <a:pPr eaLnBrk="1" hangingPunct="1"/>
            <a:endParaRPr lang="de-DE" dirty="0">
              <a:latin typeface="Candara" panose="020E0502030303020204" pitchFamily="34" charset="0"/>
            </a:endParaRPr>
          </a:p>
          <a:p>
            <a:pPr eaLnBrk="1" hangingPunct="1">
              <a:buNone/>
            </a:pPr>
            <a:r>
              <a:rPr lang="de-DE" dirty="0">
                <a:latin typeface="Candara" panose="020E0502030303020204" pitchFamily="34" charset="0"/>
              </a:rPr>
              <a:t>Literature</a:t>
            </a:r>
          </a:p>
          <a:p>
            <a:pPr eaLnBrk="1" hangingPunct="1">
              <a:buNone/>
            </a:pPr>
            <a:r>
              <a:rPr lang="de-DE" dirty="0">
                <a:latin typeface="Candara" panose="020E0502030303020204" pitchFamily="34" charset="0"/>
              </a:rPr>
              <a:t>Tol (2018) </a:t>
            </a:r>
            <a:r>
              <a:rPr lang="de-DE" i="1" dirty="0">
                <a:latin typeface="Candara" panose="020E0502030303020204" pitchFamily="34" charset="0"/>
              </a:rPr>
              <a:t>Climate Economics</a:t>
            </a:r>
          </a:p>
          <a:p>
            <a:pPr eaLnBrk="1" hangingPunct="1">
              <a:buNone/>
            </a:pPr>
            <a:endParaRPr lang="de-DE" i="1" dirty="0">
              <a:latin typeface="Candara" panose="020E0502030303020204" pitchFamily="34" charset="0"/>
            </a:endParaRPr>
          </a:p>
          <a:p>
            <a:pPr eaLnBrk="1" hangingPunct="1">
              <a:buNone/>
            </a:pPr>
            <a:endParaRPr lang="de-DE" dirty="0">
              <a:latin typeface="Comic Sans MS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F849C-1698-4E91-AA69-56BBF2E7FB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76200"/>
            <a:ext cx="2590800" cy="39778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My Lectures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1.11		Science, scenarios, abatement options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de-DE" sz="2800" dirty="0">
                <a:latin typeface="Candara" panose="020E0502030303020204" pitchFamily="34" charset="0"/>
              </a:rPr>
              <a:t>2.11		Costs of emission reduction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de-DE" sz="2800" dirty="0">
                <a:latin typeface="Candara" panose="020E0502030303020204" pitchFamily="34" charset="0"/>
              </a:rPr>
              <a:t>3.11		Valuation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de-DE" sz="2800" dirty="0">
                <a:latin typeface="Candara" panose="020E0502030303020204" pitchFamily="34" charset="0"/>
              </a:rPr>
              <a:t>Week 2	Impacts of climate change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de-DE" sz="2800" dirty="0">
                <a:latin typeface="Candara" panose="020E0502030303020204" pitchFamily="34" charset="0"/>
              </a:rPr>
              <a:t>Week 3	Optimal climate policy</a:t>
            </a:r>
          </a:p>
          <a:p>
            <a:pPr eaLnBrk="1" hangingPunct="1">
              <a:lnSpc>
                <a:spcPct val="80000"/>
              </a:lnSpc>
              <a:buNone/>
            </a:pPr>
            <a:endParaRPr lang="de-DE" sz="28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Problem sets with Jaime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de-DE" sz="28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Steven will talk about international environmental agreements, and about international trade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de-DE" sz="28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Instruments for environmental policy are discussed by Caroline in Environmental Economics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de-DE" sz="28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Assessment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6962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70% take-home exam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	</a:t>
            </a:r>
            <a:r>
              <a:rPr lang="en-GB" sz="2800" dirty="0">
                <a:latin typeface="Candara" panose="020E0502030303020204" pitchFamily="34" charset="0"/>
              </a:rPr>
              <a:t>Note: We expect that you invest the same amount of time and effort into the take-home exam as you would in an unseen exam. Since you do not need to memorize or prepare for questions that aren’t asked, we expect much better answers.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30% essay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	3000-4000 words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	assessment of policy (proposal)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	teams of 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	3 workshops, led by Jaime, to get you started and help you out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de-DE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8634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196</Words>
  <Application>Microsoft Office PowerPoint</Application>
  <PresentationFormat>On-screen Show (4:3)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Candara</vt:lpstr>
      <vt:lpstr>Comic Sans MS</vt:lpstr>
      <vt:lpstr>Times New Roman</vt:lpstr>
      <vt:lpstr>Standarddesign</vt:lpstr>
      <vt:lpstr>Climate Economics</vt:lpstr>
      <vt:lpstr>PowerPoint Presentation</vt:lpstr>
      <vt:lpstr>My Lectures</vt:lpstr>
      <vt:lpstr>Assessment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77</cp:revision>
  <dcterms:created xsi:type="dcterms:W3CDTF">2000-09-24T19:27:04Z</dcterms:created>
  <dcterms:modified xsi:type="dcterms:W3CDTF">2021-10-31T15:03:28Z</dcterms:modified>
</cp:coreProperties>
</file>