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7"/>
  </p:notesMasterIdLst>
  <p:handoutMasterIdLst>
    <p:handoutMasterId r:id="rId8"/>
  </p:handoutMasterIdLst>
  <p:sldIdLst>
    <p:sldId id="388" r:id="rId2"/>
    <p:sldId id="450" r:id="rId3"/>
    <p:sldId id="453" r:id="rId4"/>
    <p:sldId id="452" r:id="rId5"/>
    <p:sldId id="454" r:id="rId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7F3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4" autoAdjust="0"/>
    <p:restoredTop sz="86409" autoAdjust="0"/>
  </p:normalViewPr>
  <p:slideViewPr>
    <p:cSldViewPr>
      <p:cViewPr varScale="1">
        <p:scale>
          <a:sx n="86" d="100"/>
          <a:sy n="86" d="100"/>
        </p:scale>
        <p:origin x="15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t" anchorCtr="0" compatLnSpc="1">
            <a:prstTxWarp prst="textNoShape">
              <a:avLst/>
            </a:prstTxWarp>
          </a:bodyPr>
          <a:lstStyle>
            <a:lvl1pPr defTabSz="93132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t" anchorCtr="0" compatLnSpc="1">
            <a:prstTxWarp prst="textNoShape">
              <a:avLst/>
            </a:prstTxWarp>
          </a:bodyPr>
          <a:lstStyle>
            <a:lvl1pPr algn="r" defTabSz="93132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b" anchorCtr="0" compatLnSpc="1">
            <a:prstTxWarp prst="textNoShape">
              <a:avLst/>
            </a:prstTxWarp>
          </a:bodyPr>
          <a:lstStyle>
            <a:lvl1pPr defTabSz="93132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b" anchorCtr="0" compatLnSpc="1">
            <a:prstTxWarp prst="textNoShape">
              <a:avLst/>
            </a:prstTxWarp>
          </a:bodyPr>
          <a:lstStyle>
            <a:lvl1pPr algn="r" defTabSz="931321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3B31A78C-B2D6-43F3-A441-3CCE67A6C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5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t" anchorCtr="0" compatLnSpc="1">
            <a:prstTxWarp prst="textNoShape">
              <a:avLst/>
            </a:prstTxWarp>
          </a:bodyPr>
          <a:lstStyle>
            <a:lvl1pPr defTabSz="93132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t" anchorCtr="0" compatLnSpc="1">
            <a:prstTxWarp prst="textNoShape">
              <a:avLst/>
            </a:prstTxWarp>
          </a:bodyPr>
          <a:lstStyle>
            <a:lvl1pPr algn="r" defTabSz="93132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6463"/>
            <a:ext cx="49879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b" anchorCtr="0" compatLnSpc="1">
            <a:prstTxWarp prst="textNoShape">
              <a:avLst/>
            </a:prstTxWarp>
          </a:bodyPr>
          <a:lstStyle>
            <a:lvl1pPr defTabSz="931321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9" tIns="46559" rIns="93119" bIns="46559" numCol="1" anchor="b" anchorCtr="0" compatLnSpc="1">
            <a:prstTxWarp prst="textNoShape">
              <a:avLst/>
            </a:prstTxWarp>
          </a:bodyPr>
          <a:lstStyle>
            <a:lvl1pPr algn="r" defTabSz="931321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C083586-C85F-47B1-AE15-CE0EB4807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8792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7" tIns="45923" rIns="91847" bIns="45923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05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26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28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29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E794C-48F3-496C-97CB-54D29306EE0F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7E698AE-49FF-4734-824E-4AEF00B749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8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1690-7CF0-4318-A19B-CC8645591ACF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11717-EC22-4140-BAA4-58ADA5BD592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9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27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28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29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52760-A050-4E92-AFD3-60B299BF7A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B4A1-09AE-48EC-A442-94F88218D9B1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02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232B-0551-4AAD-9F3B-DA3C92B02D7F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9CE69-1A50-4A9F-B454-63400770EE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29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30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31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1B8E4-825D-4E46-87D2-E7FFFF4F639B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D3FF811-9485-4DDF-A71E-84A991622DD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9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50A66-A3F8-4968-BD8F-F11BE03ED54F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3200-C56F-4AEB-B0D8-337C44D6C85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6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2" name="Rectangle 26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28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30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31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2A149-7073-4B91-B55E-B75ACE3F012B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F152E47-285E-4A0F-9A7E-FFFAD41BFCE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FCB54-FCBE-4FAE-9EFD-D56F127E8F8D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B2DFD-110C-4945-B6E5-E37762B28EC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CAB4C-F1F5-4F8A-9BC2-2A73A2256311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7829F1-15D0-4B63-BB19-B9F67FEBF3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5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" name="Rectangle 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28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2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3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5BD2DFA-241A-4472-BCA3-E76F7733B6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FE9F-18E6-4491-A50B-507904174CE0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62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2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2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3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2BB5-510D-40F1-B10C-690FF06505D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D9901-70DE-462A-B58B-3A8EDEE9543B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382DE7-0A0F-4E87-81CD-D7ABF856C70A}" type="datetime1">
              <a:rPr lang="de-DE"/>
              <a:pPr>
                <a:defRPr/>
              </a:pPr>
              <a:t>26.10.2020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9108841-B55D-4AC0-9CB8-924E9644BE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36" r:id="rId10"/>
    <p:sldLayoutId id="2147483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.poelhekke@auckland.ac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.tol@sussex.ac.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323850" y="701675"/>
            <a:ext cx="84582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Economics of Climate Change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>
                <a:latin typeface="Times New Roman" pitchFamily="18" charset="0"/>
                <a:cs typeface="Times New Roman" pitchFamily="18" charset="0"/>
              </a:rPr>
              <a:t> 2020-2021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1520" y="2852936"/>
            <a:ext cx="8640959" cy="40780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NL" sz="4000" dirty="0" err="1">
                <a:cs typeface="Times New Roman" pitchFamily="18" charset="0"/>
              </a:rPr>
              <a:t>Lecture</a:t>
            </a:r>
            <a:r>
              <a:rPr lang="nl-NL" sz="4000" dirty="0">
                <a:cs typeface="Times New Roman" pitchFamily="18" charset="0"/>
              </a:rPr>
              <a:t> 1: </a:t>
            </a:r>
            <a:r>
              <a:rPr lang="nl-NL" sz="4000" dirty="0" err="1">
                <a:cs typeface="Times New Roman" pitchFamily="18" charset="0"/>
              </a:rPr>
              <a:t>Introduction</a:t>
            </a:r>
            <a:endParaRPr lang="nl-NL" sz="4000" dirty="0">
              <a:cs typeface="Times New Roman" pitchFamily="18" charset="0"/>
            </a:endParaRPr>
          </a:p>
          <a:p>
            <a:pPr algn="ctr">
              <a:defRPr/>
            </a:pPr>
            <a:endParaRPr lang="nl-NL" sz="2800" dirty="0">
              <a:cs typeface="Times New Roman" pitchFamily="18" charset="0"/>
            </a:endParaRPr>
          </a:p>
          <a:p>
            <a:pPr marL="720000" indent="-720000" algn="ctr">
              <a:defRPr/>
            </a:pPr>
            <a:r>
              <a:rPr lang="nl-NL" sz="2800" dirty="0">
                <a:cs typeface="Times New Roman" pitchFamily="18" charset="0"/>
              </a:rPr>
              <a:t>Steven Poelhekke </a:t>
            </a:r>
            <a:br>
              <a:rPr lang="nl-NL" sz="2800" dirty="0">
                <a:cs typeface="Times New Roman" pitchFamily="18" charset="0"/>
              </a:rPr>
            </a:br>
            <a:r>
              <a:rPr lang="nl-NL" dirty="0">
                <a:cs typeface="Times New Roman" pitchFamily="18" charset="0"/>
              </a:rPr>
              <a:t>(</a:t>
            </a:r>
            <a:r>
              <a:rPr lang="nl-NL" i="1" dirty="0">
                <a:cs typeface="Times New Roman" pitchFamily="18" charset="0"/>
              </a:rPr>
              <a:t>U Auckland and VU; </a:t>
            </a:r>
            <a:r>
              <a:rPr lang="nl-NL" i="1" dirty="0">
                <a:cs typeface="Times New Roman" pitchFamily="18" charset="0"/>
                <a:hlinkClick r:id="rId3"/>
              </a:rPr>
              <a:t>steven.poelhekke@auckland.ac.nz</a:t>
            </a:r>
            <a:r>
              <a:rPr lang="nl-NL" i="1" dirty="0">
                <a:cs typeface="Times New Roman" pitchFamily="18" charset="0"/>
              </a:rPr>
              <a:t>  weeks 4, 5, and 6</a:t>
            </a:r>
            <a:r>
              <a:rPr lang="nl-NL" dirty="0">
                <a:cs typeface="Times New Roman" pitchFamily="18" charset="0"/>
              </a:rPr>
              <a:t>)</a:t>
            </a:r>
          </a:p>
          <a:p>
            <a:pPr marL="720000" indent="-720000" algn="ctr">
              <a:defRPr/>
            </a:pPr>
            <a:r>
              <a:rPr lang="nl-NL" sz="1100" dirty="0">
                <a:cs typeface="Times New Roman" pitchFamily="18" charset="0"/>
              </a:rPr>
              <a:t> </a:t>
            </a:r>
          </a:p>
          <a:p>
            <a:pPr marL="720000" indent="-720000" algn="ctr">
              <a:defRPr/>
            </a:pPr>
            <a:r>
              <a:rPr lang="nl-NL" sz="2800" dirty="0">
                <a:cs typeface="Times New Roman" pitchFamily="18" charset="0"/>
              </a:rPr>
              <a:t>Richard S.J. Tol </a:t>
            </a:r>
            <a:br>
              <a:rPr lang="nl-NL" sz="2800" dirty="0">
                <a:cs typeface="Times New Roman" pitchFamily="18" charset="0"/>
              </a:rPr>
            </a:br>
            <a:r>
              <a:rPr lang="nl-NL" dirty="0">
                <a:cs typeface="Times New Roman" pitchFamily="18" charset="0"/>
              </a:rPr>
              <a:t>(</a:t>
            </a:r>
            <a:r>
              <a:rPr lang="nl-NL" i="1" dirty="0">
                <a:cs typeface="Times New Roman" pitchFamily="18" charset="0"/>
              </a:rPr>
              <a:t>U Sussex and VU;  </a:t>
            </a:r>
            <a:r>
              <a:rPr lang="nl-NL" i="1" dirty="0">
                <a:cs typeface="Times New Roman" pitchFamily="18" charset="0"/>
                <a:hlinkClick r:id="rId4"/>
              </a:rPr>
              <a:t>r.tol@sussex.ac.uk</a:t>
            </a:r>
            <a:endParaRPr lang="nl-NL" i="1" dirty="0">
              <a:cs typeface="Times New Roman" pitchFamily="18" charset="0"/>
            </a:endParaRPr>
          </a:p>
          <a:p>
            <a:pPr marL="720000" indent="-720000" algn="ctr">
              <a:defRPr/>
            </a:pPr>
            <a:r>
              <a:rPr lang="nl-NL" i="1" dirty="0">
                <a:cs typeface="Times New Roman" pitchFamily="18" charset="0"/>
              </a:rPr>
              <a:t>weeks 1, 2, and 3</a:t>
            </a:r>
            <a:r>
              <a:rPr lang="nl-NL" dirty="0">
                <a:cs typeface="Times New Roman" pitchFamily="18" charset="0"/>
              </a:rPr>
              <a:t>)</a:t>
            </a:r>
            <a:endParaRPr lang="nl-NL" sz="2800" dirty="0">
              <a:cs typeface="Times New Roman" pitchFamily="18" charset="0"/>
            </a:endParaRPr>
          </a:p>
          <a:p>
            <a:pPr algn="ctr">
              <a:defRPr/>
            </a:pPr>
            <a:endParaRPr lang="en-GB" sz="28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>
                <a:solidFill>
                  <a:srgbClr val="7B9899"/>
                </a:solidFill>
              </a:rPr>
              <a:t>Course outline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D4168-756D-44C5-BE05-FC9C0D409972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22532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268413"/>
            <a:ext cx="8504238" cy="4572000"/>
          </a:xfrm>
        </p:spPr>
        <p:txBody>
          <a:bodyPr/>
          <a:lstStyle/>
          <a:p>
            <a:pPr eaLnBrk="1" hangingPunct="1"/>
            <a:endParaRPr lang="nl-NL"/>
          </a:p>
          <a:p>
            <a:pPr eaLnBrk="1" hangingPunct="1"/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4025" y="1341438"/>
            <a:ext cx="8504238" cy="5040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dirty="0">
                <a:latin typeface="+mn-lt"/>
              </a:rPr>
              <a:t>Weeks 1, 2, and 3</a:t>
            </a:r>
          </a:p>
          <a:p>
            <a:pPr marL="731520" lvl="1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dirty="0">
                <a:latin typeface="+mn-lt"/>
              </a:rPr>
              <a:t>Emission reduction</a:t>
            </a:r>
          </a:p>
          <a:p>
            <a:pPr marL="731520" lvl="1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dirty="0">
                <a:latin typeface="+mn-lt"/>
              </a:rPr>
              <a:t>Impacts of climate change</a:t>
            </a:r>
          </a:p>
          <a:p>
            <a:pPr marL="731520" lvl="1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dirty="0">
                <a:latin typeface="+mn-lt"/>
              </a:rPr>
              <a:t>Climate policy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dirty="0">
                <a:latin typeface="+mn-lt"/>
              </a:rPr>
              <a:t>Week 4:</a:t>
            </a:r>
          </a:p>
          <a:p>
            <a:pPr marL="731520" lvl="1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dirty="0">
                <a:latin typeface="+mn-lt"/>
              </a:rPr>
              <a:t>International environmental agreements</a:t>
            </a:r>
          </a:p>
          <a:p>
            <a:pPr marL="274320" lvl="1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dirty="0">
                <a:latin typeface="+mn-lt"/>
              </a:rPr>
              <a:t>Week 5 and 6:</a:t>
            </a:r>
          </a:p>
          <a:p>
            <a:pPr marL="731520" lvl="2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dirty="0">
                <a:latin typeface="+mn-lt"/>
              </a:rPr>
              <a:t>Trade policy </a:t>
            </a:r>
            <a:br>
              <a:rPr lang="nl-NL" dirty="0">
                <a:latin typeface="+mn-lt"/>
              </a:rPr>
            </a:br>
            <a:endParaRPr lang="nl-NL" dirty="0">
              <a:latin typeface="+mn-lt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>
                <a:solidFill>
                  <a:srgbClr val="7B9899"/>
                </a:solidFill>
              </a:rPr>
              <a:t>Course requirements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47A49-E5F3-45BE-9C2E-8CB0044BC095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uizzes (5%; weeks 1-6)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ssignments (15%; weeks 1-3)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Take home exam (individual, 50%; week 8)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Policy evaluation report and video presentations (in groups, 30%; week 7 and 6)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>
                <a:solidFill>
                  <a:srgbClr val="7B9899"/>
                </a:solidFill>
              </a:rPr>
              <a:t>Essay and video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EFDD0-A299-4FD3-AE42-8FBFA29FB7B9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400" dirty="0">
                <a:solidFill>
                  <a:schemeClr val="tx1"/>
                </a:solidFill>
              </a:rPr>
              <a:t>Cost-benefit analysis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400" dirty="0">
                <a:solidFill>
                  <a:schemeClr val="tx1"/>
                </a:solidFill>
              </a:rPr>
              <a:t>Form group and choose topic in week 1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400" dirty="0">
                <a:solidFill>
                  <a:schemeClr val="tx1"/>
                </a:solidFill>
              </a:rPr>
              <a:t>Find literature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nl-NL" sz="2400" dirty="0"/>
              <a:t>Write critical essay of 2000-3000 words, follow guidelines posted on Canvas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nl-NL" sz="2400" dirty="0"/>
              <a:t>Discuss outlines, draft reports in week 4 and 5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nl-NL" sz="2400" dirty="0"/>
              <a:t>Video presentation of key points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nl-NL" sz="2400" dirty="0">
                <a:solidFill>
                  <a:schemeClr val="tx1"/>
                </a:solidFill>
              </a:rPr>
              <a:t>5 min discussion</a:t>
            </a:r>
            <a:endParaRPr lang="nl-NL" sz="24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nl-NL" sz="2400" dirty="0"/>
              <a:t>Discuss videos in week 6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nl-NL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>
                <a:solidFill>
                  <a:srgbClr val="7B9899"/>
                </a:solidFill>
              </a:rPr>
              <a:t>Format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EFDD0-A299-4FD3-AE42-8FBFA29FB7B9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400" dirty="0">
                <a:solidFill>
                  <a:schemeClr val="tx1"/>
                </a:solidFill>
              </a:rPr>
              <a:t>All change</a:t>
            </a:r>
          </a:p>
          <a:p>
            <a:pPr marL="548957" lvl="2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200" dirty="0"/>
              <a:t>Contents (valuation instead of policy instruments)</a:t>
            </a:r>
          </a:p>
          <a:p>
            <a:pPr marL="548957" lvl="2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200" dirty="0"/>
              <a:t>Hours (3 instead of 4 hours for lectures, 1 instead of 2 hours for seminars)</a:t>
            </a:r>
          </a:p>
          <a:p>
            <a:pPr marL="548957" lvl="2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200" dirty="0"/>
              <a:t>Format (online instead of face-to-face)</a:t>
            </a:r>
          </a:p>
          <a:p>
            <a:pPr marL="548957" lvl="2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nl-NL" sz="2200" dirty="0"/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400" dirty="0">
                <a:solidFill>
                  <a:schemeClr val="tx1"/>
                </a:solidFill>
              </a:rPr>
              <a:t>Watch videos, read chapters BEFORE the lectures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400" dirty="0">
                <a:solidFill>
                  <a:schemeClr val="tx1"/>
                </a:solidFill>
              </a:rPr>
              <a:t>Slides have now been posted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400" dirty="0">
                <a:solidFill>
                  <a:schemeClr val="tx1"/>
                </a:solidFill>
              </a:rPr>
              <a:t>Q&amp;A during lectures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nl-NL" sz="2400" dirty="0">
              <a:solidFill>
                <a:schemeClr val="tx1"/>
              </a:solidFill>
            </a:endParaRP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nl-NL" sz="2400" dirty="0">
                <a:solidFill>
                  <a:schemeClr val="tx1"/>
                </a:solidFill>
              </a:rPr>
              <a:t>Camera on, microphone off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nl-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7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8688</TotalTime>
  <Words>256</Words>
  <Application>Microsoft Office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Georgia</vt:lpstr>
      <vt:lpstr>Times New Roman</vt:lpstr>
      <vt:lpstr>Wingdings</vt:lpstr>
      <vt:lpstr>Wingdings 2</vt:lpstr>
      <vt:lpstr>Civic</vt:lpstr>
      <vt:lpstr>Economics of Climate Change  2020-2021</vt:lpstr>
      <vt:lpstr>Course outline</vt:lpstr>
      <vt:lpstr>Course requirements</vt:lpstr>
      <vt:lpstr>Essay and video</vt:lpstr>
      <vt:lpstr>Format</vt:lpstr>
    </vt:vector>
  </TitlesOfParts>
  <Company>Free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Economics</dc:title>
  <dc:creator>Raymond J.G.M. Florax</dc:creator>
  <cp:lastModifiedBy>Richard Tol</cp:lastModifiedBy>
  <cp:revision>299</cp:revision>
  <cp:lastPrinted>2015-02-04T09:52:39Z</cp:lastPrinted>
  <dcterms:created xsi:type="dcterms:W3CDTF">2002-09-03T16:28:30Z</dcterms:created>
  <dcterms:modified xsi:type="dcterms:W3CDTF">2020-10-26T07:58:19Z</dcterms:modified>
</cp:coreProperties>
</file>