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45" r:id="rId3"/>
    <p:sldId id="305" r:id="rId4"/>
    <p:sldId id="350" r:id="rId5"/>
    <p:sldId id="344" r:id="rId6"/>
    <p:sldId id="331" r:id="rId7"/>
    <p:sldId id="352" r:id="rId8"/>
    <p:sldId id="332" r:id="rId9"/>
    <p:sldId id="329" r:id="rId10"/>
    <p:sldId id="330" r:id="rId11"/>
    <p:sldId id="309" r:id="rId12"/>
    <p:sldId id="351" r:id="rId13"/>
    <p:sldId id="333" r:id="rId14"/>
    <p:sldId id="349" r:id="rId15"/>
    <p:sldId id="347" r:id="rId16"/>
    <p:sldId id="346" r:id="rId17"/>
    <p:sldId id="334" r:id="rId18"/>
    <p:sldId id="335" r:id="rId19"/>
    <p:sldId id="336" r:id="rId20"/>
    <p:sldId id="337" r:id="rId21"/>
    <p:sldId id="353" r:id="rId22"/>
    <p:sldId id="348" r:id="rId23"/>
    <p:sldId id="339" r:id="rId24"/>
    <p:sldId id="354" r:id="rId25"/>
    <p:sldId id="340" r:id="rId26"/>
    <p:sldId id="343" r:id="rId27"/>
    <p:sldId id="342" r:id="rId28"/>
    <p:sldId id="355" r:id="rId29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939896-D0A6-4698-8F51-80497627A63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1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B47844-F284-4483-B2EB-69316BEC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3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9E2ED-DB93-4E8D-B2BC-6F43EDC453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5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8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5D83A-E248-4DBF-996D-AABEBBC91E4A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A747F-AA0A-45C8-8590-4B45FEBABE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57FD-4260-4C27-B395-3F1B38494D5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7CB7A-C4D5-4202-87EA-94456E76F462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4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4F3A-B063-4143-BA4A-69F4B11EDAD8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4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8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8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F397-995F-41C2-B6ED-49CCEEF2189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F397-995F-41C2-B6ED-49CCEEF2189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3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4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7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63E7B-DD08-4A41-943D-5405806247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5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3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7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5FF61-BA34-4BA8-A588-8D48944E0E9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9974F-D706-4A76-8B03-E5FAB1E0963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2334-5263-4273-B9D3-DCFF819E45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D771-A38E-4A22-B3DA-A9A2B1681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10571-EB5B-41C5-8FF8-55E9EDAD4B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9261-6F46-4F01-8519-4C28237F94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47164-BF32-4643-B3FA-3DBBAAAA1B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8FA9-70B0-45CA-A973-380A86B9B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2B953-E8B5-4D3C-A217-E5E45B089C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AC22-C9EB-4971-B57C-2CF6732B1B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BB4D-D4FE-4270-A81B-885C972006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67C2-828F-4BEB-8DE3-FDA81C0D26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9FE9D-40E9-4C10-B6E6-CBDACF7E4F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69DA-0567-462A-8BD0-DCC8CFDC05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4B8CBF-7A1A-481B-9F0B-AF29379F9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Discounting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b="1" dirty="0">
                <a:latin typeface="Candara" panose="020E0502030303020204" pitchFamily="34" charset="0"/>
              </a:rPr>
              <a:t>Discounting</a:t>
            </a:r>
            <a:r>
              <a:rPr lang="de-DE" dirty="0">
                <a:latin typeface="Candara" panose="020E0502030303020204" pitchFamily="34" charset="0"/>
              </a:rPr>
              <a:t>, uncertainty, equity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Ramsey rule of discount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That is, we discount the future because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will be richer and happier then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We are impatient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Note that the Ramsey rule describes the consumption side of intertemporal trade-offs – on the production side, there is the opportunity cost of capital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In equilibrium, the two are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/>
              <p:cNvSpPr txBox="1"/>
              <p:nvPr/>
            </p:nvSpPr>
            <p:spPr bwMode="auto">
              <a:xfrm>
                <a:off x="1118418" y="1371600"/>
                <a:ext cx="2057400" cy="533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0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8418" y="1371600"/>
                <a:ext cx="20574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D804BF4-DCE0-4267-8C7B-4242D9FAE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-68542"/>
            <a:ext cx="1676400" cy="249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BF6D5-30FD-4F91-B041-73FE05C57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-30481"/>
            <a:ext cx="2133601" cy="2464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/>
        </p:nvGraphicFramePr>
        <p:xfrm>
          <a:off x="1790700" y="1397000"/>
          <a:ext cx="5562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98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23710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299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PRTP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6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Shenzen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0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57400" y="703802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Choice of parameters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Discounting should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Reflect the will of the people</a:t>
            </a:r>
          </a:p>
          <a:p>
            <a:pPr lvl="2" eaLnBrk="1" hangingPunct="1"/>
            <a:r>
              <a:rPr lang="en-GB" sz="2000" dirty="0">
                <a:latin typeface="Candara" panose="020E0502030303020204" pitchFamily="34" charset="0"/>
              </a:rPr>
              <a:t>People discount the future, even though every philosopher since Aristotle has told them it’s immoral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Not ignore the far future</a:t>
            </a:r>
            <a:endParaRPr lang="en-GB" sz="20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Be consistently applied across public policy</a:t>
            </a:r>
          </a:p>
          <a:p>
            <a:pPr lvl="2" eaLnBrk="1" hangingPunct="1"/>
            <a:r>
              <a:rPr lang="en-GB" sz="2000" dirty="0">
                <a:latin typeface="Candara" panose="020E0502030303020204" pitchFamily="34" charset="0"/>
              </a:rPr>
              <a:t>Trade-offs about future threats to human health should be independent from the policy arena</a:t>
            </a: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This cannot be resolved with exponential discounting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79427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Discounting should</a:t>
                </a: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Reflect the will of the people</a:t>
                </a:r>
              </a:p>
              <a:p>
                <a:pPr lvl="1" eaLnBrk="1" hangingPunct="1"/>
                <a:r>
                  <a:rPr lang="de-DE" sz="2400">
                    <a:latin typeface="Candara" panose="020E0502030303020204" pitchFamily="34" charset="0"/>
                  </a:rPr>
                  <a:t>Not ignore the far future</a:t>
                </a:r>
                <a:endParaRPr lang="de-DE" sz="2400" dirty="0">
                  <a:latin typeface="Candara" panose="020E0502030303020204" pitchFamily="34" charset="0"/>
                </a:endParaRPr>
              </a:p>
              <a:p>
                <a:pPr lvl="1" eaLnBrk="1" hangingPunct="1"/>
                <a:r>
                  <a:rPr lang="de-DE" sz="2400" dirty="0">
                    <a:latin typeface="Candara" panose="020E0502030303020204" pitchFamily="34" charset="0"/>
                  </a:rPr>
                  <a:t>Be consistently applied accross public policy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Can this be done?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Not with exponential discounting, but there are three contenders</a:t>
                </a: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Conventional, exponential discount rates have that the relative distance between two years does not depend on the time horizon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2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Time consistency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Exponential discounting implies time consistency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𝜌𝛿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𝜌𝛿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Or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Vice versa, time consistency implies exponential discounting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2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de-DE" sz="2800" dirty="0">
                    <a:latin typeface="Candara" panose="020E0502030303020204" pitchFamily="34" charset="0"/>
                  </a:rPr>
                  <a:t>The relative distance between two years does not depend on the time horizon: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This is strange: The difference between year 10 and year 11 is the same as the difference between year 100 and year 101, and between 1000 and 1001</a:t>
                </a: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</a:t>
                </a:r>
                <a:endParaRPr lang="de-DE" sz="2800" dirty="0">
                  <a:latin typeface="Candara" panose="020E0502030303020204" pitchFamily="34" charset="0"/>
                </a:endParaRPr>
              </a:p>
              <a:p>
                <a:pPr eaLnBrk="1" hangingPunct="1"/>
                <a:endParaRPr lang="de-DE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Hyperbolic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There is experimental and observational evidence that suggests that people use a lower discount rate when they look further into the future, perhaps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Then, the difference between year 10 and year 11 is the same as the difference between year 100 and year 110, and between 1000 and 1100</a:t>
                </a:r>
                <a:endParaRPr lang="de-DE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 r="-1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64A430-EA96-493A-994C-26F49A213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88" y="4467813"/>
            <a:ext cx="1638088" cy="2321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8736A-4F20-48BA-8AA5-C5D3BC6DD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9" y="4467812"/>
            <a:ext cx="1552575" cy="2321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 similar (but not identical) effect can be achieved through uncertainty</a:t>
            </a:r>
            <a:endParaRPr lang="de-DE" sz="2800" dirty="0">
              <a:latin typeface="Candara" panose="020E0502030303020204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1905000"/>
            <a:ext cx="9075737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Declining Discount Rates -2</a:t>
            </a:r>
            <a:endParaRPr lang="en-GB" sz="3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A similar (but not identical) effect can be achieved through uncertainty</a:t>
                </a: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If we assumed that the discount rate is uncertain and follows a Gamma distribution, then the certainty-equivalent discount rate equals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  <a:p>
                <a:pPr eaLnBrk="1" hangingPunct="1"/>
                <a:r>
                  <a:rPr lang="en-US" sz="2800" dirty="0">
                    <a:latin typeface="Candara" panose="020E0502030303020204" pitchFamily="34" charset="0"/>
                  </a:rPr>
                  <a:t>where </a:t>
                </a:r>
                <a:r>
                  <a:rPr lang="el-GR" sz="2800" i="1" dirty="0">
                    <a:latin typeface="Candara" panose="020E0502030303020204" pitchFamily="34" charset="0"/>
                  </a:rPr>
                  <a:t>α</a:t>
                </a:r>
                <a:r>
                  <a:rPr lang="en-US" sz="2800" dirty="0">
                    <a:latin typeface="Candara" panose="020E0502030303020204" pitchFamily="34" charset="0"/>
                  </a:rPr>
                  <a:t> is a location parameter and </a:t>
                </a:r>
                <a:r>
                  <a:rPr lang="el-GR" sz="2800" dirty="0">
                    <a:latin typeface="Candara" panose="020E0502030303020204" pitchFamily="34" charset="0"/>
                  </a:rPr>
                  <a:t>β</a:t>
                </a:r>
                <a:r>
                  <a:rPr lang="en-US" sz="2800" i="1" dirty="0">
                    <a:latin typeface="Candara" panose="020E0502030303020204" pitchFamily="34" charset="0"/>
                  </a:rPr>
                  <a:t> </a:t>
                </a:r>
                <a:r>
                  <a:rPr lang="en-US" sz="2800" dirty="0">
                    <a:latin typeface="Candara" panose="020E0502030303020204" pitchFamily="34" charset="0"/>
                  </a:rPr>
                  <a:t>a spread parameter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14400"/>
                <a:ext cx="8763000" cy="5486400"/>
              </a:xfrm>
              <a:blipFill>
                <a:blip r:embed="rId3"/>
                <a:stretch>
                  <a:fillRect l="-1461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F1E78CE-8FE3-4FAD-9D84-F52492A6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41520"/>
            <a:ext cx="1493520" cy="224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0420B-5BD7-4340-AA99-DD9CF2ACA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40" y="4538880"/>
            <a:ext cx="1493520" cy="22429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44892"/>
              </p:ext>
            </p:extLst>
          </p:nvPr>
        </p:nvGraphicFramePr>
        <p:xfrm>
          <a:off x="2084439" y="1600200"/>
          <a:ext cx="518443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363595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839638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Weitzman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89355" y="533400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53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b="1" dirty="0">
                <a:latin typeface="Candara" panose="020E0502030303020204" pitchFamily="34" charset="0"/>
              </a:rPr>
              <a:t>Time discounting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Ramsey rule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Hyperbolic discounting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Axiomatic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228434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Exponential and Hyperbolic Discounting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Exponential discounting places insufficient weight on the distant future</a:t>
            </a:r>
          </a:p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Heal’s</a:t>
            </a:r>
            <a:r>
              <a:rPr lang="en-US" sz="2800" dirty="0">
                <a:latin typeface="Candara" panose="020E0502030303020204" pitchFamily="34" charset="0"/>
              </a:rPr>
              <a:t> hyperbolic discounting is </a:t>
            </a:r>
            <a:r>
              <a:rPr lang="en-US" sz="2800" i="1" dirty="0">
                <a:latin typeface="Candara" panose="020E0502030303020204" pitchFamily="34" charset="0"/>
              </a:rPr>
              <a:t>ad hoc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Weitzman’s gamma discounting is on firmer ground, but the argument is on part of the welfare function, rather than the whole welfare function</a:t>
            </a: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Exponential discounting is an </a:t>
            </a:r>
            <a:r>
              <a:rPr lang="en-US" sz="2800" i="1" dirty="0">
                <a:latin typeface="Candara" panose="020E0502030303020204" pitchFamily="34" charset="0"/>
              </a:rPr>
              <a:t>ad hoc </a:t>
            </a:r>
            <a:r>
              <a:rPr lang="en-US" sz="2800" dirty="0">
                <a:latin typeface="Candara" panose="020E0502030303020204" pitchFamily="34" charset="0"/>
              </a:rPr>
              <a:t>proposal by Samuelson, later axiomatized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2E6F-2055-4E8B-9C09-2D247CC2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79" y="5257800"/>
            <a:ext cx="1309841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20FBD93-2085-4CE4-8B51-AB6BA226C8D3}"/>
                  </a:ext>
                </a:extLst>
              </p:cNvPr>
              <p:cNvSpPr txBox="1"/>
              <p:nvPr/>
            </p:nvSpPr>
            <p:spPr bwMode="auto">
              <a:xfrm>
                <a:off x="762000" y="3657600"/>
                <a:ext cx="6400800" cy="838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20FBD93-2085-4CE4-8B51-AB6BA226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657600"/>
                <a:ext cx="6400800" cy="838200"/>
              </a:xfrm>
              <a:prstGeom prst="rect">
                <a:avLst/>
              </a:prstGeom>
              <a:blipFill>
                <a:blip r:embed="rId4"/>
                <a:stretch>
                  <a:fillRect b="-38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Over an infinite time horizon, a welfare function cannot simultaneously satisfy Strong Pareto and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endParaRPr lang="en-US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If one is better off and no one is worse, welfare improves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Discounted welfare violates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endParaRPr lang="en-US" sz="2800" dirty="0">
              <a:latin typeface="Candara" panose="020E0502030303020204" pitchFamily="34" charset="0"/>
            </a:endParaRP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1 1 2 1 1 1 …</a:t>
            </a:r>
          </a:p>
          <a:p>
            <a:pPr lvl="1" eaLnBrk="1" hangingPunct="1"/>
            <a:r>
              <a:rPr lang="en-US" sz="2400" dirty="0">
                <a:latin typeface="Candara" panose="020E0502030303020204" pitchFamily="34" charset="0"/>
              </a:rPr>
              <a:t>1 2 1 1 1 1 …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Koopmans argued that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is less important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2AB0F-AE12-4FE9-9F93-12610F0D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635384"/>
            <a:ext cx="1668780" cy="2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620000" cy="54864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Chichilnisky</a:t>
            </a:r>
            <a:r>
              <a:rPr lang="en-US" sz="2800" dirty="0">
                <a:latin typeface="Candara" panose="020E0502030303020204" pitchFamily="34" charset="0"/>
              </a:rPr>
              <a:t> replaced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with Non-Dictatorship and Independence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BB0D3-7115-4A82-9827-BB7534AF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371600" cy="1913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Overlapping generations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620000" cy="5486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The standard growth models assume an infinitely-lived economic agent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Diamond showed that this is equivalent to assuming a dynast who owns all, but cares as much about his children’s welfare as he does about his own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This is peculiar for an individual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Less peculiar for a representative agent, who is composed of people saving for their first house, their children’s education, their pension, or a bequest to their grandchildren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But it’s Dictatorship of the Present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Picture 2" descr="A picture containing person, person, wall, posing&#10;&#10;Description automatically generated">
            <a:extLst>
              <a:ext uri="{FF2B5EF4-FFF2-40B4-BE49-F238E27FC236}">
                <a16:creationId xmlns:a16="http://schemas.microsoft.com/office/drawing/2014/main" id="{DF5C9FD8-2FCC-46F5-A9E1-46F5CA35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4" y="0"/>
            <a:ext cx="1703266" cy="2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4E001-442F-4849-830B-31A4EE722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14" y="4648200"/>
            <a:ext cx="1831326" cy="2209800"/>
          </a:xfrm>
          <a:prstGeom prst="rect">
            <a:avLst/>
          </a:prstGeom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Alternative welfare functions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sz="2800" dirty="0" err="1">
                <a:latin typeface="Candara" panose="020E0502030303020204" pitchFamily="34" charset="0"/>
              </a:rPr>
              <a:t>Chichilnisky</a:t>
            </a:r>
            <a:r>
              <a:rPr lang="en-US" sz="2800" dirty="0">
                <a:latin typeface="Candara" panose="020E0502030303020204" pitchFamily="34" charset="0"/>
              </a:rPr>
              <a:t> replaced </a:t>
            </a:r>
            <a:r>
              <a:rPr lang="en-US" sz="2800" dirty="0" err="1">
                <a:latin typeface="Candara" panose="020E0502030303020204" pitchFamily="34" charset="0"/>
              </a:rPr>
              <a:t>Anonimity</a:t>
            </a:r>
            <a:r>
              <a:rPr lang="en-US" sz="2800" dirty="0">
                <a:latin typeface="Candara" panose="020E0502030303020204" pitchFamily="34" charset="0"/>
              </a:rPr>
              <a:t> with Non-Dictatorship and Independence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Welfare is then a weighted sum of net present welfare and welfare of the last generation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Alvarez-</a:t>
            </a:r>
            <a:r>
              <a:rPr lang="en-US" sz="2800" dirty="0" err="1">
                <a:latin typeface="Candara" panose="020E0502030303020204" pitchFamily="34" charset="0"/>
              </a:rPr>
              <a:t>Cuadrado</a:t>
            </a:r>
            <a:r>
              <a:rPr lang="en-US" sz="2800" dirty="0">
                <a:latin typeface="Candara" panose="020E0502030303020204" pitchFamily="34" charset="0"/>
              </a:rPr>
              <a:t> &amp; Long dropped Independence</a:t>
            </a: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Welfare is then a weighted sum of net present welfare and welfare of the worst-off generation</a:t>
            </a: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endParaRPr lang="en-US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As long as growth continues, this reduces optimal emission reduction</a:t>
            </a:r>
          </a:p>
          <a:p>
            <a:pPr eaLnBrk="1" hangingPunct="1"/>
            <a:endParaRPr 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2"/>
              <p:cNvSpPr txBox="1"/>
              <p:nvPr/>
            </p:nvSpPr>
            <p:spPr bwMode="auto">
              <a:xfrm>
                <a:off x="715297" y="4114800"/>
                <a:ext cx="6400800" cy="838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𝜗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̱"/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17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297" y="4114800"/>
                <a:ext cx="6400800" cy="838200"/>
              </a:xfrm>
              <a:prstGeom prst="rect">
                <a:avLst/>
              </a:prstGeom>
              <a:blipFill>
                <a:blip r:embed="rId4"/>
                <a:stretch>
                  <a:fillRect b="-38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5BB0D3-7115-4A82-9827-BB7534AF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1371600" cy="19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5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72790"/>
              </p:ext>
            </p:extLst>
          </p:nvPr>
        </p:nvGraphicFramePr>
        <p:xfrm>
          <a:off x="342900" y="1447800"/>
          <a:ext cx="84582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42427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798612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051226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234774">
                  <a:extLst>
                    <a:ext uri="{9D8B030D-6E8A-4147-A177-3AD203B41FA5}">
                      <a16:colId xmlns:a16="http://schemas.microsoft.com/office/drawing/2014/main" val="127223725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Bentham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Rawls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2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Rawls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6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2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8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Bentham-Rawls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2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 sz="2800" dirty="0">
                          <a:latin typeface="Candara" panose="020E0502030303020204" pitchFamily="34" charset="0"/>
                        </a:rPr>
                        <a:t>θ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52.6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148.05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6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D=T</a:t>
                      </a:r>
                      <a:r>
                        <a:rPr lang="en-GB" sz="2800" baseline="30000" dirty="0">
                          <a:latin typeface="Candara" panose="020E0502030303020204" pitchFamily="34" charset="0"/>
                        </a:rPr>
                        <a:t>6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latin typeface="Candara" panose="020E0502030303020204" pitchFamily="34" charset="0"/>
                        </a:rPr>
                        <a:t>θ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158.05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310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89355" y="533400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remote probabilities, far-away lands,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</a:t>
            </a:r>
            <a:r>
              <a:rPr lang="de-DE" sz="2800" b="1" dirty="0">
                <a:latin typeface="Candara" panose="020E0502030303020204" pitchFamily="34" charset="0"/>
              </a:rPr>
              <a:t>distant future</a:t>
            </a:r>
            <a:r>
              <a:rPr lang="de-DE" sz="2800" dirty="0">
                <a:latin typeface="Candara" panose="020E0502030303020204" pitchFamily="34" charset="0"/>
              </a:rPr>
              <a:t>, remote probabilities, far-away lands,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/>
        </p:nvGraphicFramePr>
        <p:xfrm>
          <a:off x="1790700" y="1397000"/>
          <a:ext cx="5562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98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23710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2998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PRTP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9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6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Candara" panose="020E0502030303020204" pitchFamily="34" charset="0"/>
                        </a:rPr>
                        <a:t>Shenzen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dirty="0">
                          <a:latin typeface="Candara" panose="020E0502030303020204" pitchFamily="34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509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57400" y="703802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net present value of $1 in t years time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en-GB" sz="2800" dirty="0">
                <a:latin typeface="Candara" panose="020E0502030303020204" pitchFamily="34" charset="0"/>
              </a:rPr>
              <a:t>You may be used to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latter converges to the former if the time step goes to zero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/>
              <p:cNvSpPr txBox="1"/>
              <p:nvPr/>
            </p:nvSpPr>
            <p:spPr bwMode="auto">
              <a:xfrm>
                <a:off x="1050130" y="2417506"/>
                <a:ext cx="3750470" cy="1143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130" y="2417506"/>
                <a:ext cx="3750470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net present value of $1 in t years time</a:t>
            </a: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Equate marginal utility now to marginal utility then, that is, you are indifferent between getting </a:t>
            </a:r>
            <a:r>
              <a:rPr lang="el-GR" sz="2800" dirty="0">
                <a:latin typeface="Candara" panose="020E0502030303020204" pitchFamily="34" charset="0"/>
              </a:rPr>
              <a:t>ε</a:t>
            </a:r>
            <a:r>
              <a:rPr lang="en-US" sz="2800" dirty="0">
                <a:latin typeface="Candara" panose="020E0502030303020204" pitchFamily="34" charset="0"/>
              </a:rPr>
              <a:t> now or 1 later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Or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1346200"/>
                <a:ext cx="28956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/>
              <p:cNvSpPr txBox="1"/>
              <p:nvPr/>
            </p:nvSpPr>
            <p:spPr bwMode="auto">
              <a:xfrm>
                <a:off x="1096655" y="3251200"/>
                <a:ext cx="2895600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655" y="3251200"/>
                <a:ext cx="28956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/>
              <p:cNvSpPr txBox="1"/>
              <p:nvPr/>
            </p:nvSpPr>
            <p:spPr bwMode="auto">
              <a:xfrm>
                <a:off x="1106487" y="4419600"/>
                <a:ext cx="6361113" cy="1371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487" y="4419600"/>
                <a:ext cx="6361113" cy="137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The Ramsey Rule -2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endParaRPr lang="de-DE" sz="2800" dirty="0">
              <a:latin typeface="Comic Sans MS" pitchFamily="66" charset="0"/>
            </a:endParaRPr>
          </a:p>
          <a:p>
            <a:pPr eaLnBrk="1" hangingPunct="1"/>
            <a:endParaRPr lang="en-US" sz="2800" dirty="0">
              <a:latin typeface="Comic Sans MS" pitchFamily="66" charset="0"/>
            </a:endParaRPr>
          </a:p>
          <a:p>
            <a:pPr eaLnBrk="1" hangingPunct="1"/>
            <a:r>
              <a:rPr lang="en-US" sz="2800" dirty="0">
                <a:latin typeface="Candara" panose="020E0502030303020204" pitchFamily="34" charset="0"/>
              </a:rPr>
              <a:t>That is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Or</a:t>
            </a:r>
          </a:p>
          <a:p>
            <a:pPr eaLnBrk="1" hangingPunct="1"/>
            <a:endParaRPr lang="de-DE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/>
              <p:cNvSpPr txBox="1"/>
              <p:nvPr/>
            </p:nvSpPr>
            <p:spPr bwMode="auto">
              <a:xfrm>
                <a:off x="1066800" y="952090"/>
                <a:ext cx="7010400" cy="1143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52090"/>
                <a:ext cx="7010400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1" name="Object 3"/>
              <p:cNvSpPr txBox="1"/>
              <p:nvPr/>
            </p:nvSpPr>
            <p:spPr bwMode="auto">
              <a:xfrm>
                <a:off x="1084263" y="2451919"/>
                <a:ext cx="4673600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𝑔𝑡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042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263" y="2451919"/>
                <a:ext cx="4673600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2" name="Object 3"/>
              <p:cNvSpPr txBox="1"/>
              <p:nvPr/>
            </p:nvSpPr>
            <p:spPr bwMode="auto">
              <a:xfrm>
                <a:off x="1066800" y="3481848"/>
                <a:ext cx="3048000" cy="990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042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481848"/>
                <a:ext cx="3048000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1142</Words>
  <Application>Microsoft Office PowerPoint</Application>
  <PresentationFormat>On-screen Show (4:3)</PresentationFormat>
  <Paragraphs>277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 Math</vt:lpstr>
      <vt:lpstr>Candara</vt:lpstr>
      <vt:lpstr>Comic Sans MS</vt:lpstr>
      <vt:lpstr>Times New Roman</vt:lpstr>
      <vt:lpstr>Standarddesign</vt:lpstr>
      <vt:lpstr>Discounting</vt:lpstr>
      <vt:lpstr>Optimal Climate Policy</vt:lpstr>
      <vt:lpstr>Optimal emission reduction</vt:lpstr>
      <vt:lpstr>Optimal emission reduction</vt:lpstr>
      <vt:lpstr>PowerPoint Presentation</vt:lpstr>
      <vt:lpstr>The Ramsey Rule</vt:lpstr>
      <vt:lpstr>The Ramsey Rule</vt:lpstr>
      <vt:lpstr>The Ramsey Rule -2</vt:lpstr>
      <vt:lpstr>PowerPoint Presentation</vt:lpstr>
      <vt:lpstr>PowerPoint Presentation</vt:lpstr>
      <vt:lpstr>Time discounting</vt:lpstr>
      <vt:lpstr>PowerPoint Presentation</vt:lpstr>
      <vt:lpstr>Choice of parameters</vt:lpstr>
      <vt:lpstr>Optimal Climate Policy</vt:lpstr>
      <vt:lpstr>Alternative discounting</vt:lpstr>
      <vt:lpstr>Time consistency</vt:lpstr>
      <vt:lpstr>Hyperbolic Discount Rates</vt:lpstr>
      <vt:lpstr>Hyperbolic Discount Rates -2</vt:lpstr>
      <vt:lpstr>Declining Discount Rates</vt:lpstr>
      <vt:lpstr>Declining Discount Rates -2</vt:lpstr>
      <vt:lpstr>PowerPoint Presentation</vt:lpstr>
      <vt:lpstr>Optimal Climate Policy</vt:lpstr>
      <vt:lpstr>Exponential and Hyperbolic Discounting</vt:lpstr>
      <vt:lpstr>Alternative welfare functions</vt:lpstr>
      <vt:lpstr>Alternative welfare functions -2</vt:lpstr>
      <vt:lpstr>Overlapping generations</vt:lpstr>
      <vt:lpstr>Alternative welfare functions -2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275</cp:revision>
  <dcterms:created xsi:type="dcterms:W3CDTF">2000-09-24T19:27:04Z</dcterms:created>
  <dcterms:modified xsi:type="dcterms:W3CDTF">2021-11-16T07:50:05Z</dcterms:modified>
</cp:coreProperties>
</file>