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98" r:id="rId3"/>
    <p:sldId id="299" r:id="rId4"/>
    <p:sldId id="264" r:id="rId5"/>
    <p:sldId id="282" r:id="rId6"/>
    <p:sldId id="287" r:id="rId7"/>
    <p:sldId id="288" r:id="rId8"/>
    <p:sldId id="289" r:id="rId9"/>
    <p:sldId id="302" r:id="rId10"/>
    <p:sldId id="305" r:id="rId11"/>
    <p:sldId id="307" r:id="rId12"/>
    <p:sldId id="308" r:id="rId13"/>
    <p:sldId id="304" r:id="rId14"/>
    <p:sldId id="303" r:id="rId15"/>
    <p:sldId id="290" r:id="rId16"/>
    <p:sldId id="286" r:id="rId17"/>
    <p:sldId id="285" r:id="rId18"/>
    <p:sldId id="284" r:id="rId19"/>
    <p:sldId id="291" r:id="rId20"/>
    <p:sldId id="283" r:id="rId21"/>
    <p:sldId id="301" r:id="rId22"/>
    <p:sldId id="265" r:id="rId23"/>
    <p:sldId id="292" r:id="rId24"/>
    <p:sldId id="294" r:id="rId25"/>
    <p:sldId id="293" r:id="rId26"/>
    <p:sldId id="279" r:id="rId27"/>
    <p:sldId id="310" r:id="rId28"/>
    <p:sldId id="311" r:id="rId29"/>
    <p:sldId id="312" r:id="rId30"/>
    <p:sldId id="313" r:id="rId31"/>
    <p:sldId id="314" r:id="rId32"/>
    <p:sldId id="315" r:id="rId33"/>
    <p:sldId id="309" r:id="rId34"/>
    <p:sldId id="259" r:id="rId35"/>
    <p:sldId id="300" r:id="rId36"/>
    <p:sldId id="268" r:id="rId37"/>
    <p:sldId id="316" r:id="rId38"/>
    <p:sldId id="278" r:id="rId39"/>
    <p:sldId id="273" r:id="rId40"/>
    <p:sldId id="297" r:id="rId41"/>
    <p:sldId id="317" r:id="rId42"/>
    <p:sldId id="318" r:id="rId43"/>
    <p:sldId id="319" r:id="rId44"/>
    <p:sldId id="295" r:id="rId45"/>
    <p:sldId id="277" r:id="rId46"/>
    <p:sldId id="271" r:id="rId47"/>
    <p:sldId id="272" r:id="rId4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06" autoAdjust="0"/>
    <p:restoredTop sz="90929"/>
  </p:normalViewPr>
  <p:slideViewPr>
    <p:cSldViewPr>
      <p:cViewPr varScale="1">
        <p:scale>
          <a:sx n="68" d="100"/>
          <a:sy n="68" d="100"/>
        </p:scale>
        <p:origin x="100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36120A8-E800-4901-8F08-3DB469416193}" type="datetimeFigureOut">
              <a:rPr lang="en-US"/>
              <a:pPr>
                <a:defRPr/>
              </a:pPr>
              <a:t>11/19/2019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5987EC-0FBB-4A80-A331-C20D765BFC56}" type="slidenum">
              <a:rPr lang="en-US"/>
              <a:pPr>
                <a:defRPr/>
              </a:pPr>
              <a:t>‹#›</a:t>
            </a:fld>
            <a:endParaRPr lang="en-US"/>
          </a:p>
        </p:txBody>
      </p:sp>
    </p:spTree>
    <p:extLst>
      <p:ext uri="{BB962C8B-B14F-4D97-AF65-F5344CB8AC3E}">
        <p14:creationId xmlns:p14="http://schemas.microsoft.com/office/powerpoint/2010/main" val="1520751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39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254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40</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9244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41</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30421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42</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2272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43</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44163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44</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8921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2570661-D176-4B7A-B21F-E35816B0A34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6B44AD6-C205-44E7-A84B-E7F257432EE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B750D6E-5DA5-446F-8863-C1233347B00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lvl1pPr>
              <a:defRPr sz="3600">
                <a:latin typeface="Candara" panose="020E0502030303020204" pitchFamily="34" charset="0"/>
              </a:defRPr>
            </a:lvl1pPr>
          </a:lstStyle>
          <a:p>
            <a:r>
              <a:rPr lang="en-US" dirty="0"/>
              <a:t>Click to edit Master title style</a:t>
            </a:r>
          </a:p>
        </p:txBody>
      </p:sp>
      <p:sp>
        <p:nvSpPr>
          <p:cNvPr id="3" name="Content Placeholder 2"/>
          <p:cNvSpPr>
            <a:spLocks noGrp="1"/>
          </p:cNvSpPr>
          <p:nvPr>
            <p:ph idx="1"/>
          </p:nvPr>
        </p:nvSpPr>
        <p:spPr>
          <a:xfrm>
            <a:off x="702365" y="1447800"/>
            <a:ext cx="7772400" cy="4114800"/>
          </a:xfrm>
        </p:spPr>
        <p:txBody>
          <a:bodyPr/>
          <a:lstStyle>
            <a:lvl1pPr>
              <a:defRPr sz="2800">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FCD603-FAEB-4E81-95FA-D01CD41D461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B96C067-EACA-46ED-8BD9-231FCB1BA59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5E19BD9-8FE8-44C7-9220-32B6989B90B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0FF84A3A-A36F-415B-A68B-0539EDB2EFF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AF3C0AB-8A36-455B-8816-A530380E2E3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7C3C6A0-9D4D-4DE1-BC07-709BEC922FE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6AD0DD-76DB-4D1F-8110-97BCFE68A39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6E00E60-6391-4D3A-8E60-19EFDF1691A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0FD4EF-20CD-4B9D-8B8D-69BC6BD824D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jpg"/><Relationship Id="rId4" Type="http://schemas.openxmlformats.org/officeDocument/2006/relationships/image" Target="../media/image1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Criteria, incl. cost-effectiveness</a:t>
            </a:r>
          </a:p>
          <a:p>
            <a:pPr eaLnBrk="1" hangingPunct="1"/>
            <a:r>
              <a:rPr lang="de-DE" dirty="0">
                <a:latin typeface="Candara" panose="020E0502030303020204" pitchFamily="34" charset="0"/>
              </a:rPr>
              <a:t>Instruments</a:t>
            </a:r>
          </a:p>
          <a:p>
            <a:pPr lvl="1" eaLnBrk="1" hangingPunct="1"/>
            <a:r>
              <a:rPr lang="de-DE" dirty="0">
                <a:latin typeface="Candara" panose="020E0502030303020204" pitchFamily="34" charset="0"/>
              </a:rPr>
              <a:t>Institutional</a:t>
            </a:r>
          </a:p>
          <a:p>
            <a:pPr lvl="1" eaLnBrk="1" hangingPunct="1"/>
            <a:r>
              <a:rPr lang="de-DE" dirty="0">
                <a:latin typeface="Candara" panose="020E0502030303020204" pitchFamily="34" charset="0"/>
              </a:rPr>
              <a:t>Command and control</a:t>
            </a:r>
          </a:p>
          <a:p>
            <a:pPr lvl="1" eaLnBrk="1" hangingPunct="1"/>
            <a:r>
              <a:rPr lang="de-DE" dirty="0">
                <a:latin typeface="Candara" panose="020E0502030303020204" pitchFamily="34" charset="0"/>
              </a:rPr>
              <a:t>Market based</a:t>
            </a:r>
          </a:p>
          <a:p>
            <a:pPr eaLnBrk="1" hangingPunct="1"/>
            <a:r>
              <a:rPr lang="de-DE" dirty="0">
                <a:latin typeface="Candara" panose="020E0502030303020204" pitchFamily="34" charset="0"/>
              </a:rPr>
              <a:t>A comparison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Ireland introduced a €0.15/bag levy in 2002</a:t>
            </a:r>
          </a:p>
          <a:p>
            <a:pPr eaLnBrk="1" hangingPunct="1">
              <a:lnSpc>
                <a:spcPct val="90000"/>
              </a:lnSpc>
            </a:pPr>
            <a:r>
              <a:rPr lang="de-DE" sz="2800" dirty="0"/>
              <a:t>Annual revenue around €13,000,000</a:t>
            </a:r>
          </a:p>
          <a:p>
            <a:pPr eaLnBrk="1" hangingPunct="1">
              <a:lnSpc>
                <a:spcPct val="90000"/>
              </a:lnSpc>
            </a:pPr>
            <a:r>
              <a:rPr lang="de-DE" dirty="0"/>
              <a:t>Fixed cost €1,200,000</a:t>
            </a:r>
          </a:p>
          <a:p>
            <a:pPr eaLnBrk="1" hangingPunct="1">
              <a:lnSpc>
                <a:spcPct val="90000"/>
              </a:lnSpc>
            </a:pPr>
            <a:r>
              <a:rPr lang="de-DE" sz="2800" dirty="0"/>
              <a:t>Awareness campaign €360,000</a:t>
            </a:r>
          </a:p>
          <a:p>
            <a:pPr eaLnBrk="1" hangingPunct="1">
              <a:lnSpc>
                <a:spcPct val="90000"/>
              </a:lnSpc>
            </a:pPr>
            <a:r>
              <a:rPr lang="de-DE" dirty="0"/>
              <a:t>Variable costs €350,000</a:t>
            </a:r>
          </a:p>
          <a:p>
            <a:pPr eaLnBrk="1" hangingPunct="1">
              <a:lnSpc>
                <a:spcPct val="90000"/>
              </a:lnSpc>
            </a:pPr>
            <a:r>
              <a:rPr lang="de-DE" sz="2800" dirty="0"/>
              <a:t>Costs low because the levy is just another excise, could be integrated into existing systems to collect excise and VAT</a:t>
            </a:r>
          </a:p>
        </p:txBody>
      </p:sp>
    </p:spTree>
    <p:extLst>
      <p:ext uri="{BB962C8B-B14F-4D97-AF65-F5344CB8AC3E}">
        <p14:creationId xmlns:p14="http://schemas.microsoft.com/office/powerpoint/2010/main" val="420535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Areas with no plastic litter increased by 21%, areas with little litter by 56%</a:t>
            </a:r>
          </a:p>
          <a:p>
            <a:pPr eaLnBrk="1" hangingPunct="1">
              <a:lnSpc>
                <a:spcPct val="90000"/>
              </a:lnSpc>
            </a:pPr>
            <a:r>
              <a:rPr lang="de-DE" sz="2800" dirty="0"/>
              <a:t>Plastic in household waste fell from 5% to 0.2%</a:t>
            </a:r>
          </a:p>
          <a:p>
            <a:pPr eaLnBrk="1" hangingPunct="1">
              <a:lnSpc>
                <a:spcPct val="90000"/>
              </a:lnSpc>
            </a:pPr>
            <a:r>
              <a:rPr lang="de-DE" dirty="0"/>
              <a:t>Retailers positive, cost savings</a:t>
            </a:r>
          </a:p>
          <a:p>
            <a:pPr eaLnBrk="1" hangingPunct="1">
              <a:lnSpc>
                <a:spcPct val="90000"/>
              </a:lnSpc>
            </a:pPr>
            <a:r>
              <a:rPr lang="de-DE" sz="2800" dirty="0"/>
              <a:t>Public happy too</a:t>
            </a:r>
          </a:p>
        </p:txBody>
      </p:sp>
      <p:pic>
        <p:nvPicPr>
          <p:cNvPr id="2" name="Picture 1"/>
          <p:cNvPicPr>
            <a:picLocks noChangeAspect="1"/>
          </p:cNvPicPr>
          <p:nvPr/>
        </p:nvPicPr>
        <p:blipFill>
          <a:blip r:embed="rId2"/>
          <a:stretch>
            <a:fillRect/>
          </a:stretch>
        </p:blipFill>
        <p:spPr>
          <a:xfrm>
            <a:off x="457200" y="3387042"/>
            <a:ext cx="8229600" cy="2175558"/>
          </a:xfrm>
          <a:prstGeom prst="rect">
            <a:avLst/>
          </a:prstGeom>
        </p:spPr>
      </p:pic>
    </p:spTree>
    <p:extLst>
      <p:ext uri="{BB962C8B-B14F-4D97-AF65-F5344CB8AC3E}">
        <p14:creationId xmlns:p14="http://schemas.microsoft.com/office/powerpoint/2010/main" val="251342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Denmark had a plastic bag levy before Ireland</a:t>
            </a:r>
          </a:p>
          <a:p>
            <a:pPr eaLnBrk="1" hangingPunct="1">
              <a:lnSpc>
                <a:spcPct val="90000"/>
              </a:lnSpc>
            </a:pPr>
            <a:r>
              <a:rPr lang="de-DE" sz="2800" dirty="0"/>
              <a:t>Other countries followed, not just in Europe</a:t>
            </a:r>
          </a:p>
          <a:p>
            <a:pPr eaLnBrk="1" hangingPunct="1">
              <a:lnSpc>
                <a:spcPct val="90000"/>
              </a:lnSpc>
            </a:pPr>
            <a:r>
              <a:rPr lang="de-DE" dirty="0"/>
              <a:t>Wales 5p/bag since 2010</a:t>
            </a:r>
          </a:p>
          <a:p>
            <a:pPr eaLnBrk="1" hangingPunct="1">
              <a:lnSpc>
                <a:spcPct val="90000"/>
              </a:lnSpc>
            </a:pPr>
            <a:r>
              <a:rPr lang="de-DE" sz="2800" dirty="0"/>
              <a:t>Plastic bag use fell 71% (single use), 57% (overall)</a:t>
            </a:r>
          </a:p>
          <a:p>
            <a:pPr eaLnBrk="1" hangingPunct="1">
              <a:lnSpc>
                <a:spcPct val="90000"/>
              </a:lnSpc>
            </a:pPr>
            <a:r>
              <a:rPr lang="de-DE" dirty="0"/>
              <a:t>Money donated to good causes</a:t>
            </a:r>
          </a:p>
          <a:p>
            <a:pPr eaLnBrk="1" hangingPunct="1">
              <a:lnSpc>
                <a:spcPct val="90000"/>
              </a:lnSpc>
            </a:pPr>
            <a:r>
              <a:rPr lang="de-DE" sz="2800" dirty="0"/>
              <a:t>Enforcement unclear</a:t>
            </a:r>
          </a:p>
          <a:p>
            <a:pPr eaLnBrk="1" hangingPunct="1">
              <a:lnSpc>
                <a:spcPct val="90000"/>
              </a:lnSpc>
            </a:pPr>
            <a:r>
              <a:rPr lang="de-DE" dirty="0"/>
              <a:t>Government estimates £17-22 million donated between 2011 and 2014</a:t>
            </a:r>
          </a:p>
          <a:p>
            <a:pPr eaLnBrk="1" hangingPunct="1">
              <a:lnSpc>
                <a:spcPct val="90000"/>
              </a:lnSpc>
            </a:pPr>
            <a:r>
              <a:rPr lang="de-DE" sz="2800" dirty="0"/>
              <a:t>Scotland since 2014, England since 2015</a:t>
            </a:r>
          </a:p>
        </p:txBody>
      </p:sp>
    </p:spTree>
    <p:extLst>
      <p:ext uri="{BB962C8B-B14F-4D97-AF65-F5344CB8AC3E}">
        <p14:creationId xmlns:p14="http://schemas.microsoft.com/office/powerpoint/2010/main" val="26861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a:p>
            <a:pPr eaLnBrk="1" hangingPunct="1">
              <a:lnSpc>
                <a:spcPct val="90000"/>
              </a:lnSpc>
            </a:pPr>
            <a:r>
              <a:rPr lang="de-DE" sz="2800" dirty="0"/>
              <a:t>Subsidies: Receive a premium for every unit </a:t>
            </a:r>
            <a:r>
              <a:rPr lang="de-DE" sz="2800" i="1" dirty="0"/>
              <a:t>not</a:t>
            </a:r>
            <a:r>
              <a:rPr lang="de-DE" sz="2800" dirty="0"/>
              <a:t> consumed, produced or emitted</a:t>
            </a:r>
          </a:p>
          <a:p>
            <a:pPr eaLnBrk="1" hangingPunct="1">
              <a:lnSpc>
                <a:spcPct val="90000"/>
              </a:lnSpc>
            </a:pPr>
            <a:r>
              <a:rPr lang="de-DE" dirty="0"/>
              <a:t>Different effects on emissions in the short-run?</a:t>
            </a:r>
            <a:endParaRPr lang="de-DE" sz="2800" dirty="0"/>
          </a:p>
        </p:txBody>
      </p:sp>
    </p:spTree>
    <p:extLst>
      <p:ext uri="{BB962C8B-B14F-4D97-AF65-F5344CB8AC3E}">
        <p14:creationId xmlns:p14="http://schemas.microsoft.com/office/powerpoint/2010/main" val="354833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
        <p:nvSpPr>
          <p:cNvPr id="2" name="TextBox 1">
            <a:extLst>
              <a:ext uri="{FF2B5EF4-FFF2-40B4-BE49-F238E27FC236}">
                <a16:creationId xmlns:a16="http://schemas.microsoft.com/office/drawing/2014/main" id="{899690AD-B642-4A5A-99C9-81EE1312FA9F}"/>
              </a:ext>
            </a:extLst>
          </p:cNvPr>
          <p:cNvSpPr txBox="1"/>
          <p:nvPr/>
        </p:nvSpPr>
        <p:spPr>
          <a:xfrm>
            <a:off x="228600" y="5811633"/>
            <a:ext cx="5876930" cy="830997"/>
          </a:xfrm>
          <a:prstGeom prst="rect">
            <a:avLst/>
          </a:prstGeom>
          <a:noFill/>
        </p:spPr>
        <p:txBody>
          <a:bodyPr wrap="none" rtlCol="0">
            <a:spAutoFit/>
          </a:bodyPr>
          <a:lstStyle/>
          <a:p>
            <a:r>
              <a:rPr lang="en-GB" dirty="0">
                <a:latin typeface="Candara" panose="020E0502030303020204" pitchFamily="34" charset="0"/>
              </a:rPr>
              <a:t>If you reduce emissions, you pay less tax.</a:t>
            </a:r>
          </a:p>
          <a:p>
            <a:r>
              <a:rPr lang="en-GB" dirty="0">
                <a:latin typeface="Candara" panose="020E0502030303020204" pitchFamily="34" charset="0"/>
              </a:rPr>
              <a:t>If you increase emissions, you pay more tax.</a:t>
            </a:r>
          </a:p>
        </p:txBody>
      </p:sp>
    </p:spTree>
    <p:extLst>
      <p:ext uri="{BB962C8B-B14F-4D97-AF65-F5344CB8AC3E}">
        <p14:creationId xmlns:p14="http://schemas.microsoft.com/office/powerpoint/2010/main" val="26209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cstate="print"/>
          <a:srcRect/>
          <a:stretch>
            <a:fillRect/>
          </a:stretch>
        </p:blipFill>
        <p:spPr bwMode="auto">
          <a:xfrm>
            <a:off x="0" y="0"/>
            <a:ext cx="9144000" cy="6548438"/>
          </a:xfrm>
          <a:prstGeom prst="rect">
            <a:avLst/>
          </a:prstGeom>
          <a:noFill/>
          <a:ln w="9525">
            <a:noFill/>
            <a:miter lim="800000"/>
            <a:headEnd/>
            <a:tailEnd/>
          </a:ln>
        </p:spPr>
      </p:pic>
      <p:sp>
        <p:nvSpPr>
          <p:cNvPr id="3" name="TextBox 2">
            <a:extLst>
              <a:ext uri="{FF2B5EF4-FFF2-40B4-BE49-F238E27FC236}">
                <a16:creationId xmlns:a16="http://schemas.microsoft.com/office/drawing/2014/main" id="{8294D29F-2CEE-4B61-9C0C-04FCDF68F4BC}"/>
              </a:ext>
            </a:extLst>
          </p:cNvPr>
          <p:cNvSpPr txBox="1"/>
          <p:nvPr/>
        </p:nvSpPr>
        <p:spPr>
          <a:xfrm>
            <a:off x="228600" y="5811633"/>
            <a:ext cx="8321509" cy="830997"/>
          </a:xfrm>
          <a:prstGeom prst="rect">
            <a:avLst/>
          </a:prstGeom>
          <a:noFill/>
        </p:spPr>
        <p:txBody>
          <a:bodyPr wrap="none" rtlCol="0">
            <a:spAutoFit/>
          </a:bodyPr>
          <a:lstStyle/>
          <a:p>
            <a:r>
              <a:rPr lang="en-GB" dirty="0">
                <a:latin typeface="Candara" panose="020E0502030303020204" pitchFamily="34" charset="0"/>
              </a:rPr>
              <a:t>If you reduce emissions, you pay less tax, or get more subsidy.</a:t>
            </a:r>
          </a:p>
          <a:p>
            <a:r>
              <a:rPr lang="en-GB" dirty="0">
                <a:latin typeface="Candara" panose="020E0502030303020204" pitchFamily="34" charset="0"/>
              </a:rPr>
              <a:t>If you increase emissions, you pay more tax, or get less subsidy.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dirty="0"/>
              <a:t>Taxes and subsidies have the same effect on emissions in short-run</a:t>
            </a:r>
            <a:endParaRPr lang="en-GB" sz="2800" dirty="0"/>
          </a:p>
          <a:p>
            <a:pPr eaLnBrk="1" hangingPunct="1">
              <a:lnSpc>
                <a:spcPct val="90000"/>
              </a:lnSpc>
            </a:pPr>
            <a:r>
              <a:rPr lang="en-GB" sz="2800" dirty="0"/>
              <a:t>Uniform taxes and subsidies have a uniform effect on marginal production costs</a:t>
            </a:r>
          </a:p>
          <a:p>
            <a:pPr eaLnBrk="1" hangingPunct="1">
              <a:lnSpc>
                <a:spcPct val="90000"/>
              </a:lnSpc>
            </a:pPr>
            <a:r>
              <a:rPr lang="en-GB" dirty="0"/>
              <a:t>T</a:t>
            </a:r>
            <a:r>
              <a:rPr lang="en-GB" sz="2800" dirty="0"/>
              <a:t>his ensures cost-effectiveness (see below)</a:t>
            </a:r>
          </a:p>
          <a:p>
            <a:pPr eaLnBrk="1" hangingPunct="1">
              <a:lnSpc>
                <a:spcPct val="90000"/>
              </a:lnSpc>
            </a:pPr>
            <a:r>
              <a:rPr lang="en-GB" dirty="0"/>
              <a:t>Same effect in the long-run?</a:t>
            </a:r>
            <a:endParaRPr lang="en-GB" sz="2800" dirty="0"/>
          </a:p>
          <a:p>
            <a:pPr eaLnBrk="1" hangingPunct="1">
              <a:lnSpc>
                <a:spcPct val="90000"/>
              </a:lnSpc>
            </a:pPr>
            <a:endParaRPr lang="en-GB"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15039" y="368041"/>
            <a:ext cx="8229600" cy="5211763"/>
          </a:xfrm>
        </p:spPr>
        <p:txBody>
          <a:bodyPr>
            <a:noAutofit/>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b="1" dirty="0">
                <a:latin typeface="Candara" panose="020E0502030303020204" pitchFamily="34" charset="0"/>
              </a:rPr>
              <a:t>8 Market-based instruments</a:t>
            </a:r>
          </a:p>
          <a:p>
            <a:pPr eaLnBrk="1" hangingPunct="1">
              <a:buNone/>
            </a:pPr>
            <a:r>
              <a:rPr lang="en-US" sz="2800" dirty="0">
                <a:latin typeface="Candara" panose="020E0502030303020204" pitchFamily="34" charset="0"/>
              </a:rPr>
              <a:t>9 </a:t>
            </a:r>
            <a:r>
              <a:rPr lang="en-US" strike="sngStrike" dirty="0"/>
              <a:t>Complications with instruments</a:t>
            </a:r>
            <a:endParaRPr lang="en-US" sz="2800" strike="sngStrike"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extLst>
      <p:ext uri="{BB962C8B-B14F-4D97-AF65-F5344CB8AC3E}">
        <p14:creationId xmlns:p14="http://schemas.microsoft.com/office/powerpoint/2010/main" val="6557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5833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sz="2800" dirty="0"/>
              <a:t>Uniform taxes and subsidies have a uniform effect on marginal production costs, thus ensuring cost-effectiveness (see below)</a:t>
            </a:r>
          </a:p>
          <a:p>
            <a:pPr eaLnBrk="1" hangingPunct="1">
              <a:lnSpc>
                <a:spcPct val="90000"/>
              </a:lnSpc>
            </a:pPr>
            <a:r>
              <a:rPr lang="en-GB" sz="2800" dirty="0"/>
              <a:t>Taxes and subsidies have an equivalent effect on emissions in the short run, but have different long-term effects</a:t>
            </a:r>
          </a:p>
          <a:p>
            <a:pPr eaLnBrk="1" hangingPunct="1">
              <a:lnSpc>
                <a:spcPct val="90000"/>
              </a:lnSpc>
            </a:pPr>
            <a:r>
              <a:rPr lang="en-GB" dirty="0"/>
              <a:t>Taxes and subsidies have different budgetary, distributional effects too</a:t>
            </a:r>
            <a:endParaRPr lang="en-GB" sz="2800" dirty="0"/>
          </a:p>
        </p:txBody>
      </p:sp>
    </p:spTree>
    <p:extLst>
      <p:ext uri="{BB962C8B-B14F-4D97-AF65-F5344CB8AC3E}">
        <p14:creationId xmlns:p14="http://schemas.microsoft.com/office/powerpoint/2010/main" val="312767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6387"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de-DE" sz="2800" dirty="0"/>
              <a:t>The government sets an overall target on consumption, production or, most common, emission</a:t>
            </a:r>
          </a:p>
          <a:p>
            <a:pPr eaLnBrk="1" hangingPunct="1">
              <a:lnSpc>
                <a:spcPct val="90000"/>
              </a:lnSpc>
            </a:pPr>
            <a:r>
              <a:rPr lang="de-DE" sz="2800" dirty="0"/>
              <a:t>Each producer obtains a certain amount of emission permits, can sell these, or buy more at the market place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7411"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en-GB" sz="2800" dirty="0"/>
              <a:t>The government sets an overall target on consumption, production or, most common, emissions</a:t>
            </a:r>
          </a:p>
          <a:p>
            <a:pPr eaLnBrk="1" hangingPunct="1">
              <a:lnSpc>
                <a:spcPct val="90000"/>
              </a:lnSpc>
            </a:pPr>
            <a:r>
              <a:rPr lang="en-GB" sz="2800" dirty="0"/>
              <a:t>Each producer obtains a certain amount of emission permits, can sell these, or buy more at the market place</a:t>
            </a:r>
          </a:p>
          <a:p>
            <a:pPr eaLnBrk="1" hangingPunct="1">
              <a:lnSpc>
                <a:spcPct val="90000"/>
              </a:lnSpc>
            </a:pPr>
            <a:r>
              <a:rPr lang="en-GB" sz="2800" dirty="0"/>
              <a:t>If the permit market is perfect, all producers pay the same price, and marginal costs of production increase uniformly</a:t>
            </a:r>
          </a:p>
          <a:p>
            <a:pPr eaLnBrk="1" hangingPunct="1">
              <a:lnSpc>
                <a:spcPct val="90000"/>
              </a:lnSpc>
            </a:pPr>
            <a:r>
              <a:rPr lang="en-GB" sz="2800" dirty="0"/>
              <a:t>Taxes and tradeable permits are equivalent provided that the regulator knows all marginal abatement costs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Title IV of the Clean Air Amendments of 1990 capped sulfur emissions of the dirtiest 263 power generators for 1995-1999</a:t>
            </a:r>
          </a:p>
          <a:p>
            <a:pPr eaLnBrk="1" hangingPunct="1">
              <a:lnSpc>
                <a:spcPct val="90000"/>
              </a:lnSpc>
            </a:pPr>
            <a:r>
              <a:rPr lang="de-DE" dirty="0"/>
              <a:t>22% of heat input, 17% of capacity</a:t>
            </a:r>
            <a:endParaRPr lang="de-DE" sz="2800" dirty="0">
              <a:latin typeface="Candara" panose="020E0502030303020204" pitchFamily="34" charset="0"/>
            </a:endParaRPr>
          </a:p>
          <a:p>
            <a:pPr eaLnBrk="1" hangingPunct="1">
              <a:lnSpc>
                <a:spcPct val="90000"/>
              </a:lnSpc>
            </a:pPr>
            <a:r>
              <a:rPr lang="de-DE" dirty="0"/>
              <a:t>After 2000, many more included</a:t>
            </a:r>
          </a:p>
          <a:p>
            <a:pPr eaLnBrk="1" hangingPunct="1">
              <a:lnSpc>
                <a:spcPct val="90000"/>
              </a:lnSpc>
            </a:pPr>
            <a:r>
              <a:rPr lang="de-DE" dirty="0"/>
              <a:t>Emissions are monitored, $124,000/unit/year</a:t>
            </a:r>
          </a:p>
          <a:p>
            <a:pPr eaLnBrk="1" hangingPunct="1">
              <a:lnSpc>
                <a:spcPct val="90000"/>
              </a:lnSpc>
            </a:pPr>
            <a:r>
              <a:rPr lang="de-DE" sz="2800" dirty="0">
                <a:latin typeface="Candara" panose="020E0502030303020204" pitchFamily="34" charset="0"/>
              </a:rPr>
              <a:t>Units can freely trade and bank permits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928361"/>
          </a:xfrm>
          <a:prstGeom prst="rect">
            <a:avLst/>
          </a:prstGeom>
        </p:spPr>
      </p:pic>
    </p:spTree>
    <p:extLst>
      <p:ext uri="{BB962C8B-B14F-4D97-AF65-F5344CB8AC3E}">
        <p14:creationId xmlns:p14="http://schemas.microsoft.com/office/powerpoint/2010/main" val="1007130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364640"/>
          </a:xfrm>
          <a:prstGeom prst="rect">
            <a:avLst/>
          </a:prstGeom>
        </p:spPr>
      </p:pic>
    </p:spTree>
    <p:extLst>
      <p:ext uri="{BB962C8B-B14F-4D97-AF65-F5344CB8AC3E}">
        <p14:creationId xmlns:p14="http://schemas.microsoft.com/office/powerpoint/2010/main" val="1220648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204" y="0"/>
            <a:ext cx="8585591" cy="6858000"/>
          </a:xfrm>
          <a:prstGeom prst="rect">
            <a:avLst/>
          </a:prstGeom>
        </p:spPr>
      </p:pic>
    </p:spTree>
    <p:extLst>
      <p:ext uri="{BB962C8B-B14F-4D97-AF65-F5344CB8AC3E}">
        <p14:creationId xmlns:p14="http://schemas.microsoft.com/office/powerpoint/2010/main" val="110356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pPr eaLnBrk="1" hangingPunct="1"/>
            <a:r>
              <a:rPr lang="de-DE" sz="3600" dirty="0"/>
              <a:t>Criteria</a:t>
            </a:r>
            <a:endParaRPr lang="en-GB" sz="3600" dirty="0"/>
          </a:p>
        </p:txBody>
      </p:sp>
      <p:sp>
        <p:nvSpPr>
          <p:cNvPr id="4099" name="Rectangle 3"/>
          <p:cNvSpPr>
            <a:spLocks noGrp="1" noChangeArrowheads="1"/>
          </p:cNvSpPr>
          <p:nvPr>
            <p:ph type="body" idx="1"/>
          </p:nvPr>
        </p:nvSpPr>
        <p:spPr>
          <a:xfrm>
            <a:off x="685800" y="1295400"/>
            <a:ext cx="7772400" cy="4114800"/>
          </a:xfrm>
        </p:spPr>
        <p:txBody>
          <a:bodyPr/>
          <a:lstStyle/>
          <a:p>
            <a:pPr eaLnBrk="1" hangingPunct="1"/>
            <a:r>
              <a:rPr lang="de-DE" sz="2800" dirty="0"/>
              <a:t>Cost-effectiveness</a:t>
            </a:r>
          </a:p>
          <a:p>
            <a:pPr eaLnBrk="1" hangingPunct="1"/>
            <a:r>
              <a:rPr lang="de-DE" sz="2800" dirty="0"/>
              <a:t>Administrative costs</a:t>
            </a:r>
          </a:p>
          <a:p>
            <a:pPr eaLnBrk="1" hangingPunct="1"/>
            <a:r>
              <a:rPr lang="de-DE" sz="2800" dirty="0"/>
              <a:t>Environmental effectiveness</a:t>
            </a:r>
          </a:p>
          <a:p>
            <a:pPr eaLnBrk="1" hangingPunct="1"/>
            <a:r>
              <a:rPr lang="de-DE" sz="2800" dirty="0"/>
              <a:t>Enforceability</a:t>
            </a:r>
          </a:p>
          <a:p>
            <a:pPr eaLnBrk="1" hangingPunct="1"/>
            <a:r>
              <a:rPr lang="de-DE" sz="2800" dirty="0"/>
              <a:t>Long-run effects and dynamic efficiency</a:t>
            </a:r>
          </a:p>
          <a:p>
            <a:pPr eaLnBrk="1" hangingPunct="1"/>
            <a:r>
              <a:rPr lang="de-DE" sz="2800" dirty="0"/>
              <a:t>Information requirements</a:t>
            </a:r>
          </a:p>
          <a:p>
            <a:pPr eaLnBrk="1" hangingPunct="1"/>
            <a:r>
              <a:rPr lang="de-DE" sz="2800" dirty="0"/>
              <a:t>Flexibility and uncertainty</a:t>
            </a:r>
          </a:p>
          <a:p>
            <a:pPr eaLnBrk="1" hangingPunct="1"/>
            <a:r>
              <a:rPr lang="de-DE" sz="2800" dirty="0"/>
              <a:t>Equity</a:t>
            </a:r>
          </a:p>
        </p:txBody>
      </p:sp>
    </p:spTree>
    <p:extLst>
      <p:ext uri="{BB962C8B-B14F-4D97-AF65-F5344CB8AC3E}">
        <p14:creationId xmlns:p14="http://schemas.microsoft.com/office/powerpoint/2010/main" val="165981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59448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8991600" cy="6870013"/>
          </a:xfrm>
          <a:prstGeom prst="rect">
            <a:avLst/>
          </a:prstGeom>
        </p:spPr>
      </p:pic>
    </p:spTree>
    <p:extLst>
      <p:ext uri="{BB962C8B-B14F-4D97-AF65-F5344CB8AC3E}">
        <p14:creationId xmlns:p14="http://schemas.microsoft.com/office/powerpoint/2010/main" val="253970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dirty="0"/>
          </a:p>
          <a:p>
            <a:pPr eaLnBrk="1" hangingPunct="1">
              <a:lnSpc>
                <a:spcPct val="90000"/>
              </a:lnSpc>
            </a:pPr>
            <a:r>
              <a:rPr lang="de-DE" dirty="0"/>
              <a:t>At first, large spread in bids – buyers uncertain about the price</a:t>
            </a:r>
          </a:p>
          <a:p>
            <a:pPr eaLnBrk="1" hangingPunct="1">
              <a:lnSpc>
                <a:spcPct val="90000"/>
              </a:lnSpc>
            </a:pPr>
            <a:r>
              <a:rPr lang="de-DE" dirty="0"/>
              <a:t>Disappeared in two years</a:t>
            </a:r>
          </a:p>
          <a:p>
            <a:pPr eaLnBrk="1" hangingPunct="1">
              <a:lnSpc>
                <a:spcPct val="90000"/>
              </a:lnSpc>
            </a:pPr>
            <a:endParaRPr lang="de-DE" dirty="0"/>
          </a:p>
          <a:p>
            <a:pPr eaLnBrk="1" hangingPunct="1">
              <a:lnSpc>
                <a:spcPct val="90000"/>
              </a:lnSpc>
            </a:pPr>
            <a:r>
              <a:rPr lang="de-DE" dirty="0"/>
              <a:t>Consultants and brokers also quickly disappeared</a:t>
            </a:r>
          </a:p>
          <a:p>
            <a:pPr eaLnBrk="1" hangingPunct="1">
              <a:lnSpc>
                <a:spcPct val="90000"/>
              </a:lnSpc>
            </a:pPr>
            <a:endParaRPr lang="de-DE" dirty="0"/>
          </a:p>
          <a:p>
            <a:pPr eaLnBrk="1" hangingPunct="1">
              <a:lnSpc>
                <a:spcPct val="90000"/>
              </a:lnSpc>
            </a:pPr>
            <a:r>
              <a:rPr lang="de-DE" dirty="0"/>
              <a:t>Success explains popularity of cap-and-trade</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111523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Cost-Effectiveness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Market-based instruments are cost-effective</a:t>
            </a:r>
          </a:p>
          <a:p>
            <a:pPr eaLnBrk="1" hangingPunct="1">
              <a:lnSpc>
                <a:spcPct val="90000"/>
              </a:lnSpc>
            </a:pPr>
            <a:r>
              <a:rPr lang="de-DE" sz="2800" dirty="0">
                <a:latin typeface="Candara" panose="020E0502030303020204" pitchFamily="34" charset="0"/>
              </a:rPr>
              <a:t>Command and control is unlike to be cost-effective, unless the regulator knows a lot and the industry is homogenous</a:t>
            </a:r>
          </a:p>
          <a:p>
            <a:pPr eaLnBrk="1" hangingPunct="1">
              <a:lnSpc>
                <a:spcPct val="90000"/>
              </a:lnSpc>
            </a:pPr>
            <a:r>
              <a:rPr lang="de-DE" sz="2800" dirty="0">
                <a:latin typeface="Candara" panose="020E0502030303020204" pitchFamily="34" charset="0"/>
              </a:rPr>
              <a:t>Institutional instruments may be cost-effective (voluntary agreements), and even efficient (bargaining, property rights)</a:t>
            </a:r>
          </a:p>
          <a:p>
            <a:pPr eaLnBrk="1" hangingPunct="1">
              <a:lnSpc>
                <a:spcPct val="90000"/>
              </a:lnSpc>
            </a:pPr>
            <a:r>
              <a:rPr lang="de-DE" sz="2800" dirty="0">
                <a:latin typeface="Candara" panose="020E0502030303020204" pitchFamily="34" charset="0"/>
              </a:rPr>
              <a:t>With tradeable permits, people buy (hold) but not use (sell) permits and thus correct government policy, perhaps leading to efficiency</a:t>
            </a:r>
          </a:p>
        </p:txBody>
      </p:sp>
    </p:spTree>
    <p:extLst>
      <p:ext uri="{BB962C8B-B14F-4D97-AF65-F5344CB8AC3E}">
        <p14:creationId xmlns:p14="http://schemas.microsoft.com/office/powerpoint/2010/main" val="215299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-2</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417016" y="982696"/>
                <a:ext cx="35237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417016" y="982696"/>
                <a:ext cx="3523722" cy="43088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7016" y="1595097"/>
                <a:ext cx="501586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e>
                          </m:nary>
                        </m:e>
                      </m:func>
                      <m:r>
                        <m:rPr>
                          <m:nor/>
                        </m:rPr>
                        <a:rPr lang="en-GB" sz="2800" b="0" i="0" smtClean="0">
                          <a:latin typeface="Cambria Math" panose="02040503050406030204" pitchFamily="18" charset="0"/>
                        </a:rPr>
                        <m:t> </m:t>
                      </m:r>
                      <m:r>
                        <m:rPr>
                          <m:nor/>
                        </m:rPr>
                        <a:rPr lang="en-GB" sz="2800" b="0" i="0" smtClean="0">
                          <a:latin typeface="Cambria Math" panose="02040503050406030204" pitchFamily="18" charset="0"/>
                        </a:rPr>
                        <m:t>s</m:t>
                      </m:r>
                      <m:r>
                        <m:rPr>
                          <m:nor/>
                        </m:rPr>
                        <a:rPr lang="en-GB" sz="2800" b="0" i="0" smtClean="0">
                          <a:latin typeface="Cambria Math" panose="02040503050406030204" pitchFamily="18" charset="0"/>
                        </a:rPr>
                        <m:t>.</m:t>
                      </m:r>
                      <m:r>
                        <m:rPr>
                          <m:nor/>
                        </m:rPr>
                        <a:rPr lang="en-GB" sz="2800" b="0" i="0" smtClean="0">
                          <a:latin typeface="Cambria Math" panose="02040503050406030204" pitchFamily="18" charset="0"/>
                        </a:rPr>
                        <m:t>t</m:t>
                      </m:r>
                      <m:r>
                        <m:rPr>
                          <m:nor/>
                        </m:rPr>
                        <a:rPr lang="en-GB" sz="2800" b="0" i="0" smtClean="0">
                          <a:latin typeface="Cambria Math" panose="02040503050406030204" pitchFamily="18" charset="0"/>
                        </a:rPr>
                        <m:t>. </m:t>
                      </m:r>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𝑀</m:t>
                      </m:r>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17016" y="1595097"/>
                <a:ext cx="5015860" cy="121155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8932" y="2861787"/>
                <a:ext cx="547547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ℒ</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e>
                      </m:nary>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𝜆</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𝑀</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e>
                      </m:d>
                    </m:oMath>
                  </m:oMathPara>
                </a14:m>
                <a:endParaRPr lang="en-GB"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8932" y="2861787"/>
                <a:ext cx="5475473" cy="1387175"/>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7016" y="4359243"/>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i="1" smtClean="0">
                            <a:latin typeface="Cambria Math" panose="02040503050406030204" pitchFamily="18" charset="0"/>
                            <a:ea typeface="Cambria Math" panose="02040503050406030204" pitchFamily="18" charset="0"/>
                          </a:rPr>
                          <m:t>ℒ</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17016" y="4359243"/>
                <a:ext cx="6463308" cy="686726"/>
              </a:xfrm>
              <a:prstGeom prst="rect">
                <a:avLst/>
              </a:prstGeom>
              <a:blipFill rotWithShape="0">
                <a:blip r:embed="rId5"/>
                <a:stretch>
                  <a:fillRect/>
                </a:stretch>
              </a:blipFill>
            </p:spPr>
            <p:txBody>
              <a:bodyPr/>
              <a:lstStyle/>
              <a:p>
                <a:r>
                  <a:rPr lang="en-GB">
                    <a:noFill/>
                  </a:rPr>
                  <a:t> </a:t>
                </a:r>
              </a:p>
            </p:txBody>
          </p:sp>
        </mc:Fallback>
      </mc:AlternateContent>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-3</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505438" y="981015"/>
                <a:ext cx="46863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𝑡</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505438" y="981015"/>
                <a:ext cx="4686348" cy="43088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5438" y="1661677"/>
                <a:ext cx="1981696" cy="614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r>
                            <a:rPr lang="en-GB" sz="2800" i="1" smtClean="0">
                              <a:latin typeface="Cambria Math" panose="02040503050406030204" pitchFamily="18" charset="0"/>
                            </a:rPr>
                            <m:t> </m:t>
                          </m:r>
                        </m:e>
                      </m:func>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05438" y="1661677"/>
                <a:ext cx="1981696" cy="614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5438" y="2520405"/>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𝐶</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05438" y="2520405"/>
                <a:ext cx="6463308" cy="686726"/>
              </a:xfrm>
              <a:prstGeom prst="rect">
                <a:avLst/>
              </a:prstGeom>
              <a:blipFill>
                <a:blip r:embed="rId4"/>
                <a:stretch>
                  <a:fillRect l="-94"/>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45F95C-EF85-48C3-9A62-8A859A52AED8}"/>
                  </a:ext>
                </a:extLst>
              </p:cNvPr>
              <p:cNvSpPr txBox="1"/>
              <p:nvPr/>
            </p:nvSpPr>
            <p:spPr>
              <a:xfrm>
                <a:off x="505438" y="4151230"/>
                <a:ext cx="46301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𝑝</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1" name="TextBox 10">
                <a:extLst>
                  <a:ext uri="{FF2B5EF4-FFF2-40B4-BE49-F238E27FC236}">
                    <a16:creationId xmlns:a16="http://schemas.microsoft.com/office/drawing/2014/main" id="{B445F95C-EF85-48C3-9A62-8A859A52AED8}"/>
                  </a:ext>
                </a:extLst>
              </p:cNvPr>
              <p:cNvSpPr txBox="1">
                <a:spLocks noRot="1" noChangeAspect="1" noMove="1" noResize="1" noEditPoints="1" noAdjustHandles="1" noChangeArrowheads="1" noChangeShapeType="1" noTextEdit="1"/>
              </p:cNvSpPr>
              <p:nvPr/>
            </p:nvSpPr>
            <p:spPr>
              <a:xfrm>
                <a:off x="505438" y="4151230"/>
                <a:ext cx="4630114" cy="43088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1FA091-4461-4A62-A668-B09AB4C8B3BF}"/>
                  </a:ext>
                </a:extLst>
              </p:cNvPr>
              <p:cNvSpPr txBox="1"/>
              <p:nvPr/>
            </p:nvSpPr>
            <p:spPr>
              <a:xfrm>
                <a:off x="488610" y="3396730"/>
                <a:ext cx="45978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𝑠</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3" name="TextBox 12">
                <a:extLst>
                  <a:ext uri="{FF2B5EF4-FFF2-40B4-BE49-F238E27FC236}">
                    <a16:creationId xmlns:a16="http://schemas.microsoft.com/office/drawing/2014/main" id="{811FA091-4461-4A62-A668-B09AB4C8B3BF}"/>
                  </a:ext>
                </a:extLst>
              </p:cNvPr>
              <p:cNvSpPr txBox="1">
                <a:spLocks noRot="1" noChangeAspect="1" noMove="1" noResize="1" noEditPoints="1" noAdjustHandles="1" noChangeArrowheads="1" noChangeShapeType="1" noTextEdit="1"/>
              </p:cNvSpPr>
              <p:nvPr/>
            </p:nvSpPr>
            <p:spPr>
              <a:xfrm>
                <a:off x="488610" y="3396730"/>
                <a:ext cx="4597862" cy="43088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0624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Cost-Effectiveness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Command and control is unlike to be cost-effective, unless the regulator knows a lot and the industry is homogenous</a:t>
            </a:r>
          </a:p>
          <a:p>
            <a:pPr eaLnBrk="1" hangingPunct="1">
              <a:lnSpc>
                <a:spcPct val="90000"/>
              </a:lnSpc>
            </a:pPr>
            <a:r>
              <a:rPr lang="de-DE" sz="2800" dirty="0"/>
              <a:t>Institutional instruments may be cost-effective (voluntary agreements), and even efficient (bargaining, property rights)</a:t>
            </a:r>
          </a:p>
          <a:p>
            <a:pPr eaLnBrk="1" hangingPunct="1">
              <a:lnSpc>
                <a:spcPct val="90000"/>
              </a:lnSpc>
            </a:pPr>
            <a:r>
              <a:rPr lang="de-DE" dirty="0"/>
              <a:t>Taxes, subsidies, and tradable permits are cost-effective by design (barring exemptions)</a:t>
            </a:r>
            <a:endParaRPr lang="de-DE"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Administrative costs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Command and control is expensive, and that makes it attractive to a self-interested regulator</a:t>
            </a:r>
          </a:p>
          <a:p>
            <a:pPr eaLnBrk="1" hangingPunct="1">
              <a:lnSpc>
                <a:spcPct val="90000"/>
              </a:lnSpc>
            </a:pPr>
            <a:r>
              <a:rPr lang="de-DE" sz="2800" dirty="0"/>
              <a:t>Some institutional instruments are cheap (voluntary agreements, property right), others may be expensive (courts)</a:t>
            </a:r>
          </a:p>
          <a:p>
            <a:pPr eaLnBrk="1" hangingPunct="1">
              <a:lnSpc>
                <a:spcPct val="90000"/>
              </a:lnSpc>
            </a:pPr>
            <a:r>
              <a:rPr lang="de-DE" dirty="0"/>
              <a:t>Taxes and subsidies are very cheap if based on existing monitoring and fiscal instruments</a:t>
            </a:r>
          </a:p>
          <a:p>
            <a:pPr eaLnBrk="1" hangingPunct="1">
              <a:lnSpc>
                <a:spcPct val="90000"/>
              </a:lnSpc>
            </a:pPr>
            <a:r>
              <a:rPr lang="de-DE" sz="2800" dirty="0"/>
              <a:t>Tradable permits are cheap</a:t>
            </a:r>
          </a:p>
        </p:txBody>
      </p:sp>
    </p:spTree>
    <p:extLst>
      <p:ext uri="{BB962C8B-B14F-4D97-AF65-F5344CB8AC3E}">
        <p14:creationId xmlns:p14="http://schemas.microsoft.com/office/powerpoint/2010/main" val="54918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Environmental Effectiveness</a:t>
            </a:r>
            <a:endParaRPr lang="en-GB" sz="3600" dirty="0">
              <a:latin typeface="Candara" panose="020E0502030303020204" pitchFamily="34" charset="0"/>
            </a:endParaRPr>
          </a:p>
        </p:txBody>
      </p:sp>
      <p:sp>
        <p:nvSpPr>
          <p:cNvPr id="22531"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dirty="0">
                <a:latin typeface="Candara" panose="020E0502030303020204" pitchFamily="34" charset="0"/>
              </a:rPr>
              <a:t>The environmental effect of taxes and subsidies is uncertain (but its marginal costs are certain)</a:t>
            </a:r>
          </a:p>
          <a:p>
            <a:pPr eaLnBrk="1" hangingPunct="1">
              <a:lnSpc>
                <a:spcPct val="90000"/>
              </a:lnSpc>
            </a:pPr>
            <a:r>
              <a:rPr lang="de-DE" dirty="0">
                <a:latin typeface="Candara" panose="020E0502030303020204" pitchFamily="34" charset="0"/>
              </a:rPr>
              <a:t>The environmental effect of tradeable permits is certain (but its costs are uncertain)</a:t>
            </a:r>
          </a:p>
          <a:p>
            <a:pPr eaLnBrk="1" hangingPunct="1">
              <a:lnSpc>
                <a:spcPct val="90000"/>
              </a:lnSpc>
            </a:pPr>
            <a:r>
              <a:rPr lang="de-DE" dirty="0">
                <a:latin typeface="Candara" panose="020E0502030303020204" pitchFamily="34" charset="0"/>
              </a:rPr>
              <a:t>The environmental effects of emission standards are certain (bar illegal dumping), of input and production standards less certain</a:t>
            </a:r>
          </a:p>
          <a:p>
            <a:pPr eaLnBrk="1" hangingPunct="1">
              <a:lnSpc>
                <a:spcPct val="90000"/>
              </a:lnSpc>
            </a:pPr>
            <a:r>
              <a:rPr lang="de-DE" dirty="0">
                <a:latin typeface="Candara" panose="020E0502030303020204" pitchFamily="34" charset="0"/>
              </a:rPr>
              <a:t>The environmental effects of institutional instruments are uncertain, and unpredictable as enforcement is not in the hands of the government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Taxes </a:t>
            </a:r>
            <a:r>
              <a:rPr lang="de-DE" sz="3600" i="1" dirty="0">
                <a:latin typeface="Candara" panose="020E0502030303020204" pitchFamily="34" charset="0"/>
              </a:rPr>
              <a:t>vs</a:t>
            </a:r>
            <a:r>
              <a:rPr lang="de-DE" sz="3600" dirty="0">
                <a:latin typeface="Candara" panose="020E0502030303020204" pitchFamily="34" charset="0"/>
              </a:rPr>
              <a:t> Cap &amp; Trade</a:t>
            </a:r>
            <a:endParaRPr lang="en-GB" sz="3600" dirty="0">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dirty="0">
                <a:latin typeface="Candara" panose="020E0502030303020204" pitchFamily="34" charset="0"/>
              </a:rPr>
              <a:t>The environmental effect of taxes is uncertain (but its marginal costs are certain)</a:t>
            </a:r>
          </a:p>
          <a:p>
            <a:pPr eaLnBrk="1" hangingPunct="1"/>
            <a:r>
              <a:rPr lang="de-DE" dirty="0">
                <a:latin typeface="Candara" panose="020E0502030303020204" pitchFamily="34" charset="0"/>
              </a:rPr>
              <a:t>The environmental effect of tradeable permits is certain (but its costs are uncertain)</a:t>
            </a:r>
          </a:p>
          <a:p>
            <a:pPr eaLnBrk="1" hangingPunct="1"/>
            <a:r>
              <a:rPr lang="de-DE" dirty="0">
                <a:latin typeface="Candara" panose="020E0502030303020204" pitchFamily="34" charset="0"/>
              </a:rPr>
              <a:t>Taxes and tradeable permits are equivalent under certain</a:t>
            </a:r>
          </a:p>
          <a:p>
            <a:pPr eaLnBrk="1" hangingPunct="1"/>
            <a:r>
              <a:rPr lang="de-DE" dirty="0"/>
              <a:t>Which one is better under uncertainty?</a:t>
            </a:r>
            <a:endParaRPr lang="de-DE" dirty="0">
              <a:latin typeface="Candara" panose="020E0502030303020204" pitchFamily="34" charset="0"/>
            </a:endParaRPr>
          </a:p>
          <a:p>
            <a:pPr eaLnBrk="1" hangingPunct="1"/>
            <a:endParaRPr lang="de-DE" sz="2600" dirty="0">
              <a:latin typeface="Candara" panose="020E0502030303020204" pitchFamily="34" charset="0"/>
            </a:endParaRPr>
          </a:p>
        </p:txBody>
      </p:sp>
      <p:pic>
        <p:nvPicPr>
          <p:cNvPr id="3" name="Picture 2" descr="A person posing for the camera&#10;&#10;Description automatically generated">
            <a:extLst>
              <a:ext uri="{FF2B5EF4-FFF2-40B4-BE49-F238E27FC236}">
                <a16:creationId xmlns:a16="http://schemas.microsoft.com/office/drawing/2014/main" id="{A05FF036-1569-40B5-92E8-CB7F9D797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600" y="3657600"/>
            <a:ext cx="20320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pic>
        <p:nvPicPr>
          <p:cNvPr id="4" name="Picture 3">
            <a:extLst>
              <a:ext uri="{FF2B5EF4-FFF2-40B4-BE49-F238E27FC236}">
                <a16:creationId xmlns:a16="http://schemas.microsoft.com/office/drawing/2014/main" id="{CE2CEEC8-B727-40EE-98B2-4FDCF2C9A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648" y="4800600"/>
            <a:ext cx="1317848" cy="197677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Dynamic Effects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09600" y="1066800"/>
            <a:ext cx="7772400" cy="4114800"/>
          </a:xfrm>
        </p:spPr>
        <p:txBody>
          <a:bodyPr/>
          <a:lstStyle/>
          <a:p>
            <a:pPr eaLnBrk="1" hangingPunct="1"/>
            <a:r>
              <a:rPr lang="de-DE" dirty="0">
                <a:latin typeface="Candara" panose="020E0502030303020204" pitchFamily="34" charset="0"/>
              </a:rPr>
              <a:t>Taxes and tradeable permits provide a continuous incentive to emit less</a:t>
            </a:r>
          </a:p>
          <a:p>
            <a:pPr eaLnBrk="1" hangingPunct="1"/>
            <a:r>
              <a:rPr lang="de-DE" dirty="0">
                <a:latin typeface="Candara" panose="020E0502030303020204" pitchFamily="34" charset="0"/>
              </a:rPr>
              <a:t>Subsidies have the same effect, but may attract new entrants</a:t>
            </a:r>
          </a:p>
          <a:p>
            <a:pPr eaLnBrk="1" hangingPunct="1"/>
            <a:r>
              <a:rPr lang="de-DE" dirty="0">
                <a:latin typeface="Candara" panose="020E0502030303020204" pitchFamily="34" charset="0"/>
              </a:rPr>
              <a:t>Direct regulation is static; once the standard is met, there is no need to further reduce emissions</a:t>
            </a:r>
          </a:p>
          <a:p>
            <a:pPr eaLnBrk="1" hangingPunct="1"/>
            <a:r>
              <a:rPr lang="de-DE" dirty="0">
                <a:latin typeface="Candara" panose="020E0502030303020204" pitchFamily="34" charset="0"/>
              </a:rPr>
              <a:t>Unless, standards get (conditionally) stricter over time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Flexibility</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09600" y="914400"/>
            <a:ext cx="7772400" cy="4114800"/>
          </a:xfrm>
        </p:spPr>
        <p:txBody>
          <a:bodyPr/>
          <a:lstStyle/>
          <a:p>
            <a:pPr eaLnBrk="1" hangingPunct="1"/>
            <a:r>
              <a:rPr lang="de-DE" sz="3000" dirty="0">
                <a:latin typeface="Candara" panose="020E0502030303020204" pitchFamily="34" charset="0"/>
              </a:rPr>
              <a:t>Flexibility is important, as new information may arise</a:t>
            </a:r>
          </a:p>
          <a:p>
            <a:pPr eaLnBrk="1" hangingPunct="1"/>
            <a:r>
              <a:rPr lang="de-DE" sz="3000" dirty="0">
                <a:latin typeface="Candara" panose="020E0502030303020204" pitchFamily="34" charset="0"/>
              </a:rPr>
              <a:t>It is easy to lower taxes, make standards less strict; it is hard to do the opposite</a:t>
            </a:r>
          </a:p>
          <a:p>
            <a:pPr eaLnBrk="1" hangingPunct="1"/>
            <a:r>
              <a:rPr lang="de-DE" sz="3000" dirty="0">
                <a:latin typeface="Candara" panose="020E0502030303020204" pitchFamily="34" charset="0"/>
              </a:rPr>
              <a:t>The exception is tradeable permits, where the government can release new permits but also buy existing ones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Equity</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09600" y="990600"/>
            <a:ext cx="7772400" cy="4114800"/>
          </a:xfrm>
        </p:spPr>
        <p:txBody>
          <a:bodyPr/>
          <a:lstStyle/>
          <a:p>
            <a:pPr eaLnBrk="1" hangingPunct="1">
              <a:lnSpc>
                <a:spcPct val="90000"/>
              </a:lnSpc>
            </a:pPr>
            <a:r>
              <a:rPr lang="de-DE" dirty="0"/>
              <a:t>Different instruments have different distributional consequences</a:t>
            </a:r>
          </a:p>
          <a:p>
            <a:pPr eaLnBrk="1" hangingPunct="1">
              <a:lnSpc>
                <a:spcPct val="90000"/>
              </a:lnSpc>
            </a:pPr>
            <a:r>
              <a:rPr lang="de-DE" dirty="0"/>
              <a:t>In general, environmental policy makes things more expensive; with cost-effective instruments, this effect and hence the distributional effects are less pronounced</a:t>
            </a:r>
          </a:p>
          <a:p>
            <a:pPr eaLnBrk="1" hangingPunct="1">
              <a:lnSpc>
                <a:spcPct val="90000"/>
              </a:lnSpc>
            </a:pPr>
            <a:r>
              <a:rPr lang="de-DE" dirty="0"/>
              <a:t>If necessary (luxury) goods are regulated, the environmental policy is regressive (progressive)</a:t>
            </a:r>
          </a:p>
          <a:p>
            <a:pPr eaLnBrk="1" hangingPunct="1">
              <a:lnSpc>
                <a:spcPct val="90000"/>
              </a:lnSpc>
            </a:pPr>
            <a:r>
              <a:rPr lang="de-DE" dirty="0"/>
              <a:t>Tax revenue can be used to compensate distributional effects, as can the revenue of a permit auction. The initial permit allocation can also be used as compensation in kind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The most popular tax in Europe?</a:t>
            </a:r>
          </a:p>
          <a:p>
            <a:pPr eaLnBrk="1" hangingPunct="1">
              <a:lnSpc>
                <a:spcPct val="90000"/>
              </a:lnSpc>
            </a:pPr>
            <a:r>
              <a:rPr lang="de-DE" dirty="0"/>
              <a:t>Ireland introduced a €0.15/bag levy in 2002, against the will of the people</a:t>
            </a:r>
            <a:endParaRPr lang="de-DE" sz="2800" dirty="0"/>
          </a:p>
        </p:txBody>
      </p:sp>
      <p:pic>
        <p:nvPicPr>
          <p:cNvPr id="2" name="Picture 1"/>
          <p:cNvPicPr>
            <a:picLocks noChangeAspect="1"/>
          </p:cNvPicPr>
          <p:nvPr/>
        </p:nvPicPr>
        <p:blipFill>
          <a:blip r:embed="rId2"/>
          <a:stretch>
            <a:fillRect/>
          </a:stretch>
        </p:blipFill>
        <p:spPr>
          <a:xfrm>
            <a:off x="152400" y="2438400"/>
            <a:ext cx="8839200" cy="3058395"/>
          </a:xfrm>
          <a:prstGeom prst="rect">
            <a:avLst/>
          </a:prstGeom>
        </p:spPr>
      </p:pic>
    </p:spTree>
    <p:extLst>
      <p:ext uri="{BB962C8B-B14F-4D97-AF65-F5344CB8AC3E}">
        <p14:creationId xmlns:p14="http://schemas.microsoft.com/office/powerpoint/2010/main" val="1511591533"/>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1592</Words>
  <Application>Microsoft Office PowerPoint</Application>
  <PresentationFormat>On-screen Show (4:3)</PresentationFormat>
  <Paragraphs>240</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Candara</vt:lpstr>
      <vt:lpstr>Comic Sans MS</vt:lpstr>
      <vt:lpstr>Times New Roman</vt:lpstr>
      <vt:lpstr>Standarddesign</vt:lpstr>
      <vt:lpstr>Policy Instruments -2</vt:lpstr>
      <vt:lpstr>PowerPoint Presentation</vt:lpstr>
      <vt:lpstr>Criteria</vt:lpstr>
      <vt:lpstr>Taxes and Subsidies</vt:lpstr>
      <vt:lpstr>PowerPoint Presentation</vt:lpstr>
      <vt:lpstr>PowerPoint Presentation</vt:lpstr>
      <vt:lpstr>PowerPoint Presentation</vt:lpstr>
      <vt:lpstr>PowerPoint Presentation</vt:lpstr>
      <vt:lpstr>Plastic Bag Levy</vt:lpstr>
      <vt:lpstr>Plastic Bag Levy</vt:lpstr>
      <vt:lpstr>Plastic Bag Levy</vt:lpstr>
      <vt:lpstr>Plastic Bag Levy</vt:lpstr>
      <vt:lpstr>Taxes and Subsidies</vt:lpstr>
      <vt:lpstr>PowerPoint Presentation</vt:lpstr>
      <vt:lpstr>PowerPoint Presentation</vt:lpstr>
      <vt:lpstr>Taxes and Subsidies</vt:lpstr>
      <vt:lpstr>PowerPoint Presentation</vt:lpstr>
      <vt:lpstr>PowerPoint Presentation</vt:lpstr>
      <vt:lpstr>PowerPoint Presentation</vt:lpstr>
      <vt:lpstr>PowerPoint Presentation</vt:lpstr>
      <vt:lpstr>Taxes and Subsidies</vt:lpstr>
      <vt:lpstr>Tradeable Permits</vt:lpstr>
      <vt:lpstr>Tradeable Permits</vt:lpstr>
      <vt:lpstr>PowerPoint Presentation</vt:lpstr>
      <vt:lpstr>PowerPoint Presentation</vt:lpstr>
      <vt:lpstr>Sulfur permits</vt:lpstr>
      <vt:lpstr>PowerPoint Presentation</vt:lpstr>
      <vt:lpstr>PowerPoint Presentation</vt:lpstr>
      <vt:lpstr>PowerPoint Presentation</vt:lpstr>
      <vt:lpstr>Sulfur permits</vt:lpstr>
      <vt:lpstr>PowerPoint Presentation</vt:lpstr>
      <vt:lpstr>Sulfur permits</vt:lpstr>
      <vt:lpstr>Cost-Effectiveness</vt:lpstr>
      <vt:lpstr>Cost-effectiveness -2</vt:lpstr>
      <vt:lpstr>Cost-effectiveness -3</vt:lpstr>
      <vt:lpstr>Cost-Effectiveness</vt:lpstr>
      <vt:lpstr>Administrative costs</vt:lpstr>
      <vt:lpstr>Environmental Effectiveness</vt:lpstr>
      <vt:lpstr>Taxes vs Cap &amp; Trade</vt:lpstr>
      <vt:lpstr>Weitzman Theorem: Preliminaries</vt:lpstr>
      <vt:lpstr>Weitzman Theorem: MD steeper than MC</vt:lpstr>
      <vt:lpstr>Weitzman Theorem: MD less steep than MC</vt:lpstr>
      <vt:lpstr>Weitzman Theorem: MD as steep as MC</vt:lpstr>
      <vt:lpstr>Weitzman Theorem</vt:lpstr>
      <vt:lpstr>Dynamic Effects</vt:lpstr>
      <vt:lpstr>Flexibility</vt:lpstr>
      <vt:lpstr>Equity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252</cp:revision>
  <dcterms:created xsi:type="dcterms:W3CDTF">2000-09-24T19:27:04Z</dcterms:created>
  <dcterms:modified xsi:type="dcterms:W3CDTF">2019-11-19T22:49:13Z</dcterms:modified>
</cp:coreProperties>
</file>