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94" r:id="rId3"/>
    <p:sldId id="310" r:id="rId4"/>
    <p:sldId id="318" r:id="rId5"/>
    <p:sldId id="311" r:id="rId6"/>
    <p:sldId id="258" r:id="rId7"/>
    <p:sldId id="290" r:id="rId8"/>
    <p:sldId id="292" r:id="rId9"/>
    <p:sldId id="273" r:id="rId10"/>
    <p:sldId id="293" r:id="rId11"/>
    <p:sldId id="291" r:id="rId12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5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D70E42-BBAA-49E4-8834-18B887E8D3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B0094-E0AC-4B75-978B-62C9CCB5F79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35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24E4A-0DF4-4C3B-B70F-A8B89BE516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74535-140D-44BA-B9ED-A65654E32DC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A5623-57DD-454C-BA9E-7FF2A460BF5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5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04FFB5-ED26-45BF-BEC7-D0BC43680C8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B9D3A-58EC-4DB6-B30E-DF7545158C0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6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29C3C-2EE7-4CBC-9418-308E0A37F2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BA70C-AAF4-49B2-9CAC-E9A868BE46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9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32FC6-BE90-4433-AB67-AB23D6D94FD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35506-A174-4A38-B1A1-3306CDDDEC9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9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A25F9-8A63-4FF6-B3BA-E6FEA90591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4D7953-E6B4-4BC8-AB7D-F3CD3EC37DD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mailto:r.tol@sussex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001000" cy="11430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L1088 Environmental Economics</a:t>
            </a:r>
            <a:endParaRPr lang="en-GB" dirty="0">
              <a:latin typeface="Candara" panose="020E0502030303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Richard S.J. Tol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Monday Seminars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0147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Group 3: 11 am, Silverstone SB317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Group 4: 12 </a:t>
            </a:r>
            <a:r>
              <a:rPr lang="de-DE" sz="2800" dirty="0" err="1">
                <a:latin typeface="Candara" panose="020E0502030303020204" pitchFamily="34" charset="0"/>
              </a:rPr>
              <a:t>noon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 err="1">
                <a:latin typeface="Candara" panose="020E0502030303020204" pitchFamily="34" charset="0"/>
              </a:rPr>
              <a:t>Pevensey</a:t>
            </a:r>
            <a:r>
              <a:rPr lang="de-DE" sz="2800" dirty="0">
                <a:latin typeface="Candara" panose="020E0502030303020204" pitchFamily="34" charset="0"/>
              </a:rPr>
              <a:t> 1 1B8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Group 2: 2 </a:t>
            </a:r>
            <a:r>
              <a:rPr lang="de-DE" sz="2800" dirty="0" err="1">
                <a:latin typeface="Candara" panose="020E0502030303020204" pitchFamily="34" charset="0"/>
              </a:rPr>
              <a:t>pm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Group 1: 3 </a:t>
            </a:r>
            <a:r>
              <a:rPr lang="de-DE" sz="2800" dirty="0" err="1">
                <a:latin typeface="Candara" panose="020E0502030303020204" pitchFamily="34" charset="0"/>
              </a:rPr>
              <a:t>pm</a:t>
            </a:r>
            <a:r>
              <a:rPr lang="de-DE" sz="2800" dirty="0">
                <a:latin typeface="Candara" panose="020E0502030303020204" pitchFamily="34" charset="0"/>
              </a:rPr>
              <a:t>, Jubilee G36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b="0" i="0" dirty="0">
                <a:solidFill>
                  <a:srgbClr val="242424"/>
                </a:solidFill>
                <a:effectLst/>
                <a:latin typeface="Candara" panose="020E0502030303020204" pitchFamily="34" charset="0"/>
              </a:rPr>
              <a:t>Group 2: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i="0" dirty="0">
                <a:solidFill>
                  <a:srgbClr val="242424"/>
                </a:solidFill>
                <a:effectLst/>
                <a:latin typeface="Candara" panose="020E0502030303020204" pitchFamily="34" charset="0"/>
              </a:rPr>
              <a:t>week 1, 7, 9 in Ashdown House G5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i="0" dirty="0">
                <a:solidFill>
                  <a:srgbClr val="242424"/>
                </a:solidFill>
                <a:effectLst/>
                <a:latin typeface="Candara" panose="020E0502030303020204" pitchFamily="34" charset="0"/>
              </a:rPr>
              <a:t>week 2, 4, 6, 8, 10 in Fulton 203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i="0" dirty="0">
                <a:solidFill>
                  <a:srgbClr val="242424"/>
                </a:solidFill>
                <a:effectLst/>
                <a:latin typeface="Candara" panose="020E0502030303020204" pitchFamily="34" charset="0"/>
              </a:rPr>
              <a:t>week 3 in Pevensey 1 1B3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i="0" dirty="0">
                <a:solidFill>
                  <a:srgbClr val="242424"/>
                </a:solidFill>
                <a:effectLst/>
                <a:latin typeface="Candara" panose="020E0502030303020204" pitchFamily="34" charset="0"/>
              </a:rPr>
              <a:t>week 5 in Bramber House 255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0" i="0" dirty="0">
                <a:solidFill>
                  <a:srgbClr val="242424"/>
                </a:solidFill>
                <a:effectLst/>
                <a:latin typeface="Candara" panose="020E0502030303020204" pitchFamily="34" charset="0"/>
              </a:rPr>
              <a:t>week 11 in Jubilee G31</a:t>
            </a:r>
            <a:endParaRPr lang="en-GB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Grades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70% </a:t>
            </a:r>
            <a:r>
              <a:rPr lang="de-DE" sz="2800" dirty="0" err="1">
                <a:latin typeface="Candara" panose="020E0502030303020204" pitchFamily="34" charset="0"/>
              </a:rPr>
              <a:t>take-home</a:t>
            </a:r>
            <a:r>
              <a:rPr lang="de-DE" sz="2800" dirty="0">
                <a:latin typeface="Candara" panose="020E0502030303020204" pitchFamily="34" charset="0"/>
              </a:rPr>
              <a:t> </a:t>
            </a:r>
            <a:r>
              <a:rPr lang="de-DE" sz="2800" dirty="0" err="1">
                <a:latin typeface="Candara" panose="020E0502030303020204" pitchFamily="34" charset="0"/>
              </a:rPr>
              <a:t>exam</a:t>
            </a: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30% 2,000 word essay</a:t>
            </a:r>
          </a:p>
          <a:p>
            <a:pPr marL="0" indent="0" eaLnBrk="1" hangingPunct="1">
              <a:buNone/>
            </a:pPr>
            <a:endParaRPr lang="de-DE" sz="2800" dirty="0">
              <a:latin typeface="Candara" panose="020E0502030303020204" pitchFamily="34" charset="0"/>
            </a:endParaRP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Quizzes on Canvas are graded but do not count, for revision only</a:t>
            </a:r>
          </a:p>
        </p:txBody>
      </p:sp>
    </p:spTree>
    <p:extLst>
      <p:ext uri="{BB962C8B-B14F-4D97-AF65-F5344CB8AC3E}">
        <p14:creationId xmlns:p14="http://schemas.microsoft.com/office/powerpoint/2010/main" val="12669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05697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A very short introduction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257800"/>
          </a:xfrm>
        </p:spPr>
        <p:txBody>
          <a:bodyPr/>
          <a:lstStyle/>
          <a:p>
            <a:r>
              <a:rPr lang="en-GB" sz="2400" dirty="0">
                <a:latin typeface="Candara" panose="020E0502030303020204" pitchFamily="34" charset="0"/>
              </a:rPr>
              <a:t>A free market will not deliver environmental quality</a:t>
            </a:r>
          </a:p>
          <a:p>
            <a:r>
              <a:rPr lang="en-GB" sz="2400" dirty="0">
                <a:latin typeface="Candara" panose="020E0502030303020204" pitchFamily="34" charset="0"/>
              </a:rPr>
              <a:t>Environmental economics is about</a:t>
            </a:r>
          </a:p>
          <a:p>
            <a:pPr lvl="1"/>
            <a:r>
              <a:rPr lang="en-GB" sz="2000" dirty="0">
                <a:latin typeface="Candara" panose="020E0502030303020204" pitchFamily="34" charset="0"/>
              </a:rPr>
              <a:t>the desired environmental quality and</a:t>
            </a:r>
          </a:p>
          <a:p>
            <a:pPr lvl="1"/>
            <a:r>
              <a:rPr lang="en-GB" sz="2000" dirty="0">
                <a:latin typeface="Candara" panose="020E0502030303020204" pitchFamily="34" charset="0"/>
              </a:rPr>
              <a:t>the best way of delivering that</a:t>
            </a:r>
          </a:p>
          <a:p>
            <a:r>
              <a:rPr lang="en-GB" sz="2400" dirty="0">
                <a:latin typeface="Candara" panose="020E0502030303020204" pitchFamily="34" charset="0"/>
              </a:rPr>
              <a:t>It is a framework for thinking about trade-offs</a:t>
            </a:r>
          </a:p>
          <a:p>
            <a:r>
              <a:rPr lang="en-GB" sz="2400" dirty="0">
                <a:latin typeface="Candara" panose="020E0502030303020204" pitchFamily="34" charset="0"/>
              </a:rPr>
              <a:t>Zero pollution is not desirable</a:t>
            </a:r>
          </a:p>
          <a:p>
            <a:r>
              <a:rPr lang="en-GB" sz="2400" dirty="0">
                <a:latin typeface="Candara" panose="020E0502030303020204" pitchFamily="34" charset="0"/>
              </a:rPr>
              <a:t>We can price goods and services that are not traded on markets</a:t>
            </a:r>
          </a:p>
          <a:p>
            <a:r>
              <a:rPr lang="en-GB" sz="2400" dirty="0">
                <a:latin typeface="Candara" panose="020E0502030303020204" pitchFamily="34" charset="0"/>
              </a:rPr>
              <a:t>Command and control rarely works</a:t>
            </a:r>
          </a:p>
          <a:p>
            <a:r>
              <a:rPr lang="en-GB" sz="2400" dirty="0">
                <a:latin typeface="Candara" panose="020E0502030303020204" pitchFamily="34" charset="0"/>
              </a:rPr>
              <a:t>Market-based instruments protect the environment at lower cost</a:t>
            </a:r>
          </a:p>
          <a:p>
            <a:r>
              <a:rPr lang="en-GB" sz="2400" dirty="0">
                <a:latin typeface="Candara" panose="020E0502030303020204" pitchFamily="34" charset="0"/>
              </a:rPr>
              <a:t>The burden of pollution often falls heaviest on the marginalized</a:t>
            </a:r>
          </a:p>
          <a:p>
            <a:r>
              <a:rPr lang="en-GB" sz="2400" dirty="0">
                <a:latin typeface="Candara" panose="020E0502030303020204" pitchFamily="34" charset="0"/>
              </a:rPr>
              <a:t>We can extend the national accounts to the environment</a:t>
            </a:r>
          </a:p>
          <a:p>
            <a:pPr marL="0" indent="0">
              <a:buNone/>
            </a:pPr>
            <a:endParaRPr lang="en-GB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Acid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95250"/>
            <a:ext cx="39338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2" descr="ozone_ho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1851742"/>
            <a:ext cx="3768725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airpollu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200"/>
            <a:ext cx="3810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 descr="climate-chang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24200"/>
            <a:ext cx="2514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66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04" y="0"/>
            <a:ext cx="3803596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9866"/>
            <a:ext cx="3562350" cy="4044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86200"/>
            <a:ext cx="4112252" cy="2884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143000"/>
            <a:ext cx="3352801" cy="18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3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antibio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667000"/>
            <a:ext cx="362426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uyahog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03862"/>
            <a:ext cx="4446793" cy="34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eutrophic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3" y="41787"/>
            <a:ext cx="39624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endocri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620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 err="1">
                <a:latin typeface="Candara" panose="020E0502030303020204" pitchFamily="34" charset="0"/>
              </a:rPr>
              <a:t>About</a:t>
            </a:r>
            <a:r>
              <a:rPr lang="de-DE" sz="3600" dirty="0">
                <a:latin typeface="Candara" panose="020E0502030303020204" pitchFamily="34" charset="0"/>
              </a:rPr>
              <a:t> </a:t>
            </a:r>
            <a:r>
              <a:rPr lang="de-DE" sz="3600" dirty="0" err="1">
                <a:latin typeface="Candara" panose="020E0502030303020204" pitchFamily="34" charset="0"/>
              </a:rPr>
              <a:t>me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Dr Richard S.J. Tol MAE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Professor of economics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Working </a:t>
            </a:r>
            <a:r>
              <a:rPr lang="de-DE" sz="2800" dirty="0" err="1">
                <a:latin typeface="Candara" panose="020E0502030303020204" pitchFamily="34" charset="0"/>
              </a:rPr>
              <a:t>from</a:t>
            </a:r>
            <a:r>
              <a:rPr lang="de-DE" sz="2800" dirty="0">
                <a:latin typeface="Candara" panose="020E0502030303020204" pitchFamily="34" charset="0"/>
              </a:rPr>
              <a:t> </a:t>
            </a:r>
            <a:r>
              <a:rPr lang="de-DE" sz="2800" dirty="0" err="1">
                <a:latin typeface="Candara" panose="020E0502030303020204" pitchFamily="34" charset="0"/>
              </a:rPr>
              <a:t>home</a:t>
            </a:r>
            <a:r>
              <a:rPr lang="de-DE" sz="2800" dirty="0">
                <a:latin typeface="Candara" panose="020E0502030303020204" pitchFamily="34" charset="0"/>
              </a:rPr>
              <a:t> / </a:t>
            </a:r>
            <a:r>
              <a:rPr lang="de-DE" sz="2800" dirty="0" err="1">
                <a:latin typeface="Candara" panose="020E0502030303020204" pitchFamily="34" charset="0"/>
              </a:rPr>
              <a:t>Jub</a:t>
            </a:r>
            <a:r>
              <a:rPr lang="de-DE" sz="2800" dirty="0">
                <a:latin typeface="Candara" panose="020E0502030303020204" pitchFamily="34" charset="0"/>
              </a:rPr>
              <a:t> 281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24-7 Office hours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Email: </a:t>
            </a:r>
            <a:r>
              <a:rPr lang="de-DE" sz="2400" b="1" dirty="0">
                <a:latin typeface="Candara" panose="020E0502030303020204" pitchFamily="34" charset="0"/>
                <a:hlinkClick r:id="rId2"/>
              </a:rPr>
              <a:t>r.tol@sussex.ac.uk</a:t>
            </a:r>
            <a:endParaRPr lang="de-DE" sz="2400" b="1" dirty="0">
              <a:latin typeface="Candara" panose="020E0502030303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Skype: richardsjtol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Key interests: climate, energy, environment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90" y="76200"/>
            <a:ext cx="2768896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The Course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0147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A comprehensive introduction to the economic theory of environmental pollution and environmental policy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Prior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micro, macro, </a:t>
            </a:r>
            <a:r>
              <a:rPr lang="de-DE" sz="2400" dirty="0" err="1">
                <a:latin typeface="Candara" panose="020E0502030303020204" pitchFamily="34" charset="0"/>
              </a:rPr>
              <a:t>calculus</a:t>
            </a:r>
            <a:r>
              <a:rPr lang="de-DE" sz="2400" dirty="0">
                <a:latin typeface="Candara" panose="020E0502030303020204" pitchFamily="34" charset="0"/>
              </a:rPr>
              <a:t>, </a:t>
            </a:r>
            <a:r>
              <a:rPr lang="de-DE" sz="2400" dirty="0" err="1">
                <a:latin typeface="Candara" panose="020E0502030303020204" pitchFamily="34" charset="0"/>
              </a:rPr>
              <a:t>econometrics</a:t>
            </a:r>
            <a:endParaRPr lang="de-DE" sz="2400" dirty="0">
              <a:latin typeface="Candara" panose="020E0502030303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Book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C.D. Kolstad (2011), </a:t>
            </a:r>
            <a:r>
              <a:rPr lang="de-DE" sz="2400" i="1" dirty="0">
                <a:latin typeface="Candara" panose="020E0502030303020204" pitchFamily="34" charset="0"/>
              </a:rPr>
              <a:t>Intermediate Environmental Economics: International Edition (2nd Edition)</a:t>
            </a:r>
            <a:r>
              <a:rPr lang="de-DE" sz="2400" dirty="0">
                <a:latin typeface="Candara" panose="020E0502030303020204" pitchFamily="34" charset="0"/>
              </a:rPr>
              <a:t>, Oxford University Press, ISBN 0199732655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R.S.J. Tol (2024), </a:t>
            </a:r>
            <a:r>
              <a:rPr lang="de-DE" sz="2400" i="1" dirty="0">
                <a:latin typeface="Candara" panose="020E0502030303020204" pitchFamily="34" charset="0"/>
              </a:rPr>
              <a:t>Lecture Notes</a:t>
            </a:r>
            <a:r>
              <a:rPr lang="de-DE" sz="2400" dirty="0">
                <a:latin typeface="Candara" panose="020E0502030303020204" pitchFamily="34" charset="0"/>
              </a:rPr>
              <a:t> (unpublished and unfinished), on Canvas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Lectures: Tue, 10 - 12 </a:t>
            </a:r>
            <a:r>
              <a:rPr lang="de-DE" sz="2800" dirty="0" err="1">
                <a:latin typeface="Candara" panose="020E0502030303020204" pitchFamily="34" charset="0"/>
              </a:rPr>
              <a:t>pm</a:t>
            </a:r>
            <a:r>
              <a:rPr lang="de-DE" sz="2800" dirty="0">
                <a:latin typeface="Candara" panose="020E0502030303020204" pitchFamily="34" charset="0"/>
              </a:rPr>
              <a:t>, Fulton B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Seminars: Monday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water sport, swimming, crowd&#10;&#10;Description automatically generated">
            <a:extLst>
              <a:ext uri="{FF2B5EF4-FFF2-40B4-BE49-F238E27FC236}">
                <a16:creationId xmlns:a16="http://schemas.microsoft.com/office/drawing/2014/main" id="{76FE0E3F-E717-F632-BAEB-0FBA07732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648199"/>
            <a:ext cx="3630729" cy="2151083"/>
          </a:xfrm>
          <a:prstGeom prst="rect">
            <a:avLst/>
          </a:prstGeom>
        </p:spPr>
      </p:pic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5211763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0 Introduction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 Social choice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2 Externalities and public goods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3 Decision analysis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4 Valuation: Aims and purpose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6 Valuation: Stated preferences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7 Direct regulation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8 Market-based instruments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9 Complications with instruments / essay due</a:t>
            </a:r>
            <a:endParaRPr lang="en-US" sz="2800" strike="sngStrike" dirty="0">
              <a:latin typeface="Candara" panose="020E0502030303020204" pitchFamily="34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Spring break (3 weeks)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10 Growth and the environment</a:t>
            </a:r>
          </a:p>
          <a:p>
            <a:pPr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360855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Seminars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Problem sets / discussions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Games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Readings</a:t>
            </a:r>
          </a:p>
          <a:p>
            <a:pPr eaLnBrk="1" hangingPunct="1"/>
            <a:r>
              <a:rPr lang="de-DE" sz="2800" dirty="0">
                <a:latin typeface="Candara" panose="020E0502030303020204" pitchFamily="34" charset="0"/>
              </a:rPr>
              <a:t>Exam preparation</a:t>
            </a:r>
          </a:p>
          <a:p>
            <a:pPr marL="0" indent="0" eaLnBrk="1" hangingPunct="1">
              <a:buNone/>
            </a:pPr>
            <a:endParaRPr lang="de-DE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Candara</vt:lpstr>
      <vt:lpstr>Times New Roman</vt:lpstr>
      <vt:lpstr>Standarddesign</vt:lpstr>
      <vt:lpstr>L1088 Environmental Economics</vt:lpstr>
      <vt:lpstr>A very short introduction</vt:lpstr>
      <vt:lpstr>PowerPoint Presentation</vt:lpstr>
      <vt:lpstr>PowerPoint Presentation</vt:lpstr>
      <vt:lpstr>PowerPoint Presentation</vt:lpstr>
      <vt:lpstr>About me</vt:lpstr>
      <vt:lpstr>The Course</vt:lpstr>
      <vt:lpstr>PowerPoint Presentation</vt:lpstr>
      <vt:lpstr>Seminars</vt:lpstr>
      <vt:lpstr>Monday Seminars</vt:lpstr>
      <vt:lpstr>Grades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100</cp:revision>
  <dcterms:created xsi:type="dcterms:W3CDTF">2000-09-24T19:27:04Z</dcterms:created>
  <dcterms:modified xsi:type="dcterms:W3CDTF">2024-01-29T10:40:40Z</dcterms:modified>
</cp:coreProperties>
</file>