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98" r:id="rId3"/>
    <p:sldId id="324" r:id="rId4"/>
    <p:sldId id="300" r:id="rId5"/>
    <p:sldId id="301" r:id="rId6"/>
    <p:sldId id="303" r:id="rId7"/>
    <p:sldId id="302" r:id="rId8"/>
    <p:sldId id="320" r:id="rId9"/>
    <p:sldId id="321" r:id="rId10"/>
    <p:sldId id="319" r:id="rId11"/>
    <p:sldId id="326" r:id="rId12"/>
    <p:sldId id="299" r:id="rId13"/>
    <p:sldId id="312" r:id="rId14"/>
    <p:sldId id="323" r:id="rId15"/>
    <p:sldId id="304" r:id="rId16"/>
    <p:sldId id="305" r:id="rId17"/>
    <p:sldId id="306" r:id="rId18"/>
    <p:sldId id="307" r:id="rId19"/>
    <p:sldId id="308" r:id="rId20"/>
    <p:sldId id="314" r:id="rId21"/>
    <p:sldId id="313" r:id="rId22"/>
    <p:sldId id="322" r:id="rId23"/>
    <p:sldId id="309" r:id="rId24"/>
    <p:sldId id="310" r:id="rId25"/>
    <p:sldId id="311" r:id="rId26"/>
    <p:sldId id="315" r:id="rId27"/>
    <p:sldId id="316" r:id="rId28"/>
    <p:sldId id="325" r:id="rId29"/>
    <p:sldId id="318" r:id="rId30"/>
    <p:sldId id="317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06" autoAdjust="0"/>
    <p:restoredTop sz="90929"/>
  </p:normalViewPr>
  <p:slideViewPr>
    <p:cSldViewPr>
      <p:cViewPr varScale="1">
        <p:scale>
          <a:sx n="64" d="100"/>
          <a:sy n="64" d="100"/>
        </p:scale>
        <p:origin x="5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6120A8-E800-4901-8F08-3DB469416193}" type="datetimeFigureOut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5987EC-0FBB-4A80-A331-C20D765BF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70661-D176-4B7A-B21F-E35816B0A3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4AD6-C205-44E7-A84B-E7F257432E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50D6E-5DA5-446F-8863-C1233347B0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65" y="1447800"/>
            <a:ext cx="7772400" cy="4114800"/>
          </a:xfrm>
        </p:spPr>
        <p:txBody>
          <a:bodyPr/>
          <a:lstStyle>
            <a:lvl1pPr>
              <a:defRPr sz="2800"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CD603-FAEB-4E81-95FA-D01CD41D46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6C067-EACA-46ED-8BD9-231FCB1BA5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83" y="0"/>
            <a:ext cx="77724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639" y="1524000"/>
            <a:ext cx="3810000" cy="4495800"/>
          </a:xfrm>
        </p:spPr>
        <p:txBody>
          <a:bodyPr/>
          <a:lstStyle>
            <a:lvl1pPr>
              <a:defRPr sz="2800">
                <a:latin typeface="Candara" panose="020E0502030303020204" pitchFamily="34" charset="0"/>
              </a:defRPr>
            </a:lvl1pPr>
            <a:lvl2pPr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>
                <a:latin typeface="Candara" panose="020E0502030303020204" pitchFamily="34" charset="0"/>
              </a:defRPr>
            </a:lvl1pPr>
            <a:lvl2pPr>
              <a:defRPr sz="2400">
                <a:latin typeface="Candara" panose="020E0502030303020204" pitchFamily="34" charset="0"/>
              </a:defRPr>
            </a:lvl2pPr>
            <a:lvl3pPr>
              <a:defRPr sz="2000">
                <a:latin typeface="Candara" panose="020E0502030303020204" pitchFamily="34" charset="0"/>
              </a:defRPr>
            </a:lvl3pPr>
            <a:lvl4pPr>
              <a:defRPr sz="1800">
                <a:latin typeface="Candara" panose="020E0502030303020204" pitchFamily="34" charset="0"/>
              </a:defRPr>
            </a:lvl4pPr>
            <a:lvl5pPr>
              <a:defRPr sz="1800">
                <a:latin typeface="Candara" panose="020E0502030303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19BD9-8FE8-44C7-9220-32B6989B90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94"/>
            <a:ext cx="82296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14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5336"/>
            <a:ext cx="4040188" cy="4124441"/>
          </a:xfrm>
        </p:spPr>
        <p:txBody>
          <a:bodyPr/>
          <a:lstStyle>
            <a:lvl1pPr>
              <a:defRPr sz="2400">
                <a:latin typeface="Candara" panose="020E0502030303020204" pitchFamily="34" charset="0"/>
              </a:defRPr>
            </a:lvl1pPr>
            <a:lvl2pPr>
              <a:defRPr sz="2000">
                <a:latin typeface="Candara" panose="020E0502030303020204" pitchFamily="34" charset="0"/>
              </a:defRPr>
            </a:lvl2pPr>
            <a:lvl3pPr>
              <a:defRPr sz="1800">
                <a:latin typeface="Candara" panose="020E0502030303020204" pitchFamily="34" charset="0"/>
              </a:defRPr>
            </a:lvl3pPr>
            <a:lvl4pPr>
              <a:defRPr sz="1600">
                <a:latin typeface="Candara" panose="020E0502030303020204" pitchFamily="34" charset="0"/>
              </a:defRPr>
            </a:lvl4pPr>
            <a:lvl5pPr>
              <a:defRPr sz="1600">
                <a:latin typeface="Candara" panose="020E0502030303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731" y="115353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731" y="1804948"/>
            <a:ext cx="4041775" cy="4124829"/>
          </a:xfrm>
        </p:spPr>
        <p:txBody>
          <a:bodyPr/>
          <a:lstStyle>
            <a:lvl1pPr>
              <a:defRPr sz="2400">
                <a:latin typeface="Candara" panose="020E0502030303020204" pitchFamily="34" charset="0"/>
              </a:defRPr>
            </a:lvl1pPr>
            <a:lvl2pPr>
              <a:defRPr sz="2000">
                <a:latin typeface="Candara" panose="020E0502030303020204" pitchFamily="34" charset="0"/>
              </a:defRPr>
            </a:lvl2pPr>
            <a:lvl3pPr>
              <a:defRPr sz="1800">
                <a:latin typeface="Candara" panose="020E0502030303020204" pitchFamily="34" charset="0"/>
              </a:defRPr>
            </a:lvl3pPr>
            <a:lvl4pPr>
              <a:defRPr sz="1600">
                <a:latin typeface="Candara" panose="020E0502030303020204" pitchFamily="34" charset="0"/>
              </a:defRPr>
            </a:lvl4pPr>
            <a:lvl5pPr>
              <a:defRPr sz="1600">
                <a:latin typeface="Candara" panose="020E0502030303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84A3A-A36F-415B-A68B-0539EDB2EF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3C0AB-8A36-455B-8816-A530380E2E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3C6A0-9D4D-4DE1-BC07-709BEC922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AD0DD-76DB-4D1F-8110-97BCFE68A3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00E60-6391-4D3A-8E60-19EFDF1691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50FD4EF-20CD-4B9D-8B8D-69BC6BD824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Instruments -3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Market power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Adverse selection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Enforcement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</p:spPr>
            <p:txBody>
              <a:bodyPr/>
              <a:lstStyle/>
              <a:p>
                <a:r>
                  <a:rPr lang="en-GB" dirty="0"/>
                  <a:t>Price-taker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Monopolist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Pigou tax on perfect market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Optimal tax on monopolist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  <a:blipFill>
                <a:blip r:embed="rId2"/>
                <a:stretch>
                  <a:fillRect l="-1601" t="-1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AE3FAB-0753-9373-6AF1-D5C588E76DD2}"/>
              </a:ext>
            </a:extLst>
          </p:cNvPr>
          <p:cNvSpPr txBox="1"/>
          <p:nvPr/>
        </p:nvSpPr>
        <p:spPr>
          <a:xfrm>
            <a:off x="1905000" y="5791200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ndara" panose="020E0502030303020204" pitchFamily="34" charset="0"/>
              </a:rPr>
              <a:t>Tax more than Pigou</a:t>
            </a:r>
          </a:p>
          <a:p>
            <a:r>
              <a:rPr lang="en-GB" dirty="0">
                <a:solidFill>
                  <a:srgbClr val="FF0000"/>
                </a:solidFill>
                <a:latin typeface="Candara" panose="020E0502030303020204" pitchFamily="34" charset="0"/>
              </a:rPr>
              <a:t>as less price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AE6E2-258E-72E3-0F4C-054EF1808589}"/>
              </a:ext>
            </a:extLst>
          </p:cNvPr>
          <p:cNvSpPr txBox="1"/>
          <p:nvPr/>
        </p:nvSpPr>
        <p:spPr>
          <a:xfrm>
            <a:off x="5086464" y="5791199"/>
            <a:ext cx="338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andara" panose="020E0502030303020204" pitchFamily="34" charset="0"/>
              </a:rPr>
              <a:t>Tax less than Pigou</a:t>
            </a:r>
          </a:p>
          <a:p>
            <a:r>
              <a:rPr lang="en-GB" dirty="0">
                <a:solidFill>
                  <a:srgbClr val="FF0000"/>
                </a:solidFill>
                <a:latin typeface="Candara" panose="020E0502030303020204" pitchFamily="34" charset="0"/>
              </a:rPr>
              <a:t>to correct market power</a:t>
            </a:r>
          </a:p>
        </p:txBody>
      </p:sp>
    </p:spTree>
    <p:extLst>
      <p:ext uri="{BB962C8B-B14F-4D97-AF65-F5344CB8AC3E}">
        <p14:creationId xmlns:p14="http://schemas.microsoft.com/office/powerpoint/2010/main" val="305836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5D53193-5C50-09A4-ED60-CC1CFA367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0"/>
            <a:ext cx="6934200" cy="689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1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Interpretation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622" y="990600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In a perfect market, the pollution tax is the Pigou tax is the marginal damage done by pollution</a:t>
            </a:r>
          </a:p>
          <a:p>
            <a:pPr eaLnBrk="1" hangingPunct="1"/>
            <a:r>
              <a:rPr lang="en-GB" dirty="0"/>
              <a:t>In a monopoly, if you apply the Pigou tax, output would be too low, because the monopolist suppresses demand</a:t>
            </a:r>
          </a:p>
          <a:p>
            <a:pPr eaLnBrk="1" hangingPunct="1"/>
            <a:r>
              <a:rPr lang="en-GB" dirty="0"/>
              <a:t>So, you apply a lower tax, one that also reflects the parameters of the demand function</a:t>
            </a:r>
          </a:p>
          <a:p>
            <a:pPr eaLnBrk="1" hangingPunct="1"/>
            <a:r>
              <a:rPr lang="en-GB" sz="2800" dirty="0"/>
              <a:t>The environmental tax serves two purposes, correcting </a:t>
            </a:r>
            <a:r>
              <a:rPr lang="en-GB" dirty="0"/>
              <a:t>both</a:t>
            </a:r>
            <a:r>
              <a:rPr lang="en-GB" sz="2800" dirty="0"/>
              <a:t> externality and market power</a:t>
            </a:r>
          </a:p>
          <a:p>
            <a:pPr eaLnBrk="1" hangingPunct="1"/>
            <a:r>
              <a:rPr lang="en-GB" dirty="0"/>
              <a:t>The environmental tax reflects that monopolists respond differently to prices than price-takers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5981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Extensions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5998" y="11430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Analytics are straightforward for monopoly</a:t>
            </a:r>
          </a:p>
          <a:p>
            <a:pPr eaLnBrk="1" hangingPunct="1"/>
            <a:r>
              <a:rPr lang="de-DE" dirty="0"/>
              <a:t>Monopolies are rare</a:t>
            </a:r>
          </a:p>
          <a:p>
            <a:pPr eaLnBrk="1" hangingPunct="1"/>
            <a:r>
              <a:rPr lang="de-DE" dirty="0"/>
              <a:t>Other forms of market power are not</a:t>
            </a:r>
          </a:p>
          <a:p>
            <a:pPr eaLnBrk="1" hangingPunct="1"/>
            <a:r>
              <a:rPr lang="de-DE" dirty="0"/>
              <a:t>Same principles apply to oligopolies etc.</a:t>
            </a:r>
          </a:p>
          <a:p>
            <a:pPr eaLnBrk="1" hangingPunct="1"/>
            <a:r>
              <a:rPr lang="de-DE" sz="2800" dirty="0"/>
              <a:t>Mathematics </a:t>
            </a:r>
            <a:r>
              <a:rPr lang="de-DE" dirty="0"/>
              <a:t>harder, no additional fundamental insight: </a:t>
            </a:r>
            <a:r>
              <a:rPr lang="de-DE" b="1" dirty="0"/>
              <a:t>Optimal environmental regulation is different in perfect and imperfect markets</a:t>
            </a:r>
          </a:p>
          <a:p>
            <a:pPr eaLnBrk="1" hangingPunct="1"/>
            <a:r>
              <a:rPr lang="de-DE" sz="2800" dirty="0"/>
              <a:t>Lots of academic papers</a:t>
            </a:r>
            <a:endParaRPr lang="de-DE" dirty="0"/>
          </a:p>
          <a:p>
            <a:pPr eaLnBrk="1" hangingPunct="1"/>
            <a:r>
              <a:rPr lang="de-DE" dirty="0"/>
              <a:t>No applications (as far as I know)</a:t>
            </a:r>
          </a:p>
          <a:p>
            <a:pPr eaLnBrk="1" hangingPunct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4877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Instruments -3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Market power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Adverse selection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Enforcement</a:t>
            </a:r>
          </a:p>
        </p:txBody>
      </p:sp>
    </p:spTree>
    <p:extLst>
      <p:ext uri="{BB962C8B-B14F-4D97-AF65-F5344CB8AC3E}">
        <p14:creationId xmlns:p14="http://schemas.microsoft.com/office/powerpoint/2010/main" val="147755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Unknown abatement costs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/>
            <a:r>
              <a:rPr lang="en-GB" sz="2800" dirty="0"/>
              <a:t>Consider local pollution</a:t>
            </a:r>
          </a:p>
          <a:p>
            <a:pPr eaLnBrk="1" hangingPunct="1"/>
            <a:r>
              <a:rPr lang="en-GB" sz="2800" dirty="0"/>
              <a:t>Suppose that there are two types of polluters, with high and low costs of emission reduction</a:t>
            </a:r>
          </a:p>
          <a:p>
            <a:pPr eaLnBrk="1" hangingPunct="1"/>
            <a:r>
              <a:rPr lang="en-GB" dirty="0"/>
              <a:t>Suppose that the regulator does not know which polluter is which</a:t>
            </a:r>
          </a:p>
          <a:p>
            <a:pPr eaLnBrk="1" hangingPunct="1"/>
            <a:r>
              <a:rPr lang="en-GB" sz="2800" dirty="0"/>
              <a:t>The polluters know, though</a:t>
            </a:r>
          </a:p>
          <a:p>
            <a:pPr eaLnBrk="1" hangingPunct="1"/>
            <a:r>
              <a:rPr lang="en-GB" dirty="0"/>
              <a:t>The optimal regulation would be to set a polluter-specific tax or standard</a:t>
            </a:r>
          </a:p>
          <a:p>
            <a:pPr eaLnBrk="1" hangingPunct="1"/>
            <a:r>
              <a:rPr lang="en-GB" sz="2800" dirty="0"/>
              <a:t>But the regulator’s lack of knowledge prevents that (as might non-discrimination rules)</a:t>
            </a:r>
          </a:p>
        </p:txBody>
      </p:sp>
    </p:spTree>
    <p:extLst>
      <p:ext uri="{BB962C8B-B14F-4D97-AF65-F5344CB8AC3E}">
        <p14:creationId xmlns:p14="http://schemas.microsoft.com/office/powerpoint/2010/main" val="190309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Ko15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10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712D22-3618-C142-8B27-A4947018F465}"/>
              </a:ext>
            </a:extLst>
          </p:cNvPr>
          <p:cNvSpPr/>
          <p:nvPr/>
        </p:nvSpPr>
        <p:spPr>
          <a:xfrm>
            <a:off x="1143000" y="5410200"/>
            <a:ext cx="609600" cy="69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1B82-FBC2-F1A8-4546-BF1913E45F94}"/>
              </a:ext>
            </a:extLst>
          </p:cNvPr>
          <p:cNvSpPr/>
          <p:nvPr/>
        </p:nvSpPr>
        <p:spPr>
          <a:xfrm>
            <a:off x="7239000" y="5410200"/>
            <a:ext cx="609600" cy="69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5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Truth telling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4114800"/>
              </a:xfrm>
            </p:spPr>
            <p:txBody>
              <a:bodyPr/>
              <a:lstStyle/>
              <a:p>
                <a:pPr eaLnBrk="1" hangingPunct="1"/>
                <a:r>
                  <a:rPr lang="en-GB" dirty="0"/>
                  <a:t>Let’s consider an emissions standard</a:t>
                </a:r>
              </a:p>
              <a:p>
                <a:pPr eaLnBrk="1" hangingPunct="1"/>
                <a:r>
                  <a:rPr lang="en-GB" sz="2800" dirty="0"/>
                  <a:t>Let’s assume that the regulator gives </a:t>
                </a:r>
                <a:r>
                  <a:rPr lang="en-GB" dirty="0"/>
                  <a:t>subsidy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800" dirty="0"/>
                  <a:t>) to companies that declare to be hig</a:t>
                </a:r>
                <a:r>
                  <a:rPr lang="en-GB" dirty="0"/>
                  <a:t>h (low) cost, and grant permits to emit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sz="2800" dirty="0"/>
                  <a:t>)</a:t>
                </a:r>
              </a:p>
              <a:p>
                <a:pPr eaLnBrk="1" hangingPunct="1"/>
                <a:r>
                  <a:rPr lang="en-GB" dirty="0"/>
                  <a:t>High cost companies get a less stringent standard, so we do not need to reward them for declaring that.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800" dirty="0"/>
              </a:p>
              <a:p>
                <a:pPr eaLnBrk="1" hangingPunct="1"/>
                <a:r>
                  <a:rPr lang="en-GB" dirty="0"/>
                  <a:t>They might declare to be low cost. To prevent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GB" dirty="0"/>
              </a:p>
              <a:p>
                <a:pPr eaLnBrk="1" hangingPunct="1"/>
                <a:r>
                  <a:rPr lang="en-GB" dirty="0"/>
                  <a:t>For the low cost firm,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eaLnBrk="1" hangingPunct="1"/>
                <a:r>
                  <a:rPr lang="en-GB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eaLnBrk="1" hangingPunct="1"/>
                <a:endParaRPr lang="en-GB" sz="28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90600"/>
                <a:ext cx="7772400" cy="4114800"/>
              </a:xfrm>
              <a:blipFill>
                <a:blip r:embed="rId2"/>
                <a:stretch>
                  <a:fillRect l="-1647" t="-1630" r="-2275" b="-30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03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Ko15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29"/>
            <a:ext cx="8554637" cy="53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9661" y="5347771"/>
            <a:ext cx="8217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CDFE: Gain from pretending to be high cost if you’re low cost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9661" y="5809436"/>
            <a:ext cx="809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ABFE: Loss from pretending to be low cost if you’re high 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166" y="6247231"/>
            <a:ext cx="782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Both types of firms reveal their true type if ABFE &lt; </a:t>
            </a:r>
            <a:r>
              <a:rPr lang="en-GB" i="1" dirty="0">
                <a:latin typeface="Candara" panose="020E0502030303020204" pitchFamily="34" charset="0"/>
              </a:rPr>
              <a:t>R</a:t>
            </a:r>
            <a:r>
              <a:rPr lang="en-GB" dirty="0">
                <a:latin typeface="Candara" panose="020E0502030303020204" pitchFamily="34" charset="0"/>
              </a:rPr>
              <a:t> &lt; CDFE</a:t>
            </a:r>
          </a:p>
        </p:txBody>
      </p:sp>
    </p:spTree>
    <p:extLst>
      <p:ext uri="{BB962C8B-B14F-4D97-AF65-F5344CB8AC3E}">
        <p14:creationId xmlns:p14="http://schemas.microsoft.com/office/powerpoint/2010/main" val="157415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Application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343400"/>
          </a:xfrm>
        </p:spPr>
        <p:txBody>
          <a:bodyPr/>
          <a:lstStyle/>
          <a:p>
            <a:pPr eaLnBrk="1" hangingPunct="1"/>
            <a:r>
              <a:rPr lang="en-GB" dirty="0"/>
              <a:t>This works in theory but seems unrealistic</a:t>
            </a:r>
          </a:p>
          <a:p>
            <a:pPr eaLnBrk="1" hangingPunct="1"/>
            <a:r>
              <a:rPr lang="en-GB" dirty="0"/>
              <a:t>Target differentiation based on an objective criterion is legal, also when self-declared</a:t>
            </a:r>
          </a:p>
          <a:p>
            <a:pPr eaLnBrk="1" hangingPunct="1"/>
            <a:r>
              <a:rPr lang="en-GB" dirty="0"/>
              <a:t>Conditional grants are commonplace too, as are conditional capital subsidies</a:t>
            </a:r>
          </a:p>
          <a:p>
            <a:pPr eaLnBrk="1" hangingPunct="1"/>
            <a:r>
              <a:rPr lang="en-GB" dirty="0"/>
              <a:t>The regulator needs to combine the two in the right way to induce truth-telling</a:t>
            </a:r>
          </a:p>
          <a:p>
            <a:pPr eaLnBrk="1" hangingPunct="1"/>
            <a:r>
              <a:rPr lang="en-GB" dirty="0"/>
              <a:t>Key finding: Regulator should focus subsidies on polluters with low-cost emission reduction</a:t>
            </a:r>
          </a:p>
          <a:p>
            <a:pPr marL="0" indent="0" eaLnBrk="1" hangingPunct="1">
              <a:buNone/>
            </a:pPr>
            <a:endParaRPr lang="en-GB" dirty="0"/>
          </a:p>
          <a:p>
            <a:pPr eaLnBrk="1" hangingPunct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7150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15039" y="368041"/>
            <a:ext cx="8229600" cy="52117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0 Introduction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 Social choice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2 Externalities and public goods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3 Decision analysis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4 Valuation: Aims and purpose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6 Valuation: Stated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7 Direct regulation</a:t>
            </a:r>
          </a:p>
          <a:p>
            <a:pPr eaLnBrk="1" hangingPunct="1">
              <a:buNone/>
            </a:pPr>
            <a:r>
              <a:rPr lang="en-US" dirty="0">
                <a:latin typeface="Candara" panose="020E0502030303020204" pitchFamily="34" charset="0"/>
              </a:rPr>
              <a:t>8 Market-based instruments</a:t>
            </a:r>
          </a:p>
          <a:p>
            <a:pPr eaLnBrk="1" hangingPunct="1">
              <a:buNone/>
            </a:pPr>
            <a:r>
              <a:rPr lang="en-US" sz="3200" b="1" dirty="0">
                <a:latin typeface="Candara" panose="020E0502030303020204" pitchFamily="34" charset="0"/>
              </a:rPr>
              <a:t>9 Complications with instruments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10 Growth and the environment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11 Green accounting</a:t>
            </a:r>
          </a:p>
        </p:txBody>
      </p:sp>
    </p:spTree>
    <p:extLst>
      <p:ext uri="{BB962C8B-B14F-4D97-AF65-F5344CB8AC3E}">
        <p14:creationId xmlns:p14="http://schemas.microsoft.com/office/powerpoint/2010/main" val="6557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8763000" cy="6039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6061659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Ln(cost of emission reduction)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657" y="2133600"/>
            <a:ext cx="553998" cy="10942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Subsidy</a:t>
            </a:r>
          </a:p>
        </p:txBody>
      </p:sp>
    </p:spTree>
    <p:extLst>
      <p:ext uri="{BB962C8B-B14F-4D97-AF65-F5344CB8AC3E}">
        <p14:creationId xmlns:p14="http://schemas.microsoft.com/office/powerpoint/2010/main" val="3453697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Application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343400"/>
          </a:xfrm>
        </p:spPr>
        <p:txBody>
          <a:bodyPr/>
          <a:lstStyle/>
          <a:p>
            <a:pPr eaLnBrk="1" hangingPunct="1"/>
            <a:r>
              <a:rPr lang="en-GB" dirty="0"/>
              <a:t>Adour-Garonne Water Agency</a:t>
            </a:r>
          </a:p>
          <a:p>
            <a:pPr eaLnBrk="1" hangingPunct="1"/>
            <a:r>
              <a:rPr lang="en-GB" dirty="0"/>
              <a:t>Contracts with 185 polluters</a:t>
            </a:r>
          </a:p>
          <a:p>
            <a:pPr eaLnBrk="1" hangingPunct="1"/>
            <a:r>
              <a:rPr lang="en-GB" dirty="0"/>
              <a:t>Contract reveals investment in abatement, but not the costs of abatement</a:t>
            </a:r>
          </a:p>
          <a:p>
            <a:pPr eaLnBrk="1" hangingPunct="1"/>
            <a:r>
              <a:rPr lang="en-GB" dirty="0"/>
              <a:t>Contract specifies subsidies given, either direct or as concessional loans</a:t>
            </a:r>
          </a:p>
          <a:p>
            <a:pPr eaLnBrk="1" hangingPunct="1"/>
            <a:r>
              <a:rPr lang="en-GB" dirty="0"/>
              <a:t>Info on BOD generated and discharged</a:t>
            </a:r>
          </a:p>
          <a:p>
            <a:pPr eaLnBrk="1" hangingPunct="1"/>
            <a:r>
              <a:rPr lang="en-GB" dirty="0"/>
              <a:t>Tax on discharge</a:t>
            </a:r>
          </a:p>
          <a:p>
            <a:pPr eaLnBrk="1" hangingPunct="1"/>
            <a:r>
              <a:rPr lang="en-GB" dirty="0"/>
              <a:t>Regulator got the sign right and, roughly, the size too</a:t>
            </a:r>
          </a:p>
          <a:p>
            <a:pPr marL="0" indent="0" eaLnBrk="1" hangingPunct="1">
              <a:buNone/>
            </a:pPr>
            <a:endParaRPr lang="en-GB" dirty="0"/>
          </a:p>
          <a:p>
            <a:pPr eaLnBrk="1" hangingPunct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0714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Instruments -3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Market power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Adverse selection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Enforcement</a:t>
            </a:r>
          </a:p>
        </p:txBody>
      </p:sp>
    </p:spTree>
    <p:extLst>
      <p:ext uri="{BB962C8B-B14F-4D97-AF65-F5344CB8AC3E}">
        <p14:creationId xmlns:p14="http://schemas.microsoft.com/office/powerpoint/2010/main" val="141869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dirty="0"/>
              <a:t>Enforceme</a:t>
            </a:r>
            <a:r>
              <a:rPr lang="de-DE" sz="3600" dirty="0"/>
              <a:t>nt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990600"/>
                <a:ext cx="6858000" cy="5257800"/>
              </a:xfrm>
            </p:spPr>
            <p:txBody>
              <a:bodyPr/>
              <a:lstStyle/>
              <a:p>
                <a:pPr eaLnBrk="1" hangingPunct="1"/>
                <a:r>
                  <a:rPr lang="en-GB" dirty="0"/>
                  <a:t>So far, we have assumed that people obey the law</a:t>
                </a:r>
              </a:p>
              <a:p>
                <a:pPr eaLnBrk="1" hangingPunct="1"/>
                <a:r>
                  <a:rPr lang="en-GB" dirty="0"/>
                  <a:t>Consider a polluting firm with total costs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where </a:t>
                </a:r>
                <a:r>
                  <a:rPr lang="en-GB" i="1" dirty="0"/>
                  <a:t>e</a:t>
                </a:r>
                <a:r>
                  <a:rPr lang="en-GB" dirty="0"/>
                  <a:t> are emissions, </a:t>
                </a:r>
                <a:r>
                  <a:rPr lang="en-GB" i="1" dirty="0"/>
                  <a:t>C</a:t>
                </a:r>
                <a:r>
                  <a:rPr lang="en-GB" dirty="0"/>
                  <a:t> are costs of production and fine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/>
              </a:p>
              <a:p>
                <a:pPr eaLnBrk="1" hangingPunct="1"/>
                <a:r>
                  <a:rPr lang="en-GB" dirty="0"/>
                  <a:t>where </a:t>
                </a:r>
                <a:r>
                  <a:rPr lang="el-GR" i="1" dirty="0"/>
                  <a:t>π</a:t>
                </a:r>
                <a:r>
                  <a:rPr lang="en-GB" dirty="0"/>
                  <a:t> is the probability of being caught if emissions </a:t>
                </a:r>
                <a:r>
                  <a:rPr lang="en-GB" i="1" dirty="0"/>
                  <a:t>e</a:t>
                </a:r>
                <a:r>
                  <a:rPr lang="en-GB" dirty="0"/>
                  <a:t> exceed the standard </a:t>
                </a:r>
                <a:r>
                  <a:rPr lang="en-GB" i="1" dirty="0"/>
                  <a:t>s</a:t>
                </a:r>
                <a:r>
                  <a:rPr lang="en-GB" dirty="0"/>
                  <a:t>, </a:t>
                </a:r>
                <a:r>
                  <a:rPr lang="en-GB" i="1" dirty="0"/>
                  <a:t>f</a:t>
                </a:r>
                <a:r>
                  <a:rPr lang="en-GB" dirty="0"/>
                  <a:t> is the variable fine, and </a:t>
                </a:r>
                <a:r>
                  <a:rPr lang="en-GB" i="1" dirty="0"/>
                  <a:t>D</a:t>
                </a:r>
                <a:r>
                  <a:rPr lang="en-GB" dirty="0"/>
                  <a:t> is the fixed fine.</a:t>
                </a:r>
              </a:p>
              <a:p>
                <a:pPr eaLnBrk="1" hangingPunct="1"/>
                <a:endParaRPr lang="en-GB" dirty="0"/>
              </a:p>
              <a:p>
                <a:pPr eaLnBrk="1" hangingPunct="1"/>
                <a:endParaRPr lang="en-GB" sz="28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990600"/>
                <a:ext cx="6858000" cy="5257800"/>
              </a:xfrm>
              <a:blipFill>
                <a:blip r:embed="rId2"/>
                <a:stretch>
                  <a:fillRect l="-1867" t="-1276" r="-1778" b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Ko16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50365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685800"/>
            <a:ext cx="328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Fine is so high</a:t>
            </a:r>
          </a:p>
          <a:p>
            <a:r>
              <a:rPr lang="en-GB" dirty="0">
                <a:latin typeface="Candara" panose="020E0502030303020204" pitchFamily="34" charset="0"/>
              </a:rPr>
              <a:t>that company complies.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5349" y="4038600"/>
            <a:ext cx="3315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Fine is not high enough</a:t>
            </a:r>
          </a:p>
          <a:p>
            <a:r>
              <a:rPr lang="en-GB" dirty="0">
                <a:latin typeface="Candara" panose="020E0502030303020204" pitchFamily="34" charset="0"/>
              </a:rPr>
              <a:t>for compliance.</a:t>
            </a:r>
          </a:p>
        </p:txBody>
      </p:sp>
    </p:spTree>
    <p:extLst>
      <p:ext uri="{BB962C8B-B14F-4D97-AF65-F5344CB8AC3E}">
        <p14:creationId xmlns:p14="http://schemas.microsoft.com/office/powerpoint/2010/main" val="34227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dirty="0"/>
              <a:t>Enforceme</a:t>
            </a:r>
            <a:r>
              <a:rPr lang="de-DE" sz="3600" dirty="0"/>
              <a:t>nt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990600"/>
                <a:ext cx="8153400" cy="5257800"/>
              </a:xfrm>
            </p:spPr>
            <p:txBody>
              <a:bodyPr/>
              <a:lstStyle/>
              <a:p>
                <a:pPr eaLnBrk="1" hangingPunct="1"/>
                <a:r>
                  <a:rPr lang="en-GB" dirty="0"/>
                  <a:t>If optimal to exceed standard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then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=0⇔−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The marginal costs of emission reduction equal the variable fine times the probability of being fined.</a:t>
                </a:r>
              </a:p>
              <a:p>
                <a:pPr eaLnBrk="1" hangingPunct="1"/>
                <a:r>
                  <a:rPr lang="en-GB" dirty="0"/>
                  <a:t>Efficient if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eaLnBrk="1" hangingPunct="1"/>
                <a:r>
                  <a:rPr lang="en-GB" dirty="0"/>
                  <a:t>Fine (Pigou tax) is marginal damage divided by probability of enforcement</a:t>
                </a:r>
              </a:p>
              <a:p>
                <a:pPr eaLnBrk="1" hangingPunct="1"/>
                <a:endParaRPr lang="en-GB" sz="2800" dirty="0"/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990600"/>
                <a:ext cx="8153400" cy="5257800"/>
              </a:xfrm>
              <a:blipFill rotWithShape="0">
                <a:blip r:embed="rId2"/>
                <a:stretch>
                  <a:fillRect l="-1571" t="-1276" r="-2244" b="-7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1392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152400"/>
            <a:ext cx="3421129" cy="378565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Quebec, pulp &amp; paper</a:t>
            </a:r>
          </a:p>
          <a:p>
            <a:r>
              <a:rPr lang="en-GB" dirty="0">
                <a:latin typeface="Candara" panose="020E0502030303020204" pitchFamily="34" charset="0"/>
              </a:rPr>
              <a:t>1985-1990, monthly data,</a:t>
            </a:r>
          </a:p>
          <a:p>
            <a:r>
              <a:rPr lang="en-GB" dirty="0">
                <a:latin typeface="Candara" panose="020E0502030303020204" pitchFamily="34" charset="0"/>
              </a:rPr>
              <a:t>46 plants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Estimates corrected for</a:t>
            </a:r>
          </a:p>
          <a:p>
            <a:r>
              <a:rPr lang="en-GB" dirty="0">
                <a:latin typeface="Candara" panose="020E0502030303020204" pitchFamily="34" charset="0"/>
              </a:rPr>
              <a:t>endogeneity and missing</a:t>
            </a:r>
          </a:p>
          <a:p>
            <a:r>
              <a:rPr lang="en-GB" dirty="0">
                <a:latin typeface="Candara" panose="020E0502030303020204" pitchFamily="34" charset="0"/>
              </a:rPr>
              <a:t>observations</a:t>
            </a:r>
          </a:p>
          <a:p>
            <a:endParaRPr lang="en-GB" dirty="0">
              <a:latin typeface="Candara" panose="020E0502030303020204" pitchFamily="34" charset="0"/>
            </a:endParaRPr>
          </a:p>
          <a:p>
            <a:r>
              <a:rPr lang="en-GB" dirty="0">
                <a:latin typeface="Candara" panose="020E0502030303020204" pitchFamily="34" charset="0"/>
              </a:rPr>
              <a:t>Emissions fall in the year</a:t>
            </a:r>
          </a:p>
          <a:p>
            <a:r>
              <a:rPr lang="en-GB" dirty="0">
                <a:latin typeface="Candara" panose="020E0502030303020204" pitchFamily="34" charset="0"/>
              </a:rPr>
              <a:t>after the inspection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4B25A8-A645-49D1-2B66-E2A35E49469F}"/>
              </a:ext>
            </a:extLst>
          </p:cNvPr>
          <p:cNvSpPr/>
          <p:nvPr/>
        </p:nvSpPr>
        <p:spPr>
          <a:xfrm>
            <a:off x="114300" y="990600"/>
            <a:ext cx="5113924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0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" y="10886"/>
            <a:ext cx="837236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34400" y="1752600"/>
            <a:ext cx="553998" cy="50408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USA, pulp &amp; paper, 175 plants, 1979-89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152400"/>
            <a:ext cx="26113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Duration of spill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439886"/>
            <a:ext cx="26113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Monitoring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743" y="3901551"/>
            <a:ext cx="26113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Enforcement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EC153C-C3BE-CFD9-A132-781AF8DE69E7}"/>
              </a:ext>
            </a:extLst>
          </p:cNvPr>
          <p:cNvSpPr/>
          <p:nvPr/>
        </p:nvSpPr>
        <p:spPr>
          <a:xfrm>
            <a:off x="6705600" y="3581400"/>
            <a:ext cx="9906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0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590886-D553-0CB9-C104-ACB075E4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4400" cy="3586752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3843CC-4938-9C68-3062-23E9AA55D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87" y="5086350"/>
            <a:ext cx="4921250" cy="177165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C61021FA-EA8B-B79B-11C9-94CD4D707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1924"/>
            <a:ext cx="4724400" cy="3022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0C0AD1-DDD6-BAE4-C5D5-BF16A8A96F58}"/>
              </a:ext>
            </a:extLst>
          </p:cNvPr>
          <p:cNvSpPr txBox="1"/>
          <p:nvPr/>
        </p:nvSpPr>
        <p:spPr>
          <a:xfrm>
            <a:off x="807059" y="3886200"/>
            <a:ext cx="7529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andara" panose="020E0502030303020204" pitchFamily="34" charset="0"/>
              </a:rPr>
              <a:t>The EPA monitors air pollution every 6</a:t>
            </a:r>
            <a:r>
              <a:rPr lang="en-GB" baseline="30000" dirty="0">
                <a:latin typeface="Candara" panose="020E0502030303020204" pitchFamily="34" charset="0"/>
              </a:rPr>
              <a:t>th</a:t>
            </a:r>
            <a:r>
              <a:rPr lang="en-GB" dirty="0">
                <a:latin typeface="Candara" panose="020E0502030303020204" pitchFamily="34" charset="0"/>
              </a:rPr>
              <a:t> day.</a:t>
            </a:r>
          </a:p>
          <a:p>
            <a:pPr algn="ctr"/>
            <a:r>
              <a:rPr lang="en-GB" dirty="0">
                <a:latin typeface="Candara" panose="020E0502030303020204" pitchFamily="34" charset="0"/>
              </a:rPr>
              <a:t>Eric Zou compared EPA monitoring data to satellite data.</a:t>
            </a:r>
          </a:p>
        </p:txBody>
      </p:sp>
    </p:spTree>
    <p:extLst>
      <p:ext uri="{BB962C8B-B14F-4D97-AF65-F5344CB8AC3E}">
        <p14:creationId xmlns:p14="http://schemas.microsoft.com/office/powerpoint/2010/main" val="93136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dirty="0"/>
              <a:t>The Bakken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257800"/>
          </a:xfrm>
        </p:spPr>
        <p:txBody>
          <a:bodyPr/>
          <a:lstStyle/>
          <a:p>
            <a:pPr eaLnBrk="1" hangingPunct="1"/>
            <a:r>
              <a:rPr lang="en-GB" dirty="0"/>
              <a:t>Fracking for shale oil also produces shale gas</a:t>
            </a:r>
          </a:p>
          <a:p>
            <a:pPr eaLnBrk="1" hangingPunct="1"/>
            <a:r>
              <a:rPr lang="en-GB" sz="2800" dirty="0"/>
              <a:t>This is often flared, because ga</a:t>
            </a:r>
            <a:r>
              <a:rPr lang="en-GB" dirty="0"/>
              <a:t>s needs different transport infrastructure</a:t>
            </a:r>
          </a:p>
          <a:p>
            <a:pPr eaLnBrk="1" hangingPunct="1"/>
            <a:r>
              <a:rPr lang="en-GB" sz="2800" dirty="0" err="1"/>
              <a:t>Frackers</a:t>
            </a:r>
            <a:r>
              <a:rPr lang="en-GB" sz="2800" dirty="0"/>
              <a:t> self-report volume flared</a:t>
            </a:r>
          </a:p>
          <a:p>
            <a:pPr eaLnBrk="1" hangingPunct="1"/>
            <a:r>
              <a:rPr lang="en-GB" dirty="0"/>
              <a:t>Oil and gas sold are independently monitored</a:t>
            </a:r>
          </a:p>
          <a:p>
            <a:pPr eaLnBrk="1" hangingPunct="1"/>
            <a:r>
              <a:rPr lang="en-GB" sz="2800" dirty="0"/>
              <a:t>North Dakota, but not other states in the Bakken, limited the fraction of gas that can be flared</a:t>
            </a:r>
          </a:p>
          <a:p>
            <a:pPr eaLnBrk="1" hangingPunct="1"/>
            <a:r>
              <a:rPr lang="en-GB" dirty="0"/>
              <a:t>Regulators only know the usual ratio of gas to oil, which varies widely</a:t>
            </a:r>
          </a:p>
          <a:p>
            <a:pPr eaLnBrk="1" hangingPunct="1"/>
            <a:r>
              <a:rPr lang="en-GB" dirty="0"/>
              <a:t>Heat signature of flaring can be seen from space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880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Policy Instruments -3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Market power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Adverse selection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Enforcement</a:t>
            </a:r>
          </a:p>
        </p:txBody>
      </p:sp>
    </p:spTree>
    <p:extLst>
      <p:ext uri="{BB962C8B-B14F-4D97-AF65-F5344CB8AC3E}">
        <p14:creationId xmlns:p14="http://schemas.microsoft.com/office/powerpoint/2010/main" val="3933921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90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3E99E4-8356-851E-ABB2-5CF59137E668}"/>
              </a:ext>
            </a:extLst>
          </p:cNvPr>
          <p:cNvSpPr txBox="1"/>
          <p:nvPr/>
        </p:nvSpPr>
        <p:spPr>
          <a:xfrm>
            <a:off x="7444496" y="6413179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Candara" panose="020E0502030303020204" pitchFamily="34" charset="0"/>
              </a:rPr>
              <a:t>Ruiwen</a:t>
            </a:r>
            <a:r>
              <a:rPr lang="en-GB" dirty="0">
                <a:latin typeface="Candara" panose="020E0502030303020204" pitchFamily="34" charset="0"/>
              </a:rPr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318657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Price-taker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Demand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Profit after tax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No market power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Cournot equilibrium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0140"/>
                <a:ext cx="7772400" cy="4724400"/>
              </a:xfrm>
              <a:blipFill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FB9892-9355-B3E5-0766-08CAD00990B6}"/>
              </a:ext>
            </a:extLst>
          </p:cNvPr>
          <p:cNvSpPr txBox="1"/>
          <p:nvPr/>
        </p:nvSpPr>
        <p:spPr>
          <a:xfrm>
            <a:off x="3581400" y="33528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andara" panose="020E0502030303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5106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Monopolist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0"/>
                <a:ext cx="7924800" cy="4724400"/>
              </a:xfrm>
            </p:spPr>
            <p:txBody>
              <a:bodyPr/>
              <a:lstStyle/>
              <a:p>
                <a:r>
                  <a:rPr lang="en-GB" dirty="0"/>
                  <a:t>Demand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Profit after tax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Market power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Cournot equilibrium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0"/>
                <a:ext cx="7924800" cy="4724400"/>
              </a:xfrm>
              <a:blipFill>
                <a:blip r:embed="rId2"/>
                <a:stretch>
                  <a:fillRect l="-1615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3FEF08-EEFA-415B-A877-A6C74ADE444E}"/>
              </a:ext>
            </a:extLst>
          </p:cNvPr>
          <p:cNvSpPr txBox="1"/>
          <p:nvPr/>
        </p:nvSpPr>
        <p:spPr>
          <a:xfrm>
            <a:off x="3733800" y="326293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andara" panose="020E0502030303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12557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</p:spPr>
            <p:txBody>
              <a:bodyPr/>
              <a:lstStyle/>
              <a:p>
                <a:r>
                  <a:rPr lang="en-GB" dirty="0"/>
                  <a:t>Price-taker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Monopolist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066800"/>
                <a:ext cx="8001000" cy="4953000"/>
              </a:xfrm>
              <a:blipFill>
                <a:blip r:embed="rId2"/>
                <a:stretch>
                  <a:fillRect l="-1601" t="-1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77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planner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Consumer surplus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−0.5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Social welfare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  <a:blipFill>
                <a:blip r:embed="rId2"/>
                <a:stretch>
                  <a:fillRect l="-1647" t="-1419" b="-6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64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planner + price-taker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Social welfare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Price-taker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=0⟹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  <a:blipFill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84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6737-B780-4BCE-9464-7982CBE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planner + monopolist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</p:spPr>
            <p:txBody>
              <a:bodyPr/>
              <a:lstStyle/>
              <a:p>
                <a:r>
                  <a:rPr lang="en-GB" dirty="0"/>
                  <a:t>Social welfare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Monopolist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Optimum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=0⟹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B6C69-6F95-45D4-ACB8-72A73FAD9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724400"/>
              </a:xfrm>
              <a:blipFill>
                <a:blip r:embed="rId2"/>
                <a:stretch>
                  <a:fillRect l="-1647" t="-1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711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On-screen Show (4:3)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Cambria Math</vt:lpstr>
      <vt:lpstr>Candara</vt:lpstr>
      <vt:lpstr>Times New Roman</vt:lpstr>
      <vt:lpstr>Standarddesign</vt:lpstr>
      <vt:lpstr>Policy Instruments -3</vt:lpstr>
      <vt:lpstr>PowerPoint Presentation</vt:lpstr>
      <vt:lpstr>Policy Instruments -3</vt:lpstr>
      <vt:lpstr>Price-taker</vt:lpstr>
      <vt:lpstr>Monopolist</vt:lpstr>
      <vt:lpstr>Comparison</vt:lpstr>
      <vt:lpstr>Social planner</vt:lpstr>
      <vt:lpstr>Social planner + price-taker</vt:lpstr>
      <vt:lpstr>Social planner + monopolist</vt:lpstr>
      <vt:lpstr>Comparison</vt:lpstr>
      <vt:lpstr>PowerPoint Presentation</vt:lpstr>
      <vt:lpstr>Interpretation</vt:lpstr>
      <vt:lpstr>Extensions</vt:lpstr>
      <vt:lpstr>Policy Instruments -3</vt:lpstr>
      <vt:lpstr>Unknown abatement costs</vt:lpstr>
      <vt:lpstr>PowerPoint Presentation</vt:lpstr>
      <vt:lpstr>Truth telling</vt:lpstr>
      <vt:lpstr>PowerPoint Presentation</vt:lpstr>
      <vt:lpstr>Application</vt:lpstr>
      <vt:lpstr>PowerPoint Presentation</vt:lpstr>
      <vt:lpstr>Application</vt:lpstr>
      <vt:lpstr>Policy Instruments -3</vt:lpstr>
      <vt:lpstr>Enforcement</vt:lpstr>
      <vt:lpstr>PowerPoint Presentation</vt:lpstr>
      <vt:lpstr>Enforcement</vt:lpstr>
      <vt:lpstr>PowerPoint Presentation</vt:lpstr>
      <vt:lpstr>PowerPoint Presentation</vt:lpstr>
      <vt:lpstr>PowerPoint Presentation</vt:lpstr>
      <vt:lpstr>The Bakken</vt:lpstr>
      <vt:lpstr>PowerPoint Presentation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304</cp:revision>
  <dcterms:created xsi:type="dcterms:W3CDTF">2000-09-24T19:27:04Z</dcterms:created>
  <dcterms:modified xsi:type="dcterms:W3CDTF">2024-03-19T11:23:50Z</dcterms:modified>
</cp:coreProperties>
</file>