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93" r:id="rId3"/>
    <p:sldId id="312" r:id="rId4"/>
    <p:sldId id="270" r:id="rId5"/>
    <p:sldId id="292" r:id="rId6"/>
    <p:sldId id="271" r:id="rId7"/>
    <p:sldId id="272" r:id="rId8"/>
    <p:sldId id="273" r:id="rId9"/>
    <p:sldId id="274" r:id="rId10"/>
    <p:sldId id="275" r:id="rId11"/>
    <p:sldId id="309" r:id="rId12"/>
    <p:sldId id="277" r:id="rId13"/>
    <p:sldId id="278" r:id="rId14"/>
    <p:sldId id="279" r:id="rId15"/>
    <p:sldId id="280" r:id="rId16"/>
    <p:sldId id="308" r:id="rId17"/>
    <p:sldId id="311" r:id="rId18"/>
    <p:sldId id="281" r:id="rId19"/>
    <p:sldId id="282" r:id="rId20"/>
    <p:sldId id="283" r:id="rId21"/>
    <p:sldId id="284" r:id="rId22"/>
    <p:sldId id="289" r:id="rId23"/>
    <p:sldId id="285" r:id="rId24"/>
    <p:sldId id="286" r:id="rId25"/>
    <p:sldId id="301" r:id="rId26"/>
    <p:sldId id="302" r:id="rId27"/>
    <p:sldId id="310" r:id="rId28"/>
    <p:sldId id="288" r:id="rId29"/>
    <p:sldId id="287" r:id="rId30"/>
    <p:sldId id="291" r:id="rId31"/>
    <p:sldId id="295" r:id="rId32"/>
    <p:sldId id="294" r:id="rId33"/>
    <p:sldId id="298" r:id="rId34"/>
    <p:sldId id="313" r:id="rId35"/>
    <p:sldId id="296" r:id="rId36"/>
    <p:sldId id="304" r:id="rId37"/>
    <p:sldId id="305" r:id="rId38"/>
    <p:sldId id="306" r:id="rId39"/>
    <p:sldId id="303" r:id="rId40"/>
    <p:sldId id="297" r:id="rId41"/>
    <p:sldId id="307" r:id="rId42"/>
    <p:sldId id="300" r:id="rId43"/>
    <p:sldId id="299" r:id="rId44"/>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77" d="100"/>
          <a:sy n="77" d="100"/>
        </p:scale>
        <p:origin x="1027"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827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CB3EFA7-BA32-4D67-858A-4632C27FF028}"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AE925AA-E6F8-4A77-9A33-7BC6B7B695D9}"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60C0CFA-88F7-4D84-BDE0-BA468A42EFC5}"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B16283A-9A3A-4F3F-B67D-E93BB3577E76}"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A249AD6E-9BA3-49E5-BB21-0A8EA148D0C7}"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70C8581-4C79-4634-BC2B-93135CC47501}"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E753DB40-E74B-4382-9323-CF66BC60D224}"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83C89C5C-D0C4-401D-88C3-3A7A8EAA7F8A}"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A2EE97C2-5778-4AFE-A9AF-6EFF8E8C302C}"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1C0F37A-616A-4D34-9BBA-242FB48D18B4}"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9B2E2CFF-4AA4-4B24-A126-D4824807C32D}"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Klicken Sie, um das Titelformat zu bearbeiten</a:t>
            </a:r>
          </a:p>
        </p:txBody>
      </p:sp>
      <p:sp>
        <p:nvSpPr>
          <p:cNvPr id="1331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Klicken Sie, um die Formate des Vorlagentextes zu bearbeiten</a:t>
            </a:r>
          </a:p>
          <a:p>
            <a:pPr lvl="1"/>
            <a:r>
              <a:rPr lang="en-GB"/>
              <a:t>Zweite Ebene</a:t>
            </a:r>
          </a:p>
          <a:p>
            <a:pPr lvl="2"/>
            <a:r>
              <a:rPr lang="en-GB"/>
              <a:t>Dritte Ebene</a:t>
            </a:r>
          </a:p>
          <a:p>
            <a:pPr lvl="3"/>
            <a:r>
              <a:rPr lang="en-GB"/>
              <a:t>Vierte Ebene</a:t>
            </a:r>
          </a:p>
          <a:p>
            <a:pPr lvl="4"/>
            <a:r>
              <a:rPr lang="en-GB"/>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E48087E-E8E4-4D32-8C02-74B58D412134}"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GB" sz="4000" dirty="0">
                <a:latin typeface="Candara" panose="020E0502030303020204" pitchFamily="34" charset="0"/>
              </a:rPr>
              <a:t>Externalities and public goods</a:t>
            </a:r>
          </a:p>
        </p:txBody>
      </p:sp>
      <p:sp>
        <p:nvSpPr>
          <p:cNvPr id="14339" name="Rectangle 3"/>
          <p:cNvSpPr>
            <a:spLocks noGrp="1" noChangeArrowheads="1"/>
          </p:cNvSpPr>
          <p:nvPr>
            <p:ph type="body" idx="1"/>
          </p:nvPr>
        </p:nvSpPr>
        <p:spPr>
          <a:xfrm>
            <a:off x="685800" y="1474573"/>
            <a:ext cx="7772400" cy="4114800"/>
          </a:xfrm>
        </p:spPr>
        <p:txBody>
          <a:bodyPr/>
          <a:lstStyle/>
          <a:p>
            <a:pPr>
              <a:lnSpc>
                <a:spcPct val="90000"/>
              </a:lnSpc>
            </a:pPr>
            <a:r>
              <a:rPr lang="en-GB" sz="2800" dirty="0">
                <a:latin typeface="Candara" panose="020E0502030303020204" pitchFamily="34" charset="0"/>
              </a:rPr>
              <a:t>Efficiency and optimality</a:t>
            </a:r>
          </a:p>
          <a:p>
            <a:pPr lvl="1">
              <a:lnSpc>
                <a:spcPct val="90000"/>
              </a:lnSpc>
            </a:pPr>
            <a:r>
              <a:rPr lang="en-GB" sz="2400" dirty="0">
                <a:latin typeface="Candara" panose="020E0502030303020204" pitchFamily="34" charset="0"/>
              </a:rPr>
              <a:t>Static efficiency</a:t>
            </a:r>
          </a:p>
          <a:p>
            <a:pPr lvl="1">
              <a:lnSpc>
                <a:spcPct val="90000"/>
              </a:lnSpc>
            </a:pPr>
            <a:r>
              <a:rPr lang="en-GB" sz="2400" dirty="0">
                <a:latin typeface="Candara" panose="020E0502030303020204" pitchFamily="34" charset="0"/>
              </a:rPr>
              <a:t>Optimality</a:t>
            </a:r>
          </a:p>
          <a:p>
            <a:pPr lvl="1">
              <a:lnSpc>
                <a:spcPct val="90000"/>
              </a:lnSpc>
            </a:pPr>
            <a:r>
              <a:rPr lang="en-GB" sz="2400" dirty="0">
                <a:latin typeface="Candara" panose="020E0502030303020204" pitchFamily="34" charset="0"/>
              </a:rPr>
              <a:t>Market efficiency</a:t>
            </a:r>
          </a:p>
          <a:p>
            <a:pPr>
              <a:lnSpc>
                <a:spcPct val="90000"/>
              </a:lnSpc>
            </a:pPr>
            <a:r>
              <a:rPr lang="en-GB" sz="2800" dirty="0">
                <a:latin typeface="Candara" panose="020E0502030303020204" pitchFamily="34" charset="0"/>
              </a:rPr>
              <a:t>Market failure &amp; public policy</a:t>
            </a:r>
          </a:p>
          <a:p>
            <a:pPr lvl="1">
              <a:lnSpc>
                <a:spcPct val="90000"/>
              </a:lnSpc>
            </a:pPr>
            <a:r>
              <a:rPr lang="en-GB" sz="2400" dirty="0">
                <a:latin typeface="Candara" panose="020E0502030303020204" pitchFamily="34" charset="0"/>
              </a:rPr>
              <a:t>Externalities</a:t>
            </a:r>
          </a:p>
          <a:p>
            <a:pPr lvl="1">
              <a:lnSpc>
                <a:spcPct val="90000"/>
              </a:lnSpc>
            </a:pPr>
            <a:r>
              <a:rPr lang="en-GB" sz="2400" dirty="0">
                <a:latin typeface="Candara" panose="020E0502030303020204" pitchFamily="34" charset="0"/>
              </a:rPr>
              <a:t>Pigou taxes</a:t>
            </a:r>
          </a:p>
          <a:p>
            <a:pPr lvl="1">
              <a:lnSpc>
                <a:spcPct val="90000"/>
              </a:lnSpc>
            </a:pPr>
            <a:r>
              <a:rPr lang="en-GB" sz="2400" dirty="0">
                <a:latin typeface="Candara" panose="020E0502030303020204" pitchFamily="34" charset="0"/>
              </a:rPr>
              <a:t>Property rights</a:t>
            </a:r>
          </a:p>
          <a:p>
            <a:pPr lvl="1">
              <a:lnSpc>
                <a:spcPct val="90000"/>
              </a:lnSpc>
            </a:pPr>
            <a:r>
              <a:rPr lang="en-GB" sz="2400" dirty="0">
                <a:latin typeface="Candara" panose="020E0502030303020204" pitchFamily="34" charset="0"/>
              </a:rPr>
              <a:t>Public goods</a:t>
            </a:r>
          </a:p>
          <a:p>
            <a:pPr lvl="1">
              <a:lnSpc>
                <a:spcPct val="90000"/>
              </a:lnSpc>
            </a:pPr>
            <a:r>
              <a:rPr lang="en-GB" sz="2400" dirty="0">
                <a:latin typeface="Candara" panose="020E0502030303020204" pitchFamily="34" charset="0"/>
              </a:rPr>
              <a:t>Public goods and the market</a:t>
            </a:r>
          </a:p>
          <a:p>
            <a:pPr lvl="1">
              <a:lnSpc>
                <a:spcPct val="90000"/>
              </a:lnSpc>
            </a:pPr>
            <a:r>
              <a:rPr lang="en-GB" sz="2400" dirty="0">
                <a:latin typeface="Candara" panose="020E0502030303020204" pitchFamily="34" charset="0"/>
              </a:rPr>
              <a:t>Policy interventions</a:t>
            </a:r>
          </a:p>
          <a:p>
            <a:pPr lvl="1">
              <a:lnSpc>
                <a:spcPct val="90000"/>
              </a:lnSpc>
            </a:pPr>
            <a:endParaRPr lang="en-GB" sz="2400" dirty="0">
              <a:latin typeface="Candara" panose="020E0502030303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Optimality v Efficiency</a:t>
            </a:r>
            <a:endParaRPr lang="en-GB" sz="3600" dirty="0">
              <a:latin typeface="Candara" panose="020E0502030303020204" pitchFamily="34" charset="0"/>
            </a:endParaRPr>
          </a:p>
        </p:txBody>
      </p:sp>
      <p:sp>
        <p:nvSpPr>
          <p:cNvPr id="5125" name="Rectangle 3"/>
          <p:cNvSpPr>
            <a:spLocks noGrp="1" noChangeArrowheads="1"/>
          </p:cNvSpPr>
          <p:nvPr>
            <p:ph type="body" idx="1"/>
          </p:nvPr>
        </p:nvSpPr>
        <p:spPr>
          <a:xfrm>
            <a:off x="685800" y="1066800"/>
            <a:ext cx="7772400" cy="4114800"/>
          </a:xfrm>
        </p:spPr>
        <p:txBody>
          <a:bodyPr/>
          <a:lstStyle/>
          <a:p>
            <a:r>
              <a:rPr lang="de-DE" sz="2800" dirty="0">
                <a:latin typeface="Candara" panose="020E0502030303020204" pitchFamily="34" charset="0"/>
              </a:rPr>
              <a:t>There are many efficient solutions, depending on the initial distribution</a:t>
            </a:r>
          </a:p>
          <a:p>
            <a:r>
              <a:rPr lang="de-DE" sz="2800" dirty="0">
                <a:latin typeface="Candara" panose="020E0502030303020204" pitchFamily="34" charset="0"/>
              </a:rPr>
              <a:t>This is the </a:t>
            </a:r>
            <a:r>
              <a:rPr lang="de-DE" sz="2800" i="1" dirty="0">
                <a:latin typeface="Candara" panose="020E0502030303020204" pitchFamily="34" charset="0"/>
              </a:rPr>
              <a:t>Second Welfare Theorem</a:t>
            </a:r>
          </a:p>
          <a:p>
            <a:r>
              <a:rPr lang="de-DE" sz="2800" dirty="0">
                <a:latin typeface="Candara" panose="020E0502030303020204" pitchFamily="34" charset="0"/>
              </a:rPr>
              <a:t>Social welfare function</a:t>
            </a:r>
          </a:p>
          <a:p>
            <a:r>
              <a:rPr lang="de-DE" sz="2800" dirty="0">
                <a:latin typeface="Candara" panose="020E0502030303020204" pitchFamily="34" charset="0"/>
              </a:rPr>
              <a:t>Optimality</a:t>
            </a:r>
          </a:p>
          <a:p>
            <a:endParaRPr lang="de-DE" sz="2800" dirty="0">
              <a:latin typeface="Candara" panose="020E0502030303020204" pitchFamily="34" charset="0"/>
            </a:endParaRPr>
          </a:p>
          <a:p>
            <a:endParaRPr lang="de-DE" sz="2800" dirty="0">
              <a:latin typeface="Candara" panose="020E0502030303020204" pitchFamily="34" charset="0"/>
            </a:endParaRPr>
          </a:p>
          <a:p>
            <a:r>
              <a:rPr lang="de-DE" sz="2800" dirty="0">
                <a:latin typeface="Candara" panose="020E0502030303020204" pitchFamily="34" charset="0"/>
              </a:rPr>
              <a:t>Infeasible if income redistribution is not possible!</a:t>
            </a:r>
          </a:p>
          <a:p>
            <a:endParaRPr lang="en-GB" dirty="0">
              <a:latin typeface="Comic Sans MS" pitchFamily="66" charset="0"/>
            </a:endParaRPr>
          </a:p>
        </p:txBody>
      </p:sp>
      <mc:AlternateContent xmlns:mc="http://schemas.openxmlformats.org/markup-compatibility/2006" xmlns:a14="http://schemas.microsoft.com/office/drawing/2010/main">
        <mc:Choice Requires="a14">
          <p:sp>
            <p:nvSpPr>
              <p:cNvPr id="5122" name="Object 2"/>
              <p:cNvSpPr txBox="1"/>
              <p:nvPr/>
            </p:nvSpPr>
            <p:spPr bwMode="auto">
              <a:xfrm>
                <a:off x="4572000" y="2536224"/>
                <a:ext cx="2578100" cy="5715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r>
                        <a:rPr lang="en-GB" sz="2800" i="1">
                          <a:solidFill>
                            <a:srgbClr val="000000"/>
                          </a:solidFill>
                          <a:latin typeface="Cambria Math" panose="02040503050406030204" pitchFamily="18" charset="0"/>
                        </a:rPr>
                        <m:t>𝑊</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𝑊</m:t>
                      </m:r>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𝐵</m:t>
                              </m:r>
                            </m:sup>
                          </m:sSup>
                        </m:e>
                      </m:d>
                    </m:oMath>
                  </m:oMathPara>
                </a14:m>
                <a:endParaRPr lang="en-GB" sz="2800" dirty="0"/>
              </a:p>
            </p:txBody>
          </p:sp>
        </mc:Choice>
        <mc:Fallback xmlns="">
          <p:sp>
            <p:nvSpPr>
              <p:cNvPr id="5122" name="Object 2"/>
              <p:cNvSpPr txBox="1">
                <a:spLocks noRot="1" noChangeAspect="1" noMove="1" noResize="1" noEditPoints="1" noAdjustHandles="1" noChangeArrowheads="1" noChangeShapeType="1" noTextEdit="1"/>
              </p:cNvSpPr>
              <p:nvPr/>
            </p:nvSpPr>
            <p:spPr bwMode="auto">
              <a:xfrm>
                <a:off x="4572000" y="2536224"/>
                <a:ext cx="2578100" cy="5715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23" name="Object 3"/>
              <p:cNvSpPr txBox="1"/>
              <p:nvPr/>
            </p:nvSpPr>
            <p:spPr bwMode="auto">
              <a:xfrm>
                <a:off x="2895600" y="3124200"/>
                <a:ext cx="4648200" cy="10795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d>
                        <m:dPr>
                          <m:ctrlPr>
                            <a:rPr lang="en-GB" sz="2800" i="1">
                              <a:solidFill>
                                <a:srgbClr val="000000"/>
                              </a:solidFill>
                              <a:latin typeface="Cambria Math" panose="02040503050406030204" pitchFamily="18" charset="0"/>
                            </a:rPr>
                          </m:ctrlPr>
                        </m:dPr>
                        <m:e>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e>
                      </m:d>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𝑊</m:t>
                              </m:r>
                            </m:e>
                            <m:sub>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𝑊</m:t>
                              </m:r>
                            </m:e>
                            <m:sub>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𝐵</m:t>
                                  </m:r>
                                </m:sup>
                              </m:sSup>
                            </m:sub>
                          </m:sSub>
                        </m:den>
                      </m:f>
                    </m:oMath>
                  </m:oMathPara>
                </a14:m>
                <a:endParaRPr lang="en-GB" sz="2800" dirty="0"/>
              </a:p>
            </p:txBody>
          </p:sp>
        </mc:Choice>
        <mc:Fallback xmlns="">
          <p:sp>
            <p:nvSpPr>
              <p:cNvPr id="5123" name="Object 3"/>
              <p:cNvSpPr txBox="1">
                <a:spLocks noRot="1" noChangeAspect="1" noMove="1" noResize="1" noEditPoints="1" noAdjustHandles="1" noChangeArrowheads="1" noChangeShapeType="1" noTextEdit="1"/>
              </p:cNvSpPr>
              <p:nvPr/>
            </p:nvSpPr>
            <p:spPr bwMode="auto">
              <a:xfrm>
                <a:off x="2895600" y="3124200"/>
                <a:ext cx="4648200" cy="1079500"/>
              </a:xfrm>
              <a:prstGeom prst="rect">
                <a:avLst/>
              </a:prstGeom>
              <a:blipFill>
                <a:blip r:embed="rId3"/>
                <a:stretch>
                  <a:fillRect/>
                </a:stretch>
              </a:blipFill>
            </p:spPr>
            <p:txBody>
              <a:bodyPr/>
              <a:lstStyle/>
              <a:p>
                <a:r>
                  <a:rPr lang="en-GB">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GB" sz="4000" dirty="0">
                <a:latin typeface="Candara" panose="020E0502030303020204" pitchFamily="34" charset="0"/>
              </a:rPr>
              <a:t>Externalities and public goods</a:t>
            </a:r>
          </a:p>
        </p:txBody>
      </p:sp>
      <p:sp>
        <p:nvSpPr>
          <p:cNvPr id="14339" name="Rectangle 3"/>
          <p:cNvSpPr>
            <a:spLocks noGrp="1" noChangeArrowheads="1"/>
          </p:cNvSpPr>
          <p:nvPr>
            <p:ph type="body" idx="1"/>
          </p:nvPr>
        </p:nvSpPr>
        <p:spPr>
          <a:xfrm>
            <a:off x="685800" y="1474573"/>
            <a:ext cx="7772400" cy="4114800"/>
          </a:xfrm>
        </p:spPr>
        <p:txBody>
          <a:bodyPr/>
          <a:lstStyle/>
          <a:p>
            <a:pPr>
              <a:lnSpc>
                <a:spcPct val="90000"/>
              </a:lnSpc>
            </a:pPr>
            <a:r>
              <a:rPr lang="en-GB" sz="2800" dirty="0">
                <a:latin typeface="Candara" panose="020E0502030303020204" pitchFamily="34" charset="0"/>
              </a:rPr>
              <a:t>Efficiency and optimality</a:t>
            </a:r>
          </a:p>
          <a:p>
            <a:pPr lvl="1">
              <a:lnSpc>
                <a:spcPct val="90000"/>
              </a:lnSpc>
            </a:pPr>
            <a:r>
              <a:rPr lang="en-GB" sz="2400" dirty="0">
                <a:latin typeface="Candara" panose="020E0502030303020204" pitchFamily="34" charset="0"/>
              </a:rPr>
              <a:t>Static efficiency</a:t>
            </a:r>
          </a:p>
          <a:p>
            <a:pPr lvl="1">
              <a:lnSpc>
                <a:spcPct val="90000"/>
              </a:lnSpc>
            </a:pPr>
            <a:r>
              <a:rPr lang="en-GB" sz="2400" dirty="0">
                <a:latin typeface="Candara" panose="020E0502030303020204" pitchFamily="34" charset="0"/>
              </a:rPr>
              <a:t>Optimality</a:t>
            </a:r>
          </a:p>
          <a:p>
            <a:pPr lvl="1">
              <a:lnSpc>
                <a:spcPct val="90000"/>
              </a:lnSpc>
            </a:pPr>
            <a:r>
              <a:rPr lang="en-GB" sz="2400" b="1" dirty="0">
                <a:latin typeface="Candara" panose="020E0502030303020204" pitchFamily="34" charset="0"/>
              </a:rPr>
              <a:t>Market efficiency</a:t>
            </a:r>
          </a:p>
          <a:p>
            <a:pPr>
              <a:lnSpc>
                <a:spcPct val="90000"/>
              </a:lnSpc>
            </a:pPr>
            <a:r>
              <a:rPr lang="en-GB" sz="2800" dirty="0">
                <a:latin typeface="Candara" panose="020E0502030303020204" pitchFamily="34" charset="0"/>
              </a:rPr>
              <a:t>Market failure &amp; public policy</a:t>
            </a:r>
          </a:p>
          <a:p>
            <a:pPr lvl="1">
              <a:lnSpc>
                <a:spcPct val="90000"/>
              </a:lnSpc>
            </a:pPr>
            <a:r>
              <a:rPr lang="en-GB" sz="2400" dirty="0">
                <a:latin typeface="Candara" panose="020E0502030303020204" pitchFamily="34" charset="0"/>
              </a:rPr>
              <a:t>Externalities</a:t>
            </a:r>
          </a:p>
          <a:p>
            <a:pPr lvl="1">
              <a:lnSpc>
                <a:spcPct val="90000"/>
              </a:lnSpc>
            </a:pPr>
            <a:r>
              <a:rPr lang="en-GB" sz="2400" dirty="0" err="1">
                <a:latin typeface="Candara" panose="020E0502030303020204" pitchFamily="34" charset="0"/>
              </a:rPr>
              <a:t>Pigou</a:t>
            </a:r>
            <a:r>
              <a:rPr lang="en-GB" sz="2400" dirty="0">
                <a:latin typeface="Candara" panose="020E0502030303020204" pitchFamily="34" charset="0"/>
              </a:rPr>
              <a:t> taxes</a:t>
            </a:r>
          </a:p>
          <a:p>
            <a:pPr lvl="1">
              <a:lnSpc>
                <a:spcPct val="90000"/>
              </a:lnSpc>
            </a:pPr>
            <a:r>
              <a:rPr lang="en-GB" sz="2400" dirty="0">
                <a:latin typeface="Candara" panose="020E0502030303020204" pitchFamily="34" charset="0"/>
              </a:rPr>
              <a:t>Property rights</a:t>
            </a:r>
          </a:p>
          <a:p>
            <a:pPr lvl="1">
              <a:lnSpc>
                <a:spcPct val="90000"/>
              </a:lnSpc>
            </a:pPr>
            <a:r>
              <a:rPr lang="en-GB" sz="2400" dirty="0">
                <a:latin typeface="Candara" panose="020E0502030303020204" pitchFamily="34" charset="0"/>
              </a:rPr>
              <a:t>Public goods</a:t>
            </a:r>
          </a:p>
          <a:p>
            <a:pPr lvl="1">
              <a:lnSpc>
                <a:spcPct val="90000"/>
              </a:lnSpc>
            </a:pPr>
            <a:r>
              <a:rPr lang="en-GB" sz="2400" dirty="0">
                <a:latin typeface="Candara" panose="020E0502030303020204" pitchFamily="34" charset="0"/>
              </a:rPr>
              <a:t>Public goods and the market</a:t>
            </a:r>
          </a:p>
          <a:p>
            <a:pPr lvl="1">
              <a:lnSpc>
                <a:spcPct val="90000"/>
              </a:lnSpc>
            </a:pPr>
            <a:r>
              <a:rPr lang="en-GB" sz="2400" dirty="0">
                <a:latin typeface="Candara" panose="020E0502030303020204" pitchFamily="34" charset="0"/>
              </a:rPr>
              <a:t>Policy interventions</a:t>
            </a:r>
          </a:p>
        </p:txBody>
      </p:sp>
    </p:spTree>
    <p:extLst>
      <p:ext uri="{BB962C8B-B14F-4D97-AF65-F5344CB8AC3E}">
        <p14:creationId xmlns:p14="http://schemas.microsoft.com/office/powerpoint/2010/main" val="3416706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Markets are efficient, iff</a:t>
            </a:r>
            <a:endParaRPr lang="en-GB" sz="3600" dirty="0">
              <a:latin typeface="Candara" panose="020E0502030303020204" pitchFamily="34" charset="0"/>
            </a:endParaRPr>
          </a:p>
        </p:txBody>
      </p:sp>
      <p:sp>
        <p:nvSpPr>
          <p:cNvPr id="16387"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Markets exist for all goods and services</a:t>
            </a:r>
          </a:p>
          <a:p>
            <a:pPr lvl="1"/>
            <a:r>
              <a:rPr lang="de-DE" sz="2400" dirty="0">
                <a:latin typeface="Candara" panose="020E0502030303020204" pitchFamily="34" charset="0"/>
              </a:rPr>
              <a:t>Property rights are fully assigned</a:t>
            </a:r>
          </a:p>
          <a:p>
            <a:pPr lvl="1"/>
            <a:r>
              <a:rPr lang="de-DE" sz="2400" dirty="0">
                <a:latin typeface="Candara" panose="020E0502030303020204" pitchFamily="34" charset="0"/>
              </a:rPr>
              <a:t>All goods and services are private</a:t>
            </a:r>
          </a:p>
          <a:p>
            <a:pPr lvl="1"/>
            <a:r>
              <a:rPr lang="de-DE" sz="2400" dirty="0">
                <a:latin typeface="Candara" panose="020E0502030303020204" pitchFamily="34" charset="0"/>
              </a:rPr>
              <a:t>No externalities exist</a:t>
            </a:r>
          </a:p>
          <a:p>
            <a:r>
              <a:rPr lang="de-DE" sz="2800" dirty="0">
                <a:latin typeface="Candara" panose="020E0502030303020204" pitchFamily="34" charset="0"/>
              </a:rPr>
              <a:t>All markets are perfectly competitive</a:t>
            </a:r>
          </a:p>
          <a:p>
            <a:pPr lvl="1"/>
            <a:r>
              <a:rPr lang="de-DE" sz="2400" dirty="0">
                <a:latin typeface="Candara" panose="020E0502030303020204" pitchFamily="34" charset="0"/>
              </a:rPr>
              <a:t>Long run average costs are non-decreasing</a:t>
            </a:r>
          </a:p>
          <a:p>
            <a:r>
              <a:rPr lang="de-DE" sz="2800" dirty="0">
                <a:latin typeface="Candara" panose="020E0502030303020204" pitchFamily="34" charset="0"/>
              </a:rPr>
              <a:t>All agents have perfect information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 Consumption efficiency</a:t>
            </a:r>
            <a:endParaRPr lang="en-GB" sz="3600" dirty="0">
              <a:latin typeface="Candara" panose="020E0502030303020204" pitchFamily="34" charset="0"/>
            </a:endParaRPr>
          </a:p>
        </p:txBody>
      </p:sp>
      <p:sp>
        <p:nvSpPr>
          <p:cNvPr id="6148" name="Rectangle 3"/>
          <p:cNvSpPr>
            <a:spLocks noGrp="1" noChangeArrowheads="1"/>
          </p:cNvSpPr>
          <p:nvPr>
            <p:ph type="body" idx="1"/>
          </p:nvPr>
        </p:nvSpPr>
        <p:spPr>
          <a:xfrm>
            <a:off x="685800" y="11430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Ratio of marginal utilities equals price ratio</a:t>
            </a:r>
          </a:p>
          <a:p>
            <a:r>
              <a:rPr lang="de-DE" sz="2800" dirty="0">
                <a:latin typeface="Candara" panose="020E0502030303020204" pitchFamily="34" charset="0"/>
              </a:rPr>
              <a:t>In competitive market, consumers face same prices</a:t>
            </a:r>
          </a:p>
          <a:p>
            <a:r>
              <a:rPr lang="de-DE" sz="2800" dirty="0">
                <a:latin typeface="Candara" panose="020E0502030303020204" pitchFamily="34" charset="0"/>
              </a:rPr>
              <a:t>So, the market establishes efficiency of consumption</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6146" name="Object 2"/>
              <p:cNvSpPr txBox="1"/>
              <p:nvPr/>
            </p:nvSpPr>
            <p:spPr bwMode="auto">
              <a:xfrm>
                <a:off x="1066800" y="1295400"/>
                <a:ext cx="30226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oMath>
                  </m:oMathPara>
                </a14:m>
                <a:endParaRPr lang="en-GB" sz="2800" dirty="0"/>
              </a:p>
            </p:txBody>
          </p:sp>
        </mc:Choice>
        <mc:Fallback xmlns="">
          <p:sp>
            <p:nvSpPr>
              <p:cNvPr id="6146" name="Object 2"/>
              <p:cNvSpPr txBox="1">
                <a:spLocks noRot="1" noChangeAspect="1" noMove="1" noResize="1" noEditPoints="1" noAdjustHandles="1" noChangeArrowheads="1" noChangeShapeType="1" noTextEdit="1"/>
              </p:cNvSpPr>
              <p:nvPr/>
            </p:nvSpPr>
            <p:spPr bwMode="auto">
              <a:xfrm>
                <a:off x="1066800" y="1295400"/>
                <a:ext cx="3022600" cy="1003300"/>
              </a:xfrm>
              <a:prstGeom prst="rect">
                <a:avLst/>
              </a:prstGeom>
              <a:blipFill>
                <a:blip r:embed="rId2"/>
                <a:stretch>
                  <a:fillRect/>
                </a:stretch>
              </a:blipFill>
            </p:spPr>
            <p:txBody>
              <a:bodyPr/>
              <a:lstStyle/>
              <a:p>
                <a:r>
                  <a:rPr lang="en-GB">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4215757212"/>
              </p:ext>
            </p:extLst>
          </p:nvPr>
        </p:nvGraphicFramePr>
        <p:xfrm>
          <a:off x="228601" y="4953000"/>
          <a:ext cx="8686798" cy="1463040"/>
        </p:xfrm>
        <a:graphic>
          <a:graphicData uri="http://schemas.openxmlformats.org/drawingml/2006/table">
            <a:tbl>
              <a:tblPr firstRow="1" bandRow="1">
                <a:tableStyleId>{5C22544A-7EE6-4342-B048-85BDC9FD1C3A}</a:tableStyleId>
              </a:tblPr>
              <a:tblGrid>
                <a:gridCol w="1142999">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990599">
                  <a:extLst>
                    <a:ext uri="{9D8B030D-6E8A-4147-A177-3AD203B41FA5}">
                      <a16:colId xmlns:a16="http://schemas.microsoft.com/office/drawing/2014/main" val="20005"/>
                    </a:ext>
                  </a:extLst>
                </a:gridCol>
              </a:tblGrid>
              <a:tr h="395111">
                <a:tc>
                  <a:txBody>
                    <a:bodyPr/>
                    <a:lstStyle/>
                    <a:p>
                      <a:pPr algn="ctr"/>
                      <a:r>
                        <a:rPr lang="en-US" sz="2800" dirty="0">
                          <a:latin typeface="Candara" panose="020E0502030303020204" pitchFamily="34" charset="0"/>
                        </a:rPr>
                        <a:t>Utility</a:t>
                      </a:r>
                    </a:p>
                  </a:txBody>
                  <a:tcPr/>
                </a:tc>
                <a:tc>
                  <a:txBody>
                    <a:bodyPr/>
                    <a:lstStyle/>
                    <a:p>
                      <a:pPr algn="ctr"/>
                      <a:r>
                        <a:rPr lang="en-US" sz="2800" dirty="0">
                          <a:latin typeface="Candara" panose="020E0502030303020204" pitchFamily="34" charset="0"/>
                        </a:rPr>
                        <a:t>Price</a:t>
                      </a:r>
                    </a:p>
                  </a:txBody>
                  <a:tcPr/>
                </a:tc>
                <a:tc>
                  <a:txBody>
                    <a:bodyPr/>
                    <a:lstStyle/>
                    <a:p>
                      <a:pPr algn="ctr"/>
                      <a:r>
                        <a:rPr lang="en-US" sz="2800" dirty="0">
                          <a:latin typeface="Candara" panose="020E0502030303020204" pitchFamily="34" charset="0"/>
                        </a:rPr>
                        <a:t>Scenario</a:t>
                      </a:r>
                    </a:p>
                  </a:txBody>
                  <a:tcPr/>
                </a:tc>
                <a:tc>
                  <a:txBody>
                    <a:bodyPr/>
                    <a:lstStyle/>
                    <a:p>
                      <a:pPr algn="ctr"/>
                      <a:r>
                        <a:rPr lang="en-US" sz="2800" dirty="0" err="1">
                          <a:latin typeface="Candara" panose="020E0502030303020204" pitchFamily="34" charset="0"/>
                        </a:rPr>
                        <a:t>dUx</a:t>
                      </a:r>
                      <a:endParaRPr lang="en-US" sz="2800" dirty="0">
                        <a:latin typeface="Candara" panose="020E0502030303020204" pitchFamily="34" charset="0"/>
                      </a:endParaRPr>
                    </a:p>
                  </a:txBody>
                  <a:tcPr/>
                </a:tc>
                <a:tc>
                  <a:txBody>
                    <a:bodyPr/>
                    <a:lstStyle/>
                    <a:p>
                      <a:pPr algn="ctr"/>
                      <a:r>
                        <a:rPr lang="en-US" sz="2800" dirty="0" err="1">
                          <a:latin typeface="Candara" panose="020E0502030303020204" pitchFamily="34" charset="0"/>
                        </a:rPr>
                        <a:t>dUy</a:t>
                      </a:r>
                      <a:endParaRPr lang="en-US" sz="2800" dirty="0">
                        <a:latin typeface="Candara" panose="020E0502030303020204" pitchFamily="34" charset="0"/>
                      </a:endParaRPr>
                    </a:p>
                  </a:txBody>
                  <a:tcPr/>
                </a:tc>
                <a:tc>
                  <a:txBody>
                    <a:bodyPr/>
                    <a:lstStyle/>
                    <a:p>
                      <a:pPr algn="ctr"/>
                      <a:r>
                        <a:rPr lang="en-US" sz="2800" dirty="0" err="1">
                          <a:latin typeface="Candara" panose="020E0502030303020204" pitchFamily="34" charset="0"/>
                        </a:rPr>
                        <a:t>dU</a:t>
                      </a:r>
                      <a:endParaRPr lang="en-US" sz="2800" dirty="0">
                        <a:latin typeface="Candara" panose="020E0502030303020204" pitchFamily="34" charset="0"/>
                      </a:endParaRPr>
                    </a:p>
                  </a:txBody>
                  <a:tcPr/>
                </a:tc>
                <a:extLst>
                  <a:ext uri="{0D108BD9-81ED-4DB2-BD59-A6C34878D82A}">
                    <a16:rowId xmlns:a16="http://schemas.microsoft.com/office/drawing/2014/main" val="10000"/>
                  </a:ext>
                </a:extLst>
              </a:tr>
              <a:tr h="711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latin typeface="Candara" panose="020E0502030303020204" pitchFamily="34" charset="0"/>
                        </a:rPr>
                        <a:t>1/5</a:t>
                      </a:r>
                    </a:p>
                    <a:p>
                      <a:endParaRPr lang="en-US" sz="2800" dirty="0">
                        <a:latin typeface="Candara" panose="020E0502030303020204" pitchFamily="34" charset="0"/>
                      </a:endParaRPr>
                    </a:p>
                  </a:txBody>
                  <a:tcPr/>
                </a:tc>
                <a:tc>
                  <a:txBody>
                    <a:bodyPr/>
                    <a:lstStyle/>
                    <a:p>
                      <a:pPr algn="ctr"/>
                      <a:r>
                        <a:rPr lang="en-US" sz="2800" dirty="0">
                          <a:latin typeface="Candara" panose="020E0502030303020204" pitchFamily="34" charset="0"/>
                        </a:rPr>
                        <a:t>5/1</a:t>
                      </a:r>
                    </a:p>
                  </a:txBody>
                  <a:tcPr/>
                </a:tc>
                <a:tc>
                  <a:txBody>
                    <a:bodyPr/>
                    <a:lstStyle/>
                    <a:p>
                      <a:pPr algn="ctr"/>
                      <a:r>
                        <a:rPr lang="en-US" sz="2800" dirty="0">
                          <a:latin typeface="Candara" panose="020E0502030303020204" pitchFamily="34" charset="0"/>
                        </a:rPr>
                        <a:t>Sell</a:t>
                      </a:r>
                      <a:r>
                        <a:rPr lang="en-US" sz="2800" baseline="0" dirty="0">
                          <a:latin typeface="Candara" panose="020E0502030303020204" pitchFamily="34" charset="0"/>
                        </a:rPr>
                        <a:t> 1 X, buy 5 Y</a:t>
                      </a:r>
                      <a:endParaRPr lang="en-US" sz="2800" dirty="0">
                        <a:latin typeface="Candara" panose="020E0502030303020204" pitchFamily="34" charset="0"/>
                      </a:endParaRPr>
                    </a:p>
                  </a:txBody>
                  <a:tcPr/>
                </a:tc>
                <a:tc>
                  <a:txBody>
                    <a:bodyPr/>
                    <a:lstStyle/>
                    <a:p>
                      <a:pPr algn="ctr"/>
                      <a:r>
                        <a:rPr lang="en-US" sz="2800" dirty="0">
                          <a:latin typeface="Candara" panose="020E0502030303020204" pitchFamily="34" charset="0"/>
                        </a:rPr>
                        <a:t>-1</a:t>
                      </a:r>
                    </a:p>
                  </a:txBody>
                  <a:tcPr/>
                </a:tc>
                <a:tc>
                  <a:txBody>
                    <a:bodyPr/>
                    <a:lstStyle/>
                    <a:p>
                      <a:pPr algn="ctr"/>
                      <a:r>
                        <a:rPr lang="en-US" sz="2800" dirty="0">
                          <a:latin typeface="Candara" panose="020E0502030303020204" pitchFamily="34" charset="0"/>
                        </a:rPr>
                        <a:t>+5*5</a:t>
                      </a:r>
                    </a:p>
                  </a:txBody>
                  <a:tcPr/>
                </a:tc>
                <a:tc>
                  <a:txBody>
                    <a:bodyPr/>
                    <a:lstStyle/>
                    <a:p>
                      <a:pPr algn="ctr"/>
                      <a:r>
                        <a:rPr lang="en-US" sz="2800" dirty="0">
                          <a:latin typeface="Candara" panose="020E0502030303020204" pitchFamily="34" charset="0"/>
                        </a:rPr>
                        <a:t>+24</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 Production efficiency</a:t>
            </a:r>
            <a:endParaRPr lang="en-GB" sz="3600" dirty="0">
              <a:latin typeface="Candara" panose="020E0502030303020204" pitchFamily="34" charset="0"/>
            </a:endParaRPr>
          </a:p>
        </p:txBody>
      </p:sp>
      <p:sp>
        <p:nvSpPr>
          <p:cNvPr id="7172" name="Rectangle 3"/>
          <p:cNvSpPr>
            <a:spLocks noGrp="1" noChangeArrowheads="1"/>
          </p:cNvSpPr>
          <p:nvPr>
            <p:ph type="body" idx="1"/>
          </p:nvPr>
        </p:nvSpPr>
        <p:spPr>
          <a:xfrm>
            <a:off x="685800" y="10668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Ratio of marginal production equals input price ratio</a:t>
            </a:r>
          </a:p>
          <a:p>
            <a:r>
              <a:rPr lang="de-DE" sz="2800" dirty="0">
                <a:latin typeface="Candara" panose="020E0502030303020204" pitchFamily="34" charset="0"/>
              </a:rPr>
              <a:t>In a competitive market, producers face identical input prices</a:t>
            </a:r>
          </a:p>
          <a:p>
            <a:r>
              <a:rPr lang="de-DE" sz="2800" dirty="0">
                <a:latin typeface="Candara" panose="020E0502030303020204" pitchFamily="34" charset="0"/>
              </a:rPr>
              <a:t>So, the market establishes efficiency of production</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7170" name="Object 2"/>
              <p:cNvSpPr txBox="1"/>
              <p:nvPr/>
            </p:nvSpPr>
            <p:spPr bwMode="auto">
              <a:xfrm>
                <a:off x="1066800" y="1206500"/>
                <a:ext cx="36576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7170" name="Object 2"/>
              <p:cNvSpPr txBox="1">
                <a:spLocks noRot="1" noChangeAspect="1" noMove="1" noResize="1" noEditPoints="1" noAdjustHandles="1" noChangeArrowheads="1" noChangeShapeType="1" noTextEdit="1"/>
              </p:cNvSpPr>
              <p:nvPr/>
            </p:nvSpPr>
            <p:spPr bwMode="auto">
              <a:xfrm>
                <a:off x="1066800" y="1206500"/>
                <a:ext cx="3657600" cy="10033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 Product-mix efficiency</a:t>
            </a:r>
            <a:endParaRPr lang="en-GB" sz="3600" dirty="0">
              <a:latin typeface="Candara" panose="020E0502030303020204" pitchFamily="34" charset="0"/>
            </a:endParaRPr>
          </a:p>
        </p:txBody>
      </p:sp>
      <p:sp>
        <p:nvSpPr>
          <p:cNvPr id="8196" name="Rectangle 3"/>
          <p:cNvSpPr>
            <a:spLocks noGrp="1" noChangeArrowheads="1"/>
          </p:cNvSpPr>
          <p:nvPr>
            <p:ph type="body" idx="1"/>
          </p:nvPr>
        </p:nvSpPr>
        <p:spPr>
          <a:xfrm>
            <a:off x="685800" y="1524000"/>
            <a:ext cx="7772400" cy="4114800"/>
          </a:xfrm>
        </p:spPr>
        <p:txBody>
          <a:bodyPr/>
          <a:lstStyle/>
          <a:p>
            <a:pPr>
              <a:lnSpc>
                <a:spcPct val="90000"/>
              </a:lnSpc>
            </a:pPr>
            <a:endParaRPr lang="de-DE" sz="2800" dirty="0">
              <a:latin typeface="Comic Sans MS" pitchFamily="66" charset="0"/>
            </a:endParaRPr>
          </a:p>
          <a:p>
            <a:pPr>
              <a:lnSpc>
                <a:spcPct val="90000"/>
              </a:lnSpc>
            </a:pPr>
            <a:endParaRPr lang="de-DE" sz="2800" dirty="0">
              <a:latin typeface="Comic Sans MS" pitchFamily="66" charset="0"/>
            </a:endParaRPr>
          </a:p>
          <a:p>
            <a:pPr>
              <a:lnSpc>
                <a:spcPct val="90000"/>
              </a:lnSpc>
            </a:pPr>
            <a:endParaRPr lang="de-DE" sz="2400" dirty="0">
              <a:latin typeface="Comic Sans MS" pitchFamily="66" charset="0"/>
            </a:endParaRPr>
          </a:p>
          <a:p>
            <a:pPr>
              <a:lnSpc>
                <a:spcPct val="90000"/>
              </a:lnSpc>
            </a:pPr>
            <a:endParaRPr lang="de-DE" sz="2400" dirty="0">
              <a:latin typeface="Comic Sans MS" pitchFamily="66" charset="0"/>
            </a:endParaRPr>
          </a:p>
          <a:p>
            <a:pPr>
              <a:lnSpc>
                <a:spcPct val="90000"/>
              </a:lnSpc>
            </a:pPr>
            <a:r>
              <a:rPr lang="de-DE" sz="2800" dirty="0">
                <a:latin typeface="Candara" panose="020E0502030303020204" pitchFamily="34" charset="0"/>
              </a:rPr>
              <a:t>Price equals ratio of input price and marginal productivity</a:t>
            </a:r>
          </a:p>
          <a:p>
            <a:pPr>
              <a:lnSpc>
                <a:spcPct val="90000"/>
              </a:lnSpc>
            </a:pPr>
            <a:r>
              <a:rPr lang="de-DE" sz="2800" dirty="0">
                <a:latin typeface="Candara" panose="020E0502030303020204" pitchFamily="34" charset="0"/>
              </a:rPr>
              <a:t>In a competitive market, producers supply at marginal cost</a:t>
            </a:r>
          </a:p>
          <a:p>
            <a:pPr>
              <a:lnSpc>
                <a:spcPct val="90000"/>
              </a:lnSpc>
            </a:pPr>
            <a:r>
              <a:rPr lang="de-DE" sz="2800" dirty="0">
                <a:latin typeface="Candara" panose="020E0502030303020204" pitchFamily="34" charset="0"/>
              </a:rPr>
              <a:t>So, the market establishes efficiency of product-mix</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8194" name="Object 2"/>
              <p:cNvSpPr txBox="1"/>
              <p:nvPr/>
            </p:nvSpPr>
            <p:spPr bwMode="auto">
              <a:xfrm>
                <a:off x="990600" y="1066800"/>
                <a:ext cx="4267200" cy="21336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den>
                      </m:f>
                    </m:oMath>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8194" name="Object 2"/>
              <p:cNvSpPr txBox="1">
                <a:spLocks noRot="1" noChangeAspect="1" noMove="1" noResize="1" noEditPoints="1" noAdjustHandles="1" noChangeArrowheads="1" noChangeShapeType="1" noTextEdit="1"/>
              </p:cNvSpPr>
              <p:nvPr/>
            </p:nvSpPr>
            <p:spPr bwMode="auto">
              <a:xfrm>
                <a:off x="990600" y="1066800"/>
                <a:ext cx="4267200" cy="21336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Object 2">
                <a:extLst>
                  <a:ext uri="{FF2B5EF4-FFF2-40B4-BE49-F238E27FC236}">
                    <a16:creationId xmlns:a16="http://schemas.microsoft.com/office/drawing/2014/main" id="{F22CE9D9-511C-4F20-A242-182AB0D96FC4}"/>
                  </a:ext>
                </a:extLst>
              </p:cNvPr>
              <p:cNvSpPr txBox="1"/>
              <p:nvPr/>
            </p:nvSpPr>
            <p:spPr bwMode="auto">
              <a:xfrm>
                <a:off x="5559287" y="1524000"/>
                <a:ext cx="3581399" cy="13398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ctrlPr>
                            <a:rPr lang="en-GB" sz="2800" i="1" smtClean="0">
                              <a:solidFill>
                                <a:srgbClr val="000000"/>
                              </a:solidFill>
                              <a:latin typeface="Cambria Math" panose="02040503050406030204" pitchFamily="18" charset="0"/>
                            </a:rPr>
                          </m:ctrlPr>
                        </m:dPr>
                        <m:e>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r>
                            <a:rPr lang="en-GB" sz="2800" i="1">
                              <a:solidFill>
                                <a:srgbClr val="000000"/>
                              </a:solidFill>
                              <a:latin typeface="Cambria Math" panose="02040503050406030204" pitchFamily="18" charset="0"/>
                            </a:rPr>
                            <m:t>=</m:t>
                          </m:r>
                        </m:e>
                      </m:d>
                      <m:f>
                        <m:fPr>
                          <m:ctrlPr>
                            <a:rPr lang="en-GB" sz="2800" i="1" smtClean="0">
                              <a:solidFill>
                                <a:srgbClr val="000000"/>
                              </a:solidFill>
                              <a:latin typeface="Cambria Math" panose="02040503050406030204" pitchFamily="18" charset="0"/>
                            </a:rPr>
                          </m:ctrlPr>
                        </m:fPr>
                        <m:num>
                          <m:sSub>
                            <m:sSubPr>
                              <m:ctrlPr>
                                <a:rPr lang="en-GB" sz="2800" i="1" smtClean="0">
                                  <a:solidFill>
                                    <a:srgbClr val="000000"/>
                                  </a:solidFill>
                                  <a:latin typeface="Cambria Math" panose="02040503050406030204" pitchFamily="18" charset="0"/>
                                </a:rPr>
                              </m:ctrlPr>
                            </m:sSubPr>
                            <m:e>
                              <m:r>
                                <a:rPr lang="en-GB" sz="2800" b="0" i="1" smtClean="0">
                                  <a:solidFill>
                                    <a:srgbClr val="000000"/>
                                  </a:solidFill>
                                  <a:latin typeface="Cambria Math" panose="02040503050406030204" pitchFamily="18" charset="0"/>
                                </a:rPr>
                                <m:t>𝑃</m:t>
                              </m:r>
                            </m:e>
                            <m:sub>
                              <m:r>
                                <a:rPr lang="en-GB" sz="2800" b="0" i="1" smtClean="0">
                                  <a:solidFill>
                                    <a:srgbClr val="000000"/>
                                  </a:solidFill>
                                  <a:latin typeface="Cambria Math" panose="02040503050406030204" pitchFamily="18" charset="0"/>
                                </a:rPr>
                                <m:t>𝑋</m:t>
                              </m:r>
                            </m:sub>
                          </m:sSub>
                        </m:num>
                        <m:den>
                          <m:sSub>
                            <m:sSubPr>
                              <m:ctrlPr>
                                <a:rPr lang="en-GB" sz="2800" b="0" i="1" smtClean="0">
                                  <a:solidFill>
                                    <a:srgbClr val="000000"/>
                                  </a:solidFill>
                                  <a:latin typeface="Cambria Math" panose="02040503050406030204" pitchFamily="18" charset="0"/>
                                </a:rPr>
                              </m:ctrlPr>
                            </m:sSubPr>
                            <m:e>
                              <m:r>
                                <a:rPr lang="en-GB" sz="2800" b="0" i="1" smtClean="0">
                                  <a:solidFill>
                                    <a:srgbClr val="000000"/>
                                  </a:solidFill>
                                  <a:latin typeface="Cambria Math" panose="02040503050406030204" pitchFamily="18" charset="0"/>
                                </a:rPr>
                                <m:t>𝑃</m:t>
                              </m:r>
                            </m:e>
                            <m:sub>
                              <m:r>
                                <a:rPr lang="en-GB" sz="2800" b="0" i="1" smtClean="0">
                                  <a:solidFill>
                                    <a:srgbClr val="000000"/>
                                  </a:solidFill>
                                  <a:latin typeface="Cambria Math" panose="02040503050406030204" pitchFamily="18" charset="0"/>
                                </a:rPr>
                                <m:t>𝑌</m:t>
                              </m:r>
                            </m:sub>
                          </m:sSub>
                        </m:den>
                      </m:f>
                      <m:r>
                        <a:rPr lang="en-GB" sz="2800" b="0" i="1" smtClean="0">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b="0" i="1" smtClean="0">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b="0" i="1" smtClean="0">
                                  <a:solidFill>
                                    <a:srgbClr val="000000"/>
                                  </a:solidFill>
                                  <a:latin typeface="Cambria Math" panose="02040503050406030204" pitchFamily="18" charset="0"/>
                                </a:rPr>
                                <m:t>𝑋</m:t>
                              </m:r>
                            </m:sup>
                          </m:sSubSup>
                        </m:den>
                      </m:f>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b="0" i="1" smtClean="0">
                                  <a:solidFill>
                                    <a:srgbClr val="000000"/>
                                  </a:solidFill>
                                  <a:latin typeface="Cambria Math" panose="02040503050406030204" pitchFamily="18" charset="0"/>
                                </a:rPr>
                                <m:t>𝑌</m:t>
                              </m:r>
                            </m:sup>
                          </m:sSubSup>
                        </m:den>
                      </m:f>
                    </m:oMath>
                  </m:oMathPara>
                </a14:m>
                <a:endParaRPr lang="en-GB" sz="2800" dirty="0"/>
              </a:p>
            </p:txBody>
          </p:sp>
        </mc:Choice>
        <mc:Fallback xmlns="">
          <p:sp>
            <p:nvSpPr>
              <p:cNvPr id="5" name="Object 2">
                <a:extLst>
                  <a:ext uri="{FF2B5EF4-FFF2-40B4-BE49-F238E27FC236}">
                    <a16:creationId xmlns:a16="http://schemas.microsoft.com/office/drawing/2014/main" id="{F22CE9D9-511C-4F20-A242-182AB0D96FC4}"/>
                  </a:ext>
                </a:extLst>
              </p:cNvPr>
              <p:cNvSpPr txBox="1">
                <a:spLocks noRot="1" noChangeAspect="1" noMove="1" noResize="1" noEditPoints="1" noAdjustHandles="1" noChangeArrowheads="1" noChangeShapeType="1" noTextEdit="1"/>
              </p:cNvSpPr>
              <p:nvPr/>
            </p:nvSpPr>
            <p:spPr bwMode="auto">
              <a:xfrm>
                <a:off x="5559287" y="1524000"/>
                <a:ext cx="3581399" cy="1339850"/>
              </a:xfrm>
              <a:prstGeom prst="rect">
                <a:avLst/>
              </a:prstGeom>
              <a:blipFill>
                <a:blip r:embed="rId3"/>
                <a:stretch>
                  <a:fillRect/>
                </a:stretch>
              </a:blipFill>
            </p:spPr>
            <p:txBody>
              <a:bodyPr/>
              <a:lstStyle/>
              <a:p>
                <a:r>
                  <a:rPr lang="en-GB">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Markets are efficient, iff</a:t>
            </a:r>
            <a:endParaRPr lang="en-GB" sz="3600" dirty="0">
              <a:latin typeface="Candara" panose="020E0502030303020204" pitchFamily="34" charset="0"/>
            </a:endParaRPr>
          </a:p>
        </p:txBody>
      </p:sp>
      <p:sp>
        <p:nvSpPr>
          <p:cNvPr id="16387"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Markets exist for all goods and services</a:t>
            </a:r>
          </a:p>
          <a:p>
            <a:pPr lvl="1"/>
            <a:r>
              <a:rPr lang="de-DE" sz="2400" dirty="0">
                <a:latin typeface="Candara" panose="020E0502030303020204" pitchFamily="34" charset="0"/>
              </a:rPr>
              <a:t>Property rights are fully assigned</a:t>
            </a:r>
          </a:p>
          <a:p>
            <a:pPr lvl="1"/>
            <a:r>
              <a:rPr lang="de-DE" sz="2400" dirty="0">
                <a:latin typeface="Candara" panose="020E0502030303020204" pitchFamily="34" charset="0"/>
              </a:rPr>
              <a:t>All goods and services are private</a:t>
            </a:r>
          </a:p>
          <a:p>
            <a:pPr lvl="1"/>
            <a:r>
              <a:rPr lang="de-DE" sz="2400" dirty="0">
                <a:latin typeface="Candara" panose="020E0502030303020204" pitchFamily="34" charset="0"/>
              </a:rPr>
              <a:t>No externalities exist</a:t>
            </a:r>
          </a:p>
          <a:p>
            <a:r>
              <a:rPr lang="de-DE" sz="2800" dirty="0">
                <a:latin typeface="Candara" panose="020E0502030303020204" pitchFamily="34" charset="0"/>
              </a:rPr>
              <a:t>All markets are perfectly competitive</a:t>
            </a:r>
          </a:p>
          <a:p>
            <a:pPr lvl="1"/>
            <a:r>
              <a:rPr lang="de-DE" sz="2400" dirty="0">
                <a:latin typeface="Candara" panose="020E0502030303020204" pitchFamily="34" charset="0"/>
              </a:rPr>
              <a:t>Long run average costs are non-decreasing</a:t>
            </a:r>
          </a:p>
          <a:p>
            <a:r>
              <a:rPr lang="de-DE" sz="2800" dirty="0">
                <a:latin typeface="Candara" panose="020E0502030303020204" pitchFamily="34" charset="0"/>
              </a:rPr>
              <a:t>All agents have perfect information</a:t>
            </a:r>
          </a:p>
        </p:txBody>
      </p:sp>
    </p:spTree>
    <p:extLst>
      <p:ext uri="{BB962C8B-B14F-4D97-AF65-F5344CB8AC3E}">
        <p14:creationId xmlns:p14="http://schemas.microsoft.com/office/powerpoint/2010/main" val="1471912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GB" sz="4000" dirty="0">
                <a:latin typeface="Candara" panose="020E0502030303020204" pitchFamily="34" charset="0"/>
              </a:rPr>
              <a:t>Externalities and public goods</a:t>
            </a:r>
          </a:p>
        </p:txBody>
      </p:sp>
      <p:sp>
        <p:nvSpPr>
          <p:cNvPr id="14339" name="Rectangle 3"/>
          <p:cNvSpPr>
            <a:spLocks noGrp="1" noChangeArrowheads="1"/>
          </p:cNvSpPr>
          <p:nvPr>
            <p:ph type="body" idx="1"/>
          </p:nvPr>
        </p:nvSpPr>
        <p:spPr>
          <a:xfrm>
            <a:off x="685800" y="1474573"/>
            <a:ext cx="7772400" cy="4114800"/>
          </a:xfrm>
        </p:spPr>
        <p:txBody>
          <a:bodyPr/>
          <a:lstStyle/>
          <a:p>
            <a:pPr>
              <a:lnSpc>
                <a:spcPct val="90000"/>
              </a:lnSpc>
            </a:pPr>
            <a:r>
              <a:rPr lang="en-GB" sz="2800" dirty="0">
                <a:latin typeface="Candara" panose="020E0502030303020204" pitchFamily="34" charset="0"/>
              </a:rPr>
              <a:t>Efficiency and optimality</a:t>
            </a:r>
          </a:p>
          <a:p>
            <a:pPr lvl="1">
              <a:lnSpc>
                <a:spcPct val="90000"/>
              </a:lnSpc>
            </a:pPr>
            <a:r>
              <a:rPr lang="en-GB" sz="2400" dirty="0">
                <a:latin typeface="Candara" panose="020E0502030303020204" pitchFamily="34" charset="0"/>
              </a:rPr>
              <a:t>Static efficiency</a:t>
            </a:r>
          </a:p>
          <a:p>
            <a:pPr lvl="1">
              <a:lnSpc>
                <a:spcPct val="90000"/>
              </a:lnSpc>
            </a:pPr>
            <a:r>
              <a:rPr lang="en-GB" sz="2400" dirty="0">
                <a:latin typeface="Candara" panose="020E0502030303020204" pitchFamily="34" charset="0"/>
              </a:rPr>
              <a:t>Optimality</a:t>
            </a:r>
          </a:p>
          <a:p>
            <a:pPr lvl="1">
              <a:lnSpc>
                <a:spcPct val="90000"/>
              </a:lnSpc>
            </a:pPr>
            <a:r>
              <a:rPr lang="en-GB" sz="2400" dirty="0">
                <a:latin typeface="Candara" panose="020E0502030303020204" pitchFamily="34" charset="0"/>
              </a:rPr>
              <a:t>Market efficiency</a:t>
            </a:r>
          </a:p>
          <a:p>
            <a:pPr>
              <a:lnSpc>
                <a:spcPct val="90000"/>
              </a:lnSpc>
            </a:pPr>
            <a:r>
              <a:rPr lang="en-GB" sz="2800" dirty="0">
                <a:latin typeface="Candara" panose="020E0502030303020204" pitchFamily="34" charset="0"/>
              </a:rPr>
              <a:t>Market failure &amp; public policy</a:t>
            </a:r>
          </a:p>
          <a:p>
            <a:pPr lvl="1">
              <a:lnSpc>
                <a:spcPct val="90000"/>
              </a:lnSpc>
            </a:pPr>
            <a:r>
              <a:rPr lang="en-GB" sz="2400" b="1" dirty="0">
                <a:latin typeface="Candara" panose="020E0502030303020204" pitchFamily="34" charset="0"/>
              </a:rPr>
              <a:t>Externalities</a:t>
            </a:r>
          </a:p>
          <a:p>
            <a:pPr lvl="1">
              <a:lnSpc>
                <a:spcPct val="90000"/>
              </a:lnSpc>
            </a:pPr>
            <a:r>
              <a:rPr lang="en-GB" sz="2400" b="1" dirty="0" err="1">
                <a:latin typeface="Candara" panose="020E0502030303020204" pitchFamily="34" charset="0"/>
              </a:rPr>
              <a:t>Pigou</a:t>
            </a:r>
            <a:r>
              <a:rPr lang="en-GB" sz="2400" b="1" dirty="0">
                <a:latin typeface="Candara" panose="020E0502030303020204" pitchFamily="34" charset="0"/>
              </a:rPr>
              <a:t> taxes</a:t>
            </a:r>
          </a:p>
          <a:p>
            <a:pPr lvl="1">
              <a:lnSpc>
                <a:spcPct val="90000"/>
              </a:lnSpc>
            </a:pPr>
            <a:r>
              <a:rPr lang="en-GB" sz="2400" dirty="0">
                <a:latin typeface="Candara" panose="020E0502030303020204" pitchFamily="34" charset="0"/>
              </a:rPr>
              <a:t>Property rights</a:t>
            </a:r>
          </a:p>
          <a:p>
            <a:pPr lvl="1">
              <a:lnSpc>
                <a:spcPct val="90000"/>
              </a:lnSpc>
            </a:pPr>
            <a:r>
              <a:rPr lang="en-GB" sz="2400" dirty="0">
                <a:latin typeface="Candara" panose="020E0502030303020204" pitchFamily="34" charset="0"/>
              </a:rPr>
              <a:t>Public goods</a:t>
            </a:r>
          </a:p>
          <a:p>
            <a:pPr lvl="1">
              <a:lnSpc>
                <a:spcPct val="90000"/>
              </a:lnSpc>
            </a:pPr>
            <a:r>
              <a:rPr lang="en-GB" sz="2400" dirty="0">
                <a:latin typeface="Candara" panose="020E0502030303020204" pitchFamily="34" charset="0"/>
              </a:rPr>
              <a:t>Public goods and the market</a:t>
            </a:r>
          </a:p>
          <a:p>
            <a:pPr lvl="1">
              <a:lnSpc>
                <a:spcPct val="90000"/>
              </a:lnSpc>
            </a:pPr>
            <a:r>
              <a:rPr lang="en-GB" sz="2400" dirty="0">
                <a:latin typeface="Candara" panose="020E0502030303020204" pitchFamily="34" charset="0"/>
              </a:rPr>
              <a:t>Policy interventions</a:t>
            </a:r>
          </a:p>
        </p:txBody>
      </p:sp>
    </p:spTree>
    <p:extLst>
      <p:ext uri="{BB962C8B-B14F-4D97-AF65-F5344CB8AC3E}">
        <p14:creationId xmlns:p14="http://schemas.microsoft.com/office/powerpoint/2010/main" val="1050099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Resources and Environment</a:t>
            </a:r>
            <a:endParaRPr lang="en-GB" sz="3600" dirty="0">
              <a:latin typeface="Candara" panose="020E0502030303020204" pitchFamily="34" charset="0"/>
            </a:endParaRPr>
          </a:p>
        </p:txBody>
      </p:sp>
      <p:sp>
        <p:nvSpPr>
          <p:cNvPr id="17411"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Many natural resources are not bought and sold on markets</a:t>
            </a:r>
          </a:p>
          <a:p>
            <a:pPr lvl="1">
              <a:lnSpc>
                <a:spcPct val="90000"/>
              </a:lnSpc>
            </a:pPr>
            <a:r>
              <a:rPr lang="de-DE" sz="2400" dirty="0">
                <a:latin typeface="Candara" panose="020E0502030303020204" pitchFamily="34" charset="0"/>
              </a:rPr>
              <a:t>Clean air, wilderness</a:t>
            </a:r>
          </a:p>
          <a:p>
            <a:pPr>
              <a:lnSpc>
                <a:spcPct val="90000"/>
              </a:lnSpc>
            </a:pPr>
            <a:r>
              <a:rPr lang="de-DE" sz="2800" dirty="0">
                <a:latin typeface="Candara" panose="020E0502030303020204" pitchFamily="34" charset="0"/>
              </a:rPr>
              <a:t>Many resources are public goods ...</a:t>
            </a:r>
          </a:p>
          <a:p>
            <a:pPr lvl="1">
              <a:lnSpc>
                <a:spcPct val="90000"/>
              </a:lnSpc>
            </a:pPr>
            <a:r>
              <a:rPr lang="de-DE" sz="2400" dirty="0">
                <a:latin typeface="Candara" panose="020E0502030303020204" pitchFamily="34" charset="0"/>
              </a:rPr>
              <a:t>Climate</a:t>
            </a:r>
          </a:p>
          <a:p>
            <a:pPr>
              <a:lnSpc>
                <a:spcPct val="90000"/>
              </a:lnSpc>
            </a:pPr>
            <a:r>
              <a:rPr lang="de-DE" sz="2800" dirty="0">
                <a:latin typeface="Candara" panose="020E0502030303020204" pitchFamily="34" charset="0"/>
              </a:rPr>
              <a:t>... or open access</a:t>
            </a:r>
          </a:p>
          <a:p>
            <a:pPr lvl="1">
              <a:lnSpc>
                <a:spcPct val="90000"/>
              </a:lnSpc>
            </a:pPr>
            <a:r>
              <a:rPr lang="de-DE" sz="2400" dirty="0">
                <a:latin typeface="Candara" panose="020E0502030303020204" pitchFamily="34" charset="0"/>
              </a:rPr>
              <a:t>Ocean fisheries</a:t>
            </a:r>
            <a:endParaRPr lang="en-GB" sz="2400" dirty="0">
              <a:latin typeface="Candara" panose="020E0502030303020204" pitchFamily="34" charset="0"/>
            </a:endParaRPr>
          </a:p>
          <a:p>
            <a:pPr>
              <a:lnSpc>
                <a:spcPct val="90000"/>
              </a:lnSpc>
            </a:pPr>
            <a:r>
              <a:rPr lang="de-DE" sz="2800" dirty="0">
                <a:latin typeface="Candara" panose="020E0502030303020204" pitchFamily="34" charset="0"/>
              </a:rPr>
              <a:t>Other resources are traded on imperfect markets</a:t>
            </a:r>
          </a:p>
          <a:p>
            <a:pPr lvl="1">
              <a:lnSpc>
                <a:spcPct val="90000"/>
              </a:lnSpc>
            </a:pPr>
            <a:r>
              <a:rPr lang="de-DE" sz="2400" dirty="0">
                <a:latin typeface="Candara" panose="020E0502030303020204" pitchFamily="34" charset="0"/>
              </a:rPr>
              <a:t>Land, minerals, energy</a:t>
            </a:r>
          </a:p>
          <a:p>
            <a:pPr>
              <a:lnSpc>
                <a:spcPct val="90000"/>
              </a:lnSpc>
            </a:pPr>
            <a:r>
              <a:rPr lang="de-DE" sz="2800" dirty="0">
                <a:latin typeface="Candara" panose="020E0502030303020204" pitchFamily="34" charset="0"/>
              </a:rPr>
              <a:t>Other environmental issues are externalities</a:t>
            </a:r>
            <a:endParaRPr lang="en-GB" sz="2800" dirty="0">
              <a:latin typeface="Candara" panose="020E0502030303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4800600"/>
            <a:ext cx="2983735" cy="1981200"/>
          </a:xfrm>
          <a:prstGeom prst="rect">
            <a:avLst/>
          </a:prstGeom>
        </p:spPr>
      </p:pic>
      <p:sp>
        <p:nvSpPr>
          <p:cNvPr id="18434"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Externalities</a:t>
            </a:r>
            <a:endParaRPr lang="en-GB" sz="3600" dirty="0">
              <a:latin typeface="Candara" panose="020E0502030303020204" pitchFamily="34" charset="0"/>
            </a:endParaRPr>
          </a:p>
        </p:txBody>
      </p:sp>
      <p:sp>
        <p:nvSpPr>
          <p:cNvPr id="18435"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External effect is said to occur if the production or consumption of one agent affects the utility of another agent in an unintended way, and when no compensation is made</a:t>
            </a:r>
          </a:p>
          <a:p>
            <a:pPr>
              <a:lnSpc>
                <a:spcPct val="90000"/>
              </a:lnSpc>
            </a:pPr>
            <a:r>
              <a:rPr lang="de-DE" sz="2800" dirty="0">
                <a:latin typeface="Candara" panose="020E0502030303020204" pitchFamily="34" charset="0"/>
              </a:rPr>
              <a:t>External effect = externality = external cost = external diseconomy</a:t>
            </a:r>
          </a:p>
          <a:p>
            <a:pPr>
              <a:lnSpc>
                <a:spcPct val="90000"/>
              </a:lnSpc>
            </a:pPr>
            <a:r>
              <a:rPr lang="de-DE" sz="2800" dirty="0">
                <a:latin typeface="Candara" panose="020E0502030303020204" pitchFamily="34" charset="0"/>
              </a:rPr>
              <a:t>External effect may be beneficial or adverse, consumption or production related</a:t>
            </a:r>
          </a:p>
          <a:p>
            <a:pPr>
              <a:lnSpc>
                <a:spcPct val="90000"/>
              </a:lnSpc>
            </a:pPr>
            <a:r>
              <a:rPr lang="de-DE" sz="2800" dirty="0">
                <a:latin typeface="Candara" panose="020E0502030303020204" pitchFamily="34" charset="0"/>
              </a:rPr>
              <a:t>If compensated, the externality is said to be internalised</a:t>
            </a:r>
            <a:endParaRPr lang="en-GB" sz="2800" dirty="0">
              <a:latin typeface="Candara" panose="020E0502030303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457200" y="304800"/>
            <a:ext cx="8229600" cy="5211763"/>
          </a:xfrm>
        </p:spPr>
        <p:txBody>
          <a:bodyPr/>
          <a:lstStyle/>
          <a:p>
            <a:pPr eaLnBrk="1" hangingPunct="1">
              <a:buNone/>
            </a:pPr>
            <a:r>
              <a:rPr lang="en-US" sz="2800" dirty="0">
                <a:latin typeface="Candara" panose="020E0502030303020204" pitchFamily="34" charset="0"/>
              </a:rPr>
              <a:t>0 Introduction</a:t>
            </a:r>
          </a:p>
          <a:p>
            <a:pPr eaLnBrk="1" hangingPunct="1">
              <a:buNone/>
            </a:pPr>
            <a:r>
              <a:rPr lang="en-US" sz="2800" dirty="0">
                <a:latin typeface="Candara" panose="020E0502030303020204" pitchFamily="34" charset="0"/>
              </a:rPr>
              <a:t>1 Social choice</a:t>
            </a:r>
          </a:p>
          <a:p>
            <a:pPr eaLnBrk="1" hangingPunct="1">
              <a:buNone/>
            </a:pPr>
            <a:r>
              <a:rPr lang="en-US" sz="3600" b="1" dirty="0">
                <a:latin typeface="Candara" panose="020E0502030303020204" pitchFamily="34" charset="0"/>
              </a:rPr>
              <a:t>2 Externalities and public goods</a:t>
            </a:r>
          </a:p>
          <a:p>
            <a:pPr eaLnBrk="1" hangingPunct="1">
              <a:buNone/>
            </a:pPr>
            <a:r>
              <a:rPr lang="en-US" sz="2800" dirty="0">
                <a:latin typeface="Candara" panose="020E0502030303020204" pitchFamily="34" charset="0"/>
              </a:rPr>
              <a:t>3 Decision analysis</a:t>
            </a:r>
          </a:p>
          <a:p>
            <a:pPr eaLnBrk="1" hangingPunct="1">
              <a:buNone/>
            </a:pPr>
            <a:r>
              <a:rPr lang="en-US" sz="2800" dirty="0">
                <a:latin typeface="Candara" panose="020E0502030303020204" pitchFamily="34" charset="0"/>
              </a:rPr>
              <a:t>4 Valuation: Aims and purpose</a:t>
            </a:r>
          </a:p>
          <a:p>
            <a:pPr eaLnBrk="1" hangingPunct="1">
              <a:buNone/>
            </a:pPr>
            <a:r>
              <a:rPr lang="en-US" sz="2800" dirty="0">
                <a:latin typeface="Candara" panose="020E0502030303020204" pitchFamily="34" charset="0"/>
              </a:rPr>
              <a:t>5 Valuation: Revealed preferences</a:t>
            </a:r>
          </a:p>
          <a:p>
            <a:pPr eaLnBrk="1" hangingPunct="1">
              <a:buNone/>
            </a:pPr>
            <a:r>
              <a:rPr lang="en-US" sz="2800" dirty="0">
                <a:latin typeface="Candara" panose="020E0502030303020204" pitchFamily="34" charset="0"/>
              </a:rPr>
              <a:t>6 Valuation: Stated preferences</a:t>
            </a:r>
          </a:p>
          <a:p>
            <a:pPr eaLnBrk="1" hangingPunct="1">
              <a:buNone/>
            </a:pPr>
            <a:r>
              <a:rPr lang="en-US" sz="2800" dirty="0">
                <a:latin typeface="Candara" panose="020E0502030303020204" pitchFamily="34" charset="0"/>
              </a:rPr>
              <a:t>7 Direct regulation</a:t>
            </a:r>
          </a:p>
          <a:p>
            <a:pPr eaLnBrk="1" hangingPunct="1">
              <a:buNone/>
            </a:pPr>
            <a:r>
              <a:rPr lang="en-US" sz="2800" dirty="0">
                <a:latin typeface="Candara" panose="020E0502030303020204" pitchFamily="34" charset="0"/>
              </a:rPr>
              <a:t>8 Market-based instruments</a:t>
            </a:r>
          </a:p>
          <a:p>
            <a:pPr eaLnBrk="1" hangingPunct="1">
              <a:buNone/>
            </a:pPr>
            <a:r>
              <a:rPr lang="en-US" sz="2800">
                <a:latin typeface="Candara" panose="020E0502030303020204" pitchFamily="34" charset="0"/>
              </a:rPr>
              <a:t>9 Complications with instruments</a:t>
            </a:r>
            <a:endParaRPr lang="en-US" sz="2800" dirty="0">
              <a:latin typeface="Candara" panose="020E0502030303020204" pitchFamily="34" charset="0"/>
            </a:endParaRPr>
          </a:p>
          <a:p>
            <a:pPr eaLnBrk="1" hangingPunct="1">
              <a:buNone/>
            </a:pPr>
            <a:r>
              <a:rPr lang="en-US" sz="2800" dirty="0">
                <a:latin typeface="Candara" panose="020E0502030303020204" pitchFamily="34" charset="0"/>
              </a:rPr>
              <a:t>10 Growth and the environment</a:t>
            </a:r>
          </a:p>
          <a:p>
            <a:pPr eaLnBrk="1" hangingPunct="1">
              <a:buNone/>
            </a:pPr>
            <a:r>
              <a:rPr lang="en-US" sz="2800" dirty="0">
                <a:latin typeface="Candara" panose="020E0502030303020204" pitchFamily="34" charset="0"/>
              </a:rPr>
              <a:t>11 Green accounting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Externalities and Efficiency</a:t>
            </a:r>
            <a:endParaRPr lang="en-GB" sz="3600" dirty="0">
              <a:latin typeface="Candara" panose="020E0502030303020204" pitchFamily="34" charset="0"/>
            </a:endParaRPr>
          </a:p>
        </p:txBody>
      </p:sp>
      <p:sp>
        <p:nvSpPr>
          <p:cNvPr id="9222" name="Rectangle 3"/>
          <p:cNvSpPr>
            <a:spLocks noGrp="1" noChangeArrowheads="1"/>
          </p:cNvSpPr>
          <p:nvPr>
            <p:ph type="body" idx="1"/>
          </p:nvPr>
        </p:nvSpPr>
        <p:spPr>
          <a:xfrm>
            <a:off x="685800" y="1143000"/>
            <a:ext cx="7772400" cy="4114800"/>
          </a:xfrm>
        </p:spPr>
        <p:txBody>
          <a:bodyPr/>
          <a:lstStyle/>
          <a:p>
            <a:r>
              <a:rPr lang="de-DE" sz="2800" dirty="0">
                <a:latin typeface="Candara" panose="020E0502030303020204" pitchFamily="34" charset="0"/>
              </a:rPr>
              <a:t>Production efficiency:</a:t>
            </a:r>
          </a:p>
          <a:p>
            <a:endParaRPr lang="de-DE" sz="2800" dirty="0">
              <a:latin typeface="Candara" panose="020E0502030303020204" pitchFamily="34" charset="0"/>
            </a:endParaRPr>
          </a:p>
          <a:p>
            <a:r>
              <a:rPr lang="de-DE" sz="2800" dirty="0">
                <a:latin typeface="Candara" panose="020E0502030303020204" pitchFamily="34" charset="0"/>
              </a:rPr>
              <a:t>Split in private + external = social</a:t>
            </a:r>
          </a:p>
          <a:p>
            <a:endParaRPr lang="de-DE" sz="2800" dirty="0">
              <a:latin typeface="Candara" panose="020E0502030303020204" pitchFamily="34" charset="0"/>
            </a:endParaRPr>
          </a:p>
          <a:p>
            <a:endParaRPr lang="de-DE" sz="2800" dirty="0">
              <a:latin typeface="Candara" panose="020E0502030303020204" pitchFamily="34" charset="0"/>
            </a:endParaRPr>
          </a:p>
          <a:p>
            <a:endParaRPr lang="de-DE" sz="2800" dirty="0">
              <a:latin typeface="Candara" panose="020E0502030303020204" pitchFamily="34" charset="0"/>
            </a:endParaRPr>
          </a:p>
          <a:p>
            <a:r>
              <a:rPr lang="de-DE" sz="2800" dirty="0">
                <a:latin typeface="Candara" panose="020E0502030303020204" pitchFamily="34" charset="0"/>
              </a:rPr>
              <a:t>Market, private optimisation would yield</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9218" name="Object 2"/>
              <p:cNvSpPr txBox="1"/>
              <p:nvPr/>
            </p:nvSpPr>
            <p:spPr bwMode="auto">
              <a:xfrm>
                <a:off x="4851400" y="914400"/>
                <a:ext cx="20828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9218" name="Object 2"/>
              <p:cNvSpPr txBox="1">
                <a:spLocks noRot="1" noChangeAspect="1" noMove="1" noResize="1" noEditPoints="1" noAdjustHandles="1" noChangeArrowheads="1" noChangeShapeType="1" noTextEdit="1"/>
              </p:cNvSpPr>
              <p:nvPr/>
            </p:nvSpPr>
            <p:spPr bwMode="auto">
              <a:xfrm>
                <a:off x="4851400" y="914400"/>
                <a:ext cx="2082800" cy="10033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219" name="Object 3"/>
              <p:cNvSpPr txBox="1"/>
              <p:nvPr/>
            </p:nvSpPr>
            <p:spPr bwMode="auto">
              <a:xfrm>
                <a:off x="800100" y="2806700"/>
                <a:ext cx="81153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𝐸𝑀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𝐸𝑀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𝑆𝑀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𝑆𝑀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𝑆𝑀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𝑆𝑀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𝐸𝑀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𝐸𝑀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9219" name="Object 3"/>
              <p:cNvSpPr txBox="1">
                <a:spLocks noRot="1" noChangeAspect="1" noMove="1" noResize="1" noEditPoints="1" noAdjustHandles="1" noChangeArrowheads="1" noChangeShapeType="1" noTextEdit="1"/>
              </p:cNvSpPr>
              <p:nvPr/>
            </p:nvSpPr>
            <p:spPr bwMode="auto">
              <a:xfrm>
                <a:off x="800100" y="2806700"/>
                <a:ext cx="8115300" cy="100330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220" name="Object 4"/>
              <p:cNvSpPr txBox="1"/>
              <p:nvPr/>
            </p:nvSpPr>
            <p:spPr bwMode="auto">
              <a:xfrm>
                <a:off x="1143000" y="4864100"/>
                <a:ext cx="24384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9220" name="Object 4"/>
              <p:cNvSpPr txBox="1">
                <a:spLocks noRot="1" noChangeAspect="1" noMove="1" noResize="1" noEditPoints="1" noAdjustHandles="1" noChangeArrowheads="1" noChangeShapeType="1" noTextEdit="1"/>
              </p:cNvSpPr>
              <p:nvPr/>
            </p:nvSpPr>
            <p:spPr bwMode="auto">
              <a:xfrm>
                <a:off x="1143000" y="4864100"/>
                <a:ext cx="2438400" cy="1003300"/>
              </a:xfrm>
              <a:prstGeom prst="rect">
                <a:avLst/>
              </a:prstGeom>
              <a:blipFill>
                <a:blip r:embed="rId4"/>
                <a:stretch>
                  <a:fillRect/>
                </a:stretch>
              </a:blipFill>
            </p:spPr>
            <p:txBody>
              <a:bodyPr/>
              <a:lstStyle/>
              <a:p>
                <a:r>
                  <a:rPr lang="en-GB">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Individual Optimisation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0242" name="Object 2"/>
              <p:cNvSpPr txBox="1"/>
              <p:nvPr/>
            </p:nvSpPr>
            <p:spPr bwMode="auto">
              <a:xfrm>
                <a:off x="457200" y="1180070"/>
                <a:ext cx="7543800" cy="609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𝑌</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𝐿</m:t>
                      </m:r>
                    </m:oMath>
                  </m:oMathPara>
                </a14:m>
                <a:endParaRPr lang="en-GB" dirty="0"/>
              </a:p>
            </p:txBody>
          </p:sp>
        </mc:Choice>
        <mc:Fallback xmlns="">
          <p:sp>
            <p:nvSpPr>
              <p:cNvPr id="10242" name="Object 2"/>
              <p:cNvSpPr txBox="1">
                <a:spLocks noRot="1" noChangeAspect="1" noMove="1" noResize="1" noEditPoints="1" noAdjustHandles="1" noChangeArrowheads="1" noChangeShapeType="1" noTextEdit="1"/>
              </p:cNvSpPr>
              <p:nvPr/>
            </p:nvSpPr>
            <p:spPr bwMode="auto">
              <a:xfrm>
                <a:off x="457200" y="1180070"/>
                <a:ext cx="7543800" cy="6096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43" name="Object 3"/>
              <p:cNvSpPr txBox="1"/>
              <p:nvPr/>
            </p:nvSpPr>
            <p:spPr bwMode="auto">
              <a:xfrm>
                <a:off x="457200" y="2044700"/>
                <a:ext cx="3657600" cy="8509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=0</m:t>
                      </m:r>
                    </m:oMath>
                  </m:oMathPara>
                </a14:m>
                <a:endParaRPr lang="en-GB" dirty="0"/>
              </a:p>
            </p:txBody>
          </p:sp>
        </mc:Choice>
        <mc:Fallback xmlns="">
          <p:sp>
            <p:nvSpPr>
              <p:cNvPr id="10243" name="Object 3"/>
              <p:cNvSpPr txBox="1">
                <a:spLocks noRot="1" noChangeAspect="1" noMove="1" noResize="1" noEditPoints="1" noAdjustHandles="1" noChangeArrowheads="1" noChangeShapeType="1" noTextEdit="1"/>
              </p:cNvSpPr>
              <p:nvPr/>
            </p:nvSpPr>
            <p:spPr bwMode="auto">
              <a:xfrm>
                <a:off x="457200" y="2044700"/>
                <a:ext cx="3657600" cy="850900"/>
              </a:xfrm>
              <a:prstGeom prst="rect">
                <a:avLst/>
              </a:prstGeom>
              <a:blipFill>
                <a:blip r:embed="rId3"/>
                <a:stretch>
                  <a:fillRect b="-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44" name="Object 4"/>
              <p:cNvSpPr txBox="1"/>
              <p:nvPr/>
            </p:nvSpPr>
            <p:spPr bwMode="auto">
              <a:xfrm>
                <a:off x="457200" y="4267200"/>
                <a:ext cx="2971800"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den>
                      </m:f>
                    </m:oMath>
                  </m:oMathPara>
                </a14:m>
                <a:endParaRPr lang="en-GB" sz="2800" dirty="0"/>
              </a:p>
            </p:txBody>
          </p:sp>
        </mc:Choice>
        <mc:Fallback xmlns="">
          <p:sp>
            <p:nvSpPr>
              <p:cNvPr id="10244" name="Object 4"/>
              <p:cNvSpPr txBox="1">
                <a:spLocks noRot="1" noChangeAspect="1" noMove="1" noResize="1" noEditPoints="1" noAdjustHandles="1" noChangeArrowheads="1" noChangeShapeType="1" noTextEdit="1"/>
              </p:cNvSpPr>
              <p:nvPr/>
            </p:nvSpPr>
            <p:spPr bwMode="auto">
              <a:xfrm>
                <a:off x="457200" y="4267200"/>
                <a:ext cx="2971800" cy="9525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Object 3"/>
              <p:cNvSpPr txBox="1"/>
              <p:nvPr/>
            </p:nvSpPr>
            <p:spPr bwMode="auto">
              <a:xfrm>
                <a:off x="457200" y="3200400"/>
                <a:ext cx="3505200" cy="838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𝑌</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2" name="Object 3"/>
              <p:cNvSpPr txBox="1">
                <a:spLocks noRot="1" noChangeAspect="1" noMove="1" noResize="1" noEditPoints="1" noAdjustHandles="1" noChangeArrowheads="1" noChangeShapeType="1" noTextEdit="1"/>
              </p:cNvSpPr>
              <p:nvPr/>
            </p:nvSpPr>
            <p:spPr bwMode="auto">
              <a:xfrm>
                <a:off x="457200" y="3200400"/>
                <a:ext cx="3505200" cy="838200"/>
              </a:xfrm>
              <a:prstGeom prst="rect">
                <a:avLst/>
              </a:prstGeom>
              <a:blipFill>
                <a:blip r:embed="rId5"/>
                <a:stretch>
                  <a:fillRect b="-2174"/>
                </a:stretch>
              </a:blipFill>
            </p:spPr>
            <p:txBody>
              <a:bodyPr/>
              <a:lstStyle/>
              <a:p>
                <a:r>
                  <a:rPr lang="en-GB">
                    <a:noFill/>
                  </a:rPr>
                  <a:t> </a:t>
                </a:r>
              </a:p>
            </p:txBody>
          </p:sp>
        </mc:Fallback>
      </mc:AlternateContent>
      <p:sp>
        <p:nvSpPr>
          <p:cNvPr id="3" name="TextBox 2"/>
          <p:cNvSpPr txBox="1"/>
          <p:nvPr/>
        </p:nvSpPr>
        <p:spPr>
          <a:xfrm>
            <a:off x="4391520" y="1826740"/>
            <a:ext cx="4752480" cy="2246769"/>
          </a:xfrm>
          <a:prstGeom prst="rect">
            <a:avLst/>
          </a:prstGeom>
          <a:noFill/>
        </p:spPr>
        <p:txBody>
          <a:bodyPr wrap="square" rtlCol="0">
            <a:spAutoFit/>
          </a:bodyPr>
          <a:lstStyle/>
          <a:p>
            <a:r>
              <a:rPr lang="en-GB" sz="2800" dirty="0">
                <a:latin typeface="Candara" panose="020E0502030303020204" pitchFamily="34" charset="0"/>
              </a:rPr>
              <a:t>For example, the workers</a:t>
            </a:r>
          </a:p>
          <a:p>
            <a:r>
              <a:rPr lang="en-GB" sz="2800" dirty="0">
                <a:latin typeface="Candara" panose="020E0502030303020204" pitchFamily="34" charset="0"/>
              </a:rPr>
              <a:t>of factory Y cause</a:t>
            </a:r>
          </a:p>
          <a:p>
            <a:r>
              <a:rPr lang="en-GB" sz="2800" dirty="0">
                <a:latin typeface="Candara" panose="020E0502030303020204" pitchFamily="34" charset="0"/>
              </a:rPr>
              <a:t>congestion that hinders</a:t>
            </a:r>
          </a:p>
          <a:p>
            <a:r>
              <a:rPr lang="en-GB" sz="2800" dirty="0">
                <a:latin typeface="Candara" panose="020E0502030303020204" pitchFamily="34" charset="0"/>
              </a:rPr>
              <a:t>the driverless car of transport</a:t>
            </a:r>
          </a:p>
          <a:p>
            <a:r>
              <a:rPr lang="en-GB" sz="2800" dirty="0">
                <a:latin typeface="Candara" panose="020E0502030303020204" pitchFamily="34" charset="0"/>
              </a:rPr>
              <a:t>company X</a:t>
            </a:r>
            <a:r>
              <a:rPr lang="en-GB" sz="2800" dirty="0">
                <a:latin typeface="Comic Sans MS" panose="030F0702030302020204" pitchFamily="66"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Joint Optimisation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0245" name="Object 5"/>
              <p:cNvSpPr txBox="1"/>
              <p:nvPr/>
            </p:nvSpPr>
            <p:spPr bwMode="auto">
              <a:xfrm>
                <a:off x="685800" y="1219200"/>
                <a:ext cx="7772400" cy="457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𝑌</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𝐿</m:t>
                      </m:r>
                    </m:oMath>
                  </m:oMathPara>
                </a14:m>
                <a:endParaRPr lang="en-GB" dirty="0"/>
              </a:p>
            </p:txBody>
          </p:sp>
        </mc:Choice>
        <mc:Fallback xmlns="">
          <p:sp>
            <p:nvSpPr>
              <p:cNvPr id="10245" name="Object 5"/>
              <p:cNvSpPr txBox="1">
                <a:spLocks noRot="1" noChangeAspect="1" noMove="1" noResize="1" noEditPoints="1" noAdjustHandles="1" noChangeArrowheads="1" noChangeShapeType="1" noTextEdit="1"/>
              </p:cNvSpPr>
              <p:nvPr/>
            </p:nvSpPr>
            <p:spPr bwMode="auto">
              <a:xfrm>
                <a:off x="685800" y="1219200"/>
                <a:ext cx="7772400" cy="457200"/>
              </a:xfrm>
              <a:prstGeom prst="rect">
                <a:avLst/>
              </a:prstGeom>
              <a:blipFill>
                <a:blip r:embed="rId2"/>
                <a:stretch>
                  <a:fillRect b="-2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46" name="Object 6"/>
              <p:cNvSpPr txBox="1"/>
              <p:nvPr/>
            </p:nvSpPr>
            <p:spPr bwMode="auto">
              <a:xfrm>
                <a:off x="685800" y="1981200"/>
                <a:ext cx="5168900" cy="8509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10246" name="Object 6"/>
              <p:cNvSpPr txBox="1">
                <a:spLocks noRot="1" noChangeAspect="1" noMove="1" noResize="1" noEditPoints="1" noAdjustHandles="1" noChangeArrowheads="1" noChangeShapeType="1" noTextEdit="1"/>
              </p:cNvSpPr>
              <p:nvPr/>
            </p:nvSpPr>
            <p:spPr bwMode="auto">
              <a:xfrm>
                <a:off x="685800" y="1981200"/>
                <a:ext cx="5168900" cy="850900"/>
              </a:xfrm>
              <a:prstGeom prst="rect">
                <a:avLst/>
              </a:prstGeom>
              <a:blipFill>
                <a:blip r:embed="rId3"/>
                <a:stretch>
                  <a:fillRect b="-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47" name="Object 7"/>
              <p:cNvSpPr txBox="1"/>
              <p:nvPr/>
            </p:nvSpPr>
            <p:spPr bwMode="auto">
              <a:xfrm>
                <a:off x="660400" y="4419600"/>
                <a:ext cx="6578600"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𝑀</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𝐿</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den>
                      </m:f>
                    </m:oMath>
                  </m:oMathPara>
                </a14:m>
                <a:endParaRPr lang="en-GB" sz="2800" dirty="0"/>
              </a:p>
            </p:txBody>
          </p:sp>
        </mc:Choice>
        <mc:Fallback xmlns="">
          <p:sp>
            <p:nvSpPr>
              <p:cNvPr id="10247" name="Object 7"/>
              <p:cNvSpPr txBox="1">
                <a:spLocks noRot="1" noChangeAspect="1" noMove="1" noResize="1" noEditPoints="1" noAdjustHandles="1" noChangeArrowheads="1" noChangeShapeType="1" noTextEdit="1"/>
              </p:cNvSpPr>
              <p:nvPr/>
            </p:nvSpPr>
            <p:spPr bwMode="auto">
              <a:xfrm>
                <a:off x="660400" y="4419600"/>
                <a:ext cx="6578600" cy="9525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752" name="Object 6"/>
              <p:cNvSpPr txBox="1"/>
              <p:nvPr/>
            </p:nvSpPr>
            <p:spPr bwMode="auto">
              <a:xfrm>
                <a:off x="609600" y="3200400"/>
                <a:ext cx="6934200" cy="863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𝑋</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f>
                        <m:fPr>
                          <m:ctrlPr>
                            <a:rPr lang="en-GB" sz="2800" i="1">
                              <a:solidFill>
                                <a:srgbClr val="000000"/>
                              </a:solidFill>
                              <a:latin typeface="Cambria Math" panose="02040503050406030204" pitchFamily="18" charset="0"/>
                            </a:rPr>
                          </m:ctrlPr>
                        </m:fPr>
                        <m:num>
                          <m:r>
                            <m:rPr>
                              <m:sty m:val="p"/>
                            </m:rPr>
                            <a:rPr lang="en-GB" sz="2800" i="0">
                              <a:solidFill>
                                <a:srgbClr val="000000"/>
                              </a:solidFill>
                              <a:latin typeface="Cambria Math" panose="02040503050406030204" pitchFamily="18" charset="0"/>
                            </a:rPr>
                            <m:t>d</m:t>
                          </m:r>
                          <m:r>
                            <a:rPr lang="en-GB" sz="2800" i="1">
                              <a:solidFill>
                                <a:srgbClr val="000000"/>
                              </a:solidFill>
                              <a:latin typeface="Cambria Math" panose="02040503050406030204" pitchFamily="18" charset="0"/>
                            </a:rPr>
                            <m:t>𝑀</m:t>
                          </m:r>
                        </m:num>
                        <m:den>
                          <m:r>
                            <m:rPr>
                              <m:sty m:val="p"/>
                            </m:rPr>
                            <a:rPr lang="en-GB" sz="2800" i="0">
                              <a:solidFill>
                                <a:srgbClr val="000000"/>
                              </a:solidFill>
                              <a:latin typeface="Cambria Math" panose="02040503050406030204" pitchFamily="18" charset="0"/>
                            </a:rPr>
                            <m:t>d</m:t>
                          </m:r>
                          <m:r>
                            <a:rPr lang="en-GB" sz="2800" i="1">
                              <a:solidFill>
                                <a:srgbClr val="000000"/>
                              </a:solidFill>
                              <a:latin typeface="Cambria Math" panose="02040503050406030204" pitchFamily="18" charset="0"/>
                            </a:rPr>
                            <m:t>𝐿</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31752" name="Object 6"/>
              <p:cNvSpPr txBox="1">
                <a:spLocks noRot="1" noChangeAspect="1" noMove="1" noResize="1" noEditPoints="1" noAdjustHandles="1" noChangeArrowheads="1" noChangeShapeType="1" noTextEdit="1"/>
              </p:cNvSpPr>
              <p:nvPr/>
            </p:nvSpPr>
            <p:spPr bwMode="auto">
              <a:xfrm>
                <a:off x="609600" y="3200400"/>
                <a:ext cx="6934200" cy="863600"/>
              </a:xfrm>
              <a:prstGeom prst="rect">
                <a:avLst/>
              </a:prstGeom>
              <a:blipFill>
                <a:blip r:embed="rId5"/>
                <a:stretch>
                  <a:fillRect/>
                </a:stretch>
              </a:blipFill>
            </p:spPr>
            <p:txBody>
              <a:bodyPr/>
              <a:lstStyle/>
              <a:p>
                <a:r>
                  <a:rPr lang="en-GB">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Individual Optimisation with Tax</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1266" name="Object 2"/>
              <p:cNvSpPr txBox="1"/>
              <p:nvPr/>
            </p:nvSpPr>
            <p:spPr bwMode="auto">
              <a:xfrm>
                <a:off x="381000" y="1042138"/>
                <a:ext cx="8305800" cy="457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𝑌</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𝐿</m:t>
                      </m:r>
                      <m:r>
                        <a:rPr lang="en-GB" sz="2800" i="1">
                          <a:solidFill>
                            <a:srgbClr val="FF0000"/>
                          </a:solidFill>
                          <a:latin typeface="Cambria Math" panose="02040503050406030204" pitchFamily="18" charset="0"/>
                        </a:rPr>
                        <m:t>−</m:t>
                      </m:r>
                      <m:r>
                        <a:rPr lang="en-GB" sz="2800" i="1">
                          <a:solidFill>
                            <a:srgbClr val="FF0000"/>
                          </a:solidFill>
                          <a:latin typeface="Cambria Math" panose="02040503050406030204" pitchFamily="18" charset="0"/>
                        </a:rPr>
                        <m:t>𝜏</m:t>
                      </m:r>
                      <m:r>
                        <a:rPr lang="en-GB" sz="2800" i="1">
                          <a:solidFill>
                            <a:srgbClr val="FF0000"/>
                          </a:solidFill>
                          <a:latin typeface="Cambria Math" panose="02040503050406030204" pitchFamily="18" charset="0"/>
                        </a:rPr>
                        <m:t>𝐿</m:t>
                      </m:r>
                    </m:oMath>
                  </m:oMathPara>
                </a14:m>
                <a:endParaRPr lang="en-GB" sz="2800" dirty="0"/>
              </a:p>
            </p:txBody>
          </p:sp>
        </mc:Choice>
        <mc:Fallback xmlns="">
          <p:sp>
            <p:nvSpPr>
              <p:cNvPr id="11266" name="Object 2"/>
              <p:cNvSpPr txBox="1">
                <a:spLocks noRot="1" noChangeAspect="1" noMove="1" noResize="1" noEditPoints="1" noAdjustHandles="1" noChangeArrowheads="1" noChangeShapeType="1" noTextEdit="1"/>
              </p:cNvSpPr>
              <p:nvPr/>
            </p:nvSpPr>
            <p:spPr bwMode="auto">
              <a:xfrm>
                <a:off x="381000" y="1042138"/>
                <a:ext cx="8305800" cy="457200"/>
              </a:xfrm>
              <a:prstGeom prst="rect">
                <a:avLst/>
              </a:prstGeom>
              <a:blipFill>
                <a:blip r:embed="rId2"/>
                <a:stretch>
                  <a:fillRect b="-2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267" name="Object 3"/>
              <p:cNvSpPr txBox="1"/>
              <p:nvPr/>
            </p:nvSpPr>
            <p:spPr bwMode="auto">
              <a:xfrm>
                <a:off x="381000" y="1676400"/>
                <a:ext cx="4445000" cy="8509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11267" name="Object 3"/>
              <p:cNvSpPr txBox="1">
                <a:spLocks noRot="1" noChangeAspect="1" noMove="1" noResize="1" noEditPoints="1" noAdjustHandles="1" noChangeArrowheads="1" noChangeShapeType="1" noTextEdit="1"/>
              </p:cNvSpPr>
              <p:nvPr/>
            </p:nvSpPr>
            <p:spPr bwMode="auto">
              <a:xfrm>
                <a:off x="381000" y="1676400"/>
                <a:ext cx="4445000" cy="850900"/>
              </a:xfrm>
              <a:prstGeom prst="rect">
                <a:avLst/>
              </a:prstGeom>
              <a:blipFill>
                <a:blip r:embed="rId3"/>
                <a:stretch>
                  <a:fillRect b="-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268" name="Object 4"/>
              <p:cNvSpPr txBox="1"/>
              <p:nvPr/>
            </p:nvSpPr>
            <p:spPr bwMode="auto">
              <a:xfrm>
                <a:off x="378941" y="3731475"/>
                <a:ext cx="3962400"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FF0000"/>
                              </a:solidFill>
                              <a:latin typeface="Cambria Math" panose="02040503050406030204" pitchFamily="18" charset="0"/>
                            </a:rPr>
                            <m:t>−</m:t>
                          </m:r>
                          <m:r>
                            <a:rPr lang="en-GB" sz="2800" i="1">
                              <a:solidFill>
                                <a:srgbClr val="FF0000"/>
                              </a:solidFill>
                              <a:latin typeface="Cambria Math" panose="02040503050406030204" pitchFamily="18" charset="0"/>
                            </a:rPr>
                            <m:t>𝜏</m:t>
                          </m:r>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den>
                      </m:f>
                    </m:oMath>
                  </m:oMathPara>
                </a14:m>
                <a:endParaRPr lang="en-GB" dirty="0"/>
              </a:p>
            </p:txBody>
          </p:sp>
        </mc:Choice>
        <mc:Fallback xmlns="">
          <p:sp>
            <p:nvSpPr>
              <p:cNvPr id="11268" name="Object 4"/>
              <p:cNvSpPr txBox="1">
                <a:spLocks noRot="1" noChangeAspect="1" noMove="1" noResize="1" noEditPoints="1" noAdjustHandles="1" noChangeArrowheads="1" noChangeShapeType="1" noTextEdit="1"/>
              </p:cNvSpPr>
              <p:nvPr/>
            </p:nvSpPr>
            <p:spPr bwMode="auto">
              <a:xfrm>
                <a:off x="378941" y="3731475"/>
                <a:ext cx="3962400" cy="9525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269" name="Object 5"/>
              <p:cNvSpPr txBox="1"/>
              <p:nvPr/>
            </p:nvSpPr>
            <p:spPr bwMode="auto">
              <a:xfrm>
                <a:off x="378940" y="5361036"/>
                <a:ext cx="7850659"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𝑀</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𝐿</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den>
                      </m:f>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𝜏</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𝑀</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𝐿</m:t>
                          </m:r>
                        </m:sub>
                      </m:sSub>
                    </m:oMath>
                  </m:oMathPara>
                </a14:m>
                <a:endParaRPr lang="en-GB" sz="2800" dirty="0"/>
              </a:p>
            </p:txBody>
          </p:sp>
        </mc:Choice>
        <mc:Fallback xmlns="">
          <p:sp>
            <p:nvSpPr>
              <p:cNvPr id="11269" name="Object 5"/>
              <p:cNvSpPr txBox="1">
                <a:spLocks noRot="1" noChangeAspect="1" noMove="1" noResize="1" noEditPoints="1" noAdjustHandles="1" noChangeArrowheads="1" noChangeShapeType="1" noTextEdit="1"/>
              </p:cNvSpPr>
              <p:nvPr/>
            </p:nvSpPr>
            <p:spPr bwMode="auto">
              <a:xfrm>
                <a:off x="378940" y="5361036"/>
                <a:ext cx="7850659" cy="952500"/>
              </a:xfrm>
              <a:prstGeom prst="rect">
                <a:avLst/>
              </a:prstGeom>
              <a:blipFill>
                <a:blip r:embed="rId5"/>
                <a:stretch>
                  <a:fillRect/>
                </a:stretch>
              </a:blipFill>
            </p:spPr>
            <p:txBody>
              <a:bodyPr/>
              <a:lstStyle/>
              <a:p>
                <a:r>
                  <a:rPr lang="en-GB">
                    <a:noFill/>
                  </a:rPr>
                  <a:t> </a:t>
                </a:r>
              </a:p>
            </p:txBody>
          </p:sp>
        </mc:Fallback>
      </mc:AlternateContent>
      <p:sp>
        <p:nvSpPr>
          <p:cNvPr id="11271" name="Text Box 9"/>
          <p:cNvSpPr txBox="1">
            <a:spLocks noChangeArrowheads="1"/>
          </p:cNvSpPr>
          <p:nvPr/>
        </p:nvSpPr>
        <p:spPr bwMode="auto">
          <a:xfrm>
            <a:off x="378941" y="4718984"/>
            <a:ext cx="2919389" cy="523220"/>
          </a:xfrm>
          <a:prstGeom prst="rect">
            <a:avLst/>
          </a:prstGeom>
          <a:noFill/>
          <a:ln w="9525">
            <a:noFill/>
            <a:miter lim="800000"/>
            <a:headEnd/>
            <a:tailEnd/>
          </a:ln>
        </p:spPr>
        <p:txBody>
          <a:bodyPr wrap="none">
            <a:spAutoFit/>
          </a:bodyPr>
          <a:lstStyle/>
          <a:p>
            <a:r>
              <a:rPr lang="de-DE" sz="2800" dirty="0">
                <a:latin typeface="Candara" panose="020E0502030303020204" pitchFamily="34" charset="0"/>
              </a:rPr>
              <a:t>Joint optimisation</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 name="Object 3"/>
              <p:cNvSpPr txBox="1"/>
              <p:nvPr/>
            </p:nvSpPr>
            <p:spPr bwMode="auto">
              <a:xfrm>
                <a:off x="381000" y="2757087"/>
                <a:ext cx="5181600"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𝑌</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FF0000"/>
                          </a:solidFill>
                          <a:latin typeface="Cambria Math" panose="02040503050406030204" pitchFamily="18" charset="0"/>
                        </a:rPr>
                        <m:t>−</m:t>
                      </m:r>
                      <m:r>
                        <a:rPr lang="en-GB" sz="2800" i="1">
                          <a:solidFill>
                            <a:srgbClr val="FF0000"/>
                          </a:solidFill>
                          <a:latin typeface="Cambria Math" panose="02040503050406030204" pitchFamily="18" charset="0"/>
                        </a:rPr>
                        <m:t>𝜏</m:t>
                      </m:r>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2" name="Object 3"/>
              <p:cNvSpPr txBox="1">
                <a:spLocks noRot="1" noChangeAspect="1" noMove="1" noResize="1" noEditPoints="1" noAdjustHandles="1" noChangeArrowheads="1" noChangeShapeType="1" noTextEdit="1"/>
              </p:cNvSpPr>
              <p:nvPr/>
            </p:nvSpPr>
            <p:spPr bwMode="auto">
              <a:xfrm>
                <a:off x="381000" y="2757087"/>
                <a:ext cx="5181600" cy="952500"/>
              </a:xfrm>
              <a:prstGeom prst="rect">
                <a:avLst/>
              </a:prstGeom>
              <a:blipFill>
                <a:blip r:embed="rId6"/>
                <a:stretch>
                  <a:fillRect/>
                </a:stretch>
              </a:blipFill>
            </p:spPr>
            <p:txBody>
              <a:bodyPr/>
              <a:lstStyle/>
              <a:p>
                <a:r>
                  <a:rPr lang="en-GB">
                    <a:noFill/>
                  </a:rPr>
                  <a:t> </a:t>
                </a:r>
              </a:p>
            </p:txBody>
          </p:sp>
        </mc:Fallback>
      </mc:AlternateContent>
      <p:sp>
        <p:nvSpPr>
          <p:cNvPr id="3" name="Down Arrow Callout 2"/>
          <p:cNvSpPr/>
          <p:nvPr/>
        </p:nvSpPr>
        <p:spPr>
          <a:xfrm>
            <a:off x="5181600" y="4346223"/>
            <a:ext cx="1143000" cy="1316950"/>
          </a:xfrm>
          <a:prstGeom prst="downArrowCallout">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a:solidFill>
                  <a:srgbClr val="FF0000"/>
                </a:solidFill>
                <a:latin typeface="Candara" panose="020E0502030303020204" pitchFamily="34" charset="0"/>
              </a:rPr>
              <a:t>Pigou tax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558988" y="4807390"/>
            <a:ext cx="1585012" cy="2050610"/>
          </a:xfrm>
          <a:prstGeom prst="rect">
            <a:avLst/>
          </a:prstGeom>
        </p:spPr>
      </p:pic>
      <p:sp>
        <p:nvSpPr>
          <p:cNvPr id="1945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Pigou Tax</a:t>
            </a:r>
            <a:endParaRPr lang="en-GB" sz="3600" dirty="0">
              <a:latin typeface="Candara" panose="020E0502030303020204" pitchFamily="34" charset="0"/>
            </a:endParaRPr>
          </a:p>
        </p:txBody>
      </p:sp>
      <p:sp>
        <p:nvSpPr>
          <p:cNvPr id="19459"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That tax that exactly restores the social optimum (</a:t>
            </a:r>
            <a:r>
              <a:rPr lang="de-DE" sz="2800" i="1" dirty="0">
                <a:solidFill>
                  <a:srgbClr val="FF0000"/>
                </a:solidFill>
                <a:latin typeface="Candara" panose="020E0502030303020204" pitchFamily="34" charset="0"/>
              </a:rPr>
              <a:t>τ=P</a:t>
            </a:r>
            <a:r>
              <a:rPr lang="de-DE" sz="2800" i="1" baseline="-25000" dirty="0">
                <a:solidFill>
                  <a:srgbClr val="FF0000"/>
                </a:solidFill>
                <a:latin typeface="Candara" panose="020E0502030303020204" pitchFamily="34" charset="0"/>
              </a:rPr>
              <a:t>X</a:t>
            </a:r>
            <a:r>
              <a:rPr lang="de-DE" sz="2800" i="1" dirty="0">
                <a:solidFill>
                  <a:srgbClr val="FF0000"/>
                </a:solidFill>
                <a:latin typeface="Candara" panose="020E0502030303020204" pitchFamily="34" charset="0"/>
              </a:rPr>
              <a:t>X</a:t>
            </a:r>
            <a:r>
              <a:rPr lang="de-DE" sz="2800" i="1" baseline="-25000" dirty="0">
                <a:solidFill>
                  <a:srgbClr val="FF0000"/>
                </a:solidFill>
                <a:latin typeface="Candara" panose="020E0502030303020204" pitchFamily="34" charset="0"/>
              </a:rPr>
              <a:t>M</a:t>
            </a:r>
            <a:r>
              <a:rPr lang="de-DE" sz="2800" i="1" dirty="0">
                <a:solidFill>
                  <a:srgbClr val="FF0000"/>
                </a:solidFill>
                <a:latin typeface="Candara" panose="020E0502030303020204" pitchFamily="34" charset="0"/>
              </a:rPr>
              <a:t>M</a:t>
            </a:r>
            <a:r>
              <a:rPr lang="de-DE" sz="2800" i="1" baseline="-25000" dirty="0">
                <a:solidFill>
                  <a:srgbClr val="FF0000"/>
                </a:solidFill>
                <a:latin typeface="Candara" panose="020E0502030303020204" pitchFamily="34" charset="0"/>
              </a:rPr>
              <a:t>L</a:t>
            </a:r>
            <a:r>
              <a:rPr lang="de-DE" sz="2800" dirty="0">
                <a:latin typeface="Candara" panose="020E0502030303020204" pitchFamily="34" charset="0"/>
              </a:rPr>
              <a:t>) in case of externalities is known as the Pigou tax</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7772400" cy="4114800"/>
          </a:xfrm>
        </p:spPr>
        <p:txBody>
          <a:bodyPr/>
          <a:lstStyle/>
          <a:p>
            <a:pPr marL="0" indent="0">
              <a:buNone/>
            </a:pPr>
            <a:r>
              <a:rPr lang="en-GB" sz="1600" dirty="0">
                <a:latin typeface="Candara" panose="020E0502030303020204" pitchFamily="34" charset="0"/>
              </a:rPr>
              <a:t>If the amount of investment in any industry was carried exactly to the point at which the value of the marginal social net product there is equal to the central value of marginal social net products, the national dividend, so far as that industry is concerned, would be maximised. Disregarding the possibility of multiple maximum positions, I propose, for convenience, to call the investment that would then be made in the industry the ideal investment and the output that would be obtained the ideal output.</a:t>
            </a:r>
          </a:p>
          <a:p>
            <a:pPr marL="0" indent="0">
              <a:buNone/>
            </a:pPr>
            <a:r>
              <a:rPr lang="en-GB" sz="1600" dirty="0">
                <a:latin typeface="Candara" panose="020E0502030303020204" pitchFamily="34" charset="0"/>
              </a:rPr>
              <a:t>Under conditions of simple competition, if in any industry the value of the marginal social net product of investment is greater than the value of the marginal private net product, this implies that the output obtained is less than the ideal output: if the value of the marginal social net product is less than the value of the marginal private net product, this implies that the output obtained is greater than the ideal output.</a:t>
            </a:r>
          </a:p>
          <a:p>
            <a:pPr marL="0" indent="0">
              <a:buNone/>
            </a:pPr>
            <a:r>
              <a:rPr lang="en-GB" sz="1600" dirty="0">
                <a:latin typeface="Candara" panose="020E0502030303020204" pitchFamily="34" charset="0"/>
              </a:rPr>
              <a:t>It follows that, under conditions of simple competition, for every industry in which the value of the marginal social net product is greater than that of the marginal private net product, there will be certain rates of bounty, the granting of which by the State would modify output in such a way as to make the value of the marginal social net product there more nearly equal to the value of the marginal social net product of resources in general, thus –  provided that the funds for the bounty can be raised by a mere transfer that does not inflict any indirect injury on production – increasing the size of the national dividend and the sum of economic welfare; and there will be one rate of bounty, the granting of which would have the optimum effect in this respect.</a:t>
            </a:r>
          </a:p>
          <a:p>
            <a:pPr marL="0" indent="0">
              <a:buNone/>
            </a:pPr>
            <a:r>
              <a:rPr lang="en-GB" sz="1600" dirty="0">
                <a:latin typeface="Candara" panose="020E0502030303020204" pitchFamily="34" charset="0"/>
              </a:rPr>
              <a:t>In like manner, for every industry in which the value of the marginal social net product is less than that of the marginal private net product, there will be certain rates of tax, the imposition of which by the State would increase the size of the national dividend and increase economic welfare; and one rate of tax, which would have the optimum effect in this respect.</a:t>
            </a:r>
          </a:p>
        </p:txBody>
      </p:sp>
    </p:spTree>
    <p:extLst>
      <p:ext uri="{BB962C8B-B14F-4D97-AF65-F5344CB8AC3E}">
        <p14:creationId xmlns:p14="http://schemas.microsoft.com/office/powerpoint/2010/main" val="1520371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558988" y="4807390"/>
            <a:ext cx="1585012" cy="2050610"/>
          </a:xfrm>
          <a:prstGeom prst="rect">
            <a:avLst/>
          </a:prstGeom>
        </p:spPr>
      </p:pic>
      <p:sp>
        <p:nvSpPr>
          <p:cNvPr id="1945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Pigou Tax</a:t>
            </a:r>
            <a:endParaRPr lang="en-GB" sz="3600" dirty="0">
              <a:latin typeface="Candara" panose="020E0502030303020204" pitchFamily="34" charset="0"/>
            </a:endParaRPr>
          </a:p>
        </p:txBody>
      </p:sp>
      <p:sp>
        <p:nvSpPr>
          <p:cNvPr id="19459"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That tax that exactly restores the social optimum (</a:t>
            </a:r>
            <a:r>
              <a:rPr lang="de-DE" sz="2800" i="1" dirty="0">
                <a:solidFill>
                  <a:srgbClr val="FF0000"/>
                </a:solidFill>
                <a:latin typeface="Candara" panose="020E0502030303020204" pitchFamily="34" charset="0"/>
              </a:rPr>
              <a:t>τ=P</a:t>
            </a:r>
            <a:r>
              <a:rPr lang="de-DE" sz="2800" i="1" baseline="-25000" dirty="0">
                <a:solidFill>
                  <a:srgbClr val="FF0000"/>
                </a:solidFill>
                <a:latin typeface="Candara" panose="020E0502030303020204" pitchFamily="34" charset="0"/>
              </a:rPr>
              <a:t>X</a:t>
            </a:r>
            <a:r>
              <a:rPr lang="de-DE" sz="2800" i="1" dirty="0">
                <a:solidFill>
                  <a:srgbClr val="FF0000"/>
                </a:solidFill>
                <a:latin typeface="Candara" panose="020E0502030303020204" pitchFamily="34" charset="0"/>
              </a:rPr>
              <a:t>X</a:t>
            </a:r>
            <a:r>
              <a:rPr lang="de-DE" sz="2800" i="1" baseline="-25000" dirty="0">
                <a:solidFill>
                  <a:srgbClr val="FF0000"/>
                </a:solidFill>
                <a:latin typeface="Candara" panose="020E0502030303020204" pitchFamily="34" charset="0"/>
              </a:rPr>
              <a:t>M</a:t>
            </a:r>
            <a:r>
              <a:rPr lang="de-DE" sz="2800" i="1" dirty="0">
                <a:solidFill>
                  <a:srgbClr val="FF0000"/>
                </a:solidFill>
                <a:latin typeface="Candara" panose="020E0502030303020204" pitchFamily="34" charset="0"/>
              </a:rPr>
              <a:t>M</a:t>
            </a:r>
            <a:r>
              <a:rPr lang="de-DE" sz="2800" i="1" baseline="-25000" dirty="0">
                <a:solidFill>
                  <a:srgbClr val="FF0000"/>
                </a:solidFill>
                <a:latin typeface="Candara" panose="020E0502030303020204" pitchFamily="34" charset="0"/>
              </a:rPr>
              <a:t>L</a:t>
            </a:r>
            <a:r>
              <a:rPr lang="de-DE" sz="2800" dirty="0">
                <a:latin typeface="Candara" panose="020E0502030303020204" pitchFamily="34" charset="0"/>
              </a:rPr>
              <a:t>) in case of externalities is known as the Pigou tax</a:t>
            </a:r>
          </a:p>
          <a:p>
            <a:r>
              <a:rPr lang="de-DE" sz="2800" dirty="0">
                <a:latin typeface="Candara" panose="020E0502030303020204" pitchFamily="34" charset="0"/>
              </a:rPr>
              <a:t>Note that this is frequently referred to as the polluter pays principle</a:t>
            </a:r>
          </a:p>
          <a:p>
            <a:r>
              <a:rPr lang="de-DE" sz="2800" dirty="0">
                <a:latin typeface="Candara" panose="020E0502030303020204" pitchFamily="34" charset="0"/>
              </a:rPr>
              <a:t>Note also that this is not the same as compensation – firstly, the tax is paid to the government, not the victim – secondly, it is compensation at the margin</a:t>
            </a:r>
            <a:endParaRPr lang="en-GB" sz="2800" dirty="0">
              <a:latin typeface="Candara" panose="020E0502030303020204" pitchFamily="34" charset="0"/>
            </a:endParaRPr>
          </a:p>
        </p:txBody>
      </p:sp>
    </p:spTree>
    <p:extLst>
      <p:ext uri="{BB962C8B-B14F-4D97-AF65-F5344CB8AC3E}">
        <p14:creationId xmlns:p14="http://schemas.microsoft.com/office/powerpoint/2010/main" val="853052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GB" sz="4000" dirty="0">
                <a:latin typeface="Candara" panose="020E0502030303020204" pitchFamily="34" charset="0"/>
              </a:rPr>
              <a:t>Externalities and public goods</a:t>
            </a:r>
          </a:p>
        </p:txBody>
      </p:sp>
      <p:sp>
        <p:nvSpPr>
          <p:cNvPr id="14339" name="Rectangle 3"/>
          <p:cNvSpPr>
            <a:spLocks noGrp="1" noChangeArrowheads="1"/>
          </p:cNvSpPr>
          <p:nvPr>
            <p:ph type="body" idx="1"/>
          </p:nvPr>
        </p:nvSpPr>
        <p:spPr>
          <a:xfrm>
            <a:off x="685800" y="1474573"/>
            <a:ext cx="7772400" cy="4114800"/>
          </a:xfrm>
        </p:spPr>
        <p:txBody>
          <a:bodyPr/>
          <a:lstStyle/>
          <a:p>
            <a:pPr>
              <a:lnSpc>
                <a:spcPct val="90000"/>
              </a:lnSpc>
            </a:pPr>
            <a:r>
              <a:rPr lang="en-GB" sz="2800" dirty="0">
                <a:latin typeface="Candara" panose="020E0502030303020204" pitchFamily="34" charset="0"/>
              </a:rPr>
              <a:t>Efficiency and optimality</a:t>
            </a:r>
          </a:p>
          <a:p>
            <a:pPr lvl="1">
              <a:lnSpc>
                <a:spcPct val="90000"/>
              </a:lnSpc>
            </a:pPr>
            <a:r>
              <a:rPr lang="en-GB" sz="2400" dirty="0">
                <a:latin typeface="Candara" panose="020E0502030303020204" pitchFamily="34" charset="0"/>
              </a:rPr>
              <a:t>Static efficiency</a:t>
            </a:r>
          </a:p>
          <a:p>
            <a:pPr lvl="1">
              <a:lnSpc>
                <a:spcPct val="90000"/>
              </a:lnSpc>
            </a:pPr>
            <a:r>
              <a:rPr lang="en-GB" sz="2400" dirty="0">
                <a:latin typeface="Candara" panose="020E0502030303020204" pitchFamily="34" charset="0"/>
              </a:rPr>
              <a:t>Optimality</a:t>
            </a:r>
          </a:p>
          <a:p>
            <a:pPr lvl="1">
              <a:lnSpc>
                <a:spcPct val="90000"/>
              </a:lnSpc>
            </a:pPr>
            <a:r>
              <a:rPr lang="en-GB" sz="2400" dirty="0">
                <a:latin typeface="Candara" panose="020E0502030303020204" pitchFamily="34" charset="0"/>
              </a:rPr>
              <a:t>Market efficiency</a:t>
            </a:r>
          </a:p>
          <a:p>
            <a:pPr>
              <a:lnSpc>
                <a:spcPct val="90000"/>
              </a:lnSpc>
            </a:pPr>
            <a:r>
              <a:rPr lang="en-GB" sz="2800" dirty="0">
                <a:latin typeface="Candara" panose="020E0502030303020204" pitchFamily="34" charset="0"/>
              </a:rPr>
              <a:t>Market failure &amp; public policy</a:t>
            </a:r>
          </a:p>
          <a:p>
            <a:pPr lvl="1">
              <a:lnSpc>
                <a:spcPct val="90000"/>
              </a:lnSpc>
            </a:pPr>
            <a:r>
              <a:rPr lang="en-GB" sz="2400" dirty="0">
                <a:latin typeface="Candara" panose="020E0502030303020204" pitchFamily="34" charset="0"/>
              </a:rPr>
              <a:t>Externalities</a:t>
            </a:r>
          </a:p>
          <a:p>
            <a:pPr lvl="1">
              <a:lnSpc>
                <a:spcPct val="90000"/>
              </a:lnSpc>
            </a:pPr>
            <a:r>
              <a:rPr lang="en-GB" sz="2400" dirty="0" err="1">
                <a:latin typeface="Candara" panose="020E0502030303020204" pitchFamily="34" charset="0"/>
              </a:rPr>
              <a:t>Pigou</a:t>
            </a:r>
            <a:r>
              <a:rPr lang="en-GB" sz="2400" dirty="0">
                <a:latin typeface="Candara" panose="020E0502030303020204" pitchFamily="34" charset="0"/>
              </a:rPr>
              <a:t> taxes</a:t>
            </a:r>
          </a:p>
          <a:p>
            <a:pPr lvl="1">
              <a:lnSpc>
                <a:spcPct val="90000"/>
              </a:lnSpc>
            </a:pPr>
            <a:r>
              <a:rPr lang="en-GB" sz="2400" b="1" dirty="0">
                <a:latin typeface="Candara" panose="020E0502030303020204" pitchFamily="34" charset="0"/>
              </a:rPr>
              <a:t>Property rights</a:t>
            </a:r>
          </a:p>
          <a:p>
            <a:pPr lvl="1">
              <a:lnSpc>
                <a:spcPct val="90000"/>
              </a:lnSpc>
            </a:pPr>
            <a:r>
              <a:rPr lang="en-GB" sz="2400" b="1" dirty="0">
                <a:latin typeface="Candara" panose="020E0502030303020204" pitchFamily="34" charset="0"/>
              </a:rPr>
              <a:t>Public goods</a:t>
            </a:r>
          </a:p>
          <a:p>
            <a:pPr lvl="1">
              <a:lnSpc>
                <a:spcPct val="90000"/>
              </a:lnSpc>
            </a:pPr>
            <a:r>
              <a:rPr lang="en-GB" sz="2400" dirty="0">
                <a:latin typeface="Candara" panose="020E0502030303020204" pitchFamily="34" charset="0"/>
              </a:rPr>
              <a:t>Public goods and the market</a:t>
            </a:r>
          </a:p>
          <a:p>
            <a:pPr lvl="1">
              <a:lnSpc>
                <a:spcPct val="90000"/>
              </a:lnSpc>
            </a:pPr>
            <a:r>
              <a:rPr lang="en-GB" sz="2400" dirty="0">
                <a:latin typeface="Candara" panose="020E0502030303020204" pitchFamily="34" charset="0"/>
              </a:rPr>
              <a:t>Policy interventions</a:t>
            </a:r>
          </a:p>
        </p:txBody>
      </p:sp>
    </p:spTree>
    <p:extLst>
      <p:ext uri="{BB962C8B-B14F-4D97-AF65-F5344CB8AC3E}">
        <p14:creationId xmlns:p14="http://schemas.microsoft.com/office/powerpoint/2010/main" val="3019587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Property Rights</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Property is</a:t>
            </a:r>
          </a:p>
          <a:p>
            <a:pPr lvl="1">
              <a:lnSpc>
                <a:spcPct val="90000"/>
              </a:lnSpc>
            </a:pPr>
            <a:r>
              <a:rPr lang="de-DE" dirty="0">
                <a:latin typeface="Candara" panose="020E0502030303020204" pitchFamily="34" charset="0"/>
              </a:rPr>
              <a:t>The right to use</a:t>
            </a:r>
          </a:p>
          <a:p>
            <a:pPr lvl="1">
              <a:lnSpc>
                <a:spcPct val="90000"/>
              </a:lnSpc>
            </a:pPr>
            <a:r>
              <a:rPr lang="de-DE" dirty="0">
                <a:latin typeface="Candara" panose="020E0502030303020204" pitchFamily="34" charset="0"/>
              </a:rPr>
              <a:t>The right to exclude</a:t>
            </a:r>
          </a:p>
          <a:p>
            <a:pPr lvl="1">
              <a:lnSpc>
                <a:spcPct val="90000"/>
              </a:lnSpc>
            </a:pPr>
            <a:r>
              <a:rPr lang="de-DE" dirty="0">
                <a:latin typeface="Candara" panose="020E0502030303020204" pitchFamily="34" charset="0"/>
              </a:rPr>
              <a:t>The right to destroy</a:t>
            </a:r>
          </a:p>
          <a:p>
            <a:pPr>
              <a:lnSpc>
                <a:spcPct val="90000"/>
              </a:lnSpc>
            </a:pPr>
            <a:r>
              <a:rPr lang="de-DE" sz="2800" dirty="0">
                <a:latin typeface="Candara" panose="020E0502030303020204" pitchFamily="34" charset="0"/>
              </a:rPr>
              <a:t>Property rights are often attenuated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798" y="2965343"/>
            <a:ext cx="1828801" cy="121127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565" y="2965343"/>
            <a:ext cx="1615035" cy="121127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799" y="1703630"/>
            <a:ext cx="1828801" cy="1216984"/>
          </a:xfrm>
          <a:prstGeom prst="rect">
            <a:avLst/>
          </a:prstGeom>
        </p:spPr>
      </p:pic>
      <p:sp>
        <p:nvSpPr>
          <p:cNvPr id="12291"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Public Goods</a:t>
            </a:r>
            <a:endParaRPr lang="en-GB" sz="3600" dirty="0">
              <a:latin typeface="Candara" panose="020E0502030303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187740972"/>
              </p:ext>
            </p:extLst>
          </p:nvPr>
        </p:nvGraphicFramePr>
        <p:xfrm>
          <a:off x="130520" y="1052419"/>
          <a:ext cx="8839200" cy="3124200"/>
        </p:xfrm>
        <a:graphic>
          <a:graphicData uri="http://schemas.openxmlformats.org/drawingml/2006/table">
            <a:tbl>
              <a:tblPr>
                <a:tableStyleId>{5C22544A-7EE6-4342-B048-85BDC9FD1C3A}</a:tableStyleId>
              </a:tblPr>
              <a:tblGrid>
                <a:gridCol w="2568656">
                  <a:extLst>
                    <a:ext uri="{9D8B030D-6E8A-4147-A177-3AD203B41FA5}">
                      <a16:colId xmlns:a16="http://schemas.microsoft.com/office/drawing/2014/main" val="20000"/>
                    </a:ext>
                  </a:extLst>
                </a:gridCol>
                <a:gridCol w="2993944">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672296">
                <a:tc>
                  <a:txBody>
                    <a:bodyPr/>
                    <a:lstStyle/>
                    <a:p>
                      <a:endParaRPr lang="en-US"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Excludable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Non-excludable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225952">
                <a:tc>
                  <a:txBody>
                    <a:bodyPr/>
                    <a:lstStyle/>
                    <a:p>
                      <a:r>
                        <a:rPr lang="en-US" sz="2800" dirty="0" err="1">
                          <a:latin typeface="Candara" panose="020E0502030303020204" pitchFamily="34" charset="0"/>
                        </a:rPr>
                        <a:t>Rivalrous</a:t>
                      </a:r>
                      <a:endParaRPr lang="en-US" sz="28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Private 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Open-access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225952">
                <a:tc>
                  <a:txBody>
                    <a:bodyPr/>
                    <a:lstStyle/>
                    <a:p>
                      <a:r>
                        <a:rPr lang="en-US" sz="2800" dirty="0">
                          <a:latin typeface="Candara" panose="020E0502030303020204" pitchFamily="34" charset="0"/>
                        </a:rPr>
                        <a:t>Non-</a:t>
                      </a:r>
                      <a:r>
                        <a:rPr lang="en-US" sz="2800" dirty="0" err="1">
                          <a:latin typeface="Candara" panose="020E0502030303020204" pitchFamily="34" charset="0"/>
                        </a:rPr>
                        <a:t>rivalrous</a:t>
                      </a:r>
                      <a:endParaRPr lang="en-US" sz="28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Congest</a:t>
                      </a:r>
                      <a:r>
                        <a:rPr lang="en-US" sz="2800" dirty="0">
                          <a:solidFill>
                            <a:schemeClr val="bg1"/>
                          </a:solidFill>
                          <a:latin typeface="Candara" panose="020E0502030303020204" pitchFamily="34" charset="0"/>
                        </a:rPr>
                        <a:t>ible</a:t>
                      </a:r>
                      <a:r>
                        <a:rPr lang="en-US" sz="2800" dirty="0">
                          <a:latin typeface="Candara" panose="020E0502030303020204" pitchFamily="34" charset="0"/>
                        </a:rPr>
                        <a:t> resource</a:t>
                      </a:r>
                      <a:endParaRPr lang="en-US" sz="2800" dirty="0">
                        <a:solidFill>
                          <a:schemeClr val="bg1"/>
                        </a:solidFill>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Public 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6" name="Content Placeholder 5"/>
          <p:cNvSpPr>
            <a:spLocks noGrp="1"/>
          </p:cNvSpPr>
          <p:nvPr>
            <p:ph idx="1"/>
          </p:nvPr>
        </p:nvSpPr>
        <p:spPr>
          <a:xfrm>
            <a:off x="609600" y="4267200"/>
            <a:ext cx="7772400" cy="4114800"/>
          </a:xfrm>
        </p:spPr>
        <p:txBody>
          <a:bodyPr/>
          <a:lstStyle/>
          <a:p>
            <a:r>
              <a:rPr lang="en-US" sz="2800" dirty="0">
                <a:latin typeface="Candara" panose="020E0502030303020204" pitchFamily="34" charset="0"/>
              </a:rPr>
              <a:t>The problem with public goods is that they are underprovided – because the provider is not sufficiently rewarded – and </a:t>
            </a:r>
            <a:r>
              <a:rPr lang="en-US" sz="2800" dirty="0" err="1">
                <a:latin typeface="Candara" panose="020E0502030303020204" pitchFamily="34" charset="0"/>
              </a:rPr>
              <a:t>overconsumed</a:t>
            </a:r>
            <a:r>
              <a:rPr lang="en-US" sz="2800" dirty="0">
                <a:latin typeface="Candara" panose="020E0502030303020204" pitchFamily="34" charset="0"/>
              </a:rPr>
              <a:t> – because the consumer is not sufficient deterred</a:t>
            </a: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74376" y="1752362"/>
            <a:ext cx="685800" cy="11682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GB" sz="4000" dirty="0">
                <a:latin typeface="Candara" panose="020E0502030303020204" pitchFamily="34" charset="0"/>
              </a:rPr>
              <a:t>Externalities and public goods</a:t>
            </a:r>
          </a:p>
        </p:txBody>
      </p:sp>
      <p:sp>
        <p:nvSpPr>
          <p:cNvPr id="14339" name="Rectangle 3"/>
          <p:cNvSpPr>
            <a:spLocks noGrp="1" noChangeArrowheads="1"/>
          </p:cNvSpPr>
          <p:nvPr>
            <p:ph type="body" idx="1"/>
          </p:nvPr>
        </p:nvSpPr>
        <p:spPr>
          <a:xfrm>
            <a:off x="685800" y="1474573"/>
            <a:ext cx="7772400" cy="4114800"/>
          </a:xfrm>
        </p:spPr>
        <p:txBody>
          <a:bodyPr/>
          <a:lstStyle/>
          <a:p>
            <a:pPr>
              <a:lnSpc>
                <a:spcPct val="90000"/>
              </a:lnSpc>
            </a:pPr>
            <a:r>
              <a:rPr lang="en-GB" sz="2800" dirty="0">
                <a:latin typeface="Candara" panose="020E0502030303020204" pitchFamily="34" charset="0"/>
              </a:rPr>
              <a:t>Efficiency and optimality</a:t>
            </a:r>
          </a:p>
          <a:p>
            <a:pPr lvl="1">
              <a:lnSpc>
                <a:spcPct val="90000"/>
              </a:lnSpc>
            </a:pPr>
            <a:r>
              <a:rPr lang="en-GB" sz="2400" b="1" dirty="0">
                <a:latin typeface="Candara" panose="020E0502030303020204" pitchFamily="34" charset="0"/>
              </a:rPr>
              <a:t>Static efficiency </a:t>
            </a:r>
          </a:p>
          <a:p>
            <a:pPr lvl="1">
              <a:lnSpc>
                <a:spcPct val="90000"/>
              </a:lnSpc>
            </a:pPr>
            <a:r>
              <a:rPr lang="en-GB" sz="2400" b="1" dirty="0">
                <a:latin typeface="Candara" panose="020E0502030303020204" pitchFamily="34" charset="0"/>
              </a:rPr>
              <a:t>Optimality</a:t>
            </a:r>
          </a:p>
          <a:p>
            <a:pPr lvl="1">
              <a:lnSpc>
                <a:spcPct val="90000"/>
              </a:lnSpc>
            </a:pPr>
            <a:r>
              <a:rPr lang="en-GB" sz="2400" dirty="0">
                <a:latin typeface="Candara" panose="020E0502030303020204" pitchFamily="34" charset="0"/>
              </a:rPr>
              <a:t>Market efficiency</a:t>
            </a:r>
          </a:p>
          <a:p>
            <a:pPr>
              <a:lnSpc>
                <a:spcPct val="90000"/>
              </a:lnSpc>
            </a:pPr>
            <a:r>
              <a:rPr lang="en-GB" sz="2800" dirty="0">
                <a:latin typeface="Candara" panose="020E0502030303020204" pitchFamily="34" charset="0"/>
              </a:rPr>
              <a:t>Market failure &amp; public policy</a:t>
            </a:r>
          </a:p>
          <a:p>
            <a:pPr lvl="1">
              <a:lnSpc>
                <a:spcPct val="90000"/>
              </a:lnSpc>
            </a:pPr>
            <a:r>
              <a:rPr lang="en-GB" sz="2400" dirty="0">
                <a:latin typeface="Candara" panose="020E0502030303020204" pitchFamily="34" charset="0"/>
              </a:rPr>
              <a:t>Externalities</a:t>
            </a:r>
          </a:p>
          <a:p>
            <a:pPr lvl="1">
              <a:lnSpc>
                <a:spcPct val="90000"/>
              </a:lnSpc>
            </a:pPr>
            <a:r>
              <a:rPr lang="en-GB" sz="2400" dirty="0" err="1">
                <a:latin typeface="Candara" panose="020E0502030303020204" pitchFamily="34" charset="0"/>
              </a:rPr>
              <a:t>Pigou</a:t>
            </a:r>
            <a:r>
              <a:rPr lang="en-GB" sz="2400" dirty="0">
                <a:latin typeface="Candara" panose="020E0502030303020204" pitchFamily="34" charset="0"/>
              </a:rPr>
              <a:t> taxes</a:t>
            </a:r>
          </a:p>
          <a:p>
            <a:pPr lvl="1">
              <a:lnSpc>
                <a:spcPct val="90000"/>
              </a:lnSpc>
            </a:pPr>
            <a:r>
              <a:rPr lang="en-GB" sz="2400" dirty="0">
                <a:latin typeface="Candara" panose="020E0502030303020204" pitchFamily="34" charset="0"/>
              </a:rPr>
              <a:t>Property rights</a:t>
            </a:r>
          </a:p>
          <a:p>
            <a:pPr lvl="1">
              <a:lnSpc>
                <a:spcPct val="90000"/>
              </a:lnSpc>
            </a:pPr>
            <a:r>
              <a:rPr lang="en-GB" sz="2400" dirty="0">
                <a:latin typeface="Candara" panose="020E0502030303020204" pitchFamily="34" charset="0"/>
              </a:rPr>
              <a:t>Public goods</a:t>
            </a:r>
          </a:p>
          <a:p>
            <a:pPr lvl="1">
              <a:lnSpc>
                <a:spcPct val="90000"/>
              </a:lnSpc>
            </a:pPr>
            <a:r>
              <a:rPr lang="en-GB" sz="2400" dirty="0">
                <a:latin typeface="Candara" panose="020E0502030303020204" pitchFamily="34" charset="0"/>
              </a:rPr>
              <a:t>Public goods and the market</a:t>
            </a:r>
          </a:p>
          <a:p>
            <a:pPr lvl="1">
              <a:lnSpc>
                <a:spcPct val="90000"/>
              </a:lnSpc>
            </a:pPr>
            <a:r>
              <a:rPr lang="en-GB" sz="2400" dirty="0">
                <a:latin typeface="Candara" panose="020E0502030303020204" pitchFamily="34" charset="0"/>
              </a:rPr>
              <a:t>Policy interventions</a:t>
            </a:r>
          </a:p>
        </p:txBody>
      </p:sp>
    </p:spTree>
    <p:extLst>
      <p:ext uri="{BB962C8B-B14F-4D97-AF65-F5344CB8AC3E}">
        <p14:creationId xmlns:p14="http://schemas.microsoft.com/office/powerpoint/2010/main" val="2411802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Public Goods</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Underprovision</a:t>
            </a:r>
          </a:p>
          <a:p>
            <a:pPr lvl="1">
              <a:lnSpc>
                <a:spcPct val="90000"/>
              </a:lnSpc>
            </a:pPr>
            <a:r>
              <a:rPr lang="de-DE" sz="2400" dirty="0">
                <a:latin typeface="Candara" panose="020E0502030303020204" pitchFamily="34" charset="0"/>
              </a:rPr>
              <a:t>The provider gets only a fraction of the benefits of her investment, the rest going to others, and therefore invests less</a:t>
            </a:r>
          </a:p>
          <a:p>
            <a:pPr lvl="1">
              <a:lnSpc>
                <a:spcPct val="90000"/>
              </a:lnSpc>
            </a:pPr>
            <a:r>
              <a:rPr lang="de-DE" sz="2400" dirty="0">
                <a:latin typeface="Candara" panose="020E0502030303020204" pitchFamily="34" charset="0"/>
              </a:rPr>
              <a:t>A social planner counts the total benefit and thus invests more</a:t>
            </a:r>
          </a:p>
          <a:p>
            <a:pPr>
              <a:lnSpc>
                <a:spcPct val="90000"/>
              </a:lnSpc>
            </a:pPr>
            <a:r>
              <a:rPr lang="de-DE" sz="2800" dirty="0">
                <a:latin typeface="Candara" panose="020E0502030303020204" pitchFamily="34" charset="0"/>
              </a:rPr>
              <a:t>Overconsumption</a:t>
            </a:r>
          </a:p>
          <a:p>
            <a:pPr lvl="1">
              <a:lnSpc>
                <a:spcPct val="90000"/>
              </a:lnSpc>
            </a:pPr>
            <a:r>
              <a:rPr lang="de-DE" sz="2400" dirty="0">
                <a:latin typeface="Candara" panose="020E0502030303020204" pitchFamily="34" charset="0"/>
              </a:rPr>
              <a:t>The consumer feels only a fraction of the losses imposed by her decisions, the rest being felt by others, and therefore consumes more</a:t>
            </a:r>
          </a:p>
          <a:p>
            <a:pPr lvl="1">
              <a:lnSpc>
                <a:spcPct val="90000"/>
              </a:lnSpc>
            </a:pPr>
            <a:r>
              <a:rPr lang="de-DE" sz="2400" dirty="0">
                <a:latin typeface="Candara" panose="020E0502030303020204" pitchFamily="34" charset="0"/>
              </a:rPr>
              <a:t>A social planner counts the total cost and thus consume less</a:t>
            </a:r>
          </a:p>
        </p:txBody>
      </p:sp>
    </p:spTree>
    <p:extLst>
      <p:ext uri="{BB962C8B-B14F-4D97-AF65-F5344CB8AC3E}">
        <p14:creationId xmlns:p14="http://schemas.microsoft.com/office/powerpoint/2010/main" val="2780503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Samuelson Condition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Private good</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𝑀𝑅𝑆</m:t>
                      </m:r>
                      <m:r>
                        <a:rPr lang="en-GB" sz="2800" b="0" i="1" smtClean="0">
                          <a:latin typeface="Cambria Math" panose="02040503050406030204" pitchFamily="18" charset="0"/>
                        </a:rPr>
                        <m:t>=</m:t>
                      </m:r>
                      <m:r>
                        <a:rPr lang="en-GB" sz="2800" b="0" i="1" smtClean="0">
                          <a:latin typeface="Cambria Math" panose="02040503050406030204" pitchFamily="18" charset="0"/>
                        </a:rPr>
                        <m:t>𝑀𝑅𝑇</m:t>
                      </m:r>
                    </m:oMath>
                  </m:oMathPara>
                </a14:m>
                <a:endParaRPr lang="de-DE" sz="2800" dirty="0">
                  <a:latin typeface="Candara" panose="020E0502030303020204" pitchFamily="34" charset="0"/>
                </a:endParaRPr>
              </a:p>
              <a:p>
                <a:pPr>
                  <a:lnSpc>
                    <a:spcPct val="90000"/>
                  </a:lnSpc>
                </a:pPr>
                <a:r>
                  <a:rPr lang="de-DE" sz="2800" dirty="0">
                    <a:latin typeface="Candara" panose="020E0502030303020204" pitchFamily="34" charset="0"/>
                  </a:rPr>
                  <a:t>Public good</a:t>
                </a:r>
              </a:p>
              <a:p>
                <a:pPr marL="0" indent="0">
                  <a:lnSpc>
                    <a:spcPct val="90000"/>
                  </a:lnSpc>
                  <a:buNone/>
                </a:pPr>
                <a14:m>
                  <m:oMathPara xmlns:m="http://schemas.openxmlformats.org/officeDocument/2006/math">
                    <m:oMathParaPr>
                      <m:jc m:val="centerGroup"/>
                    </m:oMathParaPr>
                    <m:oMath xmlns:m="http://schemas.openxmlformats.org/officeDocument/2006/math">
                      <m:nary>
                        <m:naryPr>
                          <m:chr m:val="∑"/>
                          <m:supHide m:val="on"/>
                          <m:ctrlPr>
                            <a:rPr lang="de-DE" sz="2800" i="1" smtClean="0">
                              <a:latin typeface="Cambria Math" panose="02040503050406030204" pitchFamily="18" charset="0"/>
                            </a:rPr>
                          </m:ctrlPr>
                        </m:naryPr>
                        <m:sub>
                          <m:r>
                            <m:rPr>
                              <m:brk m:alnAt="7"/>
                            </m:rPr>
                            <a:rPr lang="en-GB" sz="2800" b="0" i="1" smtClean="0">
                              <a:latin typeface="Cambria Math" panose="02040503050406030204" pitchFamily="18" charset="0"/>
                            </a:rPr>
                            <m:t>𝑖</m:t>
                          </m:r>
                        </m:sub>
                        <m:sup/>
                        <m:e>
                          <m:sSub>
                            <m:sSubPr>
                              <m:ctrlPr>
                                <a:rPr lang="de-DE" sz="2800" i="1" smtClean="0">
                                  <a:latin typeface="Cambria Math" panose="02040503050406030204" pitchFamily="18" charset="0"/>
                                </a:rPr>
                              </m:ctrlPr>
                            </m:sSubPr>
                            <m:e>
                              <m:r>
                                <a:rPr lang="en-GB" sz="2800" b="0" i="1" smtClean="0">
                                  <a:latin typeface="Cambria Math" panose="02040503050406030204" pitchFamily="18" charset="0"/>
                                </a:rPr>
                                <m:t>𝑀𝑅𝑆</m:t>
                              </m:r>
                            </m:e>
                            <m:sub>
                              <m:r>
                                <a:rPr lang="en-GB" sz="2800" b="0" i="1" smtClean="0">
                                  <a:latin typeface="Cambria Math" panose="02040503050406030204" pitchFamily="18" charset="0"/>
                                </a:rPr>
                                <m:t>𝑖</m:t>
                              </m:r>
                            </m:sub>
                          </m:sSub>
                        </m:e>
                      </m:nary>
                      <m:r>
                        <a:rPr lang="en-GB" sz="2800" b="0" i="1" smtClean="0">
                          <a:latin typeface="Cambria Math" panose="02040503050406030204" pitchFamily="18" charset="0"/>
                        </a:rPr>
                        <m:t>=</m:t>
                      </m:r>
                      <m:r>
                        <a:rPr lang="en-GB" sz="2800" b="0" i="1" smtClean="0">
                          <a:latin typeface="Cambria Math" panose="02040503050406030204" pitchFamily="18" charset="0"/>
                        </a:rPr>
                        <m:t>𝑀𝑅𝑇</m:t>
                      </m:r>
                    </m:oMath>
                  </m:oMathPara>
                </a14:m>
                <a:endParaRPr lang="en-GB" sz="2800" b="0" dirty="0">
                  <a:latin typeface="Candara" panose="020E0502030303020204" pitchFamily="34" charset="0"/>
                </a:endParaRPr>
              </a:p>
              <a:p>
                <a:pPr>
                  <a:lnSpc>
                    <a:spcPct val="90000"/>
                  </a:lnSpc>
                </a:pPr>
                <a:r>
                  <a:rPr lang="de-DE" sz="2800" dirty="0">
                    <a:latin typeface="Candara" panose="020E0502030303020204" pitchFamily="34" charset="0"/>
                  </a:rPr>
                  <a:t>Vertical aggregation of demand (private) v horizonal aggregation of demand (public)</a:t>
                </a:r>
              </a:p>
              <a:p>
                <a:pPr>
                  <a:lnSpc>
                    <a:spcPct val="90000"/>
                  </a:lnSpc>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685800" y="1066800"/>
                <a:ext cx="7772400" cy="4114800"/>
              </a:xfrm>
              <a:blipFill>
                <a:blip r:embed="rId2"/>
                <a:stretch>
                  <a:fillRect l="-1647" t="-2667"/>
                </a:stretch>
              </a:blipFill>
            </p:spPr>
            <p:txBody>
              <a:bodyPr/>
              <a:lstStyle/>
              <a:p>
                <a:r>
                  <a:rPr lang="en-GB">
                    <a:noFill/>
                  </a:rPr>
                  <a:t> </a:t>
                </a:r>
              </a:p>
            </p:txBody>
          </p:sp>
        </mc:Fallback>
      </mc:AlternateContent>
      <p:pic>
        <p:nvPicPr>
          <p:cNvPr id="3" name="Picture 2" descr="A person wearing glasses and smiling at the camera&#10;&#10;Description automatically generated">
            <a:extLst>
              <a:ext uri="{FF2B5EF4-FFF2-40B4-BE49-F238E27FC236}">
                <a16:creationId xmlns:a16="http://schemas.microsoft.com/office/drawing/2014/main" id="{AB236822-2AF1-4D7F-AF5D-C6E5C22DF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234" y="76200"/>
            <a:ext cx="2307815" cy="2819400"/>
          </a:xfrm>
          <a:prstGeom prst="rect">
            <a:avLst/>
          </a:prstGeom>
        </p:spPr>
      </p:pic>
    </p:spTree>
    <p:extLst>
      <p:ext uri="{BB962C8B-B14F-4D97-AF65-F5344CB8AC3E}">
        <p14:creationId xmlns:p14="http://schemas.microsoft.com/office/powerpoint/2010/main" val="590380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Ko05F07">
            <a:extLst>
              <a:ext uri="{FF2B5EF4-FFF2-40B4-BE49-F238E27FC236}">
                <a16:creationId xmlns:a16="http://schemas.microsoft.com/office/drawing/2014/main" id="{24F403E4-6FE1-43E8-903C-36FD462088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2819" y="0"/>
            <a:ext cx="613338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915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Lindahl Equilibrium</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Public good</a:t>
                </a:r>
              </a:p>
              <a:p>
                <a:pPr marL="0" indent="0">
                  <a:lnSpc>
                    <a:spcPct val="90000"/>
                  </a:lnSpc>
                  <a:buNone/>
                </a:pPr>
                <a14:m>
                  <m:oMathPara xmlns:m="http://schemas.openxmlformats.org/officeDocument/2006/math">
                    <m:oMathParaPr>
                      <m:jc m:val="centerGroup"/>
                    </m:oMathParaPr>
                    <m:oMath xmlns:m="http://schemas.openxmlformats.org/officeDocument/2006/math">
                      <m:nary>
                        <m:naryPr>
                          <m:chr m:val="∑"/>
                          <m:supHide m:val="on"/>
                          <m:ctrlPr>
                            <a:rPr lang="de-DE" sz="2800" i="1" smtClean="0">
                              <a:latin typeface="Cambria Math" panose="02040503050406030204" pitchFamily="18" charset="0"/>
                            </a:rPr>
                          </m:ctrlPr>
                        </m:naryPr>
                        <m:sub>
                          <m:r>
                            <m:rPr>
                              <m:brk m:alnAt="7"/>
                            </m:rPr>
                            <a:rPr lang="en-GB" sz="2800" b="0" i="1" smtClean="0">
                              <a:latin typeface="Cambria Math" panose="02040503050406030204" pitchFamily="18" charset="0"/>
                            </a:rPr>
                            <m:t>𝑖</m:t>
                          </m:r>
                        </m:sub>
                        <m:sup/>
                        <m:e>
                          <m:sSub>
                            <m:sSubPr>
                              <m:ctrlPr>
                                <a:rPr lang="de-DE" sz="2800" i="1" smtClean="0">
                                  <a:latin typeface="Cambria Math" panose="02040503050406030204" pitchFamily="18" charset="0"/>
                                </a:rPr>
                              </m:ctrlPr>
                            </m:sSubPr>
                            <m:e>
                              <m:r>
                                <a:rPr lang="en-GB" sz="2800" b="0" i="1" smtClean="0">
                                  <a:latin typeface="Cambria Math" panose="02040503050406030204" pitchFamily="18" charset="0"/>
                                </a:rPr>
                                <m:t>𝑀𝑅𝑆</m:t>
                              </m:r>
                            </m:e>
                            <m:sub>
                              <m:r>
                                <a:rPr lang="en-GB" sz="2800" b="0" i="1" smtClean="0">
                                  <a:latin typeface="Cambria Math" panose="02040503050406030204" pitchFamily="18" charset="0"/>
                                </a:rPr>
                                <m:t>𝑖</m:t>
                              </m:r>
                            </m:sub>
                          </m:sSub>
                        </m:e>
                      </m:nary>
                      <m:r>
                        <a:rPr lang="en-GB" sz="2800" b="0" i="1" smtClean="0">
                          <a:latin typeface="Cambria Math" panose="02040503050406030204" pitchFamily="18" charset="0"/>
                        </a:rPr>
                        <m:t>=</m:t>
                      </m:r>
                      <m:nary>
                        <m:naryPr>
                          <m:chr m:val="∑"/>
                          <m:supHide m:val="on"/>
                          <m:ctrlPr>
                            <a:rPr lang="de-DE" sz="2800" i="1">
                              <a:latin typeface="Cambria Math" panose="02040503050406030204" pitchFamily="18" charset="0"/>
                            </a:rPr>
                          </m:ctrlPr>
                        </m:naryPr>
                        <m:sub>
                          <m:r>
                            <m:rPr>
                              <m:brk m:alnAt="7"/>
                            </m:rPr>
                            <a:rPr lang="en-GB" sz="2800" i="1">
                              <a:latin typeface="Cambria Math" panose="02040503050406030204" pitchFamily="18" charset="0"/>
                            </a:rPr>
                            <m:t>𝑖</m:t>
                          </m:r>
                        </m:sub>
                        <m:sup/>
                        <m:e>
                          <m:sSub>
                            <m:sSubPr>
                              <m:ctrlPr>
                                <a:rPr lang="de-DE" sz="2800" i="1">
                                  <a:latin typeface="Cambria Math" panose="02040503050406030204" pitchFamily="18" charset="0"/>
                                </a:rPr>
                              </m:ctrlPr>
                            </m:sSubPr>
                            <m:e>
                              <m:r>
                                <a:rPr lang="en-GB" sz="2800" b="0" i="1" smtClean="0">
                                  <a:latin typeface="Cambria Math" panose="02040503050406030204" pitchFamily="18" charset="0"/>
                                </a:rPr>
                                <m:t>𝑊𝑇𝑃</m:t>
                              </m:r>
                            </m:e>
                            <m:sub>
                              <m:r>
                                <a:rPr lang="en-GB" sz="2800" i="1">
                                  <a:latin typeface="Cambria Math" panose="02040503050406030204" pitchFamily="18" charset="0"/>
                                </a:rPr>
                                <m:t>𝑖</m:t>
                              </m:r>
                            </m:sub>
                          </m:sSub>
                        </m:e>
                      </m:nary>
                      <m:r>
                        <a:rPr lang="en-GB" sz="2800" b="0" i="1" smtClean="0">
                          <a:latin typeface="Cambria Math" panose="02040503050406030204" pitchFamily="18" charset="0"/>
                        </a:rPr>
                        <m:t>=</m:t>
                      </m:r>
                      <m:nary>
                        <m:naryPr>
                          <m:chr m:val="∑"/>
                          <m:supHide m:val="on"/>
                          <m:ctrlPr>
                            <a:rPr lang="de-DE" sz="2800" i="1">
                              <a:latin typeface="Cambria Math" panose="02040503050406030204" pitchFamily="18" charset="0"/>
                            </a:rPr>
                          </m:ctrlPr>
                        </m:naryPr>
                        <m:sub>
                          <m:r>
                            <m:rPr>
                              <m:brk m:alnAt="7"/>
                            </m:rPr>
                            <a:rPr lang="en-GB" sz="2800" i="1">
                              <a:latin typeface="Cambria Math" panose="02040503050406030204" pitchFamily="18" charset="0"/>
                            </a:rPr>
                            <m:t>𝑖</m:t>
                          </m:r>
                        </m:sub>
                        <m:sup/>
                        <m:e>
                          <m:sSub>
                            <m:sSubPr>
                              <m:ctrlPr>
                                <a:rPr lang="de-DE" sz="2800" i="1">
                                  <a:latin typeface="Cambria Math" panose="02040503050406030204" pitchFamily="18" charset="0"/>
                                </a:rPr>
                              </m:ctrlPr>
                            </m:sSubPr>
                            <m:e>
                              <m:r>
                                <a:rPr lang="en-GB" sz="2800" b="0" i="1" smtClean="0">
                                  <a:latin typeface="Cambria Math" panose="02040503050406030204" pitchFamily="18" charset="0"/>
                                </a:rPr>
                                <m:t>𝑝</m:t>
                              </m:r>
                            </m:e>
                            <m:sub>
                              <m:r>
                                <a:rPr lang="en-GB" sz="2800" i="1">
                                  <a:latin typeface="Cambria Math" panose="02040503050406030204" pitchFamily="18" charset="0"/>
                                </a:rPr>
                                <m:t>𝑖</m:t>
                              </m:r>
                            </m:sub>
                          </m:sSub>
                        </m:e>
                      </m:nary>
                      <m:r>
                        <a:rPr lang="en-GB" sz="2800" i="1">
                          <a:latin typeface="Cambria Math" panose="02040503050406030204" pitchFamily="18" charset="0"/>
                        </a:rPr>
                        <m:t>=</m:t>
                      </m:r>
                      <m:r>
                        <a:rPr lang="en-GB" sz="2800" b="0" i="1" smtClean="0">
                          <a:latin typeface="Cambria Math" panose="02040503050406030204" pitchFamily="18" charset="0"/>
                        </a:rPr>
                        <m:t>𝑀𝑅𝑇</m:t>
                      </m:r>
                    </m:oMath>
                  </m:oMathPara>
                </a14:m>
                <a:endParaRPr lang="en-GB" sz="2800" b="0" dirty="0">
                  <a:latin typeface="Candara" panose="020E0502030303020204" pitchFamily="34" charset="0"/>
                </a:endParaRPr>
              </a:p>
              <a:p>
                <a:pPr>
                  <a:lnSpc>
                    <a:spcPct val="90000"/>
                  </a:lnSpc>
                </a:pPr>
                <a:r>
                  <a:rPr lang="de-DE" sz="2800" dirty="0">
                    <a:latin typeface="Candara" panose="020E0502030303020204" pitchFamily="34" charset="0"/>
                  </a:rPr>
                  <a:t>In the Lindahl Equilibrium, every individual pays a personalized price, equal to the willingness to pay for the public good</a:t>
                </a:r>
              </a:p>
              <a:p>
                <a:pPr>
                  <a:lnSpc>
                    <a:spcPct val="90000"/>
                  </a:lnSpc>
                </a:pPr>
                <a:r>
                  <a:rPr lang="de-DE" sz="2800" dirty="0">
                    <a:latin typeface="Candara" panose="020E0502030303020204" pitchFamily="34" charset="0"/>
                  </a:rPr>
                  <a:t>Impractical</a:t>
                </a:r>
              </a:p>
              <a:p>
                <a:pPr>
                  <a:lnSpc>
                    <a:spcPct val="90000"/>
                  </a:lnSpc>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685800" y="1066800"/>
                <a:ext cx="7772400" cy="4114800"/>
              </a:xfrm>
              <a:blipFill>
                <a:blip r:embed="rId2"/>
                <a:stretch>
                  <a:fillRect l="-1647" t="-2667" r="-627"/>
                </a:stretch>
              </a:blipFill>
            </p:spPr>
            <p:txBody>
              <a:bodyPr/>
              <a:lstStyle/>
              <a:p>
                <a:r>
                  <a:rPr lang="en-GB">
                    <a:noFill/>
                  </a:rPr>
                  <a:t> </a:t>
                </a:r>
              </a:p>
            </p:txBody>
          </p:sp>
        </mc:Fallback>
      </mc:AlternateContent>
      <p:pic>
        <p:nvPicPr>
          <p:cNvPr id="4" name="Picture 3" descr="A person wearing a suit and tie looking at the camera&#10;&#10;Description automatically generated">
            <a:extLst>
              <a:ext uri="{FF2B5EF4-FFF2-40B4-BE49-F238E27FC236}">
                <a16:creationId xmlns:a16="http://schemas.microsoft.com/office/drawing/2014/main" id="{693FA553-F031-4FB4-BCC4-115B34F85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3390900"/>
            <a:ext cx="2645229" cy="3414750"/>
          </a:xfrm>
          <a:prstGeom prst="rect">
            <a:avLst/>
          </a:prstGeom>
        </p:spPr>
      </p:pic>
    </p:spTree>
    <p:extLst>
      <p:ext uri="{BB962C8B-B14F-4D97-AF65-F5344CB8AC3E}">
        <p14:creationId xmlns:p14="http://schemas.microsoft.com/office/powerpoint/2010/main" val="2710163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GB" sz="4000" dirty="0">
                <a:latin typeface="Candara" panose="020E0502030303020204" pitchFamily="34" charset="0"/>
              </a:rPr>
              <a:t>Externalities and public goods</a:t>
            </a:r>
          </a:p>
        </p:txBody>
      </p:sp>
      <p:sp>
        <p:nvSpPr>
          <p:cNvPr id="14339" name="Rectangle 3"/>
          <p:cNvSpPr>
            <a:spLocks noGrp="1" noChangeArrowheads="1"/>
          </p:cNvSpPr>
          <p:nvPr>
            <p:ph type="body" idx="1"/>
          </p:nvPr>
        </p:nvSpPr>
        <p:spPr>
          <a:xfrm>
            <a:off x="685800" y="1474573"/>
            <a:ext cx="7772400" cy="4114800"/>
          </a:xfrm>
        </p:spPr>
        <p:txBody>
          <a:bodyPr/>
          <a:lstStyle/>
          <a:p>
            <a:pPr>
              <a:lnSpc>
                <a:spcPct val="90000"/>
              </a:lnSpc>
            </a:pPr>
            <a:r>
              <a:rPr lang="en-GB" sz="2800" dirty="0">
                <a:latin typeface="Candara" panose="020E0502030303020204" pitchFamily="34" charset="0"/>
              </a:rPr>
              <a:t>Efficiency and optimality</a:t>
            </a:r>
          </a:p>
          <a:p>
            <a:pPr lvl="1">
              <a:lnSpc>
                <a:spcPct val="90000"/>
              </a:lnSpc>
            </a:pPr>
            <a:r>
              <a:rPr lang="en-GB" sz="2400" dirty="0">
                <a:latin typeface="Candara" panose="020E0502030303020204" pitchFamily="34" charset="0"/>
              </a:rPr>
              <a:t>Static efficiency</a:t>
            </a:r>
          </a:p>
          <a:p>
            <a:pPr lvl="1">
              <a:lnSpc>
                <a:spcPct val="90000"/>
              </a:lnSpc>
            </a:pPr>
            <a:r>
              <a:rPr lang="en-GB" sz="2400" dirty="0">
                <a:latin typeface="Candara" panose="020E0502030303020204" pitchFamily="34" charset="0"/>
              </a:rPr>
              <a:t>Optimality</a:t>
            </a:r>
          </a:p>
          <a:p>
            <a:pPr lvl="1">
              <a:lnSpc>
                <a:spcPct val="90000"/>
              </a:lnSpc>
            </a:pPr>
            <a:r>
              <a:rPr lang="en-GB" sz="2400" dirty="0">
                <a:latin typeface="Candara" panose="020E0502030303020204" pitchFamily="34" charset="0"/>
              </a:rPr>
              <a:t>Market efficiency</a:t>
            </a:r>
          </a:p>
          <a:p>
            <a:pPr>
              <a:lnSpc>
                <a:spcPct val="90000"/>
              </a:lnSpc>
            </a:pPr>
            <a:r>
              <a:rPr lang="en-GB" sz="2800" dirty="0">
                <a:latin typeface="Candara" panose="020E0502030303020204" pitchFamily="34" charset="0"/>
              </a:rPr>
              <a:t>Market failure &amp; public policy</a:t>
            </a:r>
          </a:p>
          <a:p>
            <a:pPr lvl="1">
              <a:lnSpc>
                <a:spcPct val="90000"/>
              </a:lnSpc>
            </a:pPr>
            <a:r>
              <a:rPr lang="en-GB" sz="2400" dirty="0">
                <a:latin typeface="Candara" panose="020E0502030303020204" pitchFamily="34" charset="0"/>
              </a:rPr>
              <a:t>Externalities</a:t>
            </a:r>
          </a:p>
          <a:p>
            <a:pPr lvl="1">
              <a:lnSpc>
                <a:spcPct val="90000"/>
              </a:lnSpc>
            </a:pPr>
            <a:r>
              <a:rPr lang="en-GB" sz="2400" dirty="0" err="1">
                <a:latin typeface="Candara" panose="020E0502030303020204" pitchFamily="34" charset="0"/>
              </a:rPr>
              <a:t>Pigou</a:t>
            </a:r>
            <a:r>
              <a:rPr lang="en-GB" sz="2400" dirty="0">
                <a:latin typeface="Candara" panose="020E0502030303020204" pitchFamily="34" charset="0"/>
              </a:rPr>
              <a:t> taxes</a:t>
            </a:r>
          </a:p>
          <a:p>
            <a:pPr lvl="1">
              <a:lnSpc>
                <a:spcPct val="90000"/>
              </a:lnSpc>
            </a:pPr>
            <a:r>
              <a:rPr lang="en-GB" sz="2400" dirty="0">
                <a:latin typeface="Candara" panose="020E0502030303020204" pitchFamily="34" charset="0"/>
              </a:rPr>
              <a:t>Property rights</a:t>
            </a:r>
          </a:p>
          <a:p>
            <a:pPr lvl="1">
              <a:lnSpc>
                <a:spcPct val="90000"/>
              </a:lnSpc>
            </a:pPr>
            <a:r>
              <a:rPr lang="en-GB" sz="2400" dirty="0">
                <a:latin typeface="Candara" panose="020E0502030303020204" pitchFamily="34" charset="0"/>
              </a:rPr>
              <a:t>Public goods</a:t>
            </a:r>
          </a:p>
          <a:p>
            <a:pPr lvl="1">
              <a:lnSpc>
                <a:spcPct val="90000"/>
              </a:lnSpc>
            </a:pPr>
            <a:r>
              <a:rPr lang="en-GB" sz="2400" b="1" dirty="0">
                <a:latin typeface="Candara" panose="020E0502030303020204" pitchFamily="34" charset="0"/>
              </a:rPr>
              <a:t>Public goods and the market</a:t>
            </a:r>
          </a:p>
          <a:p>
            <a:pPr lvl="1">
              <a:lnSpc>
                <a:spcPct val="90000"/>
              </a:lnSpc>
            </a:pPr>
            <a:r>
              <a:rPr lang="en-GB" sz="2400" b="1" dirty="0">
                <a:latin typeface="Candara" panose="020E0502030303020204" pitchFamily="34" charset="0"/>
              </a:rPr>
              <a:t>Policy interventions</a:t>
            </a:r>
          </a:p>
        </p:txBody>
      </p:sp>
    </p:spTree>
    <p:extLst>
      <p:ext uri="{BB962C8B-B14F-4D97-AF65-F5344CB8AC3E}">
        <p14:creationId xmlns:p14="http://schemas.microsoft.com/office/powerpoint/2010/main" val="3019407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10" name="Picture 9" descr="A screenshot of a cell phone&#10;&#10;Description automatically generated">
            <a:extLst>
              <a:ext uri="{FF2B5EF4-FFF2-40B4-BE49-F238E27FC236}">
                <a16:creationId xmlns:a16="http://schemas.microsoft.com/office/drawing/2014/main" id="{E3032230-C85B-45EC-9A24-D33D25B812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10240000" cy="5760000"/>
          </a:xfrm>
          <a:prstGeom prst="rect">
            <a:avLst/>
          </a:prstGeom>
        </p:spPr>
      </p:pic>
    </p:spTree>
    <p:extLst>
      <p:ext uri="{BB962C8B-B14F-4D97-AF65-F5344CB8AC3E}">
        <p14:creationId xmlns:p14="http://schemas.microsoft.com/office/powerpoint/2010/main" val="1641924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3" name="Picture 2" descr="A close up of a logo&#10;&#10;Description automatically generated">
            <a:extLst>
              <a:ext uri="{FF2B5EF4-FFF2-40B4-BE49-F238E27FC236}">
                <a16:creationId xmlns:a16="http://schemas.microsoft.com/office/drawing/2014/main" id="{C830E2D4-FBD3-472D-BD37-64D8603B3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10240000" cy="5760000"/>
          </a:xfrm>
          <a:prstGeom prst="rect">
            <a:avLst/>
          </a:prstGeom>
        </p:spPr>
      </p:pic>
    </p:spTree>
    <p:extLst>
      <p:ext uri="{BB962C8B-B14F-4D97-AF65-F5344CB8AC3E}">
        <p14:creationId xmlns:p14="http://schemas.microsoft.com/office/powerpoint/2010/main" val="875834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4" name="Picture 3" descr="A close up of a logo&#10;&#10;Description automatically generated">
            <a:extLst>
              <a:ext uri="{FF2B5EF4-FFF2-40B4-BE49-F238E27FC236}">
                <a16:creationId xmlns:a16="http://schemas.microsoft.com/office/drawing/2014/main" id="{1DD0703F-8CF2-419E-8FFB-B04B9B25F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6" y="1860000"/>
            <a:ext cx="10240000" cy="5760000"/>
          </a:xfrm>
          <a:prstGeom prst="rect">
            <a:avLst/>
          </a:prstGeom>
        </p:spPr>
      </p:pic>
    </p:spTree>
    <p:extLst>
      <p:ext uri="{BB962C8B-B14F-4D97-AF65-F5344CB8AC3E}">
        <p14:creationId xmlns:p14="http://schemas.microsoft.com/office/powerpoint/2010/main" val="3486532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3" name="Picture 2" descr="A close up of a map&#10;&#10;Description automatically generated">
            <a:extLst>
              <a:ext uri="{FF2B5EF4-FFF2-40B4-BE49-F238E27FC236}">
                <a16:creationId xmlns:a16="http://schemas.microsoft.com/office/drawing/2014/main" id="{26B73B16-D36F-4D83-B915-68E7567BE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10240000" cy="5760000"/>
          </a:xfrm>
          <a:prstGeom prst="rect">
            <a:avLst/>
          </a:prstGeom>
        </p:spPr>
      </p:pic>
    </p:spTree>
    <p:extLst>
      <p:ext uri="{BB962C8B-B14F-4D97-AF65-F5344CB8AC3E}">
        <p14:creationId xmlns:p14="http://schemas.microsoft.com/office/powerpoint/2010/main" val="1859284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4" name="Picture 3" descr="Ko05F08">
            <a:extLst>
              <a:ext uri="{FF2B5EF4-FFF2-40B4-BE49-F238E27FC236}">
                <a16:creationId xmlns:a16="http://schemas.microsoft.com/office/drawing/2014/main" id="{1B17FB53-4E3F-40D9-A880-7C2EDF688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28800"/>
            <a:ext cx="5554362" cy="4943048"/>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71292083-869C-4647-9C81-90C2D7D4F954}"/>
              </a:ext>
            </a:extLst>
          </p:cNvPr>
          <p:cNvSpPr/>
          <p:nvPr/>
        </p:nvSpPr>
        <p:spPr>
          <a:xfrm>
            <a:off x="1142999" y="4949388"/>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2C1562E-B8F2-414B-AC54-17C25DA373B5}"/>
              </a:ext>
            </a:extLst>
          </p:cNvPr>
          <p:cNvSpPr/>
          <p:nvPr/>
        </p:nvSpPr>
        <p:spPr>
          <a:xfrm>
            <a:off x="2678327" y="3147005"/>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C7C58E0-CDE7-42F5-8321-7FE80A7F8653}"/>
              </a:ext>
            </a:extLst>
          </p:cNvPr>
          <p:cNvSpPr txBox="1"/>
          <p:nvPr/>
        </p:nvSpPr>
        <p:spPr>
          <a:xfrm>
            <a:off x="1600199" y="4957194"/>
            <a:ext cx="5748982" cy="461665"/>
          </a:xfrm>
          <a:prstGeom prst="rect">
            <a:avLst/>
          </a:prstGeom>
          <a:noFill/>
        </p:spPr>
        <p:txBody>
          <a:bodyPr wrap="square" rtlCol="0">
            <a:spAutoFit/>
          </a:bodyPr>
          <a:lstStyle/>
          <a:p>
            <a:r>
              <a:rPr lang="en-GB" dirty="0">
                <a:solidFill>
                  <a:srgbClr val="FF0000"/>
                </a:solidFill>
                <a:latin typeface="Candara" panose="020E0502030303020204" pitchFamily="34" charset="0"/>
              </a:rPr>
              <a:t>equilibrium where best response = supply</a:t>
            </a:r>
          </a:p>
        </p:txBody>
      </p:sp>
      <p:sp>
        <p:nvSpPr>
          <p:cNvPr id="11" name="TextBox 10">
            <a:extLst>
              <a:ext uri="{FF2B5EF4-FFF2-40B4-BE49-F238E27FC236}">
                <a16:creationId xmlns:a16="http://schemas.microsoft.com/office/drawing/2014/main" id="{65321A7A-3558-4E4D-B95E-DC94D3D5B46C}"/>
              </a:ext>
            </a:extLst>
          </p:cNvPr>
          <p:cNvSpPr txBox="1"/>
          <p:nvPr/>
        </p:nvSpPr>
        <p:spPr>
          <a:xfrm>
            <a:off x="3135527" y="3198167"/>
            <a:ext cx="5458597" cy="461665"/>
          </a:xfrm>
          <a:prstGeom prst="rect">
            <a:avLst/>
          </a:prstGeom>
          <a:noFill/>
        </p:spPr>
        <p:txBody>
          <a:bodyPr wrap="square" rtlCol="0">
            <a:spAutoFit/>
          </a:bodyPr>
          <a:lstStyle/>
          <a:p>
            <a:r>
              <a:rPr lang="en-GB" dirty="0">
                <a:solidFill>
                  <a:srgbClr val="FF0000"/>
                </a:solidFill>
                <a:latin typeface="Candara" panose="020E0502030303020204" pitchFamily="34" charset="0"/>
              </a:rPr>
              <a:t>optimum where supply = marginal utility</a:t>
            </a:r>
          </a:p>
        </p:txBody>
      </p:sp>
      <p:cxnSp>
        <p:nvCxnSpPr>
          <p:cNvPr id="6" name="Straight Arrow Connector 5">
            <a:extLst>
              <a:ext uri="{FF2B5EF4-FFF2-40B4-BE49-F238E27FC236}">
                <a16:creationId xmlns:a16="http://schemas.microsoft.com/office/drawing/2014/main" id="{AE64E58A-D4FE-4F94-AB7E-E49003E75308}"/>
              </a:ext>
            </a:extLst>
          </p:cNvPr>
          <p:cNvCxnSpPr>
            <a:cxnSpLocks/>
          </p:cNvCxnSpPr>
          <p:nvPr/>
        </p:nvCxnSpPr>
        <p:spPr>
          <a:xfrm flipH="1" flipV="1">
            <a:off x="2211859" y="4003589"/>
            <a:ext cx="466469" cy="41601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9017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Pareto improvements</a:t>
            </a:r>
            <a:endParaRPr lang="en-GB" sz="3600" dirty="0">
              <a:latin typeface="Candara" panose="020E0502030303020204" pitchFamily="34" charset="0"/>
            </a:endParaRPr>
          </a:p>
        </p:txBody>
      </p:sp>
      <p:sp>
        <p:nvSpPr>
          <p:cNvPr id="15363"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Situation A is Pareto superior to situation B if no one is worse off and at least one person is better off</a:t>
            </a:r>
          </a:p>
          <a:p>
            <a:r>
              <a:rPr lang="de-DE" sz="2800" dirty="0">
                <a:latin typeface="Candara" panose="020E0502030303020204" pitchFamily="34" charset="0"/>
              </a:rPr>
              <a:t>Aristotle: A trade in which both parties engage willingly and knowingly, can only be mutually advantageous</a:t>
            </a:r>
          </a:p>
          <a:p>
            <a:r>
              <a:rPr lang="de-DE" sz="2800" dirty="0">
                <a:latin typeface="Candara" panose="020E0502030303020204" pitchFamily="34" charset="0"/>
              </a:rPr>
              <a:t>Trade is therefore Pareto improving</a:t>
            </a:r>
          </a:p>
          <a:p>
            <a:endParaRPr lang="en-GB" dirty="0">
              <a:latin typeface="Comic Sans MS" pitchFamily="66" charset="0"/>
            </a:endParaRPr>
          </a:p>
        </p:txBody>
      </p:sp>
      <p:pic>
        <p:nvPicPr>
          <p:cNvPr id="4" name="Picture 3" descr="A picture containing sitting, looking, old, face&#10;&#10;Description automatically generated">
            <a:extLst>
              <a:ext uri="{FF2B5EF4-FFF2-40B4-BE49-F238E27FC236}">
                <a16:creationId xmlns:a16="http://schemas.microsoft.com/office/drawing/2014/main" id="{FFAE2424-7D4D-44C2-97A6-A2E5E86D31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4162431"/>
            <a:ext cx="1977841" cy="264681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Public Goods</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Underprovision</a:t>
            </a:r>
          </a:p>
          <a:p>
            <a:pPr lvl="1">
              <a:lnSpc>
                <a:spcPct val="90000"/>
              </a:lnSpc>
            </a:pPr>
            <a:r>
              <a:rPr lang="de-DE" sz="2400" dirty="0">
                <a:latin typeface="Candara" panose="020E0502030303020204" pitchFamily="34" charset="0"/>
              </a:rPr>
              <a:t>The provider gets only a fraction of the benefits of her investment, the rest going to others, and therefore invests less</a:t>
            </a:r>
          </a:p>
          <a:p>
            <a:pPr lvl="1">
              <a:lnSpc>
                <a:spcPct val="90000"/>
              </a:lnSpc>
            </a:pPr>
            <a:r>
              <a:rPr lang="de-DE" sz="2400" dirty="0">
                <a:latin typeface="Candara" panose="020E0502030303020204" pitchFamily="34" charset="0"/>
              </a:rPr>
              <a:t>A social planner counts the total benefit and thus invests more</a:t>
            </a:r>
          </a:p>
          <a:p>
            <a:pPr>
              <a:lnSpc>
                <a:spcPct val="90000"/>
              </a:lnSpc>
            </a:pPr>
            <a:r>
              <a:rPr lang="de-DE" sz="2800" dirty="0">
                <a:latin typeface="Candara" panose="020E0502030303020204" pitchFamily="34" charset="0"/>
              </a:rPr>
              <a:t>Overconsumption</a:t>
            </a:r>
          </a:p>
          <a:p>
            <a:pPr lvl="1">
              <a:lnSpc>
                <a:spcPct val="90000"/>
              </a:lnSpc>
            </a:pPr>
            <a:r>
              <a:rPr lang="de-DE" sz="2400" dirty="0">
                <a:latin typeface="Candara" panose="020E0502030303020204" pitchFamily="34" charset="0"/>
              </a:rPr>
              <a:t>The consumer feels only a fraction of the losses imposed by her decisions, the rest being felt by others, and therefore consumes more</a:t>
            </a:r>
          </a:p>
          <a:p>
            <a:pPr lvl="1">
              <a:lnSpc>
                <a:spcPct val="90000"/>
              </a:lnSpc>
            </a:pPr>
            <a:r>
              <a:rPr lang="de-DE" sz="2400" dirty="0">
                <a:latin typeface="Candara" panose="020E0502030303020204" pitchFamily="34" charset="0"/>
              </a:rPr>
              <a:t>A social planner counts the total cost and thus consume less</a:t>
            </a:r>
          </a:p>
        </p:txBody>
      </p:sp>
    </p:spTree>
    <p:extLst>
      <p:ext uri="{BB962C8B-B14F-4D97-AF65-F5344CB8AC3E}">
        <p14:creationId xmlns:p14="http://schemas.microsoft.com/office/powerpoint/2010/main" val="35424613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map&#10;&#10;Description automatically generated">
            <a:extLst>
              <a:ext uri="{FF2B5EF4-FFF2-40B4-BE49-F238E27FC236}">
                <a16:creationId xmlns:a16="http://schemas.microsoft.com/office/drawing/2014/main" id="{15F43538-30B8-4D15-9194-6ED3BD55F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26652"/>
            <a:ext cx="9144000" cy="4129289"/>
          </a:xfrm>
          <a:prstGeom prst="rect">
            <a:avLst/>
          </a:prstGeom>
        </p:spPr>
      </p:pic>
      <p:pic>
        <p:nvPicPr>
          <p:cNvPr id="5" name="Picture 4" descr="A close up of a map&#10;&#10;Description automatically generated">
            <a:extLst>
              <a:ext uri="{FF2B5EF4-FFF2-40B4-BE49-F238E27FC236}">
                <a16:creationId xmlns:a16="http://schemas.microsoft.com/office/drawing/2014/main" id="{48170FC0-0518-4EBA-9187-6508FDC0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251"/>
            <a:ext cx="9144000" cy="2865549"/>
          </a:xfrm>
          <a:prstGeom prst="rect">
            <a:avLst/>
          </a:prstGeom>
        </p:spPr>
      </p:pic>
    </p:spTree>
    <p:extLst>
      <p:ext uri="{BB962C8B-B14F-4D97-AF65-F5344CB8AC3E}">
        <p14:creationId xmlns:p14="http://schemas.microsoft.com/office/powerpoint/2010/main" val="3528875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Policy</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Public goods</a:t>
            </a:r>
          </a:p>
          <a:p>
            <a:pPr lvl="1">
              <a:lnSpc>
                <a:spcPct val="90000"/>
              </a:lnSpc>
            </a:pPr>
            <a:r>
              <a:rPr lang="de-DE" sz="2400" dirty="0">
                <a:latin typeface="Candara" panose="020E0502030303020204" pitchFamily="34" charset="0"/>
              </a:rPr>
              <a:t>Public provision from tax revenue</a:t>
            </a:r>
          </a:p>
          <a:p>
            <a:pPr>
              <a:lnSpc>
                <a:spcPct val="90000"/>
              </a:lnSpc>
            </a:pPr>
            <a:r>
              <a:rPr lang="de-DE" sz="2800" dirty="0">
                <a:latin typeface="Candara" panose="020E0502030303020204" pitchFamily="34" charset="0"/>
              </a:rPr>
              <a:t>Common goods</a:t>
            </a:r>
          </a:p>
          <a:p>
            <a:pPr lvl="1">
              <a:lnSpc>
                <a:spcPct val="90000"/>
              </a:lnSpc>
            </a:pPr>
            <a:r>
              <a:rPr lang="de-DE" sz="2400" dirty="0">
                <a:latin typeface="Candara" panose="020E0502030303020204" pitchFamily="34" charset="0"/>
              </a:rPr>
              <a:t>Regulate access with tradable access quota</a:t>
            </a:r>
          </a:p>
          <a:p>
            <a:pPr>
              <a:lnSpc>
                <a:spcPct val="90000"/>
              </a:lnSpc>
            </a:pPr>
            <a:r>
              <a:rPr lang="de-DE" sz="2800" dirty="0">
                <a:latin typeface="Candara" panose="020E0502030303020204" pitchFamily="34" charset="0"/>
              </a:rPr>
              <a:t>Congestion goods</a:t>
            </a:r>
          </a:p>
          <a:p>
            <a:pPr lvl="1">
              <a:lnSpc>
                <a:spcPct val="90000"/>
              </a:lnSpc>
            </a:pPr>
            <a:r>
              <a:rPr lang="de-DE" sz="2400" dirty="0">
                <a:latin typeface="Candara" panose="020E0502030303020204" pitchFamily="34" charset="0"/>
              </a:rPr>
              <a:t>Tax on use</a:t>
            </a:r>
          </a:p>
        </p:txBody>
      </p:sp>
    </p:spTree>
    <p:extLst>
      <p:ext uri="{BB962C8B-B14F-4D97-AF65-F5344CB8AC3E}">
        <p14:creationId xmlns:p14="http://schemas.microsoft.com/office/powerpoint/2010/main" val="674074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Summary</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Externalities</a:t>
            </a:r>
          </a:p>
          <a:p>
            <a:pPr lvl="1">
              <a:lnSpc>
                <a:spcPct val="90000"/>
              </a:lnSpc>
            </a:pPr>
            <a:r>
              <a:rPr lang="de-DE" sz="2400" dirty="0">
                <a:latin typeface="Candara" panose="020E0502030303020204" pitchFamily="34" charset="0"/>
              </a:rPr>
              <a:t>Unintended side-effect</a:t>
            </a:r>
          </a:p>
          <a:p>
            <a:pPr lvl="1">
              <a:lnSpc>
                <a:spcPct val="90000"/>
              </a:lnSpc>
            </a:pPr>
            <a:r>
              <a:rPr lang="de-DE" sz="2400" dirty="0">
                <a:latin typeface="Candara" panose="020E0502030303020204" pitchFamily="34" charset="0"/>
              </a:rPr>
              <a:t>Suboptimal allocation</a:t>
            </a:r>
          </a:p>
          <a:p>
            <a:pPr lvl="1">
              <a:lnSpc>
                <a:spcPct val="90000"/>
              </a:lnSpc>
            </a:pPr>
            <a:r>
              <a:rPr lang="de-DE" sz="2400" dirty="0">
                <a:latin typeface="Candara" panose="020E0502030303020204" pitchFamily="34" charset="0"/>
              </a:rPr>
              <a:t>Impose Pigou tax</a:t>
            </a:r>
          </a:p>
          <a:p>
            <a:pPr>
              <a:lnSpc>
                <a:spcPct val="90000"/>
              </a:lnSpc>
            </a:pPr>
            <a:r>
              <a:rPr lang="de-DE" sz="2800" dirty="0">
                <a:latin typeface="Candara" panose="020E0502030303020204" pitchFamily="34" charset="0"/>
              </a:rPr>
              <a:t>Public goods</a:t>
            </a:r>
          </a:p>
          <a:p>
            <a:pPr lvl="1">
              <a:lnSpc>
                <a:spcPct val="90000"/>
              </a:lnSpc>
            </a:pPr>
            <a:r>
              <a:rPr lang="de-DE" sz="2400" dirty="0">
                <a:latin typeface="Candara" panose="020E0502030303020204" pitchFamily="34" charset="0"/>
              </a:rPr>
              <a:t>Market works for private goods</a:t>
            </a:r>
          </a:p>
          <a:p>
            <a:pPr lvl="1">
              <a:lnSpc>
                <a:spcPct val="90000"/>
              </a:lnSpc>
            </a:pPr>
            <a:r>
              <a:rPr lang="de-DE" sz="2400" dirty="0">
                <a:latin typeface="Candara" panose="020E0502030303020204" pitchFamily="34" charset="0"/>
              </a:rPr>
              <a:t>Overconsumption, underprovision</a:t>
            </a:r>
          </a:p>
          <a:p>
            <a:pPr lvl="1">
              <a:lnSpc>
                <a:spcPct val="90000"/>
              </a:lnSpc>
            </a:pPr>
            <a:r>
              <a:rPr lang="de-DE" sz="2400" dirty="0">
                <a:latin typeface="Candara" panose="020E0502030303020204" pitchFamily="34" charset="0"/>
              </a:rPr>
              <a:t>Public supply, regulate access, use charges</a:t>
            </a:r>
          </a:p>
        </p:txBody>
      </p:sp>
    </p:spTree>
    <p:extLst>
      <p:ext uri="{BB962C8B-B14F-4D97-AF65-F5344CB8AC3E}">
        <p14:creationId xmlns:p14="http://schemas.microsoft.com/office/powerpoint/2010/main" val="262392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3941254"/>
            <a:ext cx="2267893" cy="2888171"/>
          </a:xfrm>
          <a:prstGeom prst="rect">
            <a:avLst/>
          </a:prstGeom>
        </p:spPr>
      </p:pic>
      <p:sp>
        <p:nvSpPr>
          <p:cNvPr id="15362"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Static Economic Efficiency</a:t>
            </a:r>
            <a:endParaRPr lang="en-GB" sz="3600" dirty="0">
              <a:latin typeface="Candara" panose="020E0502030303020204" pitchFamily="34" charset="0"/>
            </a:endParaRPr>
          </a:p>
        </p:txBody>
      </p:sp>
      <p:sp>
        <p:nvSpPr>
          <p:cNvPr id="15363"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Efficiency = Pareto optimality = For some initial distribution of endowments, an allocation is efficient if it is not possible to make one or more persons better off without making at least one person worse off</a:t>
            </a:r>
          </a:p>
          <a:p>
            <a:r>
              <a:rPr lang="de-DE" sz="2800" dirty="0">
                <a:latin typeface="Candara" panose="020E0502030303020204" pitchFamily="34" charset="0"/>
              </a:rPr>
              <a:t>The Pareto optimum exhausts all Pareto improvements</a:t>
            </a:r>
            <a:endParaRPr lang="en-GB" sz="2800" dirty="0">
              <a:latin typeface="Candara" panose="020E0502030303020204" pitchFamily="34" charset="0"/>
            </a:endParaRPr>
          </a:p>
        </p:txBody>
      </p:sp>
    </p:spTree>
    <p:extLst>
      <p:ext uri="{BB962C8B-B14F-4D97-AF65-F5344CB8AC3E}">
        <p14:creationId xmlns:p14="http://schemas.microsoft.com/office/powerpoint/2010/main" val="276466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Static Efficiency: Notation</a:t>
            </a:r>
            <a:endParaRPr lang="en-GB" sz="3600" dirty="0">
              <a:latin typeface="Candara" panose="020E0502030303020204" pitchFamily="34" charset="0"/>
            </a:endParaRPr>
          </a:p>
        </p:txBody>
      </p:sp>
      <p:sp>
        <p:nvSpPr>
          <p:cNvPr id="1030" name="Rectangle 3"/>
          <p:cNvSpPr>
            <a:spLocks noGrp="1" noChangeArrowheads="1"/>
          </p:cNvSpPr>
          <p:nvPr>
            <p:ph type="body" idx="1"/>
          </p:nvPr>
        </p:nvSpPr>
        <p:spPr>
          <a:xfrm>
            <a:off x="381000" y="1295400"/>
            <a:ext cx="8305800" cy="4114800"/>
          </a:xfrm>
        </p:spPr>
        <p:txBody>
          <a:bodyPr/>
          <a:lstStyle/>
          <a:p>
            <a:pPr>
              <a:buFontTx/>
              <a:buNone/>
            </a:pPr>
            <a:r>
              <a:rPr lang="de-DE" sz="2800" dirty="0">
                <a:latin typeface="Candara" panose="020E0502030303020204" pitchFamily="34" charset="0"/>
              </a:rPr>
              <a:t>Two persons (A,B), two goods (X,Y), two inputs (L,K)</a:t>
            </a:r>
          </a:p>
          <a:p>
            <a:endParaRPr lang="en-GB" dirty="0">
              <a:latin typeface="Comic Sans MS" pitchFamily="66" charset="0"/>
            </a:endParaRPr>
          </a:p>
        </p:txBody>
      </p:sp>
      <mc:AlternateContent xmlns:mc="http://schemas.openxmlformats.org/markup-compatibility/2006" xmlns:a14="http://schemas.microsoft.com/office/drawing/2010/main">
        <mc:Choice Requires="a14">
          <p:sp>
            <p:nvSpPr>
              <p:cNvPr id="1026" name="Object 2"/>
              <p:cNvSpPr txBox="1"/>
              <p:nvPr/>
            </p:nvSpPr>
            <p:spPr bwMode="auto">
              <a:xfrm>
                <a:off x="533400" y="2022906"/>
                <a:ext cx="5715000" cy="5715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𝑋</m:t>
                              </m:r>
                            </m:e>
                            <m:sup>
                              <m:r>
                                <a:rPr lang="en-GB" sz="2800" i="1">
                                  <a:solidFill>
                                    <a:srgbClr val="000000"/>
                                  </a:solidFill>
                                  <a:latin typeface="Cambria Math" panose="02040503050406030204" pitchFamily="18" charset="0"/>
                                </a:rPr>
                                <m:t>𝐴</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𝑌</m:t>
                              </m:r>
                            </m:e>
                            <m:sup>
                              <m:r>
                                <a:rPr lang="en-GB" sz="2800" i="1">
                                  <a:solidFill>
                                    <a:srgbClr val="000000"/>
                                  </a:solidFill>
                                  <a:latin typeface="Cambria Math" panose="02040503050406030204" pitchFamily="18" charset="0"/>
                                </a:rPr>
                                <m:t>𝐴</m:t>
                              </m:r>
                            </m:sup>
                          </m:sSup>
                        </m:e>
                      </m:d>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𝐵</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𝐵</m:t>
                          </m:r>
                        </m:sup>
                      </m:sSup>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𝑋</m:t>
                              </m:r>
                            </m:e>
                            <m:sup>
                              <m:r>
                                <a:rPr lang="en-GB" sz="2800" i="1">
                                  <a:solidFill>
                                    <a:srgbClr val="000000"/>
                                  </a:solidFill>
                                  <a:latin typeface="Cambria Math" panose="02040503050406030204" pitchFamily="18" charset="0"/>
                                </a:rPr>
                                <m:t>𝐵</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𝑌</m:t>
                              </m:r>
                            </m:e>
                            <m:sup>
                              <m:r>
                                <a:rPr lang="en-GB" sz="2800" i="1">
                                  <a:solidFill>
                                    <a:srgbClr val="000000"/>
                                  </a:solidFill>
                                  <a:latin typeface="Cambria Math" panose="02040503050406030204" pitchFamily="18" charset="0"/>
                                </a:rPr>
                                <m:t>𝐵</m:t>
                              </m:r>
                            </m:sup>
                          </m:sSup>
                        </m:e>
                      </m:d>
                    </m:oMath>
                  </m:oMathPara>
                </a14:m>
                <a:endParaRPr lang="en-GB" sz="2800" dirty="0"/>
              </a:p>
            </p:txBody>
          </p:sp>
        </mc:Choice>
        <mc:Fallback xmlns="">
          <p:sp>
            <p:nvSpPr>
              <p:cNvPr id="1026" name="Object 2"/>
              <p:cNvSpPr txBox="1">
                <a:spLocks noRot="1" noChangeAspect="1" noMove="1" noResize="1" noEditPoints="1" noAdjustHandles="1" noChangeArrowheads="1" noChangeShapeType="1" noTextEdit="1"/>
              </p:cNvSpPr>
              <p:nvPr/>
            </p:nvSpPr>
            <p:spPr bwMode="auto">
              <a:xfrm>
                <a:off x="533400" y="2022906"/>
                <a:ext cx="5715000" cy="5715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7" name="Object 3"/>
              <p:cNvSpPr txBox="1"/>
              <p:nvPr/>
            </p:nvSpPr>
            <p:spPr bwMode="auto">
              <a:xfrm>
                <a:off x="533400" y="2925806"/>
                <a:ext cx="4749800" cy="5715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𝑋</m:t>
                      </m:r>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𝐾</m:t>
                              </m:r>
                            </m:e>
                            <m:sup>
                              <m:r>
                                <a:rPr lang="en-GB" sz="2800" i="1">
                                  <a:solidFill>
                                    <a:srgbClr val="000000"/>
                                  </a:solidFill>
                                  <a:latin typeface="Cambria Math" panose="02040503050406030204" pitchFamily="18" charset="0"/>
                                </a:rPr>
                                <m:t>𝑋</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𝐿</m:t>
                              </m:r>
                            </m:e>
                            <m:sup>
                              <m:r>
                                <a:rPr lang="en-GB" sz="2800" i="1">
                                  <a:solidFill>
                                    <a:srgbClr val="000000"/>
                                  </a:solidFill>
                                  <a:latin typeface="Cambria Math" panose="02040503050406030204" pitchFamily="18" charset="0"/>
                                </a:rPr>
                                <m:t>𝑋</m:t>
                              </m:r>
                            </m:sup>
                          </m:sSup>
                        </m:e>
                      </m:d>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𝐾</m:t>
                              </m:r>
                            </m:e>
                            <m:sup>
                              <m:r>
                                <a:rPr lang="en-GB" sz="2800" i="1">
                                  <a:solidFill>
                                    <a:srgbClr val="000000"/>
                                  </a:solidFill>
                                  <a:latin typeface="Cambria Math" panose="02040503050406030204" pitchFamily="18" charset="0"/>
                                </a:rPr>
                                <m:t>𝑌</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𝐿</m:t>
                              </m:r>
                            </m:e>
                            <m:sup>
                              <m:r>
                                <a:rPr lang="en-GB" sz="2800" i="1">
                                  <a:solidFill>
                                    <a:srgbClr val="000000"/>
                                  </a:solidFill>
                                  <a:latin typeface="Cambria Math" panose="02040503050406030204" pitchFamily="18" charset="0"/>
                                </a:rPr>
                                <m:t>𝑌</m:t>
                              </m:r>
                            </m:sup>
                          </m:sSup>
                        </m:e>
                      </m:d>
                    </m:oMath>
                  </m:oMathPara>
                </a14:m>
                <a:endParaRPr lang="en-GB" sz="2800" dirty="0"/>
              </a:p>
            </p:txBody>
          </p:sp>
        </mc:Choice>
        <mc:Fallback xmlns="">
          <p:sp>
            <p:nvSpPr>
              <p:cNvPr id="1027" name="Object 3"/>
              <p:cNvSpPr txBox="1">
                <a:spLocks noRot="1" noChangeAspect="1" noMove="1" noResize="1" noEditPoints="1" noAdjustHandles="1" noChangeArrowheads="1" noChangeShapeType="1" noTextEdit="1"/>
              </p:cNvSpPr>
              <p:nvPr/>
            </p:nvSpPr>
            <p:spPr bwMode="auto">
              <a:xfrm>
                <a:off x="533400" y="2925806"/>
                <a:ext cx="4749800" cy="57150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8" name="Object 4"/>
              <p:cNvSpPr txBox="1"/>
              <p:nvPr/>
            </p:nvSpPr>
            <p:spPr bwMode="auto">
              <a:xfrm>
                <a:off x="533400" y="3723503"/>
                <a:ext cx="3683000" cy="8890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num>
                        <m:den>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𝑋</m:t>
                              </m:r>
                            </m:e>
                            <m:sup>
                              <m:r>
                                <a:rPr lang="en-GB" sz="2800" i="1">
                                  <a:solidFill>
                                    <a:srgbClr val="000000"/>
                                  </a:solidFill>
                                  <a:latin typeface="Cambria Math" panose="02040503050406030204" pitchFamily="18" charset="0"/>
                                </a:rPr>
                                <m:t>𝐴</m:t>
                              </m:r>
                            </m:sup>
                          </m:sSup>
                        </m:den>
                      </m:f>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num>
                        <m:den>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𝐿</m:t>
                              </m:r>
                            </m:e>
                            <m:sup>
                              <m:r>
                                <a:rPr lang="en-GB" sz="2800" i="1">
                                  <a:solidFill>
                                    <a:srgbClr val="000000"/>
                                  </a:solidFill>
                                  <a:latin typeface="Cambria Math" panose="02040503050406030204" pitchFamily="18" charset="0"/>
                                </a:rPr>
                                <m:t>𝑌</m:t>
                              </m:r>
                            </m:sup>
                          </m:sSup>
                        </m:den>
                      </m:f>
                    </m:oMath>
                  </m:oMathPara>
                </a14:m>
                <a:endParaRPr lang="en-GB" sz="2800" dirty="0"/>
              </a:p>
            </p:txBody>
          </p:sp>
        </mc:Choice>
        <mc:Fallback xmlns="">
          <p:sp>
            <p:nvSpPr>
              <p:cNvPr id="1028" name="Object 4"/>
              <p:cNvSpPr txBox="1">
                <a:spLocks noRot="1" noChangeAspect="1" noMove="1" noResize="1" noEditPoints="1" noAdjustHandles="1" noChangeArrowheads="1" noChangeShapeType="1" noTextEdit="1"/>
              </p:cNvSpPr>
              <p:nvPr/>
            </p:nvSpPr>
            <p:spPr bwMode="auto">
              <a:xfrm>
                <a:off x="533400" y="3723503"/>
                <a:ext cx="3683000" cy="889000"/>
              </a:xfrm>
              <a:prstGeom prst="rect">
                <a:avLst/>
              </a:prstGeom>
              <a:blipFill>
                <a:blip r:embed="rId4"/>
                <a:stretch>
                  <a:fillRect/>
                </a:stretch>
              </a:blipFill>
            </p:spPr>
            <p:txBody>
              <a:bodyPr/>
              <a:lstStyle/>
              <a:p>
                <a:r>
                  <a:rPr lang="en-GB">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Efficiency in Consumption</a:t>
            </a:r>
            <a:endParaRPr lang="en-GB" sz="3600" dirty="0">
              <a:latin typeface="Candara" panose="020E0502030303020204" pitchFamily="34" charset="0"/>
            </a:endParaRPr>
          </a:p>
        </p:txBody>
      </p:sp>
      <p:sp>
        <p:nvSpPr>
          <p:cNvPr id="2052" name="Rectangle 3"/>
          <p:cNvSpPr>
            <a:spLocks noGrp="1" noChangeArrowheads="1"/>
          </p:cNvSpPr>
          <p:nvPr>
            <p:ph type="body" idx="1"/>
          </p:nvPr>
        </p:nvSpPr>
        <p:spPr>
          <a:xfrm>
            <a:off x="685800" y="11430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Equal marginal utility ratios =: </a:t>
            </a:r>
            <a:r>
              <a:rPr lang="de-DE" sz="2800" i="1" dirty="0">
                <a:latin typeface="Candara" panose="020E0502030303020204" pitchFamily="34" charset="0"/>
              </a:rPr>
              <a:t>marginal rate of substitution</a:t>
            </a:r>
            <a:r>
              <a:rPr lang="de-DE" sz="2800" dirty="0">
                <a:latin typeface="Candara" panose="020E0502030303020204" pitchFamily="34" charset="0"/>
              </a:rPr>
              <a:t> (MRS)</a:t>
            </a:r>
            <a:endParaRPr lang="de-DE" sz="2800" i="1" dirty="0">
              <a:latin typeface="Candara" panose="020E0502030303020204" pitchFamily="34" charset="0"/>
            </a:endParaRPr>
          </a:p>
          <a:p>
            <a:r>
              <a:rPr lang="de-DE" sz="2800" dirty="0">
                <a:latin typeface="Candara" panose="020E0502030303020204" pitchFamily="34" charset="0"/>
              </a:rPr>
              <a:t>If not, then the two consumers can exchange commodities at the margin such that both gain</a:t>
            </a:r>
          </a:p>
          <a:p>
            <a:endParaRPr lang="en-GB" sz="2800" dirty="0">
              <a:latin typeface="Comic Sans MS" pitchFamily="66" charset="0"/>
            </a:endParaRPr>
          </a:p>
        </p:txBody>
      </p:sp>
      <mc:AlternateContent xmlns:mc="http://schemas.openxmlformats.org/markup-compatibility/2006" xmlns:a14="http://schemas.microsoft.com/office/drawing/2010/main">
        <mc:Choice Requires="a14">
          <p:sp>
            <p:nvSpPr>
              <p:cNvPr id="2050" name="Object 2"/>
              <p:cNvSpPr txBox="1"/>
              <p:nvPr/>
            </p:nvSpPr>
            <p:spPr bwMode="auto">
              <a:xfrm>
                <a:off x="1066800" y="1219200"/>
                <a:ext cx="14859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oMath>
                  </m:oMathPara>
                </a14:m>
                <a:endParaRPr lang="en-GB" sz="2800" dirty="0"/>
              </a:p>
            </p:txBody>
          </p:sp>
        </mc:Choice>
        <mc:Fallback xmlns="">
          <p:sp>
            <p:nvSpPr>
              <p:cNvPr id="2050" name="Object 2"/>
              <p:cNvSpPr txBox="1">
                <a:spLocks noRot="1" noChangeAspect="1" noMove="1" noResize="1" noEditPoints="1" noAdjustHandles="1" noChangeArrowheads="1" noChangeShapeType="1" noTextEdit="1"/>
              </p:cNvSpPr>
              <p:nvPr/>
            </p:nvSpPr>
            <p:spPr bwMode="auto">
              <a:xfrm>
                <a:off x="1066800" y="1219200"/>
                <a:ext cx="1485900" cy="1003300"/>
              </a:xfrm>
              <a:prstGeom prst="rect">
                <a:avLst/>
              </a:prstGeom>
              <a:blipFill>
                <a:blip r:embed="rId2"/>
                <a:stretch>
                  <a:fillRect/>
                </a:stretch>
              </a:blipFill>
            </p:spPr>
            <p:txBody>
              <a:bodyPr/>
              <a:lstStyle/>
              <a:p>
                <a:r>
                  <a:rPr lang="en-GB">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1602754242"/>
              </p:ext>
            </p:extLst>
          </p:nvPr>
        </p:nvGraphicFramePr>
        <p:xfrm>
          <a:off x="838200" y="4282440"/>
          <a:ext cx="7467600" cy="210312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400756">
                <a:tc>
                  <a:txBody>
                    <a:bodyPr/>
                    <a:lstStyle/>
                    <a:p>
                      <a:pPr algn="ct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Start</a:t>
                      </a:r>
                    </a:p>
                  </a:txBody>
                  <a:tcPr/>
                </a:tc>
                <a:tc>
                  <a:txBody>
                    <a:bodyPr/>
                    <a:lstStyle/>
                    <a:p>
                      <a:pPr algn="ctr"/>
                      <a:r>
                        <a:rPr lang="en-US" sz="2400" dirty="0">
                          <a:latin typeface="Candara" panose="020E0502030303020204" pitchFamily="34" charset="0"/>
                        </a:rPr>
                        <a:t>Scenario</a:t>
                      </a:r>
                    </a:p>
                  </a:txBody>
                  <a:tcPr/>
                </a:tc>
                <a:tc>
                  <a:txBody>
                    <a:bodyPr/>
                    <a:lstStyle/>
                    <a:p>
                      <a:pPr algn="ctr"/>
                      <a:r>
                        <a:rPr lang="en-US" sz="2400" dirty="0" err="1">
                          <a:latin typeface="Candara" panose="020E0502030303020204" pitchFamily="34" charset="0"/>
                        </a:rPr>
                        <a:t>dUx</a:t>
                      </a:r>
                      <a:endParaRPr lang="en-US" sz="2400" dirty="0">
                        <a:latin typeface="Candara" panose="020E0502030303020204" pitchFamily="34" charset="0"/>
                      </a:endParaRPr>
                    </a:p>
                  </a:txBody>
                  <a:tcPr/>
                </a:tc>
                <a:tc>
                  <a:txBody>
                    <a:bodyPr/>
                    <a:lstStyle/>
                    <a:p>
                      <a:pPr algn="ctr"/>
                      <a:r>
                        <a:rPr lang="en-US" sz="2400" dirty="0" err="1">
                          <a:latin typeface="Candara" panose="020E0502030303020204" pitchFamily="34" charset="0"/>
                        </a:rPr>
                        <a:t>dUy</a:t>
                      </a:r>
                      <a:endParaRPr lang="en-US" sz="2400" dirty="0">
                        <a:latin typeface="Candara" panose="020E0502030303020204" pitchFamily="34" charset="0"/>
                      </a:endParaRPr>
                    </a:p>
                  </a:txBody>
                  <a:tcPr/>
                </a:tc>
                <a:tc>
                  <a:txBody>
                    <a:bodyPr/>
                    <a:lstStyle/>
                    <a:p>
                      <a:pPr algn="ctr"/>
                      <a:r>
                        <a:rPr lang="en-US" sz="2400" dirty="0" err="1">
                          <a:latin typeface="Candara" panose="020E0502030303020204" pitchFamily="34" charset="0"/>
                        </a:rPr>
                        <a:t>dU</a:t>
                      </a:r>
                      <a:endParaRPr lang="en-US" sz="2400" dirty="0">
                        <a:latin typeface="Candara" panose="020E0502030303020204" pitchFamily="34" charset="0"/>
                      </a:endParaRPr>
                    </a:p>
                  </a:txBody>
                  <a:tcPr/>
                </a:tc>
                <a:extLst>
                  <a:ext uri="{0D108BD9-81ED-4DB2-BD59-A6C34878D82A}">
                    <a16:rowId xmlns:a16="http://schemas.microsoft.com/office/drawing/2014/main" val="10000"/>
                  </a:ext>
                </a:extLst>
              </a:tr>
              <a:tr h="721360">
                <a:tc>
                  <a:txBody>
                    <a:bodyPr/>
                    <a:lstStyle/>
                    <a:p>
                      <a:r>
                        <a:rPr lang="en-US" sz="2400" dirty="0">
                          <a:latin typeface="Candara" panose="020E0502030303020204" pitchFamily="34" charset="0"/>
                        </a:rPr>
                        <a:t>A</a:t>
                      </a:r>
                    </a:p>
                  </a:txBody>
                  <a:tcPr/>
                </a:tc>
                <a:tc>
                  <a:txBody>
                    <a:bodyPr/>
                    <a:lstStyle/>
                    <a:p>
                      <a:pPr algn="ctr"/>
                      <a:r>
                        <a:rPr lang="en-US" sz="2400" dirty="0">
                          <a:latin typeface="Candara" panose="020E0502030303020204" pitchFamily="34" charset="0"/>
                        </a:rPr>
                        <a:t>5/1</a:t>
                      </a:r>
                    </a:p>
                  </a:txBody>
                  <a:tcPr/>
                </a:tc>
                <a:tc>
                  <a:txBody>
                    <a:bodyPr/>
                    <a:lstStyle/>
                    <a:p>
                      <a:pPr algn="ctr"/>
                      <a:r>
                        <a:rPr lang="en-US" sz="2400" dirty="0">
                          <a:latin typeface="Candara" panose="020E0502030303020204" pitchFamily="34" charset="0"/>
                        </a:rPr>
                        <a:t>Swap</a:t>
                      </a:r>
                      <a:r>
                        <a:rPr lang="en-US" sz="2400" baseline="0" dirty="0">
                          <a:latin typeface="Candara" panose="020E0502030303020204" pitchFamily="34" charset="0"/>
                        </a:rPr>
                        <a:t> one Y for one X</a:t>
                      </a: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+5</a:t>
                      </a:r>
                    </a:p>
                  </a:txBody>
                  <a:tcPr/>
                </a:tc>
                <a:tc>
                  <a:txBody>
                    <a:bodyPr/>
                    <a:lstStyle/>
                    <a:p>
                      <a:pPr algn="ctr"/>
                      <a:r>
                        <a:rPr lang="en-US" sz="2400" dirty="0">
                          <a:latin typeface="Candara" panose="020E0502030303020204" pitchFamily="34" charset="0"/>
                        </a:rPr>
                        <a:t>-1</a:t>
                      </a:r>
                    </a:p>
                  </a:txBody>
                  <a:tcPr/>
                </a:tc>
                <a:tc>
                  <a:txBody>
                    <a:bodyPr/>
                    <a:lstStyle/>
                    <a:p>
                      <a:pPr algn="ctr"/>
                      <a:r>
                        <a:rPr lang="en-US" sz="2400" dirty="0">
                          <a:latin typeface="Candara" panose="020E0502030303020204" pitchFamily="34" charset="0"/>
                        </a:rPr>
                        <a:t>+4</a:t>
                      </a:r>
                    </a:p>
                  </a:txBody>
                  <a:tcPr/>
                </a:tc>
                <a:extLst>
                  <a:ext uri="{0D108BD9-81ED-4DB2-BD59-A6C34878D82A}">
                    <a16:rowId xmlns:a16="http://schemas.microsoft.com/office/drawing/2014/main" val="10001"/>
                  </a:ext>
                </a:extLst>
              </a:tr>
              <a:tr h="737164">
                <a:tc>
                  <a:txBody>
                    <a:bodyPr/>
                    <a:lstStyle/>
                    <a:p>
                      <a:r>
                        <a:rPr lang="en-US" sz="2400" dirty="0">
                          <a:latin typeface="Candara" panose="020E0502030303020204" pitchFamily="34" charset="0"/>
                        </a:rPr>
                        <a:t>B</a:t>
                      </a:r>
                    </a:p>
                  </a:txBody>
                  <a:tcPr/>
                </a:tc>
                <a:tc>
                  <a:txBody>
                    <a:bodyPr/>
                    <a:lstStyle/>
                    <a:p>
                      <a:pPr algn="ctr"/>
                      <a:r>
                        <a:rPr lang="en-US" sz="2400" dirty="0">
                          <a:latin typeface="Candara" panose="020E0502030303020204" pitchFamily="34" charset="0"/>
                        </a:rPr>
                        <a:t>1/5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Swap</a:t>
                      </a:r>
                      <a:r>
                        <a:rPr lang="en-US" sz="2400" baseline="0" dirty="0">
                          <a:latin typeface="Candara" panose="020E0502030303020204" pitchFamily="34" charset="0"/>
                        </a:rPr>
                        <a:t> one X for one Y</a:t>
                      </a: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-1</a:t>
                      </a:r>
                    </a:p>
                  </a:txBody>
                  <a:tcPr/>
                </a:tc>
                <a:tc>
                  <a:txBody>
                    <a:bodyPr/>
                    <a:lstStyle/>
                    <a:p>
                      <a:pPr algn="ctr"/>
                      <a:r>
                        <a:rPr lang="en-US" sz="2400" dirty="0">
                          <a:latin typeface="Candara" panose="020E0502030303020204" pitchFamily="34" charset="0"/>
                        </a:rPr>
                        <a:t>+5</a:t>
                      </a:r>
                    </a:p>
                  </a:txBody>
                  <a:tcPr/>
                </a:tc>
                <a:tc>
                  <a:txBody>
                    <a:bodyPr/>
                    <a:lstStyle/>
                    <a:p>
                      <a:pPr algn="ctr"/>
                      <a:r>
                        <a:rPr lang="en-US" sz="2400" dirty="0">
                          <a:latin typeface="Candara" panose="020E0502030303020204" pitchFamily="34" charset="0"/>
                        </a:rPr>
                        <a:t>+4</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Efficiency in Production</a:t>
            </a:r>
            <a:endParaRPr lang="en-GB" sz="3600" dirty="0">
              <a:latin typeface="Candara" panose="020E0502030303020204" pitchFamily="34" charset="0"/>
            </a:endParaRPr>
          </a:p>
        </p:txBody>
      </p:sp>
      <p:sp>
        <p:nvSpPr>
          <p:cNvPr id="3076" name="Rectangle 3"/>
          <p:cNvSpPr>
            <a:spLocks noGrp="1" noChangeArrowheads="1"/>
          </p:cNvSpPr>
          <p:nvPr>
            <p:ph type="body" idx="1"/>
          </p:nvPr>
        </p:nvSpPr>
        <p:spPr>
          <a:xfrm>
            <a:off x="685800" y="9906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Equal marginal production ratios =: </a:t>
            </a:r>
            <a:r>
              <a:rPr lang="de-DE" sz="2800" i="1" dirty="0">
                <a:latin typeface="Candara" panose="020E0502030303020204" pitchFamily="34" charset="0"/>
              </a:rPr>
              <a:t>marginal rate of transformation</a:t>
            </a:r>
            <a:r>
              <a:rPr lang="de-DE" sz="2800" dirty="0">
                <a:latin typeface="Candara" panose="020E0502030303020204" pitchFamily="34" charset="0"/>
              </a:rPr>
              <a:t> (MRT)</a:t>
            </a:r>
          </a:p>
          <a:p>
            <a:r>
              <a:rPr lang="de-DE" sz="2800" dirty="0">
                <a:latin typeface="Candara" panose="020E0502030303020204" pitchFamily="34" charset="0"/>
              </a:rPr>
              <a:t>If not, it would be possible for producers to exchange some </a:t>
            </a:r>
            <a:r>
              <a:rPr lang="de-DE" sz="2800" i="1" dirty="0">
                <a:latin typeface="Candara" panose="020E0502030303020204" pitchFamily="34" charset="0"/>
              </a:rPr>
              <a:t>K</a:t>
            </a:r>
            <a:r>
              <a:rPr lang="de-DE" sz="2800" dirty="0">
                <a:latin typeface="Candara" panose="020E0502030303020204" pitchFamily="34" charset="0"/>
              </a:rPr>
              <a:t> for some </a:t>
            </a:r>
            <a:r>
              <a:rPr lang="de-DE" sz="2800" i="1" dirty="0">
                <a:latin typeface="Candara" panose="020E0502030303020204" pitchFamily="34" charset="0"/>
              </a:rPr>
              <a:t>L</a:t>
            </a:r>
            <a:r>
              <a:rPr lang="de-DE" sz="2800" dirty="0">
                <a:latin typeface="Candara" panose="020E0502030303020204" pitchFamily="34" charset="0"/>
              </a:rPr>
              <a:t> so that the total production of both goods could be increased from the same total volume of inputs</a:t>
            </a:r>
            <a:endParaRPr lang="en-GB"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3074" name="Object 2"/>
              <p:cNvSpPr txBox="1"/>
              <p:nvPr/>
            </p:nvSpPr>
            <p:spPr bwMode="auto">
              <a:xfrm>
                <a:off x="990600" y="1143000"/>
                <a:ext cx="20828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3074" name="Object 2"/>
              <p:cNvSpPr txBox="1">
                <a:spLocks noRot="1" noChangeAspect="1" noMove="1" noResize="1" noEditPoints="1" noAdjustHandles="1" noChangeArrowheads="1" noChangeShapeType="1" noTextEdit="1"/>
              </p:cNvSpPr>
              <p:nvPr/>
            </p:nvSpPr>
            <p:spPr bwMode="auto">
              <a:xfrm>
                <a:off x="990600" y="1143000"/>
                <a:ext cx="2082800" cy="10033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Efficiency in Product-Mix</a:t>
            </a:r>
            <a:endParaRPr lang="en-GB" sz="3600" dirty="0">
              <a:latin typeface="Candara" panose="020E0502030303020204" pitchFamily="34" charset="0"/>
            </a:endParaRPr>
          </a:p>
        </p:txBody>
      </p:sp>
      <p:sp>
        <p:nvSpPr>
          <p:cNvPr id="4100" name="Rectangle 3"/>
          <p:cNvSpPr>
            <a:spLocks noGrp="1" noChangeArrowheads="1"/>
          </p:cNvSpPr>
          <p:nvPr>
            <p:ph type="body" idx="1"/>
          </p:nvPr>
        </p:nvSpPr>
        <p:spPr>
          <a:xfrm>
            <a:off x="685800" y="11430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Marginal utility ratio equals marginal production cost ratio, </a:t>
            </a:r>
            <a:r>
              <a:rPr lang="de-DE" sz="2800" i="1" dirty="0">
                <a:latin typeface="Candara" panose="020E0502030303020204" pitchFamily="34" charset="0"/>
              </a:rPr>
              <a:t>MRS = MRT</a:t>
            </a:r>
          </a:p>
          <a:p>
            <a:r>
              <a:rPr lang="de-DE" sz="2000" dirty="0">
                <a:latin typeface="Candara" panose="020E0502030303020204" pitchFamily="34" charset="0"/>
              </a:rPr>
              <a:t>inverse because RHS is opportunity cost</a:t>
            </a:r>
          </a:p>
          <a:p>
            <a:r>
              <a:rPr lang="de-DE" sz="2800" dirty="0">
                <a:latin typeface="Candara" panose="020E0502030303020204" pitchFamily="34" charset="0"/>
              </a:rPr>
              <a:t>If not, inputs could be reallocated to make alternative output such that each consumer would be better off</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4098" name="Object 2"/>
              <p:cNvSpPr txBox="1"/>
              <p:nvPr/>
            </p:nvSpPr>
            <p:spPr bwMode="auto">
              <a:xfrm>
                <a:off x="1066800" y="1143000"/>
                <a:ext cx="4572000" cy="10668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d>
                        <m:dPr>
                          <m:ctrlPr>
                            <a:rPr lang="en-GB" sz="2800" i="1">
                              <a:solidFill>
                                <a:srgbClr val="000000"/>
                              </a:solidFill>
                              <a:latin typeface="Cambria Math" panose="02040503050406030204" pitchFamily="18" charset="0"/>
                            </a:rPr>
                          </m:ctrlPr>
                        </m:dPr>
                        <m:e>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e>
                      </m:d>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d>
                        <m:dPr>
                          <m:ctrlPr>
                            <a:rPr lang="en-GB" sz="2800" i="1">
                              <a:solidFill>
                                <a:srgbClr val="000000"/>
                              </a:solidFill>
                              <a:latin typeface="Cambria Math" panose="02040503050406030204" pitchFamily="18" charset="0"/>
                            </a:rPr>
                          </m:ctrlPr>
                        </m:dPr>
                        <m:e>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den>
                          </m:f>
                        </m:e>
                      </m:d>
                    </m:oMath>
                  </m:oMathPara>
                </a14:m>
                <a:endParaRPr lang="en-GB" sz="2800" dirty="0"/>
              </a:p>
            </p:txBody>
          </p:sp>
        </mc:Choice>
        <mc:Fallback xmlns="">
          <p:sp>
            <p:nvSpPr>
              <p:cNvPr id="4098" name="Object 2"/>
              <p:cNvSpPr txBox="1">
                <a:spLocks noRot="1" noChangeAspect="1" noMove="1" noResize="1" noEditPoints="1" noAdjustHandles="1" noChangeArrowheads="1" noChangeShapeType="1" noTextEdit="1"/>
              </p:cNvSpPr>
              <p:nvPr/>
            </p:nvSpPr>
            <p:spPr bwMode="auto">
              <a:xfrm>
                <a:off x="1066800" y="1143000"/>
                <a:ext cx="4572000" cy="10668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447</TotalTime>
  <Words>2123</Words>
  <Application>Microsoft Office PowerPoint</Application>
  <PresentationFormat>On-screen Show (4:3)</PresentationFormat>
  <Paragraphs>327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Cambria Math</vt:lpstr>
      <vt:lpstr>Candara</vt:lpstr>
      <vt:lpstr>Comic Sans MS</vt:lpstr>
      <vt:lpstr>Times New Roman</vt:lpstr>
      <vt:lpstr>Standarddesign</vt:lpstr>
      <vt:lpstr>Externalities and public goods</vt:lpstr>
      <vt:lpstr>PowerPoint Presentation</vt:lpstr>
      <vt:lpstr>Externalities and public goods</vt:lpstr>
      <vt:lpstr>Pareto improvements</vt:lpstr>
      <vt:lpstr>Static Economic Efficiency</vt:lpstr>
      <vt:lpstr>Static Efficiency: Notation</vt:lpstr>
      <vt:lpstr>Efficiency in Consumption</vt:lpstr>
      <vt:lpstr>Efficiency in Production</vt:lpstr>
      <vt:lpstr>Efficiency in Product-Mix</vt:lpstr>
      <vt:lpstr>Optimality v Efficiency</vt:lpstr>
      <vt:lpstr>Externalities and public goods</vt:lpstr>
      <vt:lpstr>Markets are efficient, iff</vt:lpstr>
      <vt:lpstr>Market: Consumption efficiency</vt:lpstr>
      <vt:lpstr>Market: Production efficiency</vt:lpstr>
      <vt:lpstr>Market: Product-mix efficiency</vt:lpstr>
      <vt:lpstr>Markets are efficient, iff</vt:lpstr>
      <vt:lpstr>Externalities and public goods</vt:lpstr>
      <vt:lpstr>Resources and Environment</vt:lpstr>
      <vt:lpstr>Externalities</vt:lpstr>
      <vt:lpstr>Externalities and Efficiency</vt:lpstr>
      <vt:lpstr>Individual Optimisation</vt:lpstr>
      <vt:lpstr>Joint Optimisation</vt:lpstr>
      <vt:lpstr>Individual Optimisation with Tax</vt:lpstr>
      <vt:lpstr>Pigou Tax</vt:lpstr>
      <vt:lpstr>PowerPoint Presentation</vt:lpstr>
      <vt:lpstr>Pigou Tax</vt:lpstr>
      <vt:lpstr>Externalities and public goods</vt:lpstr>
      <vt:lpstr>Property Rights</vt:lpstr>
      <vt:lpstr>Public Goods</vt:lpstr>
      <vt:lpstr>Public Goods</vt:lpstr>
      <vt:lpstr>Samuelson Condition</vt:lpstr>
      <vt:lpstr>PowerPoint Presentation</vt:lpstr>
      <vt:lpstr>Lindahl Equilibrium</vt:lpstr>
      <vt:lpstr>Externalities and public goods</vt:lpstr>
      <vt:lpstr>Equilibrium v Optimum Provision</vt:lpstr>
      <vt:lpstr>Equilibrium v Optimum Provision</vt:lpstr>
      <vt:lpstr>Equilibrium v Optimum Provision</vt:lpstr>
      <vt:lpstr>Equilibrium v Optimum Provision</vt:lpstr>
      <vt:lpstr>Equilibrium v Optimum Provision</vt:lpstr>
      <vt:lpstr>Public Goods</vt:lpstr>
      <vt:lpstr>PowerPoint Presentation</vt:lpstr>
      <vt:lpstr>Policy</vt:lpstr>
      <vt:lpstr>Summary</vt:lpstr>
    </vt:vector>
  </TitlesOfParts>
  <Company>ZMAW Universität Hamburg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129</cp:revision>
  <dcterms:created xsi:type="dcterms:W3CDTF">2000-09-24T19:27:04Z</dcterms:created>
  <dcterms:modified xsi:type="dcterms:W3CDTF">2020-07-07T16:27:23Z</dcterms:modified>
</cp:coreProperties>
</file>