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8" r:id="rId3"/>
    <p:sldId id="290" r:id="rId4"/>
    <p:sldId id="293" r:id="rId5"/>
    <p:sldId id="292" r:id="rId6"/>
    <p:sldId id="273" r:id="rId7"/>
    <p:sldId id="291" r:id="rId8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7" d="100"/>
          <a:sy n="87" d="100"/>
        </p:scale>
        <p:origin x="15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D70E42-BBAA-49E4-8834-18B887E8D3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B0094-E0AC-4B75-978B-62C9CCB5F79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35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24E4A-0DF4-4C3B-B70F-A8B89BE516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4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74535-140D-44BA-B9ED-A65654E32DC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4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A5623-57DD-454C-BA9E-7FF2A460BF5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5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4FFB5-ED26-45BF-BEC7-D0BC43680C8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3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AB9D3A-58EC-4DB6-B30E-DF7545158C0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6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29C3C-2EE7-4CBC-9418-308E0A37F22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BA70C-AAF4-49B2-9CAC-E9A868BE466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79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32FC6-BE90-4433-AB67-AB23D6D94FD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35506-A174-4A38-B1A1-3306CDDDEC9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9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A25F9-8A63-4FF6-B3BA-E6FEA90591F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0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4D7953-E6B4-4BC8-AB7D-F3CD3EC37DD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rtol@sussex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8001000" cy="1143000"/>
          </a:xfrm>
        </p:spPr>
        <p:txBody>
          <a:bodyPr/>
          <a:lstStyle/>
          <a:p>
            <a:pPr eaLnBrk="1" hangingPunct="1"/>
            <a:r>
              <a:rPr lang="de-DE" dirty="0" smtClean="0">
                <a:latin typeface="Candara" panose="020E0502030303020204" pitchFamily="34" charset="0"/>
              </a:rPr>
              <a:t>L1088 Environmental </a:t>
            </a:r>
            <a:r>
              <a:rPr lang="de-DE" dirty="0">
                <a:latin typeface="Candara" panose="020E0502030303020204" pitchFamily="34" charset="0"/>
              </a:rPr>
              <a:t>Economics</a:t>
            </a:r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Richard </a:t>
            </a:r>
            <a:r>
              <a:rPr lang="de-DE" dirty="0" smtClean="0">
                <a:latin typeface="Candara" panose="020E0502030303020204" pitchFamily="34" charset="0"/>
              </a:rPr>
              <a:t>S.J. Tol</a:t>
            </a:r>
            <a:endParaRPr lang="de-DE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 err="1">
                <a:latin typeface="Candara" panose="020E0502030303020204" pitchFamily="34" charset="0"/>
              </a:rPr>
              <a:t>About</a:t>
            </a:r>
            <a:r>
              <a:rPr lang="de-DE" sz="3600" dirty="0">
                <a:latin typeface="Candara" panose="020E0502030303020204" pitchFamily="34" charset="0"/>
              </a:rPr>
              <a:t> </a:t>
            </a:r>
            <a:r>
              <a:rPr lang="de-DE" sz="3600" dirty="0" err="1">
                <a:latin typeface="Candara" panose="020E0502030303020204" pitchFamily="34" charset="0"/>
              </a:rPr>
              <a:t>me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Dr Richard S.J. Tol </a:t>
            </a:r>
            <a:r>
              <a:rPr lang="de-DE" sz="2800" dirty="0" smtClean="0">
                <a:latin typeface="Candara" panose="020E0502030303020204" pitchFamily="34" charset="0"/>
              </a:rPr>
              <a:t>MAE</a:t>
            </a: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Professor of </a:t>
            </a:r>
            <a:r>
              <a:rPr lang="de-DE" sz="2800" dirty="0" err="1">
                <a:latin typeface="Candara" panose="020E0502030303020204" pitchFamily="34" charset="0"/>
              </a:rPr>
              <a:t>economics</a:t>
            </a: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800" dirty="0" err="1">
                <a:latin typeface="Candara" panose="020E0502030303020204" pitchFamily="34" charset="0"/>
              </a:rPr>
              <a:t>Jubilee</a:t>
            </a:r>
            <a:r>
              <a:rPr lang="de-DE" sz="2800" dirty="0">
                <a:latin typeface="Candara" panose="020E0502030303020204" pitchFamily="34" charset="0"/>
              </a:rPr>
              <a:t> 281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Office hours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Tue 10:00-14:00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 err="1">
                <a:latin typeface="Candara" panose="020E0502030303020204" pitchFamily="34" charset="0"/>
              </a:rPr>
              <a:t>Or</a:t>
            </a:r>
            <a:r>
              <a:rPr lang="de-DE" sz="2400" dirty="0">
                <a:latin typeface="Candara" panose="020E0502030303020204" pitchFamily="34" charset="0"/>
              </a:rPr>
              <a:t> </a:t>
            </a:r>
            <a:r>
              <a:rPr lang="de-DE" sz="2400" dirty="0" err="1">
                <a:latin typeface="Candara" panose="020E0502030303020204" pitchFamily="34" charset="0"/>
              </a:rPr>
              <a:t>by</a:t>
            </a:r>
            <a:r>
              <a:rPr lang="de-DE" sz="2400" dirty="0">
                <a:latin typeface="Candara" panose="020E0502030303020204" pitchFamily="34" charset="0"/>
              </a:rPr>
              <a:t> email: </a:t>
            </a:r>
            <a:r>
              <a:rPr lang="de-DE" sz="2400" b="1" dirty="0">
                <a:latin typeface="Candara" panose="020E0502030303020204" pitchFamily="34" charset="0"/>
                <a:hlinkClick r:id="rId2"/>
              </a:rPr>
              <a:t>r.tol@sussex.ac.uk</a:t>
            </a:r>
            <a:endParaRPr lang="de-DE" sz="2400" b="1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Key interests: climate, energy, environment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90" y="76200"/>
            <a:ext cx="2768896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The Course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30147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 comprehensive introduction to the economic theory of environmental pollution and environmental policy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Prior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micro, macro, calculus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Book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C.D. Kolstad (2011), </a:t>
            </a:r>
            <a:r>
              <a:rPr lang="de-DE" sz="2400" i="1" dirty="0">
                <a:latin typeface="Candara" panose="020E0502030303020204" pitchFamily="34" charset="0"/>
              </a:rPr>
              <a:t>Intermediate Environmental Economics: International Edition (2nd Edition)</a:t>
            </a:r>
            <a:r>
              <a:rPr lang="de-DE" sz="2400" dirty="0">
                <a:latin typeface="Candara" panose="020E0502030303020204" pitchFamily="34" charset="0"/>
              </a:rPr>
              <a:t>, Oxford University Press, ISBN </a:t>
            </a:r>
            <a:r>
              <a:rPr lang="de-DE" sz="2400" dirty="0" smtClean="0">
                <a:latin typeface="Candara" panose="020E0502030303020204" pitchFamily="34" charset="0"/>
              </a:rPr>
              <a:t>0199732655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 smtClean="0">
                <a:latin typeface="Candara" panose="020E0502030303020204" pitchFamily="34" charset="0"/>
              </a:rPr>
              <a:t>Videos complement lectures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 smtClean="0">
                <a:latin typeface="Candara" panose="020E0502030303020204" pitchFamily="34" charset="0"/>
              </a:rPr>
              <a:t>Lectures: Tue, 3-5 pm, Shawcross AS01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 smtClean="0">
                <a:latin typeface="Candara" panose="020E0502030303020204" pitchFamily="34" charset="0"/>
              </a:rPr>
              <a:t>Seminars: Tue, 2-3 pm, Jubilee G36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76200"/>
            <a:ext cx="899581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211763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0 Introduction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 </a:t>
            </a:r>
            <a:r>
              <a:rPr lang="en-US" sz="2800" dirty="0" smtClean="0">
                <a:latin typeface="Candara" panose="020E0502030303020204" pitchFamily="34" charset="0"/>
              </a:rPr>
              <a:t>Social choice</a:t>
            </a:r>
            <a:endParaRPr lang="en-US" sz="2800" dirty="0">
              <a:latin typeface="Candara" panose="020E0502030303020204" pitchFamily="34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2 Externalities and public goods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3 Decision analysis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4 Valuation: Aims and purpose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5 Valuation: Revealed preferences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6 Valuation: Stated preferences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7 Direct regulation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8 Market-based instruments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9 </a:t>
            </a:r>
            <a:r>
              <a:rPr lang="en-US" sz="2800" dirty="0" smtClean="0">
                <a:latin typeface="Candara" panose="020E0502030303020204" pitchFamily="34" charset="0"/>
              </a:rPr>
              <a:t>Complications with instruments</a:t>
            </a:r>
            <a:endParaRPr lang="en-US" sz="2800" dirty="0">
              <a:latin typeface="Candara" panose="020E0502030303020204" pitchFamily="34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10 Growth and the environment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11 Green accounting</a:t>
            </a:r>
          </a:p>
        </p:txBody>
      </p:sp>
    </p:spTree>
    <p:extLst>
      <p:ext uri="{BB962C8B-B14F-4D97-AF65-F5344CB8AC3E}">
        <p14:creationId xmlns:p14="http://schemas.microsoft.com/office/powerpoint/2010/main" val="36085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Seminars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/>
            <a:r>
              <a:rPr lang="de-DE" sz="2800" dirty="0" smtClean="0">
                <a:latin typeface="Candara" panose="020E0502030303020204" pitchFamily="34" charset="0"/>
              </a:rPr>
              <a:t>Problem sets</a:t>
            </a:r>
          </a:p>
          <a:p>
            <a:pPr eaLnBrk="1" hangingPunct="1"/>
            <a:r>
              <a:rPr lang="de-DE" sz="2800" dirty="0" smtClean="0">
                <a:latin typeface="Candara" panose="020E0502030303020204" pitchFamily="34" charset="0"/>
              </a:rPr>
              <a:t>Readings</a:t>
            </a:r>
          </a:p>
          <a:p>
            <a:pPr eaLnBrk="1" hangingPunct="1"/>
            <a:r>
              <a:rPr lang="de-DE" sz="2800" dirty="0" smtClean="0">
                <a:latin typeface="Candara" panose="020E0502030303020204" pitchFamily="34" charset="0"/>
              </a:rPr>
              <a:t>Exam preparation</a:t>
            </a:r>
          </a:p>
          <a:p>
            <a:pPr marL="0" indent="0" eaLnBrk="1" hangingPunct="1">
              <a:buNone/>
            </a:pPr>
            <a:endParaRPr lang="de-DE" sz="28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 smtClean="0">
                <a:latin typeface="Candara" panose="020E0502030303020204" pitchFamily="34" charset="0"/>
              </a:rPr>
              <a:t>Grades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/>
            <a:r>
              <a:rPr lang="de-DE" sz="2800" dirty="0" smtClean="0">
                <a:latin typeface="Candara" panose="020E0502030303020204" pitchFamily="34" charset="0"/>
              </a:rPr>
              <a:t>70% unseen exam*</a:t>
            </a:r>
          </a:p>
          <a:p>
            <a:pPr eaLnBrk="1" hangingPunct="1"/>
            <a:r>
              <a:rPr lang="de-DE" sz="2800" dirty="0" smtClean="0">
                <a:latin typeface="Candara" panose="020E0502030303020204" pitchFamily="34" charset="0"/>
              </a:rPr>
              <a:t>30% 2,500 word essay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de-DE" sz="2400" dirty="0" smtClean="0">
                <a:latin typeface="Candara" panose="020E0502030303020204" pitchFamily="34" charset="0"/>
              </a:rPr>
              <a:t>*exchange students who leave before Christmas will get an alternative assignment (yet to be decided)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 smtClean="0">
                <a:latin typeface="Candara" panose="020E0502030303020204" pitchFamily="34" charset="0"/>
              </a:rPr>
              <a:t>Quizzes on Canvas are graded but do not count, for revision only</a:t>
            </a:r>
            <a:endParaRPr lang="de-DE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Candara</vt:lpstr>
      <vt:lpstr>Times New Roman</vt:lpstr>
      <vt:lpstr>Standarddesign</vt:lpstr>
      <vt:lpstr>L1088 Environmental Economics</vt:lpstr>
      <vt:lpstr>About me</vt:lpstr>
      <vt:lpstr>The Course</vt:lpstr>
      <vt:lpstr>PowerPoint Presentation</vt:lpstr>
      <vt:lpstr>PowerPoint Presentation</vt:lpstr>
      <vt:lpstr>Seminars</vt:lpstr>
      <vt:lpstr>Grades</vt:lpstr>
    </vt:vector>
  </TitlesOfParts>
  <Company>ZMAW Universität Hamburg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82</cp:revision>
  <dcterms:created xsi:type="dcterms:W3CDTF">2000-09-24T19:27:04Z</dcterms:created>
  <dcterms:modified xsi:type="dcterms:W3CDTF">2019-10-16T12:31:11Z</dcterms:modified>
</cp:coreProperties>
</file>