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96" r:id="rId3"/>
    <p:sldId id="272" r:id="rId4"/>
    <p:sldId id="297" r:id="rId5"/>
    <p:sldId id="273" r:id="rId6"/>
    <p:sldId id="274" r:id="rId7"/>
    <p:sldId id="276" r:id="rId8"/>
    <p:sldId id="277" r:id="rId9"/>
    <p:sldId id="278" r:id="rId10"/>
    <p:sldId id="279" r:id="rId11"/>
    <p:sldId id="280" r:id="rId12"/>
    <p:sldId id="281" r:id="rId13"/>
    <p:sldId id="295"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3931976-B24D-4B7C-AEC9-3A149B002986}" type="datetimeFigureOut">
              <a:rPr lang="en-US"/>
              <a:pPr>
                <a:defRPr/>
              </a:pPr>
              <a:t>12/1/2014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829F5AB-7BE0-4254-B7BB-BFBE06A2BB31}" type="slidenum">
              <a:rPr lang="en-US"/>
              <a:pPr>
                <a:defRPr/>
              </a:pPr>
              <a:t>‹#›</a:t>
            </a:fld>
            <a:endParaRPr lang="en-US"/>
          </a:p>
        </p:txBody>
      </p:sp>
    </p:spTree>
    <p:extLst>
      <p:ext uri="{BB962C8B-B14F-4D97-AF65-F5344CB8AC3E}">
        <p14:creationId xmlns:p14="http://schemas.microsoft.com/office/powerpoint/2010/main" val="2968616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C98E9ED-1848-4B43-ACD0-446DA946E136}" type="slidenum">
              <a:rPr lang="en-GB" smtClean="0"/>
              <a:pPr/>
              <a:t>3</a:t>
            </a:fld>
            <a:endParaRPr lang="en-GB" smtClean="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1211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551D10B-E4C6-48D9-A2F4-973183E2BD64}" type="slidenum">
              <a:rPr lang="en-GB" smtClean="0"/>
              <a:pPr/>
              <a:t>12</a:t>
            </a:fld>
            <a:endParaRPr lang="en-GB" smtClean="0"/>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5402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7C2DEDF-CDBD-445B-8B67-823F76D8CF7C}" type="slidenum">
              <a:rPr lang="en-GB" smtClean="0"/>
              <a:pPr/>
              <a:t>13</a:t>
            </a:fld>
            <a:endParaRPr lang="en-GB"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03452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0E38CE6-CBAE-4654-A8A1-581672C9ADCE}" type="slidenum">
              <a:rPr lang="en-GB" smtClean="0"/>
              <a:pPr/>
              <a:t>14</a:t>
            </a:fld>
            <a:endParaRPr lang="en-GB" smtClean="0"/>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804830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45C53BC-054D-48A0-B44C-A72707B5C91E}" type="slidenum">
              <a:rPr lang="en-GB" smtClean="0"/>
              <a:pPr/>
              <a:t>15</a:t>
            </a:fld>
            <a:endParaRPr lang="en-GB"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824027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787845C-734F-43A7-AEF9-61E3D6FC17FC}" type="slidenum">
              <a:rPr lang="en-GB" smtClean="0"/>
              <a:pPr/>
              <a:t>16</a:t>
            </a:fld>
            <a:endParaRPr lang="en-GB" smtClean="0"/>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147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CBC6A5-8DC5-4CDE-BAA1-D6428F363720}" type="slidenum">
              <a:rPr lang="en-GB" smtClean="0"/>
              <a:pPr/>
              <a:t>17</a:t>
            </a:fld>
            <a:endParaRPr lang="en-GB" smtClean="0"/>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26153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6727BD7-27D7-46F2-BD6F-2CF642FB0335}" type="slidenum">
              <a:rPr lang="en-GB" smtClean="0"/>
              <a:pPr/>
              <a:t>18</a:t>
            </a:fld>
            <a:endParaRPr lang="en-GB" smtClean="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498088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0926675-4746-4317-920B-9F59B98E38A0}" type="slidenum">
              <a:rPr lang="en-GB" smtClean="0"/>
              <a:pPr/>
              <a:t>19</a:t>
            </a:fld>
            <a:endParaRPr lang="en-GB"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2485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168835E-AB0F-4E6C-BD9E-1A230E8F41BB}" type="slidenum">
              <a:rPr lang="en-GB" smtClean="0"/>
              <a:pPr/>
              <a:t>20</a:t>
            </a:fld>
            <a:endParaRPr lang="en-GB"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923668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F8802FF-AC43-4EE9-A69A-4738CCF67C40}" type="slidenum">
              <a:rPr lang="en-GB" smtClean="0"/>
              <a:pPr/>
              <a:t>21</a:t>
            </a:fld>
            <a:endParaRPr lang="en-GB"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62288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BF19AF5-56ED-45C8-AFD6-D1A6970E8DF2}" type="slidenum">
              <a:rPr lang="en-GB" smtClean="0"/>
              <a:pPr/>
              <a:t>4</a:t>
            </a:fld>
            <a:endParaRPr lang="en-GB" smtClean="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2243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7F84D6B-9A74-4667-AD3E-8253EFAF3705}" type="slidenum">
              <a:rPr lang="en-GB" smtClean="0"/>
              <a:pPr/>
              <a:t>22</a:t>
            </a:fld>
            <a:endParaRPr lang="en-GB"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192896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842964C-69C4-4563-A502-90E7E800C587}" type="slidenum">
              <a:rPr lang="en-GB" smtClean="0"/>
              <a:pPr/>
              <a:t>23</a:t>
            </a:fld>
            <a:endParaRPr lang="en-GB" smtClean="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632590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F9F828E-E242-4F40-878B-8B1C59A8FD14}" type="slidenum">
              <a:rPr lang="en-GB" smtClean="0"/>
              <a:pPr/>
              <a:t>24</a:t>
            </a:fld>
            <a:endParaRPr lang="en-GB"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3934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E8204C-BC20-4984-AA19-0EB9EE66B745}" type="slidenum">
              <a:rPr lang="en-GB" smtClean="0"/>
              <a:pPr/>
              <a:t>25</a:t>
            </a:fld>
            <a:endParaRPr lang="en-GB" smtClean="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382771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E66D9DB-4FA6-4F76-9DB8-FE5E07ECD9DB}" type="slidenum">
              <a:rPr lang="en-GB" smtClean="0"/>
              <a:pPr/>
              <a:t>26</a:t>
            </a:fld>
            <a:endParaRPr lang="en-GB"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62680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9FCA88F-8CFE-4478-AC7A-F111691F2669}" type="slidenum">
              <a:rPr lang="en-GB" smtClean="0"/>
              <a:pPr/>
              <a:t>5</a:t>
            </a:fld>
            <a:endParaRPr lang="en-GB" smtClean="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63149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41C22F0-32EF-4E13-AAA8-50A7BDC8711A}" type="slidenum">
              <a:rPr lang="en-GB" smtClean="0"/>
              <a:pPr/>
              <a:t>6</a:t>
            </a:fld>
            <a:endParaRPr lang="en-GB"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264470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E5AE26C-4C8B-4845-8E13-0AC4737CC6CC}" type="slidenum">
              <a:rPr lang="en-GB" smtClean="0"/>
              <a:pPr/>
              <a:t>7</a:t>
            </a:fld>
            <a:endParaRPr lang="en-GB" smtClean="0"/>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71094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D942B4E-74B0-4703-BDE6-BBBFFD470DA0}" type="slidenum">
              <a:rPr lang="en-GB" smtClean="0"/>
              <a:pPr/>
              <a:t>8</a:t>
            </a:fld>
            <a:endParaRPr lang="en-GB" smtClean="0"/>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397258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0D5C867-E799-49E4-A830-7E4107982AB1}" type="slidenum">
              <a:rPr lang="en-GB" smtClean="0"/>
              <a:pPr/>
              <a:t>9</a:t>
            </a:fld>
            <a:endParaRPr lang="en-GB"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1082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A81AA8E-C1FD-41F2-BB7E-114ED98F82E9}" type="slidenum">
              <a:rPr lang="en-GB" smtClean="0"/>
              <a:pPr/>
              <a:t>10</a:t>
            </a:fld>
            <a:endParaRPr lang="en-GB" smtClean="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084227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FD45BC1-E33D-428A-9FD6-498C40181D49}" type="slidenum">
              <a:rPr lang="en-GB" smtClean="0"/>
              <a:pPr/>
              <a:t>11</a:t>
            </a:fld>
            <a:endParaRPr lang="en-GB" smtClean="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52556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A4CF4F8-30B0-4ABB-B33E-AC3233B3034B}"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864C518-175D-4746-A39F-CB18C83E382D}"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2BB1A89-7AFF-4768-AAFA-6252D17230D2}"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869A07A-E356-4E3C-AC65-D5311EC9B50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CE1A123-69F4-4931-B827-C3AB26A42BD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E6F8FA8-DD70-4F7C-9DA8-3CA6C1E55D89}"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27E4F66-E6F8-42C8-A44D-50E8F4FA6250}"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872D59A-5211-442B-B43F-876CE03AE89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1E97E46-FA6A-4FAE-8684-CCEC7653151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E962938D-B16D-47FB-8FA0-12A95D6B010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C625B69-C163-44AE-A5D4-AF007F2CA5C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BBD6A13-9F6F-443E-8D25-2FC9A0F8020B}"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Klicken Sie, um die Formate des Vorlagentextes zu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93798F-72D9-434F-A34C-B1891F5211F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152400"/>
            <a:ext cx="7772400" cy="1143000"/>
          </a:xfrm>
        </p:spPr>
        <p:txBody>
          <a:bodyPr/>
          <a:lstStyle/>
          <a:p>
            <a:pPr eaLnBrk="1" hangingPunct="1"/>
            <a:r>
              <a:rPr lang="de-DE" sz="3600" dirty="0" smtClean="0">
                <a:latin typeface="Comic Sans MS" pitchFamily="66" charset="0"/>
              </a:rPr>
              <a:t>ERE11 – Trade &amp; the Environment</a:t>
            </a:r>
            <a:endParaRPr lang="en-GB" sz="3600" dirty="0" smtClean="0">
              <a:latin typeface="Comic Sans MS" pitchFamily="66" charset="0"/>
            </a:endParaRPr>
          </a:p>
        </p:txBody>
      </p:sp>
      <p:sp>
        <p:nvSpPr>
          <p:cNvPr id="2051" name="Rectangle 3"/>
          <p:cNvSpPr>
            <a:spLocks noGrp="1" noChangeArrowheads="1"/>
          </p:cNvSpPr>
          <p:nvPr>
            <p:ph type="body" idx="1"/>
          </p:nvPr>
        </p:nvSpPr>
        <p:spPr>
          <a:xfrm>
            <a:off x="533400" y="1295400"/>
            <a:ext cx="7772400" cy="4114800"/>
          </a:xfrm>
        </p:spPr>
        <p:txBody>
          <a:bodyPr/>
          <a:lstStyle/>
          <a:p>
            <a:r>
              <a:rPr lang="de-DE" sz="2800" dirty="0" smtClean="0">
                <a:latin typeface="Comic Sans MS" pitchFamily="66" charset="0"/>
              </a:rPr>
              <a:t>Domestic environmental policy and the World Trade Organization</a:t>
            </a:r>
          </a:p>
          <a:p>
            <a:r>
              <a:rPr lang="de-DE" sz="2800" dirty="0" smtClean="0">
                <a:latin typeface="Comic Sans MS" pitchFamily="66" charset="0"/>
              </a:rPr>
              <a:t>Free trade and targets of environmental protection</a:t>
            </a:r>
          </a:p>
          <a:p>
            <a:r>
              <a:rPr lang="de-DE" sz="2800" dirty="0" smtClean="0">
                <a:latin typeface="Comic Sans MS" pitchFamily="66" charset="0"/>
              </a:rPr>
              <a:t>Trade sanctions and environmental protection</a:t>
            </a:r>
          </a:p>
          <a:p>
            <a:r>
              <a:rPr lang="de-DE" sz="2800" dirty="0" smtClean="0">
                <a:latin typeface="Comic Sans MS" pitchFamily="66" charset="0"/>
              </a:rPr>
              <a:t>Waste and recycling</a:t>
            </a:r>
            <a:endParaRPr lang="en-GB" sz="2800" dirty="0" smtClean="0">
              <a:latin typeface="Comic Sans MS" pitchFamily="66" charset="0"/>
            </a:endParaRPr>
          </a:p>
        </p:txBody>
      </p:sp>
      <p:pic>
        <p:nvPicPr>
          <p:cNvPr id="4" name="Picture 3" descr="trade3.jpg"/>
          <p:cNvPicPr>
            <a:picLocks noChangeAspect="1"/>
          </p:cNvPicPr>
          <p:nvPr/>
        </p:nvPicPr>
        <p:blipFill>
          <a:blip r:embed="rId2" cstate="print"/>
          <a:stretch>
            <a:fillRect/>
          </a:stretch>
        </p:blipFill>
        <p:spPr>
          <a:xfrm>
            <a:off x="4953000" y="3714750"/>
            <a:ext cx="4191000" cy="3143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Domestic Policy &amp; WTO -5</a:t>
            </a:r>
            <a:endParaRPr lang="en-GB" sz="3600" smtClean="0">
              <a:latin typeface="Comic Sans MS" pitchFamily="66" charset="0"/>
            </a:endParaRPr>
          </a:p>
        </p:txBody>
      </p:sp>
      <p:sp>
        <p:nvSpPr>
          <p:cNvPr id="10243" name="Rectangle 3"/>
          <p:cNvSpPr>
            <a:spLocks noGrp="1" noChangeArrowheads="1"/>
          </p:cNvSpPr>
          <p:nvPr>
            <p:ph type="body" idx="1"/>
          </p:nvPr>
        </p:nvSpPr>
        <p:spPr>
          <a:xfrm>
            <a:off x="685800" y="1066800"/>
            <a:ext cx="7772400" cy="4114800"/>
          </a:xfrm>
        </p:spPr>
        <p:txBody>
          <a:bodyPr/>
          <a:lstStyle/>
          <a:p>
            <a:pPr>
              <a:lnSpc>
                <a:spcPct val="90000"/>
              </a:lnSpc>
            </a:pPr>
            <a:r>
              <a:rPr lang="de-DE" sz="2800" smtClean="0">
                <a:latin typeface="Comic Sans MS" pitchFamily="66" charset="0"/>
              </a:rPr>
              <a:t>GATT II:2(a) „nothing in this Article shall prevent any contracting party from imposing at any time on the importation of any product a charge equivalent to an internal tax (if non-disriminatory) [on] the like domestic product or in respect of an articles from which the imported product has been manufactured or produced in whole of in part“</a:t>
            </a:r>
          </a:p>
          <a:p>
            <a:pPr>
              <a:lnSpc>
                <a:spcPct val="90000"/>
              </a:lnSpc>
            </a:pPr>
            <a:r>
              <a:rPr lang="de-DE" sz="2800" smtClean="0">
                <a:latin typeface="Comic Sans MS" pitchFamily="66" charset="0"/>
              </a:rPr>
              <a:t>So, border tax adjustments are allowed, in principle</a:t>
            </a:r>
            <a:endParaRPr lang="en-GB" sz="2800" smtClean="0">
              <a:latin typeface="Comic Sans MS"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Domestic Policy &amp; WTO -6</a:t>
            </a:r>
            <a:endParaRPr lang="en-GB" sz="3600" smtClean="0">
              <a:latin typeface="Comic Sans MS" pitchFamily="66" charset="0"/>
            </a:endParaRPr>
          </a:p>
        </p:txBody>
      </p:sp>
      <p:sp>
        <p:nvSpPr>
          <p:cNvPr id="11267" name="Rectangle 3"/>
          <p:cNvSpPr>
            <a:spLocks noGrp="1" noChangeArrowheads="1"/>
          </p:cNvSpPr>
          <p:nvPr>
            <p:ph type="body" idx="1"/>
          </p:nvPr>
        </p:nvSpPr>
        <p:spPr>
          <a:xfrm>
            <a:off x="685800" y="1066800"/>
            <a:ext cx="7772400" cy="4114800"/>
          </a:xfrm>
        </p:spPr>
        <p:txBody>
          <a:bodyPr/>
          <a:lstStyle/>
          <a:p>
            <a:pPr>
              <a:lnSpc>
                <a:spcPct val="90000"/>
              </a:lnSpc>
            </a:pPr>
            <a:r>
              <a:rPr lang="de-DE" sz="2800" smtClean="0">
                <a:latin typeface="Comic Sans MS" pitchFamily="66" charset="0"/>
              </a:rPr>
              <a:t>GATT III (note): „any internal tax ... which applies to an imported product and to the like domestic product and is collected ... at the time of importation is ... to be regarded as an internal tax“</a:t>
            </a:r>
          </a:p>
          <a:p>
            <a:pPr>
              <a:lnSpc>
                <a:spcPct val="90000"/>
              </a:lnSpc>
            </a:pPr>
            <a:r>
              <a:rPr lang="de-DE" sz="2800" smtClean="0">
                <a:latin typeface="Comic Sans MS" pitchFamily="66" charset="0"/>
              </a:rPr>
              <a:t>GATT III:2: „products ... imported ... shall not be subject, directly or indirectly, to internal taxes ... in excess of those applied, directly or indirectly, to like domestic products“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876800" y="0"/>
            <a:ext cx="3581400" cy="1219200"/>
          </a:xfrm>
        </p:spPr>
        <p:txBody>
          <a:bodyPr/>
          <a:lstStyle/>
          <a:p>
            <a:r>
              <a:rPr lang="de-DE" sz="3600" dirty="0" smtClean="0">
                <a:latin typeface="Comic Sans MS" pitchFamily="66" charset="0"/>
              </a:rPr>
              <a:t>Domestic Policy &amp; WTO -7</a:t>
            </a:r>
            <a:endParaRPr lang="en-GB" sz="3600" dirty="0" smtClean="0">
              <a:latin typeface="Comic Sans MS" pitchFamily="66" charset="0"/>
            </a:endParaRPr>
          </a:p>
        </p:txBody>
      </p:sp>
      <p:sp>
        <p:nvSpPr>
          <p:cNvPr id="12291" name="Rectangle 3"/>
          <p:cNvSpPr>
            <a:spLocks noGrp="1" noChangeArrowheads="1"/>
          </p:cNvSpPr>
          <p:nvPr>
            <p:ph type="body" idx="1"/>
          </p:nvPr>
        </p:nvSpPr>
        <p:spPr>
          <a:xfrm>
            <a:off x="152400" y="3962400"/>
            <a:ext cx="8839200" cy="2514600"/>
          </a:xfrm>
        </p:spPr>
        <p:txBody>
          <a:bodyPr/>
          <a:lstStyle/>
          <a:p>
            <a:pPr>
              <a:lnSpc>
                <a:spcPct val="90000"/>
              </a:lnSpc>
            </a:pPr>
            <a:r>
              <a:rPr lang="de-DE" sz="2800" dirty="0" smtClean="0">
                <a:latin typeface="Comic Sans MS" pitchFamily="66" charset="0"/>
              </a:rPr>
              <a:t>Problems arise if domestic and imported products are produced with different techniques – are imported products taxed or banned because of their characteristics, their production processes, or to protect domestic producers?</a:t>
            </a:r>
          </a:p>
        </p:txBody>
      </p:sp>
      <p:pic>
        <p:nvPicPr>
          <p:cNvPr id="4" name="Picture 3" descr="trade2.jpg"/>
          <p:cNvPicPr>
            <a:picLocks noChangeAspect="1"/>
          </p:cNvPicPr>
          <p:nvPr/>
        </p:nvPicPr>
        <p:blipFill>
          <a:blip r:embed="rId3" cstate="print"/>
          <a:stretch>
            <a:fillRect/>
          </a:stretch>
        </p:blipFill>
        <p:spPr>
          <a:xfrm>
            <a:off x="76200" y="838200"/>
            <a:ext cx="4495800" cy="2981353"/>
          </a:xfrm>
          <a:prstGeom prst="rect">
            <a:avLst/>
          </a:prstGeom>
        </p:spPr>
      </p:pic>
      <p:sp>
        <p:nvSpPr>
          <p:cNvPr id="5" name="Rectangle 3"/>
          <p:cNvSpPr txBox="1">
            <a:spLocks noChangeArrowheads="1"/>
          </p:cNvSpPr>
          <p:nvPr/>
        </p:nvSpPr>
        <p:spPr bwMode="auto">
          <a:xfrm>
            <a:off x="4267200" y="1143000"/>
            <a:ext cx="4876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de-DE" sz="2800" b="0" i="0" u="none" strike="noStrike" kern="0" cap="none" spc="0" normalizeH="0" baseline="0" noProof="0" dirty="0" smtClean="0">
                <a:ln>
                  <a:noFill/>
                </a:ln>
                <a:solidFill>
                  <a:schemeClr val="tx1"/>
                </a:solidFill>
                <a:effectLst/>
                <a:uLnTx/>
                <a:uFillTx/>
                <a:latin typeface="Comic Sans MS" pitchFamily="66" charset="0"/>
                <a:ea typeface="+mn-ea"/>
                <a:cs typeface="+mn-cs"/>
              </a:rPr>
              <a:t>Countries may use border tax adjustments on exports (i.e., exempting export goods from domestic charges) as well as import (i.e., levying taxes on imported goods)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Domestic Policy &amp; WTO -8</a:t>
            </a:r>
            <a:endParaRPr lang="en-GB" sz="3600" smtClean="0">
              <a:latin typeface="Comic Sans MS" pitchFamily="66" charset="0"/>
            </a:endParaRPr>
          </a:p>
        </p:txBody>
      </p:sp>
      <p:sp>
        <p:nvSpPr>
          <p:cNvPr id="13315" name="Rectangle 3"/>
          <p:cNvSpPr>
            <a:spLocks noGrp="1" noChangeArrowheads="1"/>
          </p:cNvSpPr>
          <p:nvPr>
            <p:ph type="body" idx="1"/>
          </p:nvPr>
        </p:nvSpPr>
        <p:spPr>
          <a:xfrm>
            <a:off x="685800" y="1143000"/>
            <a:ext cx="7772400" cy="4114800"/>
          </a:xfrm>
        </p:spPr>
        <p:txBody>
          <a:bodyPr/>
          <a:lstStyle/>
          <a:p>
            <a:pPr>
              <a:lnSpc>
                <a:spcPct val="90000"/>
              </a:lnSpc>
            </a:pPr>
            <a:r>
              <a:rPr lang="de-DE" sz="2800" smtClean="0">
                <a:latin typeface="Comic Sans MS" pitchFamily="66" charset="0"/>
              </a:rPr>
              <a:t>EU ETS recently extended to aviation: Planes landing in EU / taking off from EU pay for CO2 emitted for entire flight, regardless of destination</a:t>
            </a:r>
          </a:p>
          <a:p>
            <a:pPr>
              <a:lnSpc>
                <a:spcPct val="90000"/>
              </a:lnSpc>
            </a:pPr>
            <a:r>
              <a:rPr lang="de-DE" sz="2800" smtClean="0">
                <a:latin typeface="Comic Sans MS" pitchFamily="66" charset="0"/>
              </a:rPr>
              <a:t>US carriers took EU to court (not WTO, as aviation regulated elsewhere) and lost: There is no discrimination</a:t>
            </a:r>
          </a:p>
          <a:p>
            <a:pPr>
              <a:lnSpc>
                <a:spcPct val="90000"/>
              </a:lnSpc>
            </a:pPr>
            <a:r>
              <a:rPr lang="de-DE" sz="2800" smtClean="0">
                <a:latin typeface="Comic Sans MS" pitchFamily="66" charset="0"/>
              </a:rPr>
              <a:t>Note that court thus established that emissions outside jurisdiction may be regulated for global issues</a:t>
            </a:r>
          </a:p>
          <a:p>
            <a:pPr>
              <a:lnSpc>
                <a:spcPct val="90000"/>
              </a:lnSpc>
            </a:pPr>
            <a:r>
              <a:rPr lang="de-DE" sz="2800" smtClean="0">
                <a:latin typeface="Comic Sans MS" pitchFamily="66" charset="0"/>
              </a:rPr>
              <a:t>Permit trade was suspended nonetheless, because rules favour Middle Eastern airlines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143000"/>
          </a:xfrm>
        </p:spPr>
        <p:txBody>
          <a:bodyPr/>
          <a:lstStyle/>
          <a:p>
            <a:r>
              <a:rPr lang="de-DE" sz="3600" dirty="0" smtClean="0">
                <a:latin typeface="Comic Sans MS" pitchFamily="66" charset="0"/>
              </a:rPr>
              <a:t>Trade &amp;Targets</a:t>
            </a:r>
            <a:endParaRPr lang="en-GB" sz="3600" dirty="0" smtClean="0">
              <a:latin typeface="Comic Sans MS" pitchFamily="66" charset="0"/>
            </a:endParaRPr>
          </a:p>
        </p:txBody>
      </p:sp>
      <p:sp>
        <p:nvSpPr>
          <p:cNvPr id="14339" name="Rectangle 3"/>
          <p:cNvSpPr>
            <a:spLocks noGrp="1" noChangeArrowheads="1"/>
          </p:cNvSpPr>
          <p:nvPr>
            <p:ph type="body" idx="1"/>
          </p:nvPr>
        </p:nvSpPr>
        <p:spPr>
          <a:xfrm>
            <a:off x="304800" y="914400"/>
            <a:ext cx="8382000" cy="3962400"/>
          </a:xfrm>
        </p:spPr>
        <p:txBody>
          <a:bodyPr/>
          <a:lstStyle/>
          <a:p>
            <a:pPr>
              <a:lnSpc>
                <a:spcPct val="90000"/>
              </a:lnSpc>
            </a:pPr>
            <a:r>
              <a:rPr lang="de-DE" sz="2800" dirty="0" smtClean="0">
                <a:latin typeface="Comic Sans MS" pitchFamily="66" charset="0"/>
              </a:rPr>
              <a:t>Environmentalists‘ argument: The principle of open markets of the WTO leads to a race to the bottom, forcing all WTO members to lower their environmental standards to the level of the WTO member with the lowest standards; WTO members should therefore be allowed to offset through trade controls the economic impact of diffences in environmental standards</a:t>
            </a:r>
            <a:endParaRPr lang="en-GB" sz="2800" dirty="0" smtClean="0">
              <a:latin typeface="Comic Sans MS" pitchFamily="66" charset="0"/>
            </a:endParaRPr>
          </a:p>
        </p:txBody>
      </p:sp>
      <p:pic>
        <p:nvPicPr>
          <p:cNvPr id="4" name="Picture 3" descr="race_to_bottom.jpg"/>
          <p:cNvPicPr>
            <a:picLocks noChangeAspect="1"/>
          </p:cNvPicPr>
          <p:nvPr/>
        </p:nvPicPr>
        <p:blipFill>
          <a:blip r:embed="rId3" cstate="print"/>
          <a:stretch>
            <a:fillRect/>
          </a:stretch>
        </p:blipFill>
        <p:spPr>
          <a:xfrm>
            <a:off x="1600200" y="4038600"/>
            <a:ext cx="6080934" cy="274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smtClean="0">
                <a:latin typeface="Comic Sans MS" pitchFamily="66" charset="0"/>
              </a:rPr>
              <a:t>Trade &amp; Targets -2</a:t>
            </a:r>
            <a:endParaRPr lang="en-GB" sz="3600" dirty="0" smtClean="0">
              <a:latin typeface="Comic Sans MS" pitchFamily="66" charset="0"/>
            </a:endParaRPr>
          </a:p>
        </p:txBody>
      </p:sp>
      <p:sp>
        <p:nvSpPr>
          <p:cNvPr id="15363" name="Rectangle 3"/>
          <p:cNvSpPr>
            <a:spLocks noGrp="1" noChangeArrowheads="1"/>
          </p:cNvSpPr>
          <p:nvPr>
            <p:ph type="body" idx="1"/>
          </p:nvPr>
        </p:nvSpPr>
        <p:spPr>
          <a:xfrm>
            <a:off x="685800" y="1066800"/>
            <a:ext cx="7772400" cy="4114800"/>
          </a:xfrm>
        </p:spPr>
        <p:txBody>
          <a:bodyPr/>
          <a:lstStyle/>
          <a:p>
            <a:pPr>
              <a:lnSpc>
                <a:spcPct val="90000"/>
              </a:lnSpc>
            </a:pPr>
            <a:r>
              <a:rPr lang="de-DE" sz="2800" smtClean="0">
                <a:latin typeface="Comic Sans MS" pitchFamily="66" charset="0"/>
              </a:rPr>
              <a:t>As we have seen, countries can enforce the same product characteristics on domestic and imported products</a:t>
            </a:r>
          </a:p>
          <a:p>
            <a:pPr>
              <a:lnSpc>
                <a:spcPct val="90000"/>
              </a:lnSpc>
            </a:pPr>
            <a:r>
              <a:rPr lang="de-DE" sz="2800" smtClean="0">
                <a:latin typeface="Comic Sans MS" pitchFamily="66" charset="0"/>
              </a:rPr>
              <a:t>This is not true for production processes</a:t>
            </a:r>
          </a:p>
          <a:p>
            <a:pPr>
              <a:lnSpc>
                <a:spcPct val="90000"/>
              </a:lnSpc>
            </a:pPr>
            <a:r>
              <a:rPr lang="de-DE" sz="2800" smtClean="0">
                <a:latin typeface="Comic Sans MS" pitchFamily="66" charset="0"/>
              </a:rPr>
              <a:t>If a country accepts lower standards on environmental protection for its industries, it lowers production costs and improves its competitive advantage</a:t>
            </a:r>
          </a:p>
          <a:p>
            <a:pPr>
              <a:lnSpc>
                <a:spcPct val="90000"/>
              </a:lnSpc>
            </a:pPr>
            <a:r>
              <a:rPr lang="de-DE" sz="2800" smtClean="0">
                <a:latin typeface="Comic Sans MS" pitchFamily="66" charset="0"/>
              </a:rPr>
              <a:t>If this is a purely domestic affair, there is little other countries can do about it through, e.g., border tax adjustments</a:t>
            </a:r>
            <a:endParaRPr lang="en-GB" sz="2800" smtClean="0">
              <a:latin typeface="Comic Sans MS"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smtClean="0">
                <a:latin typeface="Comic Sans MS" pitchFamily="66" charset="0"/>
              </a:rPr>
              <a:t>Trade &amp; Targets -3</a:t>
            </a:r>
            <a:endParaRPr lang="en-GB" sz="3600" dirty="0" smtClean="0">
              <a:latin typeface="Comic Sans MS" pitchFamily="66" charset="0"/>
            </a:endParaRPr>
          </a:p>
        </p:txBody>
      </p:sp>
      <p:sp>
        <p:nvSpPr>
          <p:cNvPr id="16387" name="Rectangle 3"/>
          <p:cNvSpPr>
            <a:spLocks noGrp="1" noChangeArrowheads="1"/>
          </p:cNvSpPr>
          <p:nvPr>
            <p:ph type="body" idx="1"/>
          </p:nvPr>
        </p:nvSpPr>
        <p:spPr>
          <a:xfrm>
            <a:off x="685800" y="1066800"/>
            <a:ext cx="5257800" cy="4114800"/>
          </a:xfrm>
        </p:spPr>
        <p:txBody>
          <a:bodyPr/>
          <a:lstStyle/>
          <a:p>
            <a:pPr>
              <a:lnSpc>
                <a:spcPct val="90000"/>
              </a:lnSpc>
            </a:pPr>
            <a:r>
              <a:rPr lang="de-DE" sz="2800" dirty="0" smtClean="0">
                <a:latin typeface="Comic Sans MS" pitchFamily="66" charset="0"/>
              </a:rPr>
              <a:t>Countries may use lax environmental regulation to gain competitive advantage</a:t>
            </a:r>
          </a:p>
          <a:p>
            <a:pPr>
              <a:lnSpc>
                <a:spcPct val="90000"/>
              </a:lnSpc>
            </a:pPr>
            <a:r>
              <a:rPr lang="de-DE" sz="2800" dirty="0" smtClean="0">
                <a:latin typeface="Comic Sans MS" pitchFamily="66" charset="0"/>
              </a:rPr>
              <a:t>This would lead to higher costs of environmental protection in other countries, and may lead to lower environmental standards</a:t>
            </a:r>
          </a:p>
          <a:p>
            <a:pPr>
              <a:lnSpc>
                <a:spcPct val="90000"/>
              </a:lnSpc>
            </a:pPr>
            <a:r>
              <a:rPr lang="de-DE" sz="2800" dirty="0" smtClean="0">
                <a:latin typeface="Comic Sans MS" pitchFamily="66" charset="0"/>
              </a:rPr>
              <a:t>This „race to the bottom“ would lead to miminal environmental standards everywhere</a:t>
            </a:r>
          </a:p>
          <a:p>
            <a:pPr>
              <a:lnSpc>
                <a:spcPct val="90000"/>
              </a:lnSpc>
            </a:pPr>
            <a:r>
              <a:rPr lang="de-DE" sz="2800" dirty="0" smtClean="0">
                <a:latin typeface="Comic Sans MS" pitchFamily="66" charset="0"/>
              </a:rPr>
              <a:t>Or would it?</a:t>
            </a:r>
            <a:endParaRPr lang="en-GB" sz="2800" dirty="0" smtClean="0">
              <a:latin typeface="Comic Sans MS" pitchFamily="66" charset="0"/>
            </a:endParaRPr>
          </a:p>
        </p:txBody>
      </p:sp>
      <p:pic>
        <p:nvPicPr>
          <p:cNvPr id="4" name="Picture 3" descr="race.jpg"/>
          <p:cNvPicPr>
            <a:picLocks noChangeAspect="1"/>
          </p:cNvPicPr>
          <p:nvPr/>
        </p:nvPicPr>
        <p:blipFill>
          <a:blip r:embed="rId3" cstate="print"/>
          <a:stretch>
            <a:fillRect/>
          </a:stretch>
        </p:blipFill>
        <p:spPr>
          <a:xfrm>
            <a:off x="5668516" y="1066801"/>
            <a:ext cx="3373791" cy="4190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r>
              <a:rPr lang="de-DE" sz="3600" dirty="0" smtClean="0">
                <a:latin typeface="Comic Sans MS" pitchFamily="66" charset="0"/>
              </a:rPr>
              <a:t>Trade &amp; Targets -3</a:t>
            </a:r>
            <a:endParaRPr lang="en-GB" sz="3600" dirty="0" smtClean="0">
              <a:latin typeface="Comic Sans MS" pitchFamily="66" charset="0"/>
            </a:endParaRPr>
          </a:p>
        </p:txBody>
      </p:sp>
      <p:sp>
        <p:nvSpPr>
          <p:cNvPr id="17411" name="Rectangle 3"/>
          <p:cNvSpPr>
            <a:spLocks noGrp="1" noChangeArrowheads="1"/>
          </p:cNvSpPr>
          <p:nvPr>
            <p:ph type="body" idx="1"/>
          </p:nvPr>
        </p:nvSpPr>
        <p:spPr>
          <a:xfrm>
            <a:off x="685800" y="990600"/>
            <a:ext cx="7772400" cy="4114800"/>
          </a:xfrm>
        </p:spPr>
        <p:txBody>
          <a:bodyPr/>
          <a:lstStyle/>
          <a:p>
            <a:pPr>
              <a:lnSpc>
                <a:spcPct val="90000"/>
              </a:lnSpc>
            </a:pPr>
            <a:r>
              <a:rPr lang="de-DE" sz="2800" smtClean="0">
                <a:latin typeface="Comic Sans MS" pitchFamily="66" charset="0"/>
              </a:rPr>
              <a:t>Experience suggests that countries adopt different environmental protection targets</a:t>
            </a:r>
          </a:p>
          <a:p>
            <a:pPr>
              <a:lnSpc>
                <a:spcPct val="90000"/>
              </a:lnSpc>
            </a:pPr>
            <a:r>
              <a:rPr lang="de-DE" sz="2800" smtClean="0">
                <a:latin typeface="Comic Sans MS" pitchFamily="66" charset="0"/>
              </a:rPr>
              <a:t>If a country wants to grow rich by being dirty, that is their business; however, most countries prefer to be less rich and clean</a:t>
            </a:r>
          </a:p>
          <a:p>
            <a:pPr>
              <a:lnSpc>
                <a:spcPct val="90000"/>
              </a:lnSpc>
            </a:pPr>
            <a:r>
              <a:rPr lang="de-DE" sz="2800" smtClean="0">
                <a:latin typeface="Comic Sans MS" pitchFamily="66" charset="0"/>
              </a:rPr>
              <a:t>Competition on environmental protection leads to maximum welfare, not minimum environment</a:t>
            </a:r>
          </a:p>
          <a:p>
            <a:pPr>
              <a:lnSpc>
                <a:spcPct val="90000"/>
              </a:lnSpc>
            </a:pPr>
            <a:r>
              <a:rPr lang="de-DE" sz="2800" smtClean="0">
                <a:latin typeface="Comic Sans MS" pitchFamily="66" charset="0"/>
              </a:rPr>
              <a:t>Moreover, environmental protection is often only a fraction of the costs of production</a:t>
            </a:r>
          </a:p>
          <a:p>
            <a:pPr>
              <a:lnSpc>
                <a:spcPct val="90000"/>
              </a:lnSpc>
            </a:pPr>
            <a:r>
              <a:rPr lang="de-DE" sz="2800" smtClean="0">
                <a:latin typeface="Comic Sans MS" pitchFamily="66" charset="0"/>
              </a:rPr>
              <a:t>Besides, environmental taxes are revenue</a:t>
            </a:r>
            <a:endParaRPr lang="en-GB" sz="2800" smtClean="0">
              <a:latin typeface="Comic Sans MS"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457200"/>
            <a:ext cx="4495800" cy="1143000"/>
          </a:xfrm>
        </p:spPr>
        <p:txBody>
          <a:bodyPr/>
          <a:lstStyle/>
          <a:p>
            <a:r>
              <a:rPr lang="de-DE" sz="3600" dirty="0" smtClean="0">
                <a:latin typeface="Comic Sans MS" pitchFamily="66" charset="0"/>
              </a:rPr>
              <a:t>Trade Sanctions &amp; Environmental Protection</a:t>
            </a:r>
            <a:endParaRPr lang="en-GB" sz="3600" dirty="0" smtClean="0">
              <a:latin typeface="Comic Sans MS" pitchFamily="66" charset="0"/>
            </a:endParaRPr>
          </a:p>
        </p:txBody>
      </p:sp>
      <p:sp>
        <p:nvSpPr>
          <p:cNvPr id="18435" name="Rectangle 3"/>
          <p:cNvSpPr>
            <a:spLocks noGrp="1" noChangeArrowheads="1"/>
          </p:cNvSpPr>
          <p:nvPr>
            <p:ph type="body" idx="1"/>
          </p:nvPr>
        </p:nvSpPr>
        <p:spPr>
          <a:xfrm>
            <a:off x="685800" y="2286000"/>
            <a:ext cx="7772400" cy="4114800"/>
          </a:xfrm>
        </p:spPr>
        <p:txBody>
          <a:bodyPr/>
          <a:lstStyle/>
          <a:p>
            <a:r>
              <a:rPr lang="de-DE" sz="2800" dirty="0" smtClean="0">
                <a:latin typeface="Comic Sans MS" pitchFamily="66" charset="0"/>
              </a:rPr>
              <a:t>Environmentalists‘ argument: The WTO prevents the use of trade sanctions to force WTO members to raise their environmental standards; the rights of market access under the WTO should therefore be linked to commitments to raise environmental standards</a:t>
            </a:r>
          </a:p>
          <a:p>
            <a:r>
              <a:rPr lang="de-DE" sz="2800" dirty="0" smtClean="0">
                <a:latin typeface="Comic Sans MS" pitchFamily="66" charset="0"/>
              </a:rPr>
              <a:t>Presumption: Environment is more important than trade</a:t>
            </a:r>
            <a:endParaRPr lang="en-GB" sz="2800" dirty="0" smtClean="0">
              <a:latin typeface="Comic Sans MS" pitchFamily="66" charset="0"/>
            </a:endParaRPr>
          </a:p>
        </p:txBody>
      </p:sp>
      <p:pic>
        <p:nvPicPr>
          <p:cNvPr id="4" name="Picture 3" descr="trade5.jpg"/>
          <p:cNvPicPr>
            <a:picLocks noChangeAspect="1"/>
          </p:cNvPicPr>
          <p:nvPr/>
        </p:nvPicPr>
        <p:blipFill>
          <a:blip r:embed="rId3" cstate="print"/>
          <a:stretch>
            <a:fillRect/>
          </a:stretch>
        </p:blipFill>
        <p:spPr>
          <a:xfrm>
            <a:off x="5029200" y="25400"/>
            <a:ext cx="4038600" cy="21539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0"/>
            <a:ext cx="7772400" cy="1143000"/>
          </a:xfrm>
        </p:spPr>
        <p:txBody>
          <a:bodyPr/>
          <a:lstStyle/>
          <a:p>
            <a:r>
              <a:rPr lang="de-DE" sz="3600" smtClean="0">
                <a:latin typeface="Comic Sans MS" pitchFamily="66" charset="0"/>
              </a:rPr>
              <a:t>Trade Sanctions</a:t>
            </a:r>
            <a:endParaRPr lang="en-GB" sz="3600" smtClean="0">
              <a:latin typeface="Comic Sans MS" pitchFamily="66" charset="0"/>
            </a:endParaRPr>
          </a:p>
        </p:txBody>
      </p:sp>
      <p:sp>
        <p:nvSpPr>
          <p:cNvPr id="19459" name="Rectangle 3"/>
          <p:cNvSpPr>
            <a:spLocks noGrp="1" noChangeArrowheads="1"/>
          </p:cNvSpPr>
          <p:nvPr>
            <p:ph type="body" idx="1"/>
          </p:nvPr>
        </p:nvSpPr>
        <p:spPr>
          <a:xfrm>
            <a:off x="609600" y="990600"/>
            <a:ext cx="7772400" cy="4114800"/>
          </a:xfrm>
        </p:spPr>
        <p:txBody>
          <a:bodyPr/>
          <a:lstStyle/>
          <a:p>
            <a:pPr>
              <a:lnSpc>
                <a:spcPct val="90000"/>
              </a:lnSpc>
            </a:pPr>
            <a:r>
              <a:rPr lang="de-DE" sz="2800" smtClean="0">
                <a:latin typeface="Comic Sans MS" pitchFamily="66" charset="0"/>
              </a:rPr>
              <a:t>Trade sanctions are not allowed by the WTO</a:t>
            </a:r>
          </a:p>
          <a:p>
            <a:pPr>
              <a:lnSpc>
                <a:spcPct val="90000"/>
              </a:lnSpc>
            </a:pPr>
            <a:r>
              <a:rPr lang="de-DE" sz="2800" smtClean="0">
                <a:latin typeface="Comic Sans MS" pitchFamily="66" charset="0"/>
              </a:rPr>
              <a:t>Trade sanctions are painful, and may be used as a threat to countries who prefer lower environmental protection</a:t>
            </a:r>
          </a:p>
          <a:p>
            <a:pPr>
              <a:lnSpc>
                <a:spcPct val="90000"/>
              </a:lnSpc>
            </a:pPr>
            <a:r>
              <a:rPr lang="de-DE" sz="2800" smtClean="0">
                <a:latin typeface="Comic Sans MS" pitchFamily="66" charset="0"/>
              </a:rPr>
              <a:t>Again, this would infringe on sovereignty</a:t>
            </a:r>
          </a:p>
          <a:p>
            <a:pPr>
              <a:lnSpc>
                <a:spcPct val="90000"/>
              </a:lnSpc>
            </a:pPr>
            <a:r>
              <a:rPr lang="de-DE" sz="2800" smtClean="0">
                <a:latin typeface="Comic Sans MS" pitchFamily="66" charset="0"/>
              </a:rPr>
              <a:t>Trade sanctions are part of the Montreal Protocol to protect the ozone layer, but never used – some argue that they are essential for deterring free-riding – note that the Montreal Protocol bans exports, not imports</a:t>
            </a:r>
            <a:endParaRPr lang="en-GB" sz="2800" smtClean="0">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33400" y="457200"/>
            <a:ext cx="8229600" cy="5211763"/>
          </a:xfrm>
        </p:spPr>
        <p:txBody>
          <a:bodyPr/>
          <a:lstStyle/>
          <a:p>
            <a:pPr eaLnBrk="1" hangingPunct="1">
              <a:buNone/>
            </a:pPr>
            <a:r>
              <a:rPr lang="en-US" sz="2400" dirty="0" smtClean="0">
                <a:latin typeface="Comic Sans MS" pitchFamily="66" charset="0"/>
              </a:rPr>
              <a:t>1 Sustainability (RT)</a:t>
            </a:r>
          </a:p>
          <a:p>
            <a:pPr eaLnBrk="1" hangingPunct="1">
              <a:buNone/>
            </a:pPr>
            <a:r>
              <a:rPr lang="en-US" sz="2400" dirty="0" smtClean="0">
                <a:latin typeface="Comic Sans MS" pitchFamily="66" charset="0"/>
              </a:rPr>
              <a:t>2 Ethics (RT)</a:t>
            </a:r>
          </a:p>
          <a:p>
            <a:pPr eaLnBrk="1" hangingPunct="1">
              <a:buNone/>
            </a:pPr>
            <a:r>
              <a:rPr lang="en-US" sz="2400" dirty="0" smtClean="0">
                <a:latin typeface="Comic Sans MS" pitchFamily="66" charset="0"/>
              </a:rPr>
              <a:t>3 Externalities and optimality (RT)</a:t>
            </a:r>
          </a:p>
          <a:p>
            <a:pPr eaLnBrk="1" hangingPunct="1">
              <a:buNone/>
            </a:pPr>
            <a:r>
              <a:rPr lang="en-US" sz="2400" dirty="0" smtClean="0">
                <a:latin typeface="Comic Sans MS" pitchFamily="66" charset="0"/>
              </a:rPr>
              <a:t>4 Valuation: Aims and purpose (GM)</a:t>
            </a:r>
          </a:p>
          <a:p>
            <a:pPr eaLnBrk="1" hangingPunct="1">
              <a:buNone/>
            </a:pPr>
            <a:r>
              <a:rPr lang="en-US" sz="2400" dirty="0" smtClean="0">
                <a:latin typeface="Comic Sans MS" pitchFamily="66" charset="0"/>
              </a:rPr>
              <a:t>5 Valuation: Revealed preferences (GM)</a:t>
            </a:r>
          </a:p>
          <a:p>
            <a:pPr eaLnBrk="1" hangingPunct="1">
              <a:buNone/>
            </a:pPr>
            <a:r>
              <a:rPr lang="en-US" sz="2400" dirty="0" smtClean="0">
                <a:latin typeface="Comic Sans MS" pitchFamily="66" charset="0"/>
              </a:rPr>
              <a:t>6 Valuation: Stated preferences (GM)</a:t>
            </a:r>
          </a:p>
          <a:p>
            <a:pPr eaLnBrk="1" hangingPunct="1">
              <a:buNone/>
            </a:pPr>
            <a:r>
              <a:rPr lang="en-US" sz="2400" dirty="0" smtClean="0">
                <a:latin typeface="Comic Sans MS" pitchFamily="66" charset="0"/>
              </a:rPr>
              <a:t>7 Targets for environmental policy (GM)</a:t>
            </a:r>
          </a:p>
          <a:p>
            <a:pPr eaLnBrk="1" hangingPunct="1">
              <a:buNone/>
            </a:pPr>
            <a:r>
              <a:rPr lang="en-US" sz="2400" dirty="0" smtClean="0">
                <a:latin typeface="Comic Sans MS" pitchFamily="66" charset="0"/>
              </a:rPr>
              <a:t>8 Cost-benefit analysis (RT)</a:t>
            </a:r>
          </a:p>
          <a:p>
            <a:pPr eaLnBrk="1" hangingPunct="1">
              <a:buNone/>
            </a:pPr>
            <a:r>
              <a:rPr lang="en-US" sz="2400" dirty="0" smtClean="0">
                <a:latin typeface="Comic Sans MS" pitchFamily="66" charset="0"/>
              </a:rPr>
              <a:t>9 Instruments for environmental policy (RT)</a:t>
            </a:r>
          </a:p>
          <a:p>
            <a:pPr eaLnBrk="1" hangingPunct="1">
              <a:buNone/>
            </a:pPr>
            <a:r>
              <a:rPr lang="en-US" sz="2400" dirty="0" smtClean="0">
                <a:latin typeface="Comic Sans MS" pitchFamily="66" charset="0"/>
              </a:rPr>
              <a:t>10 Environmental policy instruments (RT)</a:t>
            </a:r>
          </a:p>
          <a:p>
            <a:pPr eaLnBrk="1" hangingPunct="1">
              <a:buNone/>
            </a:pPr>
            <a:r>
              <a:rPr lang="en-US" sz="3600" dirty="0" smtClean="0">
                <a:latin typeface="Comic Sans MS" pitchFamily="66" charset="0"/>
              </a:rPr>
              <a:t>11 Trade and the environment (RT)</a:t>
            </a:r>
          </a:p>
          <a:p>
            <a:pPr eaLnBrk="1" hangingPunct="1">
              <a:buNone/>
            </a:pPr>
            <a:r>
              <a:rPr lang="en-US" sz="2400" dirty="0" smtClean="0">
                <a:latin typeface="Comic Sans MS" pitchFamily="66" charset="0"/>
              </a:rPr>
              <a:t>12 Environmental accounting (GM)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Trade Sanctions -2</a:t>
            </a:r>
            <a:endParaRPr lang="en-GB" sz="3600" smtClean="0">
              <a:latin typeface="Comic Sans MS" pitchFamily="66" charset="0"/>
            </a:endParaRPr>
          </a:p>
        </p:txBody>
      </p:sp>
      <p:sp>
        <p:nvSpPr>
          <p:cNvPr id="20483" name="Rectangle 3"/>
          <p:cNvSpPr>
            <a:spLocks noGrp="1" noChangeArrowheads="1"/>
          </p:cNvSpPr>
          <p:nvPr>
            <p:ph type="body" idx="1"/>
          </p:nvPr>
        </p:nvSpPr>
        <p:spPr>
          <a:xfrm>
            <a:off x="685800" y="1143000"/>
            <a:ext cx="7772400" cy="4114800"/>
          </a:xfrm>
        </p:spPr>
        <p:txBody>
          <a:bodyPr/>
          <a:lstStyle/>
          <a:p>
            <a:pPr>
              <a:lnSpc>
                <a:spcPct val="90000"/>
              </a:lnSpc>
            </a:pPr>
            <a:r>
              <a:rPr lang="de-DE" sz="2800" smtClean="0">
                <a:latin typeface="Comic Sans MS" pitchFamily="66" charset="0"/>
              </a:rPr>
              <a:t>If a group of countries can use trade sanctions to bully another country into environmental regulation, then a group of countries can use environmental sanctions to bully a country into accepting unfavourable trade conditions</a:t>
            </a:r>
          </a:p>
          <a:p>
            <a:pPr>
              <a:lnSpc>
                <a:spcPct val="90000"/>
              </a:lnSpc>
            </a:pPr>
            <a:r>
              <a:rPr lang="de-DE" sz="2800" smtClean="0">
                <a:latin typeface="Comic Sans MS" pitchFamily="66" charset="0"/>
              </a:rPr>
              <a:t>Nonetheless, trade and environment interact, and so should their international regulatory bodies</a:t>
            </a:r>
          </a:p>
          <a:p>
            <a:pPr>
              <a:lnSpc>
                <a:spcPct val="90000"/>
              </a:lnSpc>
            </a:pPr>
            <a:r>
              <a:rPr lang="de-DE" sz="2800" smtClean="0">
                <a:latin typeface="Comic Sans MS" pitchFamily="66" charset="0"/>
              </a:rPr>
              <a:t>The real problems are lack of political will and bureaucratic divisions</a:t>
            </a:r>
            <a:endParaRPr lang="en-GB" sz="2800" smtClean="0">
              <a:latin typeface="Comic Sans MS"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105400" y="457200"/>
            <a:ext cx="3505200" cy="1143000"/>
          </a:xfrm>
        </p:spPr>
        <p:txBody>
          <a:bodyPr/>
          <a:lstStyle/>
          <a:p>
            <a:r>
              <a:rPr lang="de-DE" sz="3600" dirty="0" smtClean="0">
                <a:latin typeface="Comic Sans MS" pitchFamily="66" charset="0"/>
              </a:rPr>
              <a:t>Waste and Recycling</a:t>
            </a:r>
            <a:endParaRPr lang="en-GB" sz="3600" dirty="0" smtClean="0">
              <a:latin typeface="Comic Sans MS" pitchFamily="66" charset="0"/>
            </a:endParaRPr>
          </a:p>
        </p:txBody>
      </p:sp>
      <p:sp>
        <p:nvSpPr>
          <p:cNvPr id="21507" name="Rectangle 3"/>
          <p:cNvSpPr>
            <a:spLocks noGrp="1" noChangeArrowheads="1"/>
          </p:cNvSpPr>
          <p:nvPr>
            <p:ph type="body" idx="1"/>
          </p:nvPr>
        </p:nvSpPr>
        <p:spPr>
          <a:xfrm>
            <a:off x="0" y="2895600"/>
            <a:ext cx="8839200" cy="3810000"/>
          </a:xfrm>
        </p:spPr>
        <p:txBody>
          <a:bodyPr/>
          <a:lstStyle/>
          <a:p>
            <a:pPr>
              <a:lnSpc>
                <a:spcPct val="90000"/>
              </a:lnSpc>
            </a:pPr>
            <a:r>
              <a:rPr lang="de-DE" sz="2800" dirty="0" smtClean="0">
                <a:latin typeface="Comic Sans MS" pitchFamily="66" charset="0"/>
              </a:rPr>
              <a:t>Although waste is not really different from other commodities, it is treated differently</a:t>
            </a:r>
          </a:p>
          <a:p>
            <a:pPr>
              <a:lnSpc>
                <a:spcPct val="90000"/>
              </a:lnSpc>
            </a:pPr>
            <a:r>
              <a:rPr lang="de-DE" sz="2800" dirty="0" smtClean="0">
                <a:latin typeface="Comic Sans MS" pitchFamily="66" charset="0"/>
              </a:rPr>
              <a:t>If a country wants to accept another country‘s waste, that‘s that country‘s business; if a country wants to sacrifice its pristine environment for economic growth, who are we to object?</a:t>
            </a:r>
          </a:p>
          <a:p>
            <a:pPr>
              <a:lnSpc>
                <a:spcPct val="90000"/>
              </a:lnSpc>
            </a:pPr>
            <a:r>
              <a:rPr lang="de-DE" sz="2800" dirty="0" smtClean="0">
                <a:latin typeface="Comic Sans MS" pitchFamily="66" charset="0"/>
              </a:rPr>
              <a:t>In fact, it is economically efficient to spread waste around so that it does equal marginal damage everywhere ...</a:t>
            </a:r>
            <a:endParaRPr lang="en-GB" sz="2800" dirty="0" smtClean="0">
              <a:latin typeface="Comic Sans MS" pitchFamily="66" charset="0"/>
            </a:endParaRPr>
          </a:p>
        </p:txBody>
      </p:sp>
      <p:pic>
        <p:nvPicPr>
          <p:cNvPr id="4" name="Picture 3" descr="irish-waste-original.jpg"/>
          <p:cNvPicPr>
            <a:picLocks noChangeAspect="1"/>
          </p:cNvPicPr>
          <p:nvPr/>
        </p:nvPicPr>
        <p:blipFill>
          <a:blip r:embed="rId3" cstate="print"/>
          <a:stretch>
            <a:fillRect/>
          </a:stretch>
        </p:blipFill>
        <p:spPr>
          <a:xfrm>
            <a:off x="152400" y="108937"/>
            <a:ext cx="4072890" cy="27104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Waste and Recycling -2</a:t>
            </a:r>
            <a:endParaRPr lang="en-GB" sz="3600" smtClean="0">
              <a:latin typeface="Comic Sans MS" pitchFamily="66" charset="0"/>
            </a:endParaRPr>
          </a:p>
        </p:txBody>
      </p:sp>
      <p:sp>
        <p:nvSpPr>
          <p:cNvPr id="22531" name="Rectangle 3"/>
          <p:cNvSpPr>
            <a:spLocks noGrp="1" noChangeArrowheads="1"/>
          </p:cNvSpPr>
          <p:nvPr>
            <p:ph type="body" idx="1"/>
          </p:nvPr>
        </p:nvSpPr>
        <p:spPr>
          <a:xfrm>
            <a:off x="685800" y="1066800"/>
            <a:ext cx="7772400" cy="4114800"/>
          </a:xfrm>
        </p:spPr>
        <p:txBody>
          <a:bodyPr/>
          <a:lstStyle/>
          <a:p>
            <a:pPr>
              <a:lnSpc>
                <a:spcPct val="90000"/>
              </a:lnSpc>
            </a:pPr>
            <a:r>
              <a:rPr lang="de-DE" sz="2800" smtClean="0">
                <a:latin typeface="Comic Sans MS" pitchFamily="66" charset="0"/>
              </a:rPr>
              <a:t>However, waste is not a WTO-recognized commodity, so it escapes WTO regulation</a:t>
            </a:r>
          </a:p>
          <a:p>
            <a:pPr>
              <a:lnSpc>
                <a:spcPct val="90000"/>
              </a:lnSpc>
            </a:pPr>
            <a:r>
              <a:rPr lang="de-DE" sz="2800" smtClean="0">
                <a:latin typeface="Comic Sans MS" pitchFamily="66" charset="0"/>
              </a:rPr>
              <a:t>The export of several types of hazardous waste is now forbidden to countries who are deemed not to have the appropriate waste handling technologies</a:t>
            </a:r>
          </a:p>
          <a:p>
            <a:pPr>
              <a:lnSpc>
                <a:spcPct val="90000"/>
              </a:lnSpc>
            </a:pPr>
            <a:r>
              <a:rPr lang="de-DE" sz="2800" smtClean="0">
                <a:latin typeface="Comic Sans MS" pitchFamily="66" charset="0"/>
              </a:rPr>
              <a:t>Even if waste would be part of the WTO, this is an export barrier not an import barrier</a:t>
            </a:r>
          </a:p>
          <a:p>
            <a:pPr>
              <a:lnSpc>
                <a:spcPct val="90000"/>
              </a:lnSpc>
            </a:pPr>
            <a:r>
              <a:rPr lang="de-DE" sz="2800" smtClean="0">
                <a:latin typeface="Comic Sans MS" pitchFamily="66" charset="0"/>
              </a:rPr>
              <a:t>The argument is that a lot of waste ends up in illegal dumps (at destination)</a:t>
            </a:r>
            <a:endParaRPr lang="en-GB" sz="2800" smtClean="0">
              <a:latin typeface="Comic Sans MS"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457200"/>
            <a:ext cx="3581400" cy="1143000"/>
          </a:xfrm>
        </p:spPr>
        <p:txBody>
          <a:bodyPr/>
          <a:lstStyle/>
          <a:p>
            <a:r>
              <a:rPr lang="de-DE" sz="3600" dirty="0" smtClean="0">
                <a:latin typeface="Comic Sans MS" pitchFamily="66" charset="0"/>
              </a:rPr>
              <a:t>Waste and Recycling -3</a:t>
            </a:r>
            <a:endParaRPr lang="en-GB" sz="3600" dirty="0" smtClean="0">
              <a:latin typeface="Comic Sans MS" pitchFamily="66" charset="0"/>
            </a:endParaRPr>
          </a:p>
        </p:txBody>
      </p:sp>
      <p:sp>
        <p:nvSpPr>
          <p:cNvPr id="23555" name="Rectangle 3"/>
          <p:cNvSpPr>
            <a:spLocks noGrp="1" noChangeArrowheads="1"/>
          </p:cNvSpPr>
          <p:nvPr>
            <p:ph type="body" idx="1"/>
          </p:nvPr>
        </p:nvSpPr>
        <p:spPr>
          <a:xfrm>
            <a:off x="0" y="1981200"/>
            <a:ext cx="8991600" cy="4114800"/>
          </a:xfrm>
        </p:spPr>
        <p:txBody>
          <a:bodyPr/>
          <a:lstStyle/>
          <a:p>
            <a:pPr>
              <a:lnSpc>
                <a:spcPct val="90000"/>
              </a:lnSpc>
            </a:pPr>
            <a:r>
              <a:rPr lang="de-DE" sz="2800" dirty="0" smtClean="0">
                <a:latin typeface="Comic Sans MS" pitchFamily="66" charset="0"/>
              </a:rPr>
              <a:t>Recycling is different story</a:t>
            </a:r>
          </a:p>
          <a:p>
            <a:pPr>
              <a:lnSpc>
                <a:spcPct val="90000"/>
              </a:lnSpc>
            </a:pPr>
            <a:r>
              <a:rPr lang="de-DE" sz="2800" dirty="0" smtClean="0">
                <a:latin typeface="Comic Sans MS" pitchFamily="66" charset="0"/>
              </a:rPr>
              <a:t>Waste products are often good sources of secondary materials, such as paper, plastics, metals</a:t>
            </a:r>
          </a:p>
          <a:p>
            <a:pPr>
              <a:lnSpc>
                <a:spcPct val="90000"/>
              </a:lnSpc>
            </a:pPr>
            <a:r>
              <a:rPr lang="de-DE" sz="2800" dirty="0" smtClean="0">
                <a:latin typeface="Comic Sans MS" pitchFamily="66" charset="0"/>
              </a:rPr>
              <a:t>Secondary materials are lower quality but also cheaper than primary materials</a:t>
            </a:r>
          </a:p>
          <a:p>
            <a:pPr>
              <a:lnSpc>
                <a:spcPct val="90000"/>
              </a:lnSpc>
            </a:pPr>
            <a:r>
              <a:rPr lang="de-DE" sz="2800" dirty="0" smtClean="0">
                <a:latin typeface="Comic Sans MS" pitchFamily="66" charset="0"/>
              </a:rPr>
              <a:t>Hence, secondary materials are quite popular in developing countries</a:t>
            </a:r>
          </a:p>
          <a:p>
            <a:pPr>
              <a:lnSpc>
                <a:spcPct val="90000"/>
              </a:lnSpc>
            </a:pPr>
            <a:r>
              <a:rPr lang="de-DE" sz="2800" dirty="0" smtClean="0">
                <a:latin typeface="Comic Sans MS" pitchFamily="66" charset="0"/>
              </a:rPr>
              <a:t>Transport is cheap, as a lot of bulk commodities flow from South to North</a:t>
            </a:r>
            <a:endParaRPr lang="en-GB" sz="2800" dirty="0" smtClean="0">
              <a:latin typeface="Comic Sans MS" pitchFamily="66" charset="0"/>
            </a:endParaRPr>
          </a:p>
        </p:txBody>
      </p:sp>
      <p:pic>
        <p:nvPicPr>
          <p:cNvPr id="4" name="Picture 3" descr="orig_New_recycling_bins.jpg"/>
          <p:cNvPicPr>
            <a:picLocks noChangeAspect="1"/>
          </p:cNvPicPr>
          <p:nvPr/>
        </p:nvPicPr>
        <p:blipFill>
          <a:blip r:embed="rId3" cstate="print"/>
          <a:stretch>
            <a:fillRect/>
          </a:stretch>
        </p:blipFill>
        <p:spPr>
          <a:xfrm>
            <a:off x="5130872" y="76200"/>
            <a:ext cx="3934779" cy="2362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228600"/>
            <a:ext cx="7772400" cy="1143000"/>
          </a:xfrm>
        </p:spPr>
        <p:txBody>
          <a:bodyPr/>
          <a:lstStyle/>
          <a:p>
            <a:r>
              <a:rPr lang="de-DE" sz="3600" smtClean="0">
                <a:latin typeface="Comic Sans MS" pitchFamily="66" charset="0"/>
              </a:rPr>
              <a:t>Market Share of Secondary Commodities in International Trade</a:t>
            </a:r>
            <a:endParaRPr lang="en-GB" sz="3600" smtClean="0">
              <a:latin typeface="Comic Sans MS" pitchFamily="66" charset="0"/>
            </a:endParaRPr>
          </a:p>
        </p:txBody>
      </p:sp>
      <p:graphicFrame>
        <p:nvGraphicFramePr>
          <p:cNvPr id="54326" name="Group 54"/>
          <p:cNvGraphicFramePr>
            <a:graphicFrameLocks noGrp="1"/>
          </p:cNvGraphicFramePr>
          <p:nvPr>
            <p:ph type="tbl" idx="1"/>
          </p:nvPr>
        </p:nvGraphicFramePr>
        <p:xfrm>
          <a:off x="685800" y="1447800"/>
          <a:ext cx="7772400" cy="5193475"/>
        </p:xfrm>
        <a:graphic>
          <a:graphicData uri="http://schemas.openxmlformats.org/drawingml/2006/table">
            <a:tbl>
              <a:tblPr/>
              <a:tblGrid>
                <a:gridCol w="2590800"/>
                <a:gridCol w="2590800"/>
                <a:gridCol w="2590800"/>
              </a:tblGrid>
              <a:tr h="639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chemeClr val="tx1"/>
                          </a:solidFill>
                          <a:effectLst/>
                          <a:latin typeface="Comic Sans MS" pitchFamily="66" charset="0"/>
                        </a:rPr>
                        <a:t>1970-74</a:t>
                      </a:r>
                      <a:endParaRPr kumimoji="0" lang="en-GB"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chemeClr val="tx1"/>
                          </a:solidFill>
                          <a:effectLst/>
                          <a:latin typeface="Comic Sans MS" pitchFamily="66" charset="0"/>
                        </a:rPr>
                        <a:t>1995-97</a:t>
                      </a:r>
                      <a:endParaRPr kumimoji="0" lang="en-GB"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Aluminium</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4%</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13%</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Copper</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24%</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37%</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Lead</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12%</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22%</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0099"/>
                          </a:solidFill>
                          <a:effectLst/>
                          <a:latin typeface="Comic Sans MS" pitchFamily="66" charset="0"/>
                        </a:rPr>
                        <a:t>Nickel</a:t>
                      </a:r>
                      <a:endParaRPr kumimoji="0" lang="en-GB" sz="2400" b="0" i="0" u="none" strike="noStrike" cap="none" normalizeH="0" baseline="0" smtClean="0">
                        <a:ln>
                          <a:noFill/>
                        </a:ln>
                        <a:solidFill>
                          <a:srgbClr val="000099"/>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0099"/>
                          </a:solidFill>
                          <a:effectLst/>
                          <a:latin typeface="Comic Sans MS" pitchFamily="66" charset="0"/>
                        </a:rPr>
                        <a:t>8%</a:t>
                      </a:r>
                      <a:endParaRPr kumimoji="0" lang="en-GB" sz="2400" b="0" i="0" u="none" strike="noStrike" cap="none" normalizeH="0" baseline="0" smtClean="0">
                        <a:ln>
                          <a:noFill/>
                        </a:ln>
                        <a:solidFill>
                          <a:srgbClr val="000099"/>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0099"/>
                          </a:solidFill>
                          <a:effectLst/>
                          <a:latin typeface="Comic Sans MS" pitchFamily="66" charset="0"/>
                        </a:rPr>
                        <a:t>8%</a:t>
                      </a:r>
                      <a:endParaRPr kumimoji="0" lang="en-GB" sz="2400" b="0" i="0" u="none" strike="noStrike" cap="none" normalizeH="0" baseline="0" smtClean="0">
                        <a:ln>
                          <a:noFill/>
                        </a:ln>
                        <a:solidFill>
                          <a:srgbClr val="000099"/>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Paper</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13%</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27%</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Plastics</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3%</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4%</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FF0000"/>
                          </a:solidFill>
                          <a:effectLst/>
                          <a:latin typeface="Comic Sans MS" pitchFamily="66" charset="0"/>
                        </a:rPr>
                        <a:t>Iron</a:t>
                      </a:r>
                      <a:endParaRPr kumimoji="0" lang="en-GB" sz="2400" b="0" i="0" u="none" strike="noStrike" cap="none" normalizeH="0" baseline="0" smtClean="0">
                        <a:ln>
                          <a:noFill/>
                        </a:ln>
                        <a:solidFill>
                          <a:srgbClr val="FF00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FF0000"/>
                          </a:solidFill>
                          <a:effectLst/>
                          <a:latin typeface="Comic Sans MS" pitchFamily="66" charset="0"/>
                        </a:rPr>
                        <a:t>14%</a:t>
                      </a:r>
                      <a:endParaRPr kumimoji="0" lang="en-GB" sz="2400" b="0" i="0" u="none" strike="noStrike" cap="none" normalizeH="0" baseline="0" smtClean="0">
                        <a:ln>
                          <a:noFill/>
                        </a:ln>
                        <a:solidFill>
                          <a:srgbClr val="FF00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FF0000"/>
                          </a:solidFill>
                          <a:effectLst/>
                          <a:latin typeface="Comic Sans MS" pitchFamily="66" charset="0"/>
                        </a:rPr>
                        <a:t>7%</a:t>
                      </a:r>
                      <a:endParaRPr kumimoji="0" lang="en-GB" sz="2400" b="0" i="0" u="none" strike="noStrike" cap="none" normalizeH="0" baseline="0" smtClean="0">
                        <a:ln>
                          <a:noFill/>
                        </a:ln>
                        <a:solidFill>
                          <a:srgbClr val="FF00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Tin</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13%</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20%</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Zinc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Tires</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2%</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14% (91)</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4%</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de-DE" sz="2400" b="0" i="0" u="none" strike="noStrike" cap="none" normalizeH="0" baseline="0" smtClean="0">
                          <a:ln>
                            <a:noFill/>
                          </a:ln>
                          <a:solidFill>
                            <a:srgbClr val="00CC00"/>
                          </a:solidFill>
                          <a:effectLst/>
                          <a:latin typeface="Comic Sans MS" pitchFamily="66" charset="0"/>
                        </a:rPr>
                        <a:t>17% (97)</a:t>
                      </a:r>
                      <a:endParaRPr kumimoji="0" lang="en-GB" sz="2400" b="0" i="0" u="none" strike="noStrike" cap="none" normalizeH="0" baseline="0" smtClean="0">
                        <a:ln>
                          <a:noFill/>
                        </a:ln>
                        <a:solidFill>
                          <a:srgbClr val="00CC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2366963" y="2071688"/>
            <a:ext cx="9144000" cy="0"/>
          </a:xfrm>
          <a:prstGeom prst="rect">
            <a:avLst/>
          </a:prstGeom>
          <a:noFill/>
          <a:ln w="9525">
            <a:noFill/>
            <a:miter lim="800000"/>
            <a:headEnd/>
            <a:tailEnd/>
          </a:ln>
        </p:spPr>
        <p:txBody>
          <a:bodyPr>
            <a:spAutoFit/>
          </a:bodyPr>
          <a:lstStyle/>
          <a:p>
            <a:endParaRPr lang="en-US"/>
          </a:p>
        </p:txBody>
      </p:sp>
      <p:pic>
        <p:nvPicPr>
          <p:cNvPr id="25603" name="Picture 2"/>
          <p:cNvPicPr>
            <a:picLocks noChangeAspect="1" noChangeArrowheads="1"/>
          </p:cNvPicPr>
          <p:nvPr/>
        </p:nvPicPr>
        <p:blipFill>
          <a:blip r:embed="rId3" cstate="print"/>
          <a:srcRect t="-2362"/>
          <a:stretch>
            <a:fillRect/>
          </a:stretch>
        </p:blipFill>
        <p:spPr bwMode="auto">
          <a:xfrm>
            <a:off x="76199" y="76200"/>
            <a:ext cx="8991601" cy="553618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152400"/>
            <a:ext cx="3733800" cy="1371600"/>
          </a:xfrm>
        </p:spPr>
        <p:txBody>
          <a:bodyPr/>
          <a:lstStyle/>
          <a:p>
            <a:r>
              <a:rPr lang="de-DE" sz="3600" dirty="0" smtClean="0">
                <a:latin typeface="Comic Sans MS" pitchFamily="66" charset="0"/>
              </a:rPr>
              <a:t>Waste and Recycling -4</a:t>
            </a:r>
            <a:endParaRPr lang="en-GB" sz="3600" dirty="0" smtClean="0">
              <a:latin typeface="Comic Sans MS" pitchFamily="66" charset="0"/>
            </a:endParaRPr>
          </a:p>
        </p:txBody>
      </p:sp>
      <p:sp>
        <p:nvSpPr>
          <p:cNvPr id="26627" name="Rectangle 3"/>
          <p:cNvSpPr>
            <a:spLocks noGrp="1" noChangeArrowheads="1"/>
          </p:cNvSpPr>
          <p:nvPr>
            <p:ph type="body" idx="1"/>
          </p:nvPr>
        </p:nvSpPr>
        <p:spPr>
          <a:xfrm>
            <a:off x="228600" y="2895600"/>
            <a:ext cx="8915400" cy="3581400"/>
          </a:xfrm>
        </p:spPr>
        <p:txBody>
          <a:bodyPr/>
          <a:lstStyle/>
          <a:p>
            <a:r>
              <a:rPr lang="de-DE" sz="2800" dirty="0" smtClean="0">
                <a:latin typeface="Comic Sans MS" pitchFamily="66" charset="0"/>
              </a:rPr>
              <a:t>Secondary materials are not very popular here, so instead of recycling, inciniration and land-filling are the preferred waste disposal methods</a:t>
            </a:r>
          </a:p>
          <a:p>
            <a:r>
              <a:rPr lang="de-DE" sz="2800" dirty="0" smtClean="0">
                <a:latin typeface="Comic Sans MS" pitchFamily="66" charset="0"/>
              </a:rPr>
              <a:t>Particularly for plastics, as sorting plastic is labour-intensive</a:t>
            </a:r>
          </a:p>
          <a:p>
            <a:r>
              <a:rPr lang="de-DE" sz="2800" dirty="0" smtClean="0">
                <a:latin typeface="Comic Sans MS" pitchFamily="66" charset="0"/>
              </a:rPr>
              <a:t>So, exporting recyclable material is good for the environment, good for development, and cheaper</a:t>
            </a:r>
            <a:endParaRPr lang="en-GB" sz="2800" dirty="0" smtClean="0">
              <a:latin typeface="Comic Sans MS" pitchFamily="66" charset="0"/>
            </a:endParaRPr>
          </a:p>
        </p:txBody>
      </p:sp>
      <p:pic>
        <p:nvPicPr>
          <p:cNvPr id="4" name="Picture 3" descr="Waste-pickers-in-Delhi-008.jpg"/>
          <p:cNvPicPr>
            <a:picLocks noChangeAspect="1"/>
          </p:cNvPicPr>
          <p:nvPr/>
        </p:nvPicPr>
        <p:blipFill>
          <a:blip r:embed="rId3" cstate="print"/>
          <a:stretch>
            <a:fillRect/>
          </a:stretch>
        </p:blipFill>
        <p:spPr>
          <a:xfrm>
            <a:off x="4343400" y="76200"/>
            <a:ext cx="4724400" cy="2834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0" y="0"/>
            <a:ext cx="3886200" cy="1143000"/>
          </a:xfrm>
        </p:spPr>
        <p:txBody>
          <a:bodyPr/>
          <a:lstStyle/>
          <a:p>
            <a:r>
              <a:rPr lang="de-DE" sz="3600" dirty="0" smtClean="0">
                <a:latin typeface="Comic Sans MS" pitchFamily="66" charset="0"/>
              </a:rPr>
              <a:t>The Problem</a:t>
            </a:r>
            <a:endParaRPr lang="en-GB" sz="3600" dirty="0" smtClean="0">
              <a:latin typeface="Comic Sans MS" pitchFamily="66" charset="0"/>
            </a:endParaRPr>
          </a:p>
        </p:txBody>
      </p:sp>
      <p:sp>
        <p:nvSpPr>
          <p:cNvPr id="3075" name="Rectangle 3"/>
          <p:cNvSpPr>
            <a:spLocks noGrp="1" noChangeArrowheads="1"/>
          </p:cNvSpPr>
          <p:nvPr>
            <p:ph type="body" idx="1"/>
          </p:nvPr>
        </p:nvSpPr>
        <p:spPr>
          <a:xfrm>
            <a:off x="228600" y="2895600"/>
            <a:ext cx="8686800" cy="3733800"/>
          </a:xfrm>
        </p:spPr>
        <p:txBody>
          <a:bodyPr/>
          <a:lstStyle/>
          <a:p>
            <a:pPr>
              <a:lnSpc>
                <a:spcPct val="90000"/>
              </a:lnSpc>
            </a:pPr>
            <a:r>
              <a:rPr lang="de-DE" sz="2800" dirty="0" smtClean="0">
                <a:latin typeface="Comic Sans MS" pitchFamily="66" charset="0"/>
              </a:rPr>
              <a:t>As goods are internationally traded, countries‘ environmental policies affect each other</a:t>
            </a:r>
          </a:p>
          <a:p>
            <a:pPr>
              <a:lnSpc>
                <a:spcPct val="90000"/>
              </a:lnSpc>
            </a:pPr>
            <a:r>
              <a:rPr lang="de-DE" sz="2800" dirty="0" smtClean="0">
                <a:latin typeface="Comic Sans MS" pitchFamily="66" charset="0"/>
              </a:rPr>
              <a:t>As environmental problems are increasingly international, countries‘ trade policies affect the environment</a:t>
            </a:r>
          </a:p>
          <a:p>
            <a:pPr>
              <a:lnSpc>
                <a:spcPct val="90000"/>
              </a:lnSpc>
            </a:pPr>
            <a:r>
              <a:rPr lang="de-DE" sz="2800" dirty="0" smtClean="0">
                <a:latin typeface="Comic Sans MS" pitchFamily="66" charset="0"/>
              </a:rPr>
              <a:t>Unfortunately, this has led to conflict – international trade and environmental protection are widely seen as contradictory</a:t>
            </a:r>
            <a:endParaRPr lang="en-GB" sz="2800" dirty="0" smtClean="0">
              <a:latin typeface="Comic Sans MS" pitchFamily="66" charset="0"/>
            </a:endParaRPr>
          </a:p>
        </p:txBody>
      </p:sp>
      <p:pic>
        <p:nvPicPr>
          <p:cNvPr id="5" name="Picture 4" descr="trade1.jpg"/>
          <p:cNvPicPr>
            <a:picLocks noChangeAspect="1"/>
          </p:cNvPicPr>
          <p:nvPr/>
        </p:nvPicPr>
        <p:blipFill>
          <a:blip r:embed="rId3" cstate="print"/>
          <a:stretch>
            <a:fillRect/>
          </a:stretch>
        </p:blipFill>
        <p:spPr>
          <a:xfrm>
            <a:off x="0" y="0"/>
            <a:ext cx="4267200" cy="2843022"/>
          </a:xfrm>
          <a:prstGeom prst="rect">
            <a:avLst/>
          </a:prstGeom>
        </p:spPr>
      </p:pic>
      <p:sp>
        <p:nvSpPr>
          <p:cNvPr id="6" name="Rectangle 3"/>
          <p:cNvSpPr txBox="1">
            <a:spLocks noChangeArrowheads="1"/>
          </p:cNvSpPr>
          <p:nvPr/>
        </p:nvSpPr>
        <p:spPr bwMode="auto">
          <a:xfrm>
            <a:off x="4572000" y="1447800"/>
            <a:ext cx="44196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de-DE" sz="2800" b="0" i="0" u="none" strike="noStrike" kern="0" cap="none" spc="0" normalizeH="0" baseline="0" noProof="0" dirty="0" smtClean="0">
                <a:ln>
                  <a:noFill/>
                </a:ln>
                <a:solidFill>
                  <a:schemeClr val="tx1"/>
                </a:solidFill>
                <a:effectLst/>
                <a:uLnTx/>
                <a:uFillTx/>
                <a:latin typeface="Comic Sans MS" pitchFamily="66" charset="0"/>
                <a:ea typeface="+mn-ea"/>
                <a:cs typeface="+mn-cs"/>
              </a:rPr>
              <a:t>Environmental policy regulates production, consumption and waste</a:t>
            </a:r>
            <a:endParaRPr kumimoji="0" lang="en-GB" sz="2800" b="0" i="0" u="none" strike="noStrike" kern="0" cap="none" spc="0" normalizeH="0" baseline="0" noProof="0" dirty="0" smtClean="0">
              <a:ln>
                <a:noFill/>
              </a:ln>
              <a:solidFill>
                <a:schemeClr val="tx1"/>
              </a:solidFill>
              <a:effectLst/>
              <a:uLnTx/>
              <a:uFillTx/>
              <a:latin typeface="Comic Sans MS" pitchFamily="66"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0"/>
            <a:ext cx="7772400" cy="1143000"/>
          </a:xfrm>
        </p:spPr>
        <p:txBody>
          <a:bodyPr/>
          <a:lstStyle/>
          <a:p>
            <a:r>
              <a:rPr lang="de-DE" sz="3200" smtClean="0">
                <a:latin typeface="Comic Sans MS" pitchFamily="66" charset="0"/>
              </a:rPr>
              <a:t>Domestic Policy &amp; WTO</a:t>
            </a:r>
            <a:endParaRPr lang="en-GB" sz="3200" smtClean="0">
              <a:latin typeface="Comic Sans MS" pitchFamily="66" charset="0"/>
            </a:endParaRPr>
          </a:p>
        </p:txBody>
      </p:sp>
      <p:sp>
        <p:nvSpPr>
          <p:cNvPr id="6147" name="Rectangle 3"/>
          <p:cNvSpPr>
            <a:spLocks noGrp="1" noChangeArrowheads="1"/>
          </p:cNvSpPr>
          <p:nvPr>
            <p:ph type="body" idx="1"/>
          </p:nvPr>
        </p:nvSpPr>
        <p:spPr>
          <a:xfrm>
            <a:off x="685800" y="1143000"/>
            <a:ext cx="7772400" cy="4114800"/>
          </a:xfrm>
        </p:spPr>
        <p:txBody>
          <a:bodyPr/>
          <a:lstStyle/>
          <a:p>
            <a:pPr>
              <a:lnSpc>
                <a:spcPct val="90000"/>
              </a:lnSpc>
            </a:pPr>
            <a:r>
              <a:rPr lang="de-DE" sz="2800" dirty="0" smtClean="0">
                <a:latin typeface="Comic Sans MS" pitchFamily="66" charset="0"/>
              </a:rPr>
              <a:t>WTO Members are free to set domestic (environmental) policy, be it with regard to production standards or product characteristics</a:t>
            </a:r>
          </a:p>
          <a:p>
            <a:pPr>
              <a:lnSpc>
                <a:spcPct val="90000"/>
              </a:lnSpc>
            </a:pPr>
            <a:r>
              <a:rPr lang="de-DE" sz="2800" dirty="0" smtClean="0">
                <a:latin typeface="Comic Sans MS" pitchFamily="66" charset="0"/>
              </a:rPr>
              <a:t>WTO Members are free to set the same standards </a:t>
            </a:r>
            <a:r>
              <a:rPr lang="de-DE" sz="2800" i="1" dirty="0" smtClean="0">
                <a:latin typeface="Comic Sans MS" pitchFamily="66" charset="0"/>
              </a:rPr>
              <a:t>on product characteristics</a:t>
            </a:r>
            <a:r>
              <a:rPr lang="de-DE" sz="2800" dirty="0" smtClean="0">
                <a:latin typeface="Comic Sans MS" pitchFamily="66" charset="0"/>
              </a:rPr>
              <a:t> of imported goods, provided that this is done </a:t>
            </a:r>
            <a:r>
              <a:rPr lang="de-DE" sz="2800" i="1" dirty="0" smtClean="0">
                <a:latin typeface="Comic Sans MS" pitchFamily="66" charset="0"/>
              </a:rPr>
              <a:t>in a non-discriminatory way</a:t>
            </a:r>
          </a:p>
          <a:p>
            <a:pPr>
              <a:lnSpc>
                <a:spcPct val="90000"/>
              </a:lnSpc>
            </a:pPr>
            <a:r>
              <a:rPr lang="de-DE" sz="2800" dirty="0" smtClean="0">
                <a:latin typeface="Comic Sans MS" pitchFamily="66" charset="0"/>
              </a:rPr>
              <a:t>This implies that countries cannot put the burden of environmental regulation on foreign industries</a:t>
            </a:r>
            <a:endParaRPr lang="en-GB" sz="2800" dirty="0" smtClean="0">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uznets.png"/>
          <p:cNvPicPr>
            <a:picLocks noChangeAspect="1"/>
          </p:cNvPicPr>
          <p:nvPr/>
        </p:nvPicPr>
        <p:blipFill>
          <a:blip r:embed="rId3" cstate="print"/>
          <a:stretch>
            <a:fillRect/>
          </a:stretch>
        </p:blipFill>
        <p:spPr>
          <a:xfrm>
            <a:off x="4800600" y="0"/>
            <a:ext cx="4343400" cy="2625437"/>
          </a:xfrm>
          <a:prstGeom prst="rect">
            <a:avLst/>
          </a:prstGeom>
        </p:spPr>
      </p:pic>
      <p:sp>
        <p:nvSpPr>
          <p:cNvPr id="4098" name="Rectangle 2"/>
          <p:cNvSpPr>
            <a:spLocks noGrp="1" noChangeArrowheads="1"/>
          </p:cNvSpPr>
          <p:nvPr>
            <p:ph type="title"/>
          </p:nvPr>
        </p:nvSpPr>
        <p:spPr>
          <a:xfrm>
            <a:off x="152400" y="228600"/>
            <a:ext cx="4876800" cy="1143000"/>
          </a:xfrm>
        </p:spPr>
        <p:txBody>
          <a:bodyPr/>
          <a:lstStyle/>
          <a:p>
            <a:r>
              <a:rPr lang="de-DE" sz="3600" dirty="0" smtClean="0">
                <a:latin typeface="Comic Sans MS" pitchFamily="66" charset="0"/>
              </a:rPr>
              <a:t>Growth and the Environment</a:t>
            </a:r>
            <a:endParaRPr lang="en-GB" sz="3600" dirty="0" smtClean="0">
              <a:latin typeface="Comic Sans MS" pitchFamily="66" charset="0"/>
            </a:endParaRPr>
          </a:p>
        </p:txBody>
      </p:sp>
      <p:sp>
        <p:nvSpPr>
          <p:cNvPr id="4099" name="Rectangle 3"/>
          <p:cNvSpPr>
            <a:spLocks noGrp="1" noChangeArrowheads="1"/>
          </p:cNvSpPr>
          <p:nvPr>
            <p:ph type="body" idx="1"/>
          </p:nvPr>
        </p:nvSpPr>
        <p:spPr>
          <a:xfrm>
            <a:off x="228600" y="2209800"/>
            <a:ext cx="8229600" cy="3733800"/>
          </a:xfrm>
          <a:solidFill>
            <a:schemeClr val="bg1"/>
          </a:solidFill>
        </p:spPr>
        <p:txBody>
          <a:bodyPr/>
          <a:lstStyle/>
          <a:p>
            <a:pPr>
              <a:lnSpc>
                <a:spcPct val="90000"/>
              </a:lnSpc>
            </a:pPr>
            <a:r>
              <a:rPr lang="de-DE" sz="2800" dirty="0" smtClean="0">
                <a:latin typeface="Comic Sans MS" pitchFamily="66" charset="0"/>
              </a:rPr>
              <a:t>Trade policies seek economic growth</a:t>
            </a:r>
          </a:p>
          <a:p>
            <a:pPr>
              <a:lnSpc>
                <a:spcPct val="90000"/>
              </a:lnSpc>
            </a:pPr>
            <a:r>
              <a:rPr lang="de-DE" sz="2800" dirty="0" smtClean="0">
                <a:latin typeface="Comic Sans MS" pitchFamily="66" charset="0"/>
              </a:rPr>
              <a:t>Growth is hard needed in a lot of places, but international trade policies favour growth in rich places</a:t>
            </a:r>
          </a:p>
          <a:p>
            <a:pPr>
              <a:lnSpc>
                <a:spcPct val="90000"/>
              </a:lnSpc>
            </a:pPr>
            <a:r>
              <a:rPr lang="de-DE" sz="2800" dirty="0" smtClean="0">
                <a:latin typeface="Comic Sans MS" pitchFamily="66" charset="0"/>
              </a:rPr>
              <a:t>Growth has three effects:</a:t>
            </a:r>
          </a:p>
          <a:p>
            <a:pPr lvl="1">
              <a:lnSpc>
                <a:spcPct val="90000"/>
              </a:lnSpc>
            </a:pPr>
            <a:r>
              <a:rPr lang="de-DE" sz="2400" dirty="0" smtClean="0">
                <a:latin typeface="Comic Sans MS" pitchFamily="66" charset="0"/>
              </a:rPr>
              <a:t>More economic activity means more resource use, more emissions</a:t>
            </a:r>
          </a:p>
          <a:p>
            <a:pPr lvl="1">
              <a:lnSpc>
                <a:spcPct val="90000"/>
              </a:lnSpc>
            </a:pPr>
            <a:r>
              <a:rPr lang="de-DE" sz="2400" dirty="0" smtClean="0">
                <a:latin typeface="Comic Sans MS" pitchFamily="66" charset="0"/>
              </a:rPr>
              <a:t>More money means more money to pay for environment protection</a:t>
            </a:r>
          </a:p>
          <a:p>
            <a:pPr lvl="1">
              <a:lnSpc>
                <a:spcPct val="90000"/>
              </a:lnSpc>
            </a:pPr>
            <a:r>
              <a:rPr lang="de-DE" sz="2400" dirty="0" smtClean="0">
                <a:latin typeface="Comic Sans MS" pitchFamily="66" charset="0"/>
              </a:rPr>
              <a:t>A higher income implies a higher demand for a clean environment </a:t>
            </a:r>
            <a:endParaRPr lang="en-GB" sz="2400" dirty="0" smtClean="0">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533400"/>
            <a:ext cx="4724400" cy="1143000"/>
          </a:xfrm>
        </p:spPr>
        <p:txBody>
          <a:bodyPr/>
          <a:lstStyle/>
          <a:p>
            <a:r>
              <a:rPr lang="de-DE" sz="3600" dirty="0" smtClean="0">
                <a:latin typeface="Comic Sans MS" pitchFamily="66" charset="0"/>
              </a:rPr>
              <a:t>Domestic Environmental Policy and the WTO</a:t>
            </a:r>
            <a:endParaRPr lang="en-GB" sz="3600" dirty="0" smtClean="0">
              <a:latin typeface="Comic Sans MS" pitchFamily="66" charset="0"/>
            </a:endParaRPr>
          </a:p>
        </p:txBody>
      </p:sp>
      <p:sp>
        <p:nvSpPr>
          <p:cNvPr id="5123" name="Rectangle 3"/>
          <p:cNvSpPr>
            <a:spLocks noGrp="1" noChangeArrowheads="1"/>
          </p:cNvSpPr>
          <p:nvPr>
            <p:ph type="body" idx="1"/>
          </p:nvPr>
        </p:nvSpPr>
        <p:spPr>
          <a:xfrm>
            <a:off x="228600" y="2514600"/>
            <a:ext cx="7772400" cy="4114800"/>
          </a:xfrm>
        </p:spPr>
        <p:txBody>
          <a:bodyPr/>
          <a:lstStyle/>
          <a:p>
            <a:r>
              <a:rPr lang="de-DE" sz="2800" dirty="0" smtClean="0">
                <a:latin typeface="Comic Sans MS" pitchFamily="66" charset="0"/>
              </a:rPr>
              <a:t>Environmentalists‘ argument: The obligations under the WTO agreements prevent the attainment of legitimate domestic environmental policy goals; environmental policies should therefore be exempted from WTO obligations</a:t>
            </a:r>
          </a:p>
          <a:p>
            <a:r>
              <a:rPr lang="de-DE" sz="2800" dirty="0" smtClean="0">
                <a:latin typeface="Comic Sans MS" pitchFamily="66" charset="0"/>
              </a:rPr>
              <a:t>As there is little economic activity that is not touched by environmental policy, this could undermine the WTO</a:t>
            </a:r>
            <a:endParaRPr lang="en-GB" sz="2800" dirty="0" smtClean="0">
              <a:latin typeface="Comic Sans MS" pitchFamily="66" charset="0"/>
            </a:endParaRPr>
          </a:p>
        </p:txBody>
      </p:sp>
      <p:pic>
        <p:nvPicPr>
          <p:cNvPr id="4" name="Picture 3" descr="trade0.jpg"/>
          <p:cNvPicPr>
            <a:picLocks noChangeAspect="1"/>
          </p:cNvPicPr>
          <p:nvPr/>
        </p:nvPicPr>
        <p:blipFill>
          <a:blip r:embed="rId3" cstate="print"/>
          <a:stretch>
            <a:fillRect/>
          </a:stretch>
        </p:blipFill>
        <p:spPr>
          <a:xfrm>
            <a:off x="5334000" y="0"/>
            <a:ext cx="3810000" cy="254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Domestic Policy &amp; WTO -2</a:t>
            </a:r>
            <a:endParaRPr lang="en-GB" sz="3600" smtClean="0">
              <a:latin typeface="Comic Sans MS" pitchFamily="66" charset="0"/>
            </a:endParaRPr>
          </a:p>
        </p:txBody>
      </p:sp>
      <p:sp>
        <p:nvSpPr>
          <p:cNvPr id="7171" name="Rectangle 3"/>
          <p:cNvSpPr>
            <a:spLocks noGrp="1" noChangeArrowheads="1"/>
          </p:cNvSpPr>
          <p:nvPr>
            <p:ph type="body" idx="1"/>
          </p:nvPr>
        </p:nvSpPr>
        <p:spPr>
          <a:xfrm>
            <a:off x="685800" y="1066800"/>
            <a:ext cx="7772400" cy="4114800"/>
          </a:xfrm>
        </p:spPr>
        <p:txBody>
          <a:bodyPr/>
          <a:lstStyle/>
          <a:p>
            <a:pPr>
              <a:lnSpc>
                <a:spcPct val="90000"/>
              </a:lnSpc>
            </a:pPr>
            <a:r>
              <a:rPr lang="de-DE" sz="2800" smtClean="0">
                <a:latin typeface="Comic Sans MS" pitchFamily="66" charset="0"/>
              </a:rPr>
              <a:t>For example, the US Clean Air Act specifies the allowed sulphur content of gasoline; this was thrown out by the WTO because domestic producers could use individual baselines, whereas foreign producers had to use an average baseline</a:t>
            </a:r>
          </a:p>
          <a:p>
            <a:pPr>
              <a:lnSpc>
                <a:spcPct val="90000"/>
              </a:lnSpc>
            </a:pPr>
            <a:r>
              <a:rPr lang="de-DE" sz="2800" smtClean="0">
                <a:latin typeface="Comic Sans MS" pitchFamily="66" charset="0"/>
              </a:rPr>
              <a:t>For example, the WTO threw out a US attempt to regulate tuna imports from Canada on environmental grounds whilst not regulating domestic tuna fishing</a:t>
            </a:r>
            <a:endParaRPr lang="en-GB" sz="2800" smtClean="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Domestic Policy &amp; WTO -3</a:t>
            </a:r>
            <a:endParaRPr lang="en-GB" sz="3600" smtClean="0">
              <a:latin typeface="Comic Sans MS" pitchFamily="66" charset="0"/>
            </a:endParaRPr>
          </a:p>
        </p:txBody>
      </p:sp>
      <p:sp>
        <p:nvSpPr>
          <p:cNvPr id="8195" name="Rectangle 3"/>
          <p:cNvSpPr>
            <a:spLocks noGrp="1" noChangeArrowheads="1"/>
          </p:cNvSpPr>
          <p:nvPr>
            <p:ph type="body" idx="1"/>
          </p:nvPr>
        </p:nvSpPr>
        <p:spPr>
          <a:xfrm>
            <a:off x="685800" y="1066800"/>
            <a:ext cx="6477000" cy="4114800"/>
          </a:xfrm>
        </p:spPr>
        <p:txBody>
          <a:bodyPr/>
          <a:lstStyle/>
          <a:p>
            <a:pPr>
              <a:lnSpc>
                <a:spcPct val="90000"/>
              </a:lnSpc>
            </a:pPr>
            <a:r>
              <a:rPr lang="de-DE" sz="2800" dirty="0" smtClean="0">
                <a:latin typeface="Comic Sans MS" pitchFamily="66" charset="0"/>
              </a:rPr>
              <a:t>The WTO also threw out a US attempt to regulate tuna fishing in the Philippines to US standards</a:t>
            </a:r>
          </a:p>
          <a:p>
            <a:pPr lvl="1">
              <a:lnSpc>
                <a:spcPct val="90000"/>
              </a:lnSpc>
            </a:pPr>
            <a:r>
              <a:rPr lang="de-DE" sz="2400" dirty="0" smtClean="0">
                <a:latin typeface="Comic Sans MS" pitchFamily="66" charset="0"/>
              </a:rPr>
              <a:t>A unilateral import embargo was not „necessary“ for the protection of dolphins as long as the US „had not exhausted all options reasonably available to it ... in particular through negotiation“</a:t>
            </a:r>
          </a:p>
          <a:p>
            <a:pPr lvl="1">
              <a:lnSpc>
                <a:spcPct val="90000"/>
              </a:lnSpc>
            </a:pPr>
            <a:r>
              <a:rPr lang="de-DE" sz="2400" dirty="0" smtClean="0">
                <a:latin typeface="Comic Sans MS" pitchFamily="66" charset="0"/>
              </a:rPr>
              <a:t>„the embargoes on tuna were taken by the US so as to force other countries to change their policies with respect to persons and things </a:t>
            </a:r>
            <a:r>
              <a:rPr lang="de-DE" sz="2400" i="1" dirty="0" smtClean="0">
                <a:latin typeface="Comic Sans MS" pitchFamily="66" charset="0"/>
              </a:rPr>
              <a:t>within their own jurisdiction</a:t>
            </a:r>
            <a:r>
              <a:rPr lang="de-DE" sz="2400" dirty="0" smtClean="0">
                <a:latin typeface="Comic Sans MS" pitchFamily="66" charset="0"/>
              </a:rPr>
              <a:t>“</a:t>
            </a:r>
            <a:endParaRPr lang="en-GB" sz="2400" dirty="0" smtClean="0">
              <a:latin typeface="Comic Sans MS" pitchFamily="66" charset="0"/>
            </a:endParaRPr>
          </a:p>
        </p:txBody>
      </p:sp>
      <p:pic>
        <p:nvPicPr>
          <p:cNvPr id="4" name="Picture 3" descr="trade4.jpg"/>
          <p:cNvPicPr>
            <a:picLocks noChangeAspect="1"/>
          </p:cNvPicPr>
          <p:nvPr/>
        </p:nvPicPr>
        <p:blipFill>
          <a:blip r:embed="rId3" cstate="print"/>
          <a:stretch>
            <a:fillRect/>
          </a:stretch>
        </p:blipFill>
        <p:spPr>
          <a:xfrm>
            <a:off x="6781800" y="1219200"/>
            <a:ext cx="2362200" cy="2362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european-ecolabel.gif"/>
          <p:cNvPicPr>
            <a:picLocks noChangeAspect="1"/>
          </p:cNvPicPr>
          <p:nvPr/>
        </p:nvPicPr>
        <p:blipFill>
          <a:blip r:embed="rId3" cstate="print"/>
          <a:stretch>
            <a:fillRect/>
          </a:stretch>
        </p:blipFill>
        <p:spPr>
          <a:xfrm>
            <a:off x="6860076" y="3505200"/>
            <a:ext cx="2283924" cy="3352800"/>
          </a:xfrm>
          <a:prstGeom prst="rect">
            <a:avLst/>
          </a:prstGeom>
        </p:spPr>
      </p:pic>
      <p:pic>
        <p:nvPicPr>
          <p:cNvPr id="5" name="Picture 4" descr="fsc-logo.jpg"/>
          <p:cNvPicPr>
            <a:picLocks noChangeAspect="1"/>
          </p:cNvPicPr>
          <p:nvPr/>
        </p:nvPicPr>
        <p:blipFill>
          <a:blip r:embed="rId4" cstate="print"/>
          <a:stretch>
            <a:fillRect/>
          </a:stretch>
        </p:blipFill>
        <p:spPr>
          <a:xfrm>
            <a:off x="6743426" y="762000"/>
            <a:ext cx="2400573" cy="2514600"/>
          </a:xfrm>
          <a:prstGeom prst="rect">
            <a:avLst/>
          </a:prstGeom>
        </p:spPr>
      </p:pic>
      <p:sp>
        <p:nvSpPr>
          <p:cNvPr id="9218"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Domestic Policy &amp; WTO -4</a:t>
            </a:r>
            <a:endParaRPr lang="en-GB" sz="3600" smtClean="0">
              <a:latin typeface="Comic Sans MS" pitchFamily="66" charset="0"/>
            </a:endParaRPr>
          </a:p>
        </p:txBody>
      </p:sp>
      <p:sp>
        <p:nvSpPr>
          <p:cNvPr id="9219" name="Rectangle 3"/>
          <p:cNvSpPr>
            <a:spLocks noGrp="1" noChangeArrowheads="1"/>
          </p:cNvSpPr>
          <p:nvPr>
            <p:ph type="body" idx="1"/>
          </p:nvPr>
        </p:nvSpPr>
        <p:spPr>
          <a:xfrm>
            <a:off x="685800" y="1066800"/>
            <a:ext cx="6858000" cy="4114800"/>
          </a:xfrm>
        </p:spPr>
        <p:txBody>
          <a:bodyPr/>
          <a:lstStyle/>
          <a:p>
            <a:pPr>
              <a:lnSpc>
                <a:spcPct val="90000"/>
              </a:lnSpc>
            </a:pPr>
            <a:r>
              <a:rPr lang="de-DE" sz="2800" dirty="0" smtClean="0">
                <a:latin typeface="Comic Sans MS" pitchFamily="66" charset="0"/>
              </a:rPr>
              <a:t>The WTO allows regulation within a country‘s jurisdiction; destination not origin; product not production</a:t>
            </a:r>
          </a:p>
          <a:p>
            <a:pPr>
              <a:lnSpc>
                <a:spcPct val="90000"/>
              </a:lnSpc>
            </a:pPr>
            <a:r>
              <a:rPr lang="de-DE" sz="2800" dirty="0" smtClean="0">
                <a:latin typeface="Comic Sans MS" pitchFamily="66" charset="0"/>
              </a:rPr>
              <a:t>Recently, the WTO allowed eco-labels, that is, countries can now oblige producers to display information on production methods</a:t>
            </a:r>
          </a:p>
          <a:p>
            <a:pPr>
              <a:lnSpc>
                <a:spcPct val="90000"/>
              </a:lnSpc>
            </a:pPr>
            <a:r>
              <a:rPr lang="de-DE" sz="2800" dirty="0" smtClean="0">
                <a:latin typeface="Comic Sans MS" pitchFamily="66" charset="0"/>
              </a:rPr>
              <a:t>This reflects countries‘ sovereignty, and it extends to the environmental resources on a country‘s territory</a:t>
            </a:r>
            <a:endParaRPr lang="en-GB" sz="2800" dirty="0" smtClean="0">
              <a:latin typeface="Comic Sans MS" pitchFamily="66" charset="0"/>
            </a:endParaRPr>
          </a:p>
        </p:txBody>
      </p:sp>
      <p:pic>
        <p:nvPicPr>
          <p:cNvPr id="4" name="Picture 3" descr="ecolabel.jpg"/>
          <p:cNvPicPr>
            <a:picLocks noChangeAspect="1"/>
          </p:cNvPicPr>
          <p:nvPr/>
        </p:nvPicPr>
        <p:blipFill>
          <a:blip r:embed="rId5" cstate="print"/>
          <a:stretch>
            <a:fillRect/>
          </a:stretch>
        </p:blipFill>
        <p:spPr>
          <a:xfrm>
            <a:off x="0" y="5067300"/>
            <a:ext cx="1981200" cy="1790700"/>
          </a:xfrm>
          <a:prstGeom prst="rect">
            <a:avLst/>
          </a:prstGeom>
        </p:spPr>
      </p:pic>
      <p:pic>
        <p:nvPicPr>
          <p:cNvPr id="7" name="Picture 6" descr="marine_stewardship_council_ecolabel.jpg"/>
          <p:cNvPicPr>
            <a:picLocks noChangeAspect="1"/>
          </p:cNvPicPr>
          <p:nvPr/>
        </p:nvPicPr>
        <p:blipFill>
          <a:blip r:embed="rId6" cstate="print"/>
          <a:stretch>
            <a:fillRect/>
          </a:stretch>
        </p:blipFill>
        <p:spPr>
          <a:xfrm>
            <a:off x="2438400" y="5105400"/>
            <a:ext cx="4343400" cy="1662651"/>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1699</Words>
  <Application>Microsoft Office PowerPoint</Application>
  <PresentationFormat>On-screen Show (4:3)</PresentationFormat>
  <Paragraphs>167</Paragraphs>
  <Slides>26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Comic Sans MS</vt:lpstr>
      <vt:lpstr>Times New Roman</vt:lpstr>
      <vt:lpstr>Standarddesign</vt:lpstr>
      <vt:lpstr>ERE11 – Trade &amp; the Environment</vt:lpstr>
      <vt:lpstr>PowerPoint Presentation</vt:lpstr>
      <vt:lpstr>The Problem</vt:lpstr>
      <vt:lpstr>Domestic Policy &amp; WTO</vt:lpstr>
      <vt:lpstr>Growth and the Environment</vt:lpstr>
      <vt:lpstr>Domestic Environmental Policy and the WTO</vt:lpstr>
      <vt:lpstr>Domestic Policy &amp; WTO -2</vt:lpstr>
      <vt:lpstr>Domestic Policy &amp; WTO -3</vt:lpstr>
      <vt:lpstr>Domestic Policy &amp; WTO -4</vt:lpstr>
      <vt:lpstr>Domestic Policy &amp; WTO -5</vt:lpstr>
      <vt:lpstr>Domestic Policy &amp; WTO -6</vt:lpstr>
      <vt:lpstr>Domestic Policy &amp; WTO -7</vt:lpstr>
      <vt:lpstr>Domestic Policy &amp; WTO -8</vt:lpstr>
      <vt:lpstr>Trade &amp;Targets</vt:lpstr>
      <vt:lpstr>Trade &amp; Targets -2</vt:lpstr>
      <vt:lpstr>Trade &amp; Targets -3</vt:lpstr>
      <vt:lpstr>Trade &amp; Targets -3</vt:lpstr>
      <vt:lpstr>Trade Sanctions &amp; Environmental Protection</vt:lpstr>
      <vt:lpstr>Trade Sanctions</vt:lpstr>
      <vt:lpstr>Trade Sanctions -2</vt:lpstr>
      <vt:lpstr>Waste and Recycling</vt:lpstr>
      <vt:lpstr>Waste and Recycling -2</vt:lpstr>
      <vt:lpstr>Waste and Recycling -3</vt:lpstr>
      <vt:lpstr>Market Share of Secondary Commodities in International Trade</vt:lpstr>
      <vt:lpstr>PowerPoint Presentation</vt:lpstr>
      <vt:lpstr>Waste and Recycling -4</vt:lpstr>
    </vt:vector>
  </TitlesOfParts>
  <Company>ZMAW Universität Hamburg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70</cp:revision>
  <dcterms:created xsi:type="dcterms:W3CDTF">2000-09-24T19:27:04Z</dcterms:created>
  <dcterms:modified xsi:type="dcterms:W3CDTF">2014-12-01T07:50:13Z</dcterms:modified>
</cp:coreProperties>
</file>